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1072"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hyperlink" Target="https://wiki.sei.cmu.edu/confluence/display/cplusplus/STR53-CPP.+Range+check+element+access"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Brianna Marsh</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r>
              <a:rPr lang="en-US" i="1" dirty="0"/>
              <a:t>CS 405 Secure Coding</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spcBef>
                <a:spcPts val="0"/>
              </a:spcBef>
              <a:buSzPts val="2000"/>
            </a:pPr>
            <a:r>
              <a:rPr lang="en-US" sz="1800" dirty="0">
                <a:effectLst/>
                <a:latin typeface="Calibri" panose="020F0502020204030204" pitchFamily="34" charset="0"/>
                <a:ea typeface="Calibri" panose="020F0502020204030204" pitchFamily="34" charset="0"/>
              </a:rPr>
              <a:t>With Automation, you access and plan the production. After this phase, you then design and build the production. You must verify and test, prior to the DevSecOps portion. After this phase you have been cleared to deploy the production while monitoring it. During this phase and process you are ensuring that you are blocking attacks and stabilizing the production, all while ensuring that you are using your security measures throughout.</a:t>
            </a:r>
          </a:p>
          <a:p>
            <a:pPr marL="685800" lvl="1" indent="-228600" algn="l" rtl="0">
              <a:lnSpc>
                <a:spcPct val="90000"/>
              </a:lnSpc>
              <a:spcBef>
                <a:spcPts val="0"/>
              </a:spcBef>
              <a:spcAft>
                <a:spcPts val="0"/>
              </a:spcAft>
              <a:buClr>
                <a:schemeClr val="lt1"/>
              </a:buClr>
              <a:buSzPts val="2000"/>
              <a:buChar char="•"/>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If you act now on implementing the DevSecOps, you are able to prevent security vulnerabilities and malicious code. There is not risk in implementing security too early In your code. When you follow the steps in the automation summary slide, you will not go wrong with your coding.</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1400" dirty="0"/>
              <a:t>The security gap that I notice is that I believe that the security features should be implemented after every step in the display represented in the Automation Summary slide.</a:t>
            </a: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1800" dirty="0"/>
              <a:t>More security features in between each step should be implemented in between each of the DevSecOps!</a:t>
            </a:r>
            <a:endParaRPr sz="18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SEI CERT C++ Coding Standard. (2023). </a:t>
            </a:r>
            <a:r>
              <a:rPr lang="en-US" dirty="0">
                <a:hlinkClick r:id="rId4"/>
              </a:rPr>
              <a:t>https://wiki.sei.cmu.edu/confluence/display/cplusplus/STR53-CPP.+Range+check+element+access</a:t>
            </a:r>
            <a:endParaRPr lang="en-US" dirty="0"/>
          </a:p>
          <a:p>
            <a:pPr marL="228600" lvl="0" indent="-228600" algn="l" rtl="0">
              <a:lnSpc>
                <a:spcPct val="90000"/>
              </a:lnSpc>
              <a:spcBef>
                <a:spcPts val="0"/>
              </a:spcBef>
              <a:spcAft>
                <a:spcPts val="0"/>
              </a:spcAft>
              <a:buClr>
                <a:schemeClr val="lt1"/>
              </a:buClr>
              <a:buSzPts val="2200"/>
              <a:buChar char="•"/>
            </a:pPr>
            <a:r>
              <a:rPr lang="en-US" dirty="0"/>
              <a:t>3-2 Milestone | Brianna Marsh</a:t>
            </a:r>
          </a:p>
          <a:p>
            <a:pPr marL="228600" lvl="0" indent="-228600" algn="l" rtl="0">
              <a:lnSpc>
                <a:spcPct val="90000"/>
              </a:lnSpc>
              <a:spcBef>
                <a:spcPts val="0"/>
              </a:spcBef>
              <a:spcAft>
                <a:spcPts val="0"/>
              </a:spcAft>
              <a:buClr>
                <a:schemeClr val="lt1"/>
              </a:buClr>
              <a:buSzPts val="2200"/>
              <a:buChar char="•"/>
            </a:pPr>
            <a:r>
              <a:rPr lang="en-US" dirty="0"/>
              <a:t>6-2 Project | Brianna Marsh</a:t>
            </a:r>
            <a:endParaRPr dirty="0"/>
          </a:p>
        </p:txBody>
      </p:sp>
      <p:pic>
        <p:nvPicPr>
          <p:cNvPr id="239" name="Google Shape;239;p1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My security policy is used to ensure compliance in DevSecOps as playing a part in the defense-in-depth strategy and The Triple A framework.</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All the security risks are very important, but some of the levels were higher than others.</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4404453"/>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Low priority</a:t>
                      </a:r>
                      <a:endParaRPr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[Insert text here.]</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C3D49332-3B0A-940C-D5DE-62BF52D449D2}"/>
              </a:ext>
            </a:extLst>
          </p:cNvPr>
          <p:cNvPicPr>
            <a:picLocks noChangeAspect="1"/>
          </p:cNvPicPr>
          <p:nvPr/>
        </p:nvPicPr>
        <p:blipFill>
          <a:blip r:embed="rId5"/>
          <a:stretch>
            <a:fillRect/>
          </a:stretch>
        </p:blipFill>
        <p:spPr>
          <a:xfrm>
            <a:off x="3171900" y="2292800"/>
            <a:ext cx="7912174" cy="4565199"/>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 | STD-001-CPP | Data Type: std::string </a:t>
            </a:r>
            <a:r>
              <a:rPr lang="en-US" dirty="0" err="1"/>
              <a:t>userInput</a:t>
            </a:r>
            <a:r>
              <a:rPr lang="en-US" dirty="0"/>
              <a:t>;</a:t>
            </a:r>
          </a:p>
          <a:p>
            <a:pPr marL="228600" lvl="0" indent="-228600" algn="l" rtl="0">
              <a:lnSpc>
                <a:spcPct val="90000"/>
              </a:lnSpc>
              <a:spcBef>
                <a:spcPts val="0"/>
              </a:spcBef>
              <a:spcAft>
                <a:spcPts val="0"/>
              </a:spcAft>
              <a:buClr>
                <a:schemeClr val="lt1"/>
              </a:buClr>
              <a:buSzPts val="2200"/>
              <a:buChar char="•"/>
            </a:pPr>
            <a:r>
              <a:rPr lang="en-US" dirty="0"/>
              <a:t>Heed Compiler Warnings | STD-002-CPP | Data Value: Very broad</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 | STD-003-CPP | String Correctness: std::string</a:t>
            </a:r>
          </a:p>
          <a:p>
            <a:pPr marL="228600" lvl="0" indent="-228600" algn="l" rtl="0">
              <a:lnSpc>
                <a:spcPct val="90000"/>
              </a:lnSpc>
              <a:spcBef>
                <a:spcPts val="0"/>
              </a:spcBef>
              <a:spcAft>
                <a:spcPts val="0"/>
              </a:spcAft>
              <a:buClr>
                <a:schemeClr val="lt1"/>
              </a:buClr>
              <a:buSzPts val="2200"/>
              <a:buChar char="•"/>
            </a:pPr>
            <a:r>
              <a:rPr lang="en-US" dirty="0"/>
              <a:t>Keep It Simple | STD-004-CPP | SQL Injection</a:t>
            </a:r>
          </a:p>
          <a:p>
            <a:pPr marL="228600" lvl="0" indent="-228600" algn="l" rtl="0">
              <a:lnSpc>
                <a:spcPct val="90000"/>
              </a:lnSpc>
              <a:spcBef>
                <a:spcPts val="0"/>
              </a:spcBef>
              <a:spcAft>
                <a:spcPts val="0"/>
              </a:spcAft>
              <a:buClr>
                <a:schemeClr val="lt1"/>
              </a:buClr>
              <a:buSzPts val="2200"/>
              <a:buChar char="•"/>
            </a:pPr>
            <a:r>
              <a:rPr lang="en-US" dirty="0"/>
              <a:t>Default Deny | STD-005-CPP | Memory Protection</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 | STD-006-CPP | Assertions</a:t>
            </a:r>
          </a:p>
          <a:p>
            <a:pPr marL="228600" lvl="0" indent="-228600" algn="l" rtl="0">
              <a:lnSpc>
                <a:spcPct val="90000"/>
              </a:lnSpc>
              <a:spcBef>
                <a:spcPts val="0"/>
              </a:spcBef>
              <a:spcAft>
                <a:spcPts val="0"/>
              </a:spcAft>
              <a:buClr>
                <a:schemeClr val="lt1"/>
              </a:buClr>
              <a:buSzPts val="2200"/>
              <a:buChar char="•"/>
            </a:pPr>
            <a:r>
              <a:rPr lang="en-US" dirty="0"/>
              <a:t>Sanitize Data Sent to Other Systems | STD-007-CPP | Exceptions</a:t>
            </a:r>
          </a:p>
          <a:p>
            <a:pPr marL="228600" lvl="0" indent="-228600" algn="l" rtl="0">
              <a:lnSpc>
                <a:spcPct val="90000"/>
              </a:lnSpc>
              <a:spcBef>
                <a:spcPts val="0"/>
              </a:spcBef>
              <a:spcAft>
                <a:spcPts val="0"/>
              </a:spcAft>
              <a:buClr>
                <a:schemeClr val="lt1"/>
              </a:buClr>
              <a:buSzPts val="2200"/>
              <a:buChar char="•"/>
            </a:pPr>
            <a:r>
              <a:rPr lang="en-US" dirty="0"/>
              <a:t>Practice Defense in Depth | STD-008-CPP | Data Type: long</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 | STD-009-CPP | Data Type: short</a:t>
            </a:r>
          </a:p>
          <a:p>
            <a:pPr marL="228600" lvl="0" indent="-228600" algn="l" rtl="0">
              <a:lnSpc>
                <a:spcPct val="90000"/>
              </a:lnSpc>
              <a:spcBef>
                <a:spcPts val="0"/>
              </a:spcBef>
              <a:spcAft>
                <a:spcPts val="0"/>
              </a:spcAft>
              <a:buClr>
                <a:schemeClr val="lt1"/>
              </a:buClr>
              <a:buSzPts val="2200"/>
              <a:buChar char="•"/>
            </a:pPr>
            <a:r>
              <a:rPr lang="en-US" dirty="0"/>
              <a:t>Adopt a Secure Coding Standard | STD-010-CPP | Arrays: Integers</a:t>
            </a:r>
          </a:p>
          <a:p>
            <a:pPr marL="228600" lvl="0" indent="-228600" algn="l" rtl="0">
              <a:lnSpc>
                <a:spcPct val="90000"/>
              </a:lnSpc>
              <a:spcBef>
                <a:spcPts val="0"/>
              </a:spcBef>
              <a:spcAft>
                <a:spcPts val="0"/>
              </a:spcAft>
              <a:buClr>
                <a:schemeClr val="lt1"/>
              </a:buClr>
              <a:buSzPts val="2200"/>
              <a:buChar char="•"/>
            </a:pP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Arrays: Integers | Priority Level: 2 | Explanation: Minor priority</a:t>
            </a:r>
          </a:p>
          <a:p>
            <a:pPr marL="228600" lvl="0" indent="-228600" algn="l" rtl="0">
              <a:lnSpc>
                <a:spcPct val="90000"/>
              </a:lnSpc>
              <a:spcBef>
                <a:spcPts val="0"/>
              </a:spcBef>
              <a:spcAft>
                <a:spcPts val="0"/>
              </a:spcAft>
              <a:buClr>
                <a:schemeClr val="lt1"/>
              </a:buClr>
              <a:buSzPts val="2000"/>
              <a:buChar char="•"/>
            </a:pPr>
            <a:r>
              <a:rPr lang="en-US" dirty="0"/>
              <a:t>Assertions | Priority Level: 2 | Explanation: A priority based on placing assertions in the code.</a:t>
            </a:r>
          </a:p>
          <a:p>
            <a:pPr marL="228600" lvl="0" indent="-228600" algn="l" rtl="0">
              <a:lnSpc>
                <a:spcPct val="90000"/>
              </a:lnSpc>
              <a:spcBef>
                <a:spcPts val="0"/>
              </a:spcBef>
              <a:spcAft>
                <a:spcPts val="0"/>
              </a:spcAft>
              <a:buClr>
                <a:schemeClr val="lt1"/>
              </a:buClr>
              <a:buSzPts val="2000"/>
              <a:buChar char="•"/>
            </a:pPr>
            <a:r>
              <a:rPr lang="en-US" dirty="0"/>
              <a:t>Data Value: Very broad | Priority Level: 2 | Explanation: Minor priority</a:t>
            </a:r>
          </a:p>
          <a:p>
            <a:pPr marL="228600" lvl="0" indent="-228600" algn="l" rtl="0">
              <a:lnSpc>
                <a:spcPct val="90000"/>
              </a:lnSpc>
              <a:spcBef>
                <a:spcPts val="0"/>
              </a:spcBef>
              <a:spcAft>
                <a:spcPts val="0"/>
              </a:spcAft>
              <a:buClr>
                <a:schemeClr val="lt1"/>
              </a:buClr>
              <a:buSzPts val="2000"/>
              <a:buChar char="•"/>
            </a:pPr>
            <a:r>
              <a:rPr lang="en-US" dirty="0"/>
              <a:t>String Correctness: std::string | Priority Level: 2| Explanation: Good priority</a:t>
            </a:r>
          </a:p>
          <a:p>
            <a:pPr marL="228600" lvl="0" indent="-228600" algn="l" rtl="0">
              <a:lnSpc>
                <a:spcPct val="90000"/>
              </a:lnSpc>
              <a:spcBef>
                <a:spcPts val="0"/>
              </a:spcBef>
              <a:spcAft>
                <a:spcPts val="0"/>
              </a:spcAft>
              <a:buClr>
                <a:schemeClr val="lt1"/>
              </a:buClr>
              <a:buSzPts val="2000"/>
              <a:buChar char="•"/>
            </a:pPr>
            <a:r>
              <a:rPr lang="en-US" dirty="0"/>
              <a:t>Exceptions | Priority Level: 3 | Explanation: Medium Priority</a:t>
            </a:r>
          </a:p>
          <a:p>
            <a:pPr marL="228600" lvl="0" indent="-228600" algn="l" rtl="0">
              <a:lnSpc>
                <a:spcPct val="90000"/>
              </a:lnSpc>
              <a:spcBef>
                <a:spcPts val="0"/>
              </a:spcBef>
              <a:spcAft>
                <a:spcPts val="0"/>
              </a:spcAft>
              <a:buClr>
                <a:schemeClr val="lt1"/>
              </a:buClr>
              <a:buSzPts val="2000"/>
              <a:buChar char="•"/>
            </a:pPr>
            <a:r>
              <a:rPr lang="en-US" dirty="0"/>
              <a:t>SQL Injections | Priority Level: 3 | Explanation: Medium priority</a:t>
            </a:r>
          </a:p>
          <a:p>
            <a:pPr marL="228600" lvl="0" indent="-228600" algn="l" rtl="0">
              <a:lnSpc>
                <a:spcPct val="90000"/>
              </a:lnSpc>
              <a:spcBef>
                <a:spcPts val="0"/>
              </a:spcBef>
              <a:spcAft>
                <a:spcPts val="0"/>
              </a:spcAft>
              <a:buClr>
                <a:schemeClr val="lt1"/>
              </a:buClr>
              <a:buSzPts val="2000"/>
              <a:buChar char="•"/>
            </a:pPr>
            <a:r>
              <a:rPr lang="en-US" dirty="0"/>
              <a:t>Memory Protection | Priority Level: 5 | Explanation: Major priority</a:t>
            </a:r>
          </a:p>
          <a:p>
            <a:pPr marL="228600" lvl="0" indent="-228600" algn="l" rtl="0">
              <a:lnSpc>
                <a:spcPct val="90000"/>
              </a:lnSpc>
              <a:spcBef>
                <a:spcPts val="0"/>
              </a:spcBef>
              <a:spcAft>
                <a:spcPts val="0"/>
              </a:spcAft>
              <a:buClr>
                <a:schemeClr val="lt1"/>
              </a:buClr>
              <a:buSzPts val="2000"/>
              <a:buChar char="•"/>
            </a:pPr>
            <a:r>
              <a:rPr lang="en-US" dirty="0"/>
              <a:t>Data Type: short | Priority Level: 5 | Explanation: Major priority</a:t>
            </a:r>
          </a:p>
          <a:p>
            <a:pPr marL="228600" lvl="0" indent="-228600" algn="l" rtl="0">
              <a:lnSpc>
                <a:spcPct val="90000"/>
              </a:lnSpc>
              <a:spcBef>
                <a:spcPts val="0"/>
              </a:spcBef>
              <a:spcAft>
                <a:spcPts val="0"/>
              </a:spcAft>
              <a:buClr>
                <a:schemeClr val="lt1"/>
              </a:buClr>
              <a:buSzPts val="2000"/>
              <a:buChar char="•"/>
            </a:pPr>
            <a:r>
              <a:rPr lang="en-US" dirty="0"/>
              <a:t>Data Type: std::string </a:t>
            </a:r>
            <a:r>
              <a:rPr lang="en-US" dirty="0" err="1"/>
              <a:t>userInput</a:t>
            </a:r>
            <a:r>
              <a:rPr lang="en-US" dirty="0"/>
              <a:t>; | Priority Level: 5 | Explanation: Major priority</a:t>
            </a:r>
          </a:p>
          <a:p>
            <a:pPr marL="228600" lvl="0" indent="-228600" algn="l" rtl="0">
              <a:lnSpc>
                <a:spcPct val="90000"/>
              </a:lnSpc>
              <a:spcBef>
                <a:spcPts val="0"/>
              </a:spcBef>
              <a:spcAft>
                <a:spcPts val="0"/>
              </a:spcAft>
              <a:buClr>
                <a:schemeClr val="lt1"/>
              </a:buClr>
              <a:buSzPts val="2000"/>
              <a:buChar char="•"/>
            </a:pPr>
            <a:r>
              <a:rPr lang="en-US" dirty="0"/>
              <a:t>Data Type: long | Priority Level: 5 | Explanation: Major Priority</a:t>
            </a:r>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[Explain the policies for encryption in flight, at rest, and in use.]</a:t>
            </a:r>
            <a:endParaRPr sz="1600"/>
          </a:p>
          <a:p>
            <a:pPr marL="0" lvl="0" indent="0" algn="l" rtl="0">
              <a:lnSpc>
                <a:spcPct val="90000"/>
              </a:lnSpc>
              <a:spcBef>
                <a:spcPts val="1000"/>
              </a:spcBef>
              <a:spcAft>
                <a:spcPts val="0"/>
              </a:spcAft>
              <a:buClr>
                <a:schemeClr val="lt1"/>
              </a:buClr>
              <a:buSzPts val="1600"/>
              <a:buNone/>
            </a:pPr>
            <a:endParaRPr sz="1600"/>
          </a:p>
          <a:p>
            <a:pPr marL="228600" lvl="0" indent="-88900" algn="l" rtl="0">
              <a:lnSpc>
                <a:spcPct val="90000"/>
              </a:lnSpc>
              <a:spcBef>
                <a:spcPts val="1000"/>
              </a:spcBef>
              <a:spcAft>
                <a:spcPts val="0"/>
              </a:spcAft>
              <a:buClr>
                <a:schemeClr val="lt1"/>
              </a:buClr>
              <a:buSzPts val="2200"/>
              <a:buNone/>
            </a:pPr>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A7963A57-F01A-B67A-4737-5510B4563A25}"/>
              </a:ext>
            </a:extLst>
          </p:cNvPr>
          <p:cNvPicPr>
            <a:picLocks noChangeAspect="1"/>
          </p:cNvPicPr>
          <p:nvPr/>
        </p:nvPicPr>
        <p:blipFill>
          <a:blip r:embed="rId5"/>
          <a:stretch>
            <a:fillRect/>
          </a:stretch>
        </p:blipFill>
        <p:spPr>
          <a:xfrm>
            <a:off x="874918" y="1920243"/>
            <a:ext cx="10209156" cy="4039525"/>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[Explain the policies that support authentication, authorization, and accounting.]</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46FA2F1E-5224-49C2-9938-3953D4AFB44A}"/>
              </a:ext>
            </a:extLst>
          </p:cNvPr>
          <p:cNvPicPr>
            <a:picLocks noChangeAspect="1"/>
          </p:cNvPicPr>
          <p:nvPr/>
        </p:nvPicPr>
        <p:blipFill>
          <a:blip r:embed="rId5"/>
          <a:stretch>
            <a:fillRect/>
          </a:stretch>
        </p:blipFill>
        <p:spPr>
          <a:xfrm>
            <a:off x="909927" y="2194559"/>
            <a:ext cx="10023676" cy="3245967"/>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[Identify the coding vulnerability you chose to test. Include four to six mixed tests for positive and negative results. Include a slide for each test. Use the question for the test as the title. Show the results.]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B611A24C-281C-DDFD-32CB-6EAB60CB5DA0}"/>
              </a:ext>
            </a:extLst>
          </p:cNvPr>
          <p:cNvPicPr>
            <a:picLocks noChangeAspect="1"/>
          </p:cNvPicPr>
          <p:nvPr/>
        </p:nvPicPr>
        <p:blipFill>
          <a:blip r:embed="rId5"/>
          <a:stretch>
            <a:fillRect/>
          </a:stretch>
        </p:blipFill>
        <p:spPr>
          <a:xfrm>
            <a:off x="416688" y="1701479"/>
            <a:ext cx="10667385" cy="4654468"/>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180</TotalTime>
  <Words>656</Words>
  <Application>Microsoft Office PowerPoint</Application>
  <PresentationFormat>Widescreen</PresentationFormat>
  <Paragraphs>64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Arial</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Brianna Marsh</cp:lastModifiedBy>
  <cp:revision>15</cp:revision>
  <dcterms:created xsi:type="dcterms:W3CDTF">2020-08-19T17:59:24Z</dcterms:created>
  <dcterms:modified xsi:type="dcterms:W3CDTF">2023-12-25T10:40:52Z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