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69BF0E-2689-4674-AC8C-B0AF0806B747}">
  <a:tblStyle styleId="{AB69BF0E-2689-4674-AC8C-B0AF0806B747}"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0c216631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0c2166317d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30c2166317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Need DC motors for flywheel mechanism. Continuous rotation servo for feeding mechanism.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 do I know when the treats are empty? How will I alert the user?</a:t>
            </a:r>
            <a:endParaRPr/>
          </a:p>
          <a:p>
            <a:pPr indent="0" lvl="0" marL="0" rtl="0" algn="l">
              <a:spcBef>
                <a:spcPts val="0"/>
              </a:spcBef>
              <a:spcAft>
                <a:spcPts val="0"/>
              </a:spcAft>
              <a:buNone/>
            </a:pPr>
            <a:r>
              <a:rPr lang="en-US"/>
              <a:t>When do I </a:t>
            </a:r>
            <a:r>
              <a:rPr lang="en-US"/>
              <a:t>stop dispensing treats?</a:t>
            </a:r>
            <a:endParaRPr/>
          </a:p>
          <a:p>
            <a:pPr indent="0" lvl="0" marL="0" rtl="0" algn="l">
              <a:spcBef>
                <a:spcPts val="0"/>
              </a:spcBef>
              <a:spcAft>
                <a:spcPts val="0"/>
              </a:spcAft>
              <a:buNone/>
            </a:pPr>
            <a:r>
              <a:rPr lang="en-US"/>
              <a:t>Finalize BOM</a:t>
            </a:r>
            <a:endParaRPr/>
          </a:p>
          <a:p>
            <a:pPr indent="0" lvl="0" marL="0" rtl="0" algn="l">
              <a:spcBef>
                <a:spcPts val="0"/>
              </a:spcBef>
              <a:spcAft>
                <a:spcPts val="0"/>
              </a:spcAft>
              <a:buNone/>
            </a:pPr>
            <a:r>
              <a:t/>
            </a:r>
            <a:endParaRPr/>
          </a:p>
        </p:txBody>
      </p:sp>
      <p:sp>
        <p:nvSpPr>
          <p:cNvPr id="476" name="Google Shape;4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2"/>
          <p:cNvGrpSpPr/>
          <p:nvPr/>
        </p:nvGrpSpPr>
        <p:grpSpPr>
          <a:xfrm>
            <a:off x="-1" y="0"/>
            <a:ext cx="12192002" cy="6858000"/>
            <a:chOff x="-1" y="0"/>
            <a:chExt cx="12192002" cy="6858000"/>
          </a:xfrm>
        </p:grpSpPr>
        <p:cxnSp>
          <p:nvCxnSpPr>
            <p:cNvPr id="69" name="Google Shape;69;p2"/>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2"/>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2"/>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2"/>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2"/>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2"/>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2"/>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2"/>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2"/>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2"/>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2"/>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2"/>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2"/>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2"/>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2"/>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2"/>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2"/>
            <p:cNvGrpSpPr/>
            <p:nvPr/>
          </p:nvGrpSpPr>
          <p:grpSpPr>
            <a:xfrm>
              <a:off x="-1" y="0"/>
              <a:ext cx="12192001" cy="6858000"/>
              <a:chOff x="-1" y="0"/>
              <a:chExt cx="12192001" cy="6858000"/>
            </a:xfrm>
          </p:grpSpPr>
          <p:cxnSp>
            <p:nvCxnSpPr>
              <p:cNvPr id="86" name="Google Shape;86;p2"/>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2"/>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2"/>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2"/>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2"/>
              <p:cNvGrpSpPr/>
              <p:nvPr/>
            </p:nvGrpSpPr>
            <p:grpSpPr>
              <a:xfrm>
                <a:off x="6327885" y="0"/>
                <a:ext cx="5864115" cy="5898673"/>
                <a:chOff x="6327885" y="0"/>
                <a:chExt cx="5864115" cy="5898673"/>
              </a:xfrm>
            </p:grpSpPr>
            <p:cxnSp>
              <p:nvCxnSpPr>
                <p:cNvPr id="92" name="Google Shape;92;p2"/>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2"/>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2"/>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2"/>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2"/>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2"/>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2"/>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2"/>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2"/>
            <p:cNvGrpSpPr/>
            <p:nvPr/>
          </p:nvGrpSpPr>
          <p:grpSpPr>
            <a:xfrm flipH="1">
              <a:off x="0" y="0"/>
              <a:ext cx="12192001" cy="6858000"/>
              <a:chOff x="-1" y="0"/>
              <a:chExt cx="12192001" cy="6858000"/>
            </a:xfrm>
          </p:grpSpPr>
          <p:cxnSp>
            <p:nvCxnSpPr>
              <p:cNvPr id="103" name="Google Shape;103;p2"/>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2"/>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2"/>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2"/>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2"/>
              <p:cNvGrpSpPr/>
              <p:nvPr/>
            </p:nvGrpSpPr>
            <p:grpSpPr>
              <a:xfrm>
                <a:off x="6327885" y="0"/>
                <a:ext cx="5864115" cy="5898673"/>
                <a:chOff x="6327885" y="0"/>
                <a:chExt cx="5864115" cy="5898673"/>
              </a:xfrm>
            </p:grpSpPr>
            <p:cxnSp>
              <p:nvCxnSpPr>
                <p:cNvPr id="109" name="Google Shape;109;p2"/>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2"/>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2"/>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2"/>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2"/>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2"/>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2"/>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2"/>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2"/>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2"/>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1"/>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2"/>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2"/>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3"/>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4"/>
          <p:cNvGrpSpPr/>
          <p:nvPr/>
        </p:nvGrpSpPr>
        <p:grpSpPr>
          <a:xfrm>
            <a:off x="-1" y="0"/>
            <a:ext cx="12192002" cy="6858000"/>
            <a:chOff x="-1" y="0"/>
            <a:chExt cx="12192002" cy="6858000"/>
          </a:xfrm>
        </p:grpSpPr>
        <p:cxnSp>
          <p:nvCxnSpPr>
            <p:cNvPr id="130" name="Google Shape;130;p4"/>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4"/>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4"/>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4"/>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4"/>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4"/>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4"/>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4"/>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4"/>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4"/>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4"/>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4"/>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4"/>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4"/>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4"/>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4"/>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4"/>
            <p:cNvGrpSpPr/>
            <p:nvPr/>
          </p:nvGrpSpPr>
          <p:grpSpPr>
            <a:xfrm>
              <a:off x="-1" y="0"/>
              <a:ext cx="12192001" cy="6858000"/>
              <a:chOff x="-1" y="0"/>
              <a:chExt cx="12192001" cy="6858000"/>
            </a:xfrm>
          </p:grpSpPr>
          <p:cxnSp>
            <p:nvCxnSpPr>
              <p:cNvPr id="147" name="Google Shape;147;p4"/>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4"/>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4"/>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4"/>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4"/>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4"/>
              <p:cNvGrpSpPr/>
              <p:nvPr/>
            </p:nvGrpSpPr>
            <p:grpSpPr>
              <a:xfrm>
                <a:off x="6327885" y="0"/>
                <a:ext cx="5864115" cy="5898673"/>
                <a:chOff x="6327885" y="0"/>
                <a:chExt cx="5864115" cy="5898673"/>
              </a:xfrm>
            </p:grpSpPr>
            <p:cxnSp>
              <p:nvCxnSpPr>
                <p:cNvPr id="153" name="Google Shape;153;p4"/>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4"/>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4"/>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4"/>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4"/>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4"/>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4"/>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4"/>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4"/>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4"/>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4"/>
            <p:cNvGrpSpPr/>
            <p:nvPr/>
          </p:nvGrpSpPr>
          <p:grpSpPr>
            <a:xfrm flipH="1">
              <a:off x="0" y="0"/>
              <a:ext cx="12192001" cy="6858000"/>
              <a:chOff x="-1" y="0"/>
              <a:chExt cx="12192001" cy="6858000"/>
            </a:xfrm>
          </p:grpSpPr>
          <p:cxnSp>
            <p:nvCxnSpPr>
              <p:cNvPr id="164" name="Google Shape;164;p4"/>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4"/>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4"/>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4"/>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4"/>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4"/>
              <p:cNvGrpSpPr/>
              <p:nvPr/>
            </p:nvGrpSpPr>
            <p:grpSpPr>
              <a:xfrm>
                <a:off x="6327885" y="0"/>
                <a:ext cx="5864115" cy="5898673"/>
                <a:chOff x="6327885" y="0"/>
                <a:chExt cx="5864115" cy="5898673"/>
              </a:xfrm>
            </p:grpSpPr>
            <p:cxnSp>
              <p:nvCxnSpPr>
                <p:cNvPr id="170" name="Google Shape;170;p4"/>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4"/>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4"/>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4"/>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4"/>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4"/>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4"/>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4"/>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4"/>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4"/>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4"/>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4"/>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4"/>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5"/>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5"/>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5"/>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6"/>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6"/>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6"/>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6"/>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6"/>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6"/>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6"/>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8"/>
          <p:cNvGrpSpPr/>
          <p:nvPr/>
        </p:nvGrpSpPr>
        <p:grpSpPr>
          <a:xfrm>
            <a:off x="-1" y="0"/>
            <a:ext cx="12192002" cy="6858000"/>
            <a:chOff x="-1" y="0"/>
            <a:chExt cx="12192002" cy="6858000"/>
          </a:xfrm>
        </p:grpSpPr>
        <p:cxnSp>
          <p:nvCxnSpPr>
            <p:cNvPr id="206" name="Google Shape;206;p8"/>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8"/>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8"/>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8"/>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8"/>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8"/>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8"/>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8"/>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8"/>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8"/>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8"/>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8"/>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8"/>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8"/>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8"/>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8"/>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8"/>
            <p:cNvGrpSpPr/>
            <p:nvPr/>
          </p:nvGrpSpPr>
          <p:grpSpPr>
            <a:xfrm>
              <a:off x="-1" y="0"/>
              <a:ext cx="12192001" cy="6858000"/>
              <a:chOff x="-1" y="0"/>
              <a:chExt cx="12192001" cy="6858000"/>
            </a:xfrm>
          </p:grpSpPr>
          <p:cxnSp>
            <p:nvCxnSpPr>
              <p:cNvPr id="223" name="Google Shape;223;p8"/>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8"/>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8"/>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8"/>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8"/>
              <p:cNvGrpSpPr/>
              <p:nvPr/>
            </p:nvGrpSpPr>
            <p:grpSpPr>
              <a:xfrm>
                <a:off x="6327885" y="0"/>
                <a:ext cx="5864115" cy="5898673"/>
                <a:chOff x="6327885" y="0"/>
                <a:chExt cx="5864115" cy="5898673"/>
              </a:xfrm>
            </p:grpSpPr>
            <p:cxnSp>
              <p:nvCxnSpPr>
                <p:cNvPr id="229" name="Google Shape;229;p8"/>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8"/>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8"/>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8"/>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8"/>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8"/>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8"/>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8"/>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8"/>
            <p:cNvGrpSpPr/>
            <p:nvPr/>
          </p:nvGrpSpPr>
          <p:grpSpPr>
            <a:xfrm flipH="1">
              <a:off x="0" y="0"/>
              <a:ext cx="12192001" cy="6858000"/>
              <a:chOff x="-1" y="0"/>
              <a:chExt cx="12192001" cy="6858000"/>
            </a:xfrm>
          </p:grpSpPr>
          <p:cxnSp>
            <p:nvCxnSpPr>
              <p:cNvPr id="240" name="Google Shape;240;p8"/>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8"/>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8"/>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8"/>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8"/>
              <p:cNvGrpSpPr/>
              <p:nvPr/>
            </p:nvGrpSpPr>
            <p:grpSpPr>
              <a:xfrm>
                <a:off x="6327885" y="0"/>
                <a:ext cx="5864115" cy="5898673"/>
                <a:chOff x="6327885" y="0"/>
                <a:chExt cx="5864115" cy="5898673"/>
              </a:xfrm>
            </p:grpSpPr>
            <p:cxnSp>
              <p:nvCxnSpPr>
                <p:cNvPr id="246" name="Google Shape;246;p8"/>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8"/>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8"/>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8"/>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8"/>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8"/>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8"/>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8"/>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9"/>
          <p:cNvGrpSpPr/>
          <p:nvPr/>
        </p:nvGrpSpPr>
        <p:grpSpPr>
          <a:xfrm>
            <a:off x="-1" y="0"/>
            <a:ext cx="12192002" cy="6858000"/>
            <a:chOff x="-1" y="0"/>
            <a:chExt cx="12192002" cy="6858000"/>
          </a:xfrm>
        </p:grpSpPr>
        <p:cxnSp>
          <p:nvCxnSpPr>
            <p:cNvPr id="261" name="Google Shape;261;p9"/>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9"/>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9"/>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9"/>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9"/>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9"/>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9"/>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9"/>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9"/>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9"/>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9"/>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9"/>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9"/>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9"/>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9"/>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9"/>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9"/>
            <p:cNvGrpSpPr/>
            <p:nvPr/>
          </p:nvGrpSpPr>
          <p:grpSpPr>
            <a:xfrm>
              <a:off x="-1" y="0"/>
              <a:ext cx="12192001" cy="6858000"/>
              <a:chOff x="-1" y="0"/>
              <a:chExt cx="12192001" cy="6858000"/>
            </a:xfrm>
          </p:grpSpPr>
          <p:cxnSp>
            <p:nvCxnSpPr>
              <p:cNvPr id="278" name="Google Shape;278;p9"/>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9"/>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9"/>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9"/>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9"/>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9"/>
              <p:cNvGrpSpPr/>
              <p:nvPr/>
            </p:nvGrpSpPr>
            <p:grpSpPr>
              <a:xfrm>
                <a:off x="6327885" y="0"/>
                <a:ext cx="5864115" cy="5898673"/>
                <a:chOff x="6327885" y="0"/>
                <a:chExt cx="5864115" cy="5898673"/>
              </a:xfrm>
            </p:grpSpPr>
            <p:cxnSp>
              <p:nvCxnSpPr>
                <p:cNvPr id="284" name="Google Shape;284;p9"/>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9"/>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9"/>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9"/>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9"/>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9"/>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9"/>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9"/>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9"/>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9"/>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9"/>
            <p:cNvGrpSpPr/>
            <p:nvPr/>
          </p:nvGrpSpPr>
          <p:grpSpPr>
            <a:xfrm flipH="1">
              <a:off x="0" y="0"/>
              <a:ext cx="12192001" cy="6858000"/>
              <a:chOff x="-1" y="0"/>
              <a:chExt cx="12192001" cy="6858000"/>
            </a:xfrm>
          </p:grpSpPr>
          <p:cxnSp>
            <p:nvCxnSpPr>
              <p:cNvPr id="295" name="Google Shape;295;p9"/>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9"/>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9"/>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9"/>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9"/>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9"/>
              <p:cNvGrpSpPr/>
              <p:nvPr/>
            </p:nvGrpSpPr>
            <p:grpSpPr>
              <a:xfrm>
                <a:off x="6327885" y="0"/>
                <a:ext cx="5864115" cy="5898673"/>
                <a:chOff x="6327885" y="0"/>
                <a:chExt cx="5864115" cy="5898673"/>
              </a:xfrm>
            </p:grpSpPr>
            <p:cxnSp>
              <p:nvCxnSpPr>
                <p:cNvPr id="301" name="Google Shape;301;p9"/>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9"/>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9"/>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9"/>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9"/>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9"/>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9"/>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9"/>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9"/>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9"/>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9"/>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9"/>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9"/>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9"/>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9"/>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0"/>
          <p:cNvGrpSpPr/>
          <p:nvPr/>
        </p:nvGrpSpPr>
        <p:grpSpPr>
          <a:xfrm>
            <a:off x="-1" y="0"/>
            <a:ext cx="12192002" cy="6858000"/>
            <a:chOff x="-1" y="0"/>
            <a:chExt cx="12192002" cy="6858000"/>
          </a:xfrm>
        </p:grpSpPr>
        <p:cxnSp>
          <p:nvCxnSpPr>
            <p:cNvPr id="321" name="Google Shape;321;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0"/>
            <p:cNvGrpSpPr/>
            <p:nvPr/>
          </p:nvGrpSpPr>
          <p:grpSpPr>
            <a:xfrm>
              <a:off x="-1" y="0"/>
              <a:ext cx="12192001" cy="6858000"/>
              <a:chOff x="-1" y="0"/>
              <a:chExt cx="12192001" cy="6858000"/>
            </a:xfrm>
          </p:grpSpPr>
          <p:cxnSp>
            <p:nvCxnSpPr>
              <p:cNvPr id="338" name="Google Shape;338;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0"/>
              <p:cNvGrpSpPr/>
              <p:nvPr/>
            </p:nvGrpSpPr>
            <p:grpSpPr>
              <a:xfrm>
                <a:off x="6327885" y="0"/>
                <a:ext cx="5864115" cy="5898673"/>
                <a:chOff x="6327885" y="0"/>
                <a:chExt cx="5864115" cy="5898673"/>
              </a:xfrm>
            </p:grpSpPr>
            <p:cxnSp>
              <p:nvCxnSpPr>
                <p:cNvPr id="344" name="Google Shape;344;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0"/>
            <p:cNvGrpSpPr/>
            <p:nvPr/>
          </p:nvGrpSpPr>
          <p:grpSpPr>
            <a:xfrm flipH="1">
              <a:off x="0" y="0"/>
              <a:ext cx="12192001" cy="6858000"/>
              <a:chOff x="-1" y="0"/>
              <a:chExt cx="12192001" cy="6858000"/>
            </a:xfrm>
          </p:grpSpPr>
          <p:cxnSp>
            <p:nvCxnSpPr>
              <p:cNvPr id="355" name="Google Shape;355;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0"/>
              <p:cNvGrpSpPr/>
              <p:nvPr/>
            </p:nvGrpSpPr>
            <p:grpSpPr>
              <a:xfrm>
                <a:off x="6327885" y="0"/>
                <a:ext cx="5864115" cy="5898673"/>
                <a:chOff x="6327885" y="0"/>
                <a:chExt cx="5864115" cy="5898673"/>
              </a:xfrm>
            </p:grpSpPr>
            <p:cxnSp>
              <p:nvCxnSpPr>
                <p:cNvPr id="361" name="Google Shape;361;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0"/>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0"/>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0"/>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0"/>
          <p:cNvSpPr/>
          <p:nvPr>
            <p:ph idx="2" type="pic"/>
          </p:nvPr>
        </p:nvSpPr>
        <p:spPr>
          <a:xfrm>
            <a:off x="4412" y="-159"/>
            <a:ext cx="7315200" cy="6858000"/>
          </a:xfrm>
          <a:prstGeom prst="rect">
            <a:avLst/>
          </a:prstGeom>
          <a:noFill/>
          <a:ln>
            <a:noFill/>
          </a:ln>
        </p:spPr>
      </p:sp>
      <p:sp>
        <p:nvSpPr>
          <p:cNvPr id="375" name="Google Shape;375;p10"/>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195943"/>
            <a:ext cx="12192002" cy="6858000"/>
            <a:chOff x="-1" y="0"/>
            <a:chExt cx="12192002" cy="6858000"/>
          </a:xfrm>
        </p:grpSpPr>
        <p:cxnSp>
          <p:nvCxnSpPr>
            <p:cNvPr id="11" name="Google Shape;11;p1"/>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1"/>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1"/>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1"/>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1"/>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1"/>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1"/>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1"/>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1"/>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1"/>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1"/>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1"/>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1"/>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1"/>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1"/>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1"/>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1"/>
            <p:cNvGrpSpPr/>
            <p:nvPr/>
          </p:nvGrpSpPr>
          <p:grpSpPr>
            <a:xfrm>
              <a:off x="-1" y="0"/>
              <a:ext cx="12192001" cy="6858000"/>
              <a:chOff x="-1" y="0"/>
              <a:chExt cx="12192001" cy="6858000"/>
            </a:xfrm>
          </p:grpSpPr>
          <p:cxnSp>
            <p:nvCxnSpPr>
              <p:cNvPr id="28" name="Google Shape;28;p1"/>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1"/>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1"/>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1"/>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1"/>
              <p:cNvGrpSpPr/>
              <p:nvPr/>
            </p:nvGrpSpPr>
            <p:grpSpPr>
              <a:xfrm>
                <a:off x="6327885" y="0"/>
                <a:ext cx="5864115" cy="5898673"/>
                <a:chOff x="6327885" y="0"/>
                <a:chExt cx="5864115" cy="5898673"/>
              </a:xfrm>
            </p:grpSpPr>
            <p:cxnSp>
              <p:nvCxnSpPr>
                <p:cNvPr id="34" name="Google Shape;34;p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1"/>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1"/>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1"/>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1"/>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1"/>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1"/>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1"/>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1"/>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1"/>
            <p:cNvGrpSpPr/>
            <p:nvPr/>
          </p:nvGrpSpPr>
          <p:grpSpPr>
            <a:xfrm flipH="1">
              <a:off x="0" y="0"/>
              <a:ext cx="12192001" cy="6858000"/>
              <a:chOff x="-1" y="0"/>
              <a:chExt cx="12192001" cy="6858000"/>
            </a:xfrm>
          </p:grpSpPr>
          <p:cxnSp>
            <p:nvCxnSpPr>
              <p:cNvPr id="45" name="Google Shape;45;p1"/>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1"/>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1"/>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1"/>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1"/>
              <p:cNvGrpSpPr/>
              <p:nvPr/>
            </p:nvGrpSpPr>
            <p:grpSpPr>
              <a:xfrm>
                <a:off x="6327885" y="0"/>
                <a:ext cx="5864115" cy="5898673"/>
                <a:chOff x="6327885" y="0"/>
                <a:chExt cx="5864115" cy="5898673"/>
              </a:xfrm>
            </p:grpSpPr>
            <p:cxnSp>
              <p:nvCxnSpPr>
                <p:cNvPr id="51" name="Google Shape;51;p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1"/>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1"/>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1"/>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1"/>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1"/>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1"/>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1"/>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1"/>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1"/>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ciencebuddies.org/science-fair-projects/project-ideas/Elec_p106/electricity-electronics/automatic-dog-treat-dispenser" TargetMode="External"/><Relationship Id="rId4" Type="http://schemas.openxmlformats.org/officeDocument/2006/relationships/hyperlink" Target="https://pypi.org/project/Adafruit-B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amazon.com/FEETECH-Continuous-Rotation-Matching-Helicopter/dp/B0B42KLJ9G?th=1" TargetMode="External"/><Relationship Id="rId4" Type="http://schemas.openxmlformats.org/officeDocument/2006/relationships/hyperlink" Target="https://www.amazon.com/Qunqi-Controller-Module-Stepper-Arduino/dp/B014KMHSW6" TargetMode="External"/><Relationship Id="rId9" Type="http://schemas.openxmlformats.org/officeDocument/2006/relationships/hyperlink" Target="https://www.electromaker.io/shop/product/ir-break-beam-sensor-3mm-leds?gad_source=1&amp;gclid=Cj0KCQjw6oi4BhD1ARIsAL6pox2phLIuRvRtiGPsdjBoV-4duGR-f6KfUPfG-GcSX7auV_v4NeYYOa0aAjMBEALw_wcB" TargetMode="External"/><Relationship Id="rId5" Type="http://schemas.openxmlformats.org/officeDocument/2006/relationships/hyperlink" Target="https://www.adafruit.com/product/1186" TargetMode="External"/><Relationship Id="rId6" Type="http://schemas.openxmlformats.org/officeDocument/2006/relationships/hyperlink" Target="https://www.amazon.com/gp/product/B01MQ2AA0X" TargetMode="External"/><Relationship Id="rId7" Type="http://schemas.openxmlformats.org/officeDocument/2006/relationships/hyperlink" Target="https://www.amazon.com/EUDAX-Electric-Magnetic-Propeller-Connector/dp/B08GPPJR1T/ref=sr_1_1_sspa?crid=2NNIO00XCN6NC&amp;dib=eyJ2IjoiMSJ9.a_vocmxC2CWrEWiwwlkjyElwv_7lR9QcKJmuD066Sxb90uxaa481HKnrZx0hIjZcAVl_EtgRNck-IE2xW9ay4JTbtbFAvZpRLAgvdcMFFlYs398D96CMaPZJdztHaCGQxbYD3zjF5fDWrEOu0Z8KTRpLqsLlutRewofdB-v2j76IVUxuSh7HEoc30g3GLCMUWw6Egthj8KfZBqqa2s4MaPPsv0rTM5E8WPoYbdwcJaJ3hErxyidXWXjV76PRUlZEQiWrlDp0NKVEcLll9Z7l1zC9LKmtpeW_KIANokmdCps.Y-GKR7WpROSx4FJ7rlAOcjI1xYweWcIz30X3t1-wxaA&amp;dib_tag=se&amp;keywords=DC+motors&amp;qid=1728193927&amp;sprefix=dc+motor%2Caps%2C115&amp;sr=8-1-spons&amp;sp_csd=d2lkZ2V0TmFtZT1zcF9hdGY&amp;psc=1" TargetMode="External"/><Relationship Id="rId8" Type="http://schemas.openxmlformats.org/officeDocument/2006/relationships/hyperlink" Target="https://www.amazon.com/MECCANIXITY-Acrylic-Lanterns-Cooling-System/dp/B0B6QFJCLZ/ref=sr_1_2_sspa?crid=PVKZU6SBCQGT&amp;dib=eyJ2IjoiMSJ9.lgWo5_-vHs8yihrMX71xoggBC3wLn5nxwQhIqzcvgggspiXXcuraQzK4Zc3-Tb_OFrxubDWXQR4U4eHHyIaGghrPyiMoEjMX0GkT_YWkM7qz-YCExXzrxmycWAXSJXSKaJIYq-5TqoFC1JU1ypLZ6nnbZKi5-xY9U-PaM5nEp9or_NGo_OAsJEt4Y6jj6q8H1zq8PhflpjSwApaxpUuCkBXLIf0GJRS2JP0MRUC8FQ8.Ghfth0qPss9TgklQOha4VbUGRIFAXjR61xP4DvZc2WY&amp;dib_tag=se&amp;keywords=acrylic%2Bpipe&amp;qid=1728194456&amp;sprefix=acrylic%2Bpip%2Caps%2C156&amp;sr=8-2-spons&amp;sp_csd=d2lkZ2V0TmFtZT1zcF9hdGY&amp;th=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3"/>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Dog Treat Dispenser</a:t>
            </a:r>
            <a:r>
              <a:rPr lang="en-US" sz="6000"/>
              <a:t> Proposal</a:t>
            </a:r>
            <a:endParaRPr/>
          </a:p>
        </p:txBody>
      </p:sp>
      <p:sp>
        <p:nvSpPr>
          <p:cNvPr id="393" name="Google Shape;393;p13"/>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09/30/2024</a:t>
            </a:r>
            <a:endParaRPr/>
          </a:p>
          <a:p>
            <a:pPr indent="0" lvl="0" marL="0" rtl="0" algn="l">
              <a:lnSpc>
                <a:spcPct val="90000"/>
              </a:lnSpc>
              <a:spcBef>
                <a:spcPts val="0"/>
              </a:spcBef>
              <a:spcAft>
                <a:spcPts val="0"/>
              </a:spcAft>
              <a:buSzPts val="2000"/>
              <a:buNone/>
            </a:pPr>
            <a:r>
              <a:rPr lang="en-US"/>
              <a:t>Aden Briano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14"/>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182880" lvl="1" marL="457200" rtl="0" algn="l">
              <a:lnSpc>
                <a:spcPct val="90000"/>
              </a:lnSpc>
              <a:spcBef>
                <a:spcPts val="1200"/>
              </a:spcBef>
              <a:spcAft>
                <a:spcPts val="0"/>
              </a:spcAft>
              <a:buSzPts val="1800"/>
              <a:buChar char="▪"/>
            </a:pPr>
            <a:r>
              <a:rPr lang="en-US"/>
              <a:t>Inspiration</a:t>
            </a:r>
            <a:r>
              <a:rPr lang="en-US"/>
              <a:t>: </a:t>
            </a:r>
            <a:r>
              <a:rPr lang="en-US" u="sng">
                <a:solidFill>
                  <a:schemeClr val="hlink"/>
                </a:solidFill>
                <a:hlinkClick r:id="rId3"/>
              </a:rPr>
              <a:t>Dog Treat Dispenser W/Arduino</a:t>
            </a:r>
            <a:endParaRPr/>
          </a:p>
          <a:p>
            <a:pPr indent="-182880" lvl="1" marL="457200" rtl="0" algn="l">
              <a:lnSpc>
                <a:spcPct val="90000"/>
              </a:lnSpc>
              <a:spcBef>
                <a:spcPts val="1200"/>
              </a:spcBef>
              <a:spcAft>
                <a:spcPts val="0"/>
              </a:spcAft>
              <a:buSzPts val="1800"/>
              <a:buChar char="▪"/>
            </a:pPr>
            <a:r>
              <a:rPr lang="en-US"/>
              <a:t>Packages to use: </a:t>
            </a:r>
            <a:r>
              <a:rPr lang="en-US" u="sng">
                <a:solidFill>
                  <a:schemeClr val="hlink"/>
                </a:solidFill>
                <a:hlinkClick r:id="rId4"/>
              </a:rPr>
              <a:t>Adafruit</a:t>
            </a:r>
            <a:r>
              <a:rPr lang="en-US"/>
              <a:t>, </a:t>
            </a:r>
            <a:endParaRPr/>
          </a:p>
          <a:p>
            <a:pPr indent="0" lvl="0" marL="457200" rtl="0" algn="l">
              <a:lnSpc>
                <a:spcPct val="90000"/>
              </a:lnSpc>
              <a:spcBef>
                <a:spcPts val="1200"/>
              </a:spcBef>
              <a:spcAft>
                <a:spcPts val="0"/>
              </a:spcAft>
              <a:buNone/>
            </a:pPr>
            <a:r>
              <a:t/>
            </a:r>
            <a:endParaRPr/>
          </a:p>
          <a:p>
            <a:pPr indent="0" lvl="0" marL="0" rtl="0" algn="l">
              <a:lnSpc>
                <a:spcPct val="90000"/>
              </a:lnSpc>
              <a:spcBef>
                <a:spcPts val="1800"/>
              </a:spcBef>
              <a:spcAft>
                <a:spcPts val="0"/>
              </a:spcAft>
              <a:buNone/>
            </a:pPr>
            <a:r>
              <a:rPr lang="en-US"/>
              <a:t>Is your dog tired of having to sit or lie down to </a:t>
            </a:r>
            <a:r>
              <a:rPr lang="en-US"/>
              <a:t>receive</a:t>
            </a:r>
            <a:r>
              <a:rPr lang="en-US"/>
              <a:t> a treat? Do they want something more stimulating? Well I’ve got them covered! I’m going to make a treat dispenser box with a flywheel launcher and treat feeder mechanism lying on top. In front of the box there will be a large blue button and a large yellow button with a same colored LED above, embedded into the wall of the box. When the test subject barks at the box, a random LED will light up, and the test subject is required to press the corresponding button in 15 seconds to launch a treat (which they can then chase after). The box will need to be barked at again to restart the process. The Dispenser will use an IR sensor to detect if the feeding tube is out of treats, and then send you an email requesting to be refilled!</a:t>
            </a:r>
            <a:endParaRPr/>
          </a:p>
          <a:p>
            <a:pPr indent="-68579" lvl="1" marL="457200" rtl="0" algn="l">
              <a:lnSpc>
                <a:spcPct val="90000"/>
              </a:lnSpc>
              <a:spcBef>
                <a:spcPts val="1200"/>
              </a:spcBef>
              <a:spcAft>
                <a:spcPts val="0"/>
              </a:spcAft>
              <a:buSzPts val="1800"/>
              <a:buNone/>
            </a:pPr>
            <a:r>
              <a:t/>
            </a:r>
            <a:endParaRPr/>
          </a:p>
        </p:txBody>
      </p:sp>
      <p:sp>
        <p:nvSpPr>
          <p:cNvPr id="400" name="Google Shape;400;p14"/>
          <p:cNvSpPr txBox="1"/>
          <p:nvPr/>
        </p:nvSpPr>
        <p:spPr>
          <a:xfrm>
            <a:off x="4249977" y="5482575"/>
            <a:ext cx="3692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sp>
        <p:nvSpPr>
          <p:cNvPr id="406" name="Google Shape;406;p15"/>
          <p:cNvSpPr/>
          <p:nvPr/>
        </p:nvSpPr>
        <p:spPr>
          <a:xfrm>
            <a:off x="6178700" y="1501350"/>
            <a:ext cx="3732900" cy="43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15"/>
          <p:cNvSpPr txBox="1"/>
          <p:nvPr/>
        </p:nvSpPr>
        <p:spPr>
          <a:xfrm>
            <a:off x="6711650" y="2095500"/>
            <a:ext cx="26670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PocketBeagle</a:t>
            </a:r>
            <a:endParaRPr sz="2000">
              <a:solidFill>
                <a:schemeClr val="dk1"/>
              </a:solidFill>
            </a:endParaRPr>
          </a:p>
        </p:txBody>
      </p:sp>
      <p:cxnSp>
        <p:nvCxnSpPr>
          <p:cNvPr id="408" name="Google Shape;408;p15"/>
          <p:cNvCxnSpPr/>
          <p:nvPr/>
        </p:nvCxnSpPr>
        <p:spPr>
          <a:xfrm rot="10800000">
            <a:off x="5196850" y="1932225"/>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15"/>
          <p:cNvCxnSpPr/>
          <p:nvPr/>
        </p:nvCxnSpPr>
        <p:spPr>
          <a:xfrm rot="10800000">
            <a:off x="3237250" y="1956250"/>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15"/>
          <p:cNvCxnSpPr/>
          <p:nvPr/>
        </p:nvCxnSpPr>
        <p:spPr>
          <a:xfrm rot="10800000">
            <a:off x="5201375" y="2572300"/>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15"/>
          <p:cNvCxnSpPr/>
          <p:nvPr/>
        </p:nvCxnSpPr>
        <p:spPr>
          <a:xfrm rot="10800000">
            <a:off x="5201375" y="3162325"/>
            <a:ext cx="993300" cy="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15"/>
          <p:cNvSpPr txBox="1"/>
          <p:nvPr/>
        </p:nvSpPr>
        <p:spPr>
          <a:xfrm>
            <a:off x="6178550" y="1796413"/>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GPIO x2</a:t>
            </a:r>
            <a:endParaRPr sz="1100">
              <a:solidFill>
                <a:schemeClr val="dk1"/>
              </a:solidFill>
            </a:endParaRPr>
          </a:p>
        </p:txBody>
      </p:sp>
      <p:sp>
        <p:nvSpPr>
          <p:cNvPr id="413" name="Google Shape;413;p15"/>
          <p:cNvSpPr/>
          <p:nvPr/>
        </p:nvSpPr>
        <p:spPr>
          <a:xfrm>
            <a:off x="4251850" y="166822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Motor Shield</a:t>
            </a:r>
            <a:endParaRPr sz="1200"/>
          </a:p>
        </p:txBody>
      </p:sp>
      <p:cxnSp>
        <p:nvCxnSpPr>
          <p:cNvPr id="414" name="Google Shape;414;p15"/>
          <p:cNvCxnSpPr/>
          <p:nvPr/>
        </p:nvCxnSpPr>
        <p:spPr>
          <a:xfrm rot="10800000">
            <a:off x="5201375" y="4983100"/>
            <a:ext cx="993300" cy="0"/>
          </a:xfrm>
          <a:prstGeom prst="straightConnector1">
            <a:avLst/>
          </a:prstGeom>
          <a:noFill/>
          <a:ln cap="flat" cmpd="sng" w="9525">
            <a:solidFill>
              <a:schemeClr val="dk2"/>
            </a:solidFill>
            <a:prstDash val="solid"/>
            <a:round/>
            <a:headEnd len="med" w="med" type="none"/>
            <a:tailEnd len="med" w="med" type="none"/>
          </a:ln>
        </p:spPr>
      </p:cxnSp>
      <p:sp>
        <p:nvSpPr>
          <p:cNvPr id="415" name="Google Shape;415;p15"/>
          <p:cNvSpPr/>
          <p:nvPr/>
        </p:nvSpPr>
        <p:spPr>
          <a:xfrm>
            <a:off x="2325150" y="166822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DC Motor</a:t>
            </a:r>
            <a:endParaRPr sz="1200"/>
          </a:p>
        </p:txBody>
      </p:sp>
      <p:sp>
        <p:nvSpPr>
          <p:cNvPr id="416" name="Google Shape;416;p15"/>
          <p:cNvSpPr/>
          <p:nvPr/>
        </p:nvSpPr>
        <p:spPr>
          <a:xfrm>
            <a:off x="4251850" y="535172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Buttons</a:t>
            </a:r>
            <a:r>
              <a:rPr lang="en-US" sz="1200"/>
              <a:t> x2</a:t>
            </a:r>
            <a:endParaRPr sz="1200"/>
          </a:p>
        </p:txBody>
      </p:sp>
      <p:sp>
        <p:nvSpPr>
          <p:cNvPr id="417" name="Google Shape;417;p15"/>
          <p:cNvSpPr/>
          <p:nvPr/>
        </p:nvSpPr>
        <p:spPr>
          <a:xfrm>
            <a:off x="4251850" y="228462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CRM</a:t>
            </a:r>
            <a:endParaRPr sz="1200"/>
          </a:p>
        </p:txBody>
      </p:sp>
      <p:sp>
        <p:nvSpPr>
          <p:cNvPr id="418" name="Google Shape;418;p15"/>
          <p:cNvSpPr/>
          <p:nvPr/>
        </p:nvSpPr>
        <p:spPr>
          <a:xfrm>
            <a:off x="4251850" y="290102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Mic</a:t>
            </a:r>
            <a:endParaRPr sz="1200"/>
          </a:p>
        </p:txBody>
      </p:sp>
      <p:sp>
        <p:nvSpPr>
          <p:cNvPr id="419" name="Google Shape;419;p15"/>
          <p:cNvSpPr/>
          <p:nvPr/>
        </p:nvSpPr>
        <p:spPr>
          <a:xfrm>
            <a:off x="4251850" y="3513700"/>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IR Sensor</a:t>
            </a:r>
            <a:endParaRPr sz="1200"/>
          </a:p>
        </p:txBody>
      </p:sp>
      <p:sp>
        <p:nvSpPr>
          <p:cNvPr id="420" name="Google Shape;420;p15"/>
          <p:cNvSpPr/>
          <p:nvPr/>
        </p:nvSpPr>
        <p:spPr>
          <a:xfrm>
            <a:off x="4251850" y="412637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Buzzer</a:t>
            </a:r>
            <a:endParaRPr sz="1200"/>
          </a:p>
        </p:txBody>
      </p:sp>
      <p:sp>
        <p:nvSpPr>
          <p:cNvPr id="421" name="Google Shape;421;p15"/>
          <p:cNvSpPr/>
          <p:nvPr/>
        </p:nvSpPr>
        <p:spPr>
          <a:xfrm>
            <a:off x="4251850" y="4739050"/>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LEDS x2</a:t>
            </a:r>
            <a:endParaRPr sz="1200"/>
          </a:p>
        </p:txBody>
      </p:sp>
      <p:cxnSp>
        <p:nvCxnSpPr>
          <p:cNvPr id="422" name="Google Shape;422;p15"/>
          <p:cNvCxnSpPr/>
          <p:nvPr/>
        </p:nvCxnSpPr>
        <p:spPr>
          <a:xfrm rot="10800000">
            <a:off x="5201375" y="5615725"/>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5"/>
          <p:cNvCxnSpPr/>
          <p:nvPr/>
        </p:nvCxnSpPr>
        <p:spPr>
          <a:xfrm rot="10800000">
            <a:off x="5201375" y="4390375"/>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5"/>
          <p:cNvCxnSpPr/>
          <p:nvPr/>
        </p:nvCxnSpPr>
        <p:spPr>
          <a:xfrm rot="10800000">
            <a:off x="5201375" y="3797650"/>
            <a:ext cx="993300" cy="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15"/>
          <p:cNvSpPr txBox="1"/>
          <p:nvPr/>
        </p:nvSpPr>
        <p:spPr>
          <a:xfrm>
            <a:off x="6199200" y="2350013"/>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PWM</a:t>
            </a:r>
            <a:endParaRPr sz="1100">
              <a:solidFill>
                <a:schemeClr val="dk1"/>
              </a:solidFill>
            </a:endParaRPr>
          </a:p>
        </p:txBody>
      </p:sp>
      <p:sp>
        <p:nvSpPr>
          <p:cNvPr id="426" name="Google Shape;426;p15"/>
          <p:cNvSpPr txBox="1"/>
          <p:nvPr/>
        </p:nvSpPr>
        <p:spPr>
          <a:xfrm>
            <a:off x="6199200" y="4191763"/>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PWM</a:t>
            </a:r>
            <a:endParaRPr sz="1100">
              <a:solidFill>
                <a:schemeClr val="dk1"/>
              </a:solidFill>
            </a:endParaRPr>
          </a:p>
        </p:txBody>
      </p:sp>
      <p:sp>
        <p:nvSpPr>
          <p:cNvPr id="427" name="Google Shape;427;p15"/>
          <p:cNvSpPr txBox="1"/>
          <p:nvPr/>
        </p:nvSpPr>
        <p:spPr>
          <a:xfrm>
            <a:off x="6178550" y="3666550"/>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GPIO</a:t>
            </a:r>
            <a:endParaRPr sz="1100">
              <a:solidFill>
                <a:schemeClr val="dk1"/>
              </a:solidFill>
            </a:endParaRPr>
          </a:p>
        </p:txBody>
      </p:sp>
      <p:sp>
        <p:nvSpPr>
          <p:cNvPr id="428" name="Google Shape;428;p15"/>
          <p:cNvSpPr txBox="1"/>
          <p:nvPr/>
        </p:nvSpPr>
        <p:spPr>
          <a:xfrm>
            <a:off x="6199200" y="4771750"/>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GPIO</a:t>
            </a:r>
            <a:endParaRPr sz="1100">
              <a:solidFill>
                <a:schemeClr val="dk1"/>
              </a:solidFill>
            </a:endParaRPr>
          </a:p>
        </p:txBody>
      </p:sp>
      <p:sp>
        <p:nvSpPr>
          <p:cNvPr id="429" name="Google Shape;429;p15"/>
          <p:cNvSpPr txBox="1"/>
          <p:nvPr/>
        </p:nvSpPr>
        <p:spPr>
          <a:xfrm>
            <a:off x="6178550" y="5351725"/>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GPIO</a:t>
            </a:r>
            <a:endParaRPr sz="1100">
              <a:solidFill>
                <a:schemeClr val="dk1"/>
              </a:solidFill>
            </a:endParaRPr>
          </a:p>
        </p:txBody>
      </p:sp>
      <p:sp>
        <p:nvSpPr>
          <p:cNvPr id="430" name="Google Shape;430;p15"/>
          <p:cNvSpPr txBox="1"/>
          <p:nvPr/>
        </p:nvSpPr>
        <p:spPr>
          <a:xfrm>
            <a:off x="6178550" y="3008288"/>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USB</a:t>
            </a:r>
            <a:endParaRPr sz="11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6"/>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36" name="Google Shape;436;p16"/>
          <p:cNvSpPr/>
          <p:nvPr/>
        </p:nvSpPr>
        <p:spPr>
          <a:xfrm>
            <a:off x="5058550" y="1364175"/>
            <a:ext cx="3732900" cy="43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16"/>
          <p:cNvSpPr txBox="1"/>
          <p:nvPr/>
        </p:nvSpPr>
        <p:spPr>
          <a:xfrm>
            <a:off x="5591500" y="1958325"/>
            <a:ext cx="26670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PocketBeagle</a:t>
            </a:r>
            <a:endParaRPr sz="2000">
              <a:solidFill>
                <a:schemeClr val="dk1"/>
              </a:solidFill>
            </a:endParaRPr>
          </a:p>
        </p:txBody>
      </p:sp>
      <p:cxnSp>
        <p:nvCxnSpPr>
          <p:cNvPr id="438" name="Google Shape;438;p16"/>
          <p:cNvCxnSpPr/>
          <p:nvPr/>
        </p:nvCxnSpPr>
        <p:spPr>
          <a:xfrm rot="10800000">
            <a:off x="4076700" y="1642650"/>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6"/>
          <p:cNvCxnSpPr/>
          <p:nvPr/>
        </p:nvCxnSpPr>
        <p:spPr>
          <a:xfrm rot="10800000">
            <a:off x="2117100" y="1819075"/>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6"/>
          <p:cNvCxnSpPr/>
          <p:nvPr/>
        </p:nvCxnSpPr>
        <p:spPr>
          <a:xfrm rot="10800000">
            <a:off x="4076700" y="2270775"/>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6"/>
          <p:cNvCxnSpPr/>
          <p:nvPr/>
        </p:nvCxnSpPr>
        <p:spPr>
          <a:xfrm rot="10800000">
            <a:off x="4081225" y="3025150"/>
            <a:ext cx="993300" cy="0"/>
          </a:xfrm>
          <a:prstGeom prst="straightConnector1">
            <a:avLst/>
          </a:prstGeom>
          <a:noFill/>
          <a:ln cap="flat" cmpd="sng" w="9525">
            <a:solidFill>
              <a:schemeClr val="dk2"/>
            </a:solidFill>
            <a:prstDash val="solid"/>
            <a:round/>
            <a:headEnd len="med" w="med" type="none"/>
            <a:tailEnd len="med" w="med" type="none"/>
          </a:ln>
        </p:spPr>
      </p:cxnSp>
      <p:sp>
        <p:nvSpPr>
          <p:cNvPr id="442" name="Google Shape;442;p16"/>
          <p:cNvSpPr txBox="1"/>
          <p:nvPr/>
        </p:nvSpPr>
        <p:spPr>
          <a:xfrm>
            <a:off x="5038750" y="1452488"/>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SYS</a:t>
            </a:r>
            <a:endParaRPr sz="1100">
              <a:solidFill>
                <a:schemeClr val="dk1"/>
              </a:solidFill>
            </a:endParaRPr>
          </a:p>
        </p:txBody>
      </p:sp>
      <p:sp>
        <p:nvSpPr>
          <p:cNvPr id="443" name="Google Shape;443;p16"/>
          <p:cNvSpPr/>
          <p:nvPr/>
        </p:nvSpPr>
        <p:spPr>
          <a:xfrm>
            <a:off x="3131700" y="1531050"/>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Motor Shield</a:t>
            </a:r>
            <a:endParaRPr sz="1200"/>
          </a:p>
        </p:txBody>
      </p:sp>
      <p:cxnSp>
        <p:nvCxnSpPr>
          <p:cNvPr id="444" name="Google Shape;444;p16"/>
          <p:cNvCxnSpPr/>
          <p:nvPr/>
        </p:nvCxnSpPr>
        <p:spPr>
          <a:xfrm rot="10800000">
            <a:off x="4081225" y="4845925"/>
            <a:ext cx="993300" cy="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16"/>
          <p:cNvSpPr/>
          <p:nvPr/>
        </p:nvSpPr>
        <p:spPr>
          <a:xfrm>
            <a:off x="1205000" y="1531050"/>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DC Motor</a:t>
            </a:r>
            <a:endParaRPr sz="1200"/>
          </a:p>
        </p:txBody>
      </p:sp>
      <p:sp>
        <p:nvSpPr>
          <p:cNvPr id="446" name="Google Shape;446;p16"/>
          <p:cNvSpPr/>
          <p:nvPr/>
        </p:nvSpPr>
        <p:spPr>
          <a:xfrm>
            <a:off x="3131700" y="2147450"/>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CRM</a:t>
            </a:r>
            <a:endParaRPr sz="1200"/>
          </a:p>
        </p:txBody>
      </p:sp>
      <p:sp>
        <p:nvSpPr>
          <p:cNvPr id="447" name="Google Shape;447;p16"/>
          <p:cNvSpPr/>
          <p:nvPr/>
        </p:nvSpPr>
        <p:spPr>
          <a:xfrm>
            <a:off x="3131700" y="2763850"/>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Mic</a:t>
            </a:r>
            <a:endParaRPr sz="1200"/>
          </a:p>
        </p:txBody>
      </p:sp>
      <p:sp>
        <p:nvSpPr>
          <p:cNvPr id="448" name="Google Shape;448;p16"/>
          <p:cNvSpPr/>
          <p:nvPr/>
        </p:nvSpPr>
        <p:spPr>
          <a:xfrm>
            <a:off x="2198975" y="4139725"/>
            <a:ext cx="1882200" cy="14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Buttons/LEDS/Buzzer/IR Sensor</a:t>
            </a:r>
            <a:endParaRPr sz="1200"/>
          </a:p>
        </p:txBody>
      </p:sp>
      <p:sp>
        <p:nvSpPr>
          <p:cNvPr id="449" name="Google Shape;449;p16"/>
          <p:cNvSpPr txBox="1"/>
          <p:nvPr/>
        </p:nvSpPr>
        <p:spPr>
          <a:xfrm>
            <a:off x="5038750" y="2102588"/>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SYS</a:t>
            </a:r>
            <a:endParaRPr sz="1100">
              <a:solidFill>
                <a:schemeClr val="dk1"/>
              </a:solidFill>
            </a:endParaRPr>
          </a:p>
        </p:txBody>
      </p:sp>
      <p:sp>
        <p:nvSpPr>
          <p:cNvPr id="450" name="Google Shape;450;p16"/>
          <p:cNvSpPr txBox="1"/>
          <p:nvPr/>
        </p:nvSpPr>
        <p:spPr>
          <a:xfrm>
            <a:off x="5074575" y="4669850"/>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3.3V</a:t>
            </a:r>
            <a:endParaRPr sz="1100">
              <a:solidFill>
                <a:schemeClr val="dk1"/>
              </a:solidFill>
            </a:endParaRPr>
          </a:p>
        </p:txBody>
      </p:sp>
      <p:sp>
        <p:nvSpPr>
          <p:cNvPr id="451" name="Google Shape;451;p16"/>
          <p:cNvSpPr txBox="1"/>
          <p:nvPr/>
        </p:nvSpPr>
        <p:spPr>
          <a:xfrm>
            <a:off x="5058400" y="2871113"/>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USB/SYS</a:t>
            </a:r>
            <a:endParaRPr sz="1100">
              <a:solidFill>
                <a:schemeClr val="dk1"/>
              </a:solidFill>
            </a:endParaRPr>
          </a:p>
        </p:txBody>
      </p:sp>
      <p:sp>
        <p:nvSpPr>
          <p:cNvPr id="452" name="Google Shape;452;p16"/>
          <p:cNvSpPr txBox="1"/>
          <p:nvPr/>
        </p:nvSpPr>
        <p:spPr>
          <a:xfrm>
            <a:off x="8247725" y="1659238"/>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SYS</a:t>
            </a:r>
            <a:endParaRPr sz="1100">
              <a:solidFill>
                <a:schemeClr val="dk1"/>
              </a:solidFill>
            </a:endParaRPr>
          </a:p>
        </p:txBody>
      </p:sp>
      <p:sp>
        <p:nvSpPr>
          <p:cNvPr id="453" name="Google Shape;453;p16"/>
          <p:cNvSpPr/>
          <p:nvPr/>
        </p:nvSpPr>
        <p:spPr>
          <a:xfrm>
            <a:off x="9773300" y="1555075"/>
            <a:ext cx="945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5V</a:t>
            </a:r>
            <a:endParaRPr sz="1200"/>
          </a:p>
        </p:txBody>
      </p:sp>
      <p:cxnSp>
        <p:nvCxnSpPr>
          <p:cNvPr id="454" name="Google Shape;454;p16"/>
          <p:cNvCxnSpPr/>
          <p:nvPr/>
        </p:nvCxnSpPr>
        <p:spPr>
          <a:xfrm rot="10800000">
            <a:off x="8791450" y="1819075"/>
            <a:ext cx="993300" cy="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16"/>
          <p:cNvCxnSpPr/>
          <p:nvPr/>
        </p:nvCxnSpPr>
        <p:spPr>
          <a:xfrm flipH="1" rot="10800000">
            <a:off x="4409725" y="2567825"/>
            <a:ext cx="26700" cy="22770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16"/>
          <p:cNvCxnSpPr/>
          <p:nvPr/>
        </p:nvCxnSpPr>
        <p:spPr>
          <a:xfrm flipH="1">
            <a:off x="4085300" y="2575275"/>
            <a:ext cx="359700" cy="3300"/>
          </a:xfrm>
          <a:prstGeom prst="straightConnector1">
            <a:avLst/>
          </a:prstGeom>
          <a:noFill/>
          <a:ln cap="flat" cmpd="sng" w="9525">
            <a:solidFill>
              <a:schemeClr val="dk2"/>
            </a:solidFill>
            <a:prstDash val="solid"/>
            <a:round/>
            <a:headEnd len="med" w="med" type="none"/>
            <a:tailEnd len="med" w="med" type="none"/>
          </a:ln>
        </p:spPr>
      </p:cxnSp>
      <p:sp>
        <p:nvSpPr>
          <p:cNvPr id="457" name="Google Shape;457;p16"/>
          <p:cNvSpPr txBox="1"/>
          <p:nvPr/>
        </p:nvSpPr>
        <p:spPr>
          <a:xfrm>
            <a:off x="4282925" y="2111475"/>
            <a:ext cx="486300" cy="1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458" name="Google Shape;458;p16"/>
          <p:cNvSpPr txBox="1"/>
          <p:nvPr/>
        </p:nvSpPr>
        <p:spPr>
          <a:xfrm>
            <a:off x="4205700" y="2006163"/>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PWR</a:t>
            </a:r>
            <a:endParaRPr sz="1100">
              <a:solidFill>
                <a:schemeClr val="dk1"/>
              </a:solidFill>
            </a:endParaRPr>
          </a:p>
        </p:txBody>
      </p:sp>
      <p:sp>
        <p:nvSpPr>
          <p:cNvPr id="459" name="Google Shape;459;p16"/>
          <p:cNvSpPr txBox="1"/>
          <p:nvPr/>
        </p:nvSpPr>
        <p:spPr>
          <a:xfrm>
            <a:off x="4247750" y="2310700"/>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IO</a:t>
            </a:r>
            <a:endParaRPr sz="1100">
              <a:solidFill>
                <a:schemeClr val="dk1"/>
              </a:solidFill>
            </a:endParaRPr>
          </a:p>
        </p:txBody>
      </p:sp>
      <p:cxnSp>
        <p:nvCxnSpPr>
          <p:cNvPr id="460" name="Google Shape;460;p16"/>
          <p:cNvCxnSpPr/>
          <p:nvPr/>
        </p:nvCxnSpPr>
        <p:spPr>
          <a:xfrm flipH="1" rot="10800000">
            <a:off x="4083100" y="1963150"/>
            <a:ext cx="790200" cy="18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16"/>
          <p:cNvCxnSpPr/>
          <p:nvPr/>
        </p:nvCxnSpPr>
        <p:spPr>
          <a:xfrm flipH="1" rot="10800000">
            <a:off x="4439175" y="2831200"/>
            <a:ext cx="425400" cy="3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16"/>
          <p:cNvCxnSpPr/>
          <p:nvPr/>
        </p:nvCxnSpPr>
        <p:spPr>
          <a:xfrm flipH="1" rot="10800000">
            <a:off x="4867350" y="1963200"/>
            <a:ext cx="3000" cy="873900"/>
          </a:xfrm>
          <a:prstGeom prst="straightConnector1">
            <a:avLst/>
          </a:prstGeom>
          <a:noFill/>
          <a:ln cap="flat" cmpd="sng" w="9525">
            <a:solidFill>
              <a:schemeClr val="dk2"/>
            </a:solidFill>
            <a:prstDash val="solid"/>
            <a:round/>
            <a:headEnd len="med" w="med" type="none"/>
            <a:tailEnd len="med" w="med" type="none"/>
          </a:ln>
        </p:spPr>
      </p:cxnSp>
      <p:sp>
        <p:nvSpPr>
          <p:cNvPr id="463" name="Google Shape;463;p16"/>
          <p:cNvSpPr/>
          <p:nvPr/>
        </p:nvSpPr>
        <p:spPr>
          <a:xfrm>
            <a:off x="4418300" y="2813225"/>
            <a:ext cx="26700" cy="36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16"/>
          <p:cNvSpPr/>
          <p:nvPr/>
        </p:nvSpPr>
        <p:spPr>
          <a:xfrm>
            <a:off x="4391600" y="4827625"/>
            <a:ext cx="26700" cy="36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16"/>
          <p:cNvSpPr txBox="1"/>
          <p:nvPr/>
        </p:nvSpPr>
        <p:spPr>
          <a:xfrm>
            <a:off x="4205700" y="1725413"/>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IO</a:t>
            </a:r>
            <a:endParaRPr sz="1100">
              <a:solidFill>
                <a:schemeClr val="dk1"/>
              </a:solidFill>
            </a:endParaRPr>
          </a:p>
        </p:txBody>
      </p:sp>
      <p:sp>
        <p:nvSpPr>
          <p:cNvPr id="466" name="Google Shape;466;p16"/>
          <p:cNvSpPr txBox="1"/>
          <p:nvPr/>
        </p:nvSpPr>
        <p:spPr>
          <a:xfrm>
            <a:off x="4132250" y="1395925"/>
            <a:ext cx="99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PWR</a:t>
            </a:r>
            <a:endParaRPr sz="11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ph type="title"/>
          </p:nvPr>
        </p:nvSpPr>
        <p:spPr>
          <a:xfrm>
            <a:off x="609600" y="228600"/>
            <a:ext cx="10972800" cy="914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Software Framework Diagram</a:t>
            </a:r>
            <a:endParaRPr/>
          </a:p>
        </p:txBody>
      </p:sp>
      <p:pic>
        <p:nvPicPr>
          <p:cNvPr id="473" name="Google Shape;473;p17"/>
          <p:cNvPicPr preferRelativeResize="0"/>
          <p:nvPr/>
        </p:nvPicPr>
        <p:blipFill>
          <a:blip r:embed="rId3">
            <a:alphaModFix/>
          </a:blip>
          <a:stretch>
            <a:fillRect/>
          </a:stretch>
        </p:blipFill>
        <p:spPr>
          <a:xfrm>
            <a:off x="3024500" y="1372725"/>
            <a:ext cx="5990976" cy="4275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8"/>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79" name="Google Shape;479;p18"/>
          <p:cNvGraphicFramePr/>
          <p:nvPr/>
        </p:nvGraphicFramePr>
        <p:xfrm>
          <a:off x="609600" y="1295400"/>
          <a:ext cx="3000000" cy="3000000"/>
        </p:xfrm>
        <a:graphic>
          <a:graphicData uri="http://schemas.openxmlformats.org/drawingml/2006/table">
            <a:tbl>
              <a:tblPr bandRow="1" firstRow="1">
                <a:noFill/>
                <a:tableStyleId>{AB69BF0E-2689-4674-AC8C-B0AF0806B747}</a:tableStyleId>
              </a:tblPr>
              <a:tblGrid>
                <a:gridCol w="7837725"/>
                <a:gridCol w="1567550"/>
                <a:gridCol w="1567550"/>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3"/>
                        </a:rPr>
                        <a:t>Continuous Rotation Motors</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$2</a:t>
                      </a:r>
                      <a:r>
                        <a:rPr lang="en-US" sz="1800"/>
                        <a:t>6.99</a:t>
                      </a:r>
                      <a:endParaRPr sz="1800"/>
                    </a:p>
                  </a:txBody>
                  <a:tcPr marT="45725" marB="45725" marR="91450" marL="91450"/>
                </a:tc>
              </a:tr>
              <a:tr h="370850">
                <a:tc>
                  <a:txBody>
                    <a:bodyPr/>
                    <a:lstStyle/>
                    <a:p>
                      <a:pPr indent="0" lvl="0" marL="0" rtl="0" algn="l">
                        <a:spcBef>
                          <a:spcPts val="0"/>
                        </a:spcBef>
                        <a:spcAft>
                          <a:spcPts val="0"/>
                        </a:spcAft>
                        <a:buClr>
                          <a:schemeClr val="dk1"/>
                        </a:buClr>
                        <a:buFont typeface="Arial"/>
                        <a:buNone/>
                      </a:pPr>
                      <a:r>
                        <a:rPr lang="en-US" sz="1800" u="sng">
                          <a:hlinkClick r:id="rId4"/>
                        </a:rPr>
                        <a:t>L298N Motor Driver</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$6.99</a:t>
                      </a:r>
                      <a:endParaRPr sz="1800"/>
                    </a:p>
                  </a:txBody>
                  <a:tcPr marT="45725" marB="45725" marR="91450" marL="91450"/>
                </a:tc>
              </a:tr>
              <a:tr h="370850">
                <a:tc>
                  <a:txBody>
                    <a:bodyPr/>
                    <a:lstStyle/>
                    <a:p>
                      <a:pPr indent="0" lvl="0" marL="0" marR="0" rtl="0" algn="l">
                        <a:spcBef>
                          <a:spcPts val="0"/>
                        </a:spcBef>
                        <a:spcAft>
                          <a:spcPts val="0"/>
                        </a:spcAft>
                        <a:buClr>
                          <a:srgbClr val="000000"/>
                        </a:buClr>
                        <a:buFont typeface="Arial"/>
                        <a:buNone/>
                      </a:pPr>
                      <a:r>
                        <a:rPr lang="en-US" sz="1800" u="sng">
                          <a:solidFill>
                            <a:schemeClr val="hlink"/>
                          </a:solidFill>
                          <a:hlinkClick r:id="rId5"/>
                        </a:rPr>
                        <a:t>Blue and Yellow Button</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r h="243825">
                <a:tc>
                  <a:txBody>
                    <a:bodyPr/>
                    <a:lstStyle/>
                    <a:p>
                      <a:pPr indent="0" lvl="0" marL="0" marR="0" rtl="0" algn="l">
                        <a:spcBef>
                          <a:spcPts val="0"/>
                        </a:spcBef>
                        <a:spcAft>
                          <a:spcPts val="0"/>
                        </a:spcAft>
                        <a:buNone/>
                      </a:pPr>
                      <a:r>
                        <a:rPr lang="en-US" sz="1800" u="sng">
                          <a:solidFill>
                            <a:schemeClr val="hlink"/>
                          </a:solidFill>
                          <a:hlinkClick r:id="rId6"/>
                        </a:rPr>
                        <a:t>USB Microphone</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$7.96</a:t>
                      </a:r>
                      <a:endParaRPr sz="1800"/>
                    </a:p>
                  </a:txBody>
                  <a:tcPr marT="45725" marB="45725" marR="91450" marL="91450"/>
                </a:tc>
              </a:tr>
              <a:tr h="370850">
                <a:tc>
                  <a:txBody>
                    <a:bodyPr/>
                    <a:lstStyle/>
                    <a:p>
                      <a:pPr indent="0" lvl="0" marL="0" marR="0" rtl="0" algn="l">
                        <a:spcBef>
                          <a:spcPts val="0"/>
                        </a:spcBef>
                        <a:spcAft>
                          <a:spcPts val="0"/>
                        </a:spcAft>
                        <a:buNone/>
                      </a:pPr>
                      <a:r>
                        <a:rPr lang="en-US" sz="1800"/>
                        <a:t>Buzzer</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N/A</a:t>
                      </a:r>
                      <a:endParaRPr sz="1800"/>
                    </a:p>
                  </a:txBody>
                  <a:tcPr marT="45725" marB="45725" marR="91450" marL="91450"/>
                </a:tc>
              </a:tr>
              <a:tr h="370850">
                <a:tc>
                  <a:txBody>
                    <a:bodyPr/>
                    <a:lstStyle/>
                    <a:p>
                      <a:pPr indent="0" lvl="0" marL="0" rtl="0" algn="l">
                        <a:spcBef>
                          <a:spcPts val="0"/>
                        </a:spcBef>
                        <a:spcAft>
                          <a:spcPts val="0"/>
                        </a:spcAft>
                        <a:buClr>
                          <a:schemeClr val="dk1"/>
                        </a:buClr>
                        <a:buFont typeface="Arial"/>
                        <a:buNone/>
                      </a:pPr>
                      <a:r>
                        <a:rPr lang="en-US" sz="1800" u="sng">
                          <a:solidFill>
                            <a:schemeClr val="hlink"/>
                          </a:solidFill>
                          <a:hlinkClick r:id="rId7"/>
                        </a:rPr>
                        <a:t>DC Motors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$11.99</a:t>
                      </a:r>
                      <a:endParaRPr sz="1800"/>
                    </a:p>
                  </a:txBody>
                  <a:tcPr marT="45725" marB="45725" marR="91450" marL="91450"/>
                </a:tc>
              </a:tr>
              <a:tr h="370850">
                <a:tc>
                  <a:txBody>
                    <a:bodyPr/>
                    <a:lstStyle/>
                    <a:p>
                      <a:pPr indent="0" lvl="0" marL="0" rtl="0" algn="l">
                        <a:spcBef>
                          <a:spcPts val="0"/>
                        </a:spcBef>
                        <a:spcAft>
                          <a:spcPts val="0"/>
                        </a:spcAft>
                        <a:buNone/>
                      </a:pPr>
                      <a:r>
                        <a:rPr lang="en-US" sz="1800" u="sng">
                          <a:solidFill>
                            <a:schemeClr val="hlink"/>
                          </a:solidFill>
                          <a:hlinkClick r:id="rId8"/>
                        </a:rPr>
                        <a:t>Rigid Clear Acrylic Pipe</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$14.14</a:t>
                      </a:r>
                      <a:endParaRPr sz="1800"/>
                    </a:p>
                  </a:txBody>
                  <a:tcPr marT="45725" marB="45725" marR="91450" marL="91450"/>
                </a:tc>
              </a:tr>
              <a:tr h="370850">
                <a:tc>
                  <a:txBody>
                    <a:bodyPr/>
                    <a:lstStyle/>
                    <a:p>
                      <a:pPr indent="0" lvl="0" marL="0" rtl="0" algn="l">
                        <a:spcBef>
                          <a:spcPts val="0"/>
                        </a:spcBef>
                        <a:spcAft>
                          <a:spcPts val="0"/>
                        </a:spcAft>
                        <a:buNone/>
                      </a:pPr>
                      <a:r>
                        <a:rPr lang="en-US" sz="1800" u="sng">
                          <a:solidFill>
                            <a:schemeClr val="hlink"/>
                          </a:solidFill>
                          <a:hlinkClick r:id="rId9"/>
                        </a:rPr>
                        <a:t>IR Sensor</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$9.99</a:t>
                      </a:r>
                      <a:endParaRPr sz="1800"/>
                    </a:p>
                  </a:txBody>
                  <a:tcPr marT="45725" marB="45725" marR="91450" marL="91450"/>
                </a:tc>
              </a:tr>
              <a:tr h="370850">
                <a:tc>
                  <a:txBody>
                    <a:bodyPr/>
                    <a:lstStyle/>
                    <a:p>
                      <a:pPr indent="0" lvl="0" marL="0" rtl="0" algn="l">
                        <a:spcBef>
                          <a:spcPts val="0"/>
                        </a:spcBef>
                        <a:spcAft>
                          <a:spcPts val="0"/>
                        </a:spcAft>
                        <a:buNone/>
                      </a:pPr>
                      <a:r>
                        <a:rPr lang="en-US" sz="1800"/>
                        <a:t>Yellow and Blue LEDS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N/A</a:t>
                      </a:r>
                      <a:endParaRPr sz="1800"/>
                    </a:p>
                  </a:txBody>
                  <a:tcPr marT="45725" marB="45725" marR="91450" marL="91450"/>
                </a:tc>
              </a:tr>
              <a:tr h="370850">
                <a:tc>
                  <a:txBody>
                    <a:bodyPr/>
                    <a:lstStyle/>
                    <a:p>
                      <a:pPr indent="0" lvl="0" marL="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