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0811D07-2236-452C-81DA-01687698C0FB}">
  <a:tblStyle styleId="{C0811D07-2236-452C-81DA-01687698C0FB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1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2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9" name="Google Shape;69;p2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" name="Google Shape;70;p2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" name="Google Shape;71;p2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" name="Google Shape;72;p2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" name="Google Shape;73;p2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" name="Google Shape;74;p2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" name="Google Shape;75;p2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" name="Google Shape;76;p2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" name="Google Shape;77;p2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" name="Google Shape;78;p2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" name="Google Shape;79;p2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" name="Google Shape;80;p2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" name="Google Shape;81;p2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" name="Google Shape;82;p2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" name="Google Shape;83;p2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" name="Google Shape;84;p2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85" name="Google Shape;85;p2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86" name="Google Shape;86;p2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7" name="Google Shape;87;p2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8" name="Google Shape;88;p2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9" name="Google Shape;89;p2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0" name="Google Shape;90;p2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91" name="Google Shape;91;p2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92" name="Google Shape;92;p2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3" name="Google Shape;93;p2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4" name="Google Shape;94;p2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5" name="Google Shape;95;p2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6" name="Google Shape;96;p2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97" name="Google Shape;97;p2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8" name="Google Shape;98;p2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9" name="Google Shape;99;p2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0" name="Google Shape;100;p2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1" name="Google Shape;101;p2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02" name="Google Shape;102;p2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03" name="Google Shape;103;p2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4" name="Google Shape;104;p2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5" name="Google Shape;105;p2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6" name="Google Shape;106;p2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7" name="Google Shape;107;p2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08" name="Google Shape;108;p2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09" name="Google Shape;109;p2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0" name="Google Shape;110;p2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1" name="Google Shape;111;p2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2" name="Google Shape;112;p2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3" name="Google Shape;113;p2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14" name="Google Shape;114;p2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5" name="Google Shape;115;p2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6" name="Google Shape;116;p2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7" name="Google Shape;117;p2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8" name="Google Shape;118;p2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19" name="Google Shape;119;p2"/>
          <p:cNvSpPr txBox="1"/>
          <p:nvPr>
            <p:ph type="ctrTitle"/>
          </p:nvPr>
        </p:nvSpPr>
        <p:spPr>
          <a:xfrm>
            <a:off x="1293845" y="1909346"/>
            <a:ext cx="960431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"/>
          <p:cNvSpPr txBox="1"/>
          <p:nvPr>
            <p:ph idx="1" type="subTitle"/>
          </p:nvPr>
        </p:nvSpPr>
        <p:spPr>
          <a:xfrm>
            <a:off x="1293845" y="5432564"/>
            <a:ext cx="960431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rgbClr val="266F8B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21" name="Google Shape;121;p2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1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8" name="Google Shape;378;p11"/>
          <p:cNvSpPr txBox="1"/>
          <p:nvPr>
            <p:ph idx="1" type="body"/>
          </p:nvPr>
        </p:nvSpPr>
        <p:spPr>
          <a:xfrm rot="5400000">
            <a:off x="4191001" y="-914400"/>
            <a:ext cx="3809999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79" name="Google Shape;379;p11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11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11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2"/>
          <p:cNvSpPr txBox="1"/>
          <p:nvPr>
            <p:ph type="title"/>
          </p:nvPr>
        </p:nvSpPr>
        <p:spPr>
          <a:xfrm rot="5400000">
            <a:off x="7402286" y="2296885"/>
            <a:ext cx="5301343" cy="16872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12"/>
          <p:cNvSpPr txBox="1"/>
          <p:nvPr>
            <p:ph idx="1" type="body"/>
          </p:nvPr>
        </p:nvSpPr>
        <p:spPr>
          <a:xfrm rot="5400000">
            <a:off x="2438400" y="-653144"/>
            <a:ext cx="5301343" cy="7587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85" name="Google Shape;385;p12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12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12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"/>
          <p:cNvSpPr txBox="1"/>
          <p:nvPr>
            <p:ph idx="1" type="body"/>
          </p:nvPr>
        </p:nvSpPr>
        <p:spPr>
          <a:xfrm>
            <a:off x="609600" y="1295400"/>
            <a:ext cx="10972800" cy="4724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25" name="Google Shape;125;p3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gradFill>
          <a:gsLst>
            <a:gs pos="0">
              <a:schemeClr val="accent1"/>
            </a:gs>
            <a:gs pos="97000">
              <a:srgbClr val="297694"/>
            </a:gs>
            <a:gs pos="100000">
              <a:srgbClr val="29769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4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30" name="Google Shape;130;p4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1" name="Google Shape;131;p4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" name="Google Shape;132;p4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" name="Google Shape;133;p4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" name="Google Shape;134;p4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" name="Google Shape;135;p4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" name="Google Shape;136;p4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" name="Google Shape;137;p4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" name="Google Shape;138;p4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" name="Google Shape;139;p4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" name="Google Shape;140;p4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1" name="Google Shape;141;p4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" name="Google Shape;142;p4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" name="Google Shape;143;p4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" name="Google Shape;144;p4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" name="Google Shape;145;p4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146" name="Google Shape;146;p4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47" name="Google Shape;147;p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8" name="Google Shape;148;p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9" name="Google Shape;149;p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0" name="Google Shape;150;p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1" name="Google Shape;151;p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52" name="Google Shape;152;p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53" name="Google Shape;153;p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4" name="Google Shape;154;p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5" name="Google Shape;155;p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6" name="Google Shape;156;p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7" name="Google Shape;157;p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58" name="Google Shape;158;p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9" name="Google Shape;159;p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0" name="Google Shape;160;p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1" name="Google Shape;161;p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2" name="Google Shape;162;p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63" name="Google Shape;163;p4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64" name="Google Shape;164;p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5" name="Google Shape;165;p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6" name="Google Shape;166;p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7" name="Google Shape;167;p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8" name="Google Shape;168;p4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69" name="Google Shape;169;p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70" name="Google Shape;170;p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1" name="Google Shape;171;p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2" name="Google Shape;172;p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3" name="Google Shape;173;p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4" name="Google Shape;174;p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75" name="Google Shape;175;p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6" name="Google Shape;176;p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7" name="Google Shape;177;p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8" name="Google Shape;178;p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9" name="Google Shape;179;p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80" name="Google Shape;180;p4"/>
          <p:cNvSpPr txBox="1"/>
          <p:nvPr>
            <p:ph type="title"/>
          </p:nvPr>
        </p:nvSpPr>
        <p:spPr>
          <a:xfrm>
            <a:off x="1295400" y="2541573"/>
            <a:ext cx="96012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4"/>
          <p:cNvSpPr txBox="1"/>
          <p:nvPr>
            <p:ph idx="1" type="body"/>
          </p:nvPr>
        </p:nvSpPr>
        <p:spPr>
          <a:xfrm>
            <a:off x="1295400" y="5431536"/>
            <a:ext cx="960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82" name="Google Shape;182;p4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5"/>
          <p:cNvSpPr txBox="1"/>
          <p:nvPr>
            <p:ph idx="1" type="body"/>
          </p:nvPr>
        </p:nvSpPr>
        <p:spPr>
          <a:xfrm>
            <a:off x="1295400" y="1981199"/>
            <a:ext cx="45720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6" name="Google Shape;186;p5"/>
          <p:cNvSpPr txBox="1"/>
          <p:nvPr>
            <p:ph idx="2" type="body"/>
          </p:nvPr>
        </p:nvSpPr>
        <p:spPr>
          <a:xfrm>
            <a:off x="6324600" y="1981199"/>
            <a:ext cx="45720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7" name="Google Shape;187;p5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5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5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6"/>
          <p:cNvSpPr txBox="1"/>
          <p:nvPr>
            <p:ph idx="1" type="body"/>
          </p:nvPr>
        </p:nvSpPr>
        <p:spPr>
          <a:xfrm>
            <a:off x="1295400" y="1818322"/>
            <a:ext cx="4572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93" name="Google Shape;193;p6"/>
          <p:cNvSpPr txBox="1"/>
          <p:nvPr>
            <p:ph idx="2" type="body"/>
          </p:nvPr>
        </p:nvSpPr>
        <p:spPr>
          <a:xfrm>
            <a:off x="1295400" y="2503713"/>
            <a:ext cx="4572000" cy="3287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4" name="Google Shape;194;p6"/>
          <p:cNvSpPr txBox="1"/>
          <p:nvPr>
            <p:ph idx="3" type="body"/>
          </p:nvPr>
        </p:nvSpPr>
        <p:spPr>
          <a:xfrm>
            <a:off x="6324600" y="1818322"/>
            <a:ext cx="4572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95" name="Google Shape;195;p6"/>
          <p:cNvSpPr txBox="1"/>
          <p:nvPr>
            <p:ph idx="4" type="body"/>
          </p:nvPr>
        </p:nvSpPr>
        <p:spPr>
          <a:xfrm>
            <a:off x="6324600" y="2503713"/>
            <a:ext cx="4572000" cy="3287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6" name="Google Shape;196;p6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6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6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7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7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7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8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206" name="Google Shape;206;p8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" name="Google Shape;207;p8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" name="Google Shape;208;p8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" name="Google Shape;209;p8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" name="Google Shape;210;p8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" name="Google Shape;211;p8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" name="Google Shape;212;p8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" name="Google Shape;213;p8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" name="Google Shape;214;p8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5" name="Google Shape;215;p8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6" name="Google Shape;216;p8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7" name="Google Shape;217;p8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8" name="Google Shape;218;p8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9" name="Google Shape;219;p8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0" name="Google Shape;220;p8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1" name="Google Shape;221;p8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22" name="Google Shape;222;p8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23" name="Google Shape;223;p8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4" name="Google Shape;224;p8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" name="Google Shape;225;p8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" name="Google Shape;226;p8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" name="Google Shape;227;p8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28" name="Google Shape;228;p8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29" name="Google Shape;229;p8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0" name="Google Shape;230;p8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1" name="Google Shape;231;p8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2" name="Google Shape;232;p8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3" name="Google Shape;233;p8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34" name="Google Shape;234;p8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5" name="Google Shape;235;p8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6" name="Google Shape;236;p8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7" name="Google Shape;237;p8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8" name="Google Shape;238;p8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39" name="Google Shape;239;p8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0" name="Google Shape;240;p8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1" name="Google Shape;241;p8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2" name="Google Shape;242;p8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3" name="Google Shape;243;p8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4" name="Google Shape;244;p8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45" name="Google Shape;245;p8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46" name="Google Shape;246;p8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7" name="Google Shape;247;p8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8" name="Google Shape;248;p8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9" name="Google Shape;249;p8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50" name="Google Shape;250;p8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51" name="Google Shape;251;p8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2" name="Google Shape;252;p8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3" name="Google Shape;253;p8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4" name="Google Shape;254;p8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5" name="Google Shape;255;p8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256" name="Google Shape;256;p8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8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8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gradFill>
          <a:gsLst>
            <a:gs pos="0">
              <a:schemeClr val="accent1"/>
            </a:gs>
            <a:gs pos="100000">
              <a:srgbClr val="29769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9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261" name="Google Shape;261;p9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2" name="Google Shape;262;p9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3" name="Google Shape;263;p9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4" name="Google Shape;264;p9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5" name="Google Shape;265;p9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6" name="Google Shape;266;p9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7" name="Google Shape;267;p9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8" name="Google Shape;268;p9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9" name="Google Shape;269;p9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0" name="Google Shape;270;p9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1" name="Google Shape;271;p9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2" name="Google Shape;272;p9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3" name="Google Shape;273;p9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4" name="Google Shape;274;p9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5" name="Google Shape;275;p9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6" name="Google Shape;276;p9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77" name="Google Shape;277;p9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78" name="Google Shape;278;p9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79" name="Google Shape;279;p9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0" name="Google Shape;280;p9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1" name="Google Shape;281;p9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2" name="Google Shape;282;p9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83" name="Google Shape;283;p9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84" name="Google Shape;284;p9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5" name="Google Shape;285;p9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6" name="Google Shape;286;p9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7" name="Google Shape;287;p9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8" name="Google Shape;288;p9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89" name="Google Shape;289;p9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0" name="Google Shape;290;p9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1" name="Google Shape;291;p9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2" name="Google Shape;292;p9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3" name="Google Shape;293;p9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94" name="Google Shape;294;p9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95" name="Google Shape;295;p9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6" name="Google Shape;296;p9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7" name="Google Shape;297;p9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8" name="Google Shape;298;p9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9" name="Google Shape;299;p9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00" name="Google Shape;300;p9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01" name="Google Shape;301;p9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2" name="Google Shape;302;p9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3" name="Google Shape;303;p9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4" name="Google Shape;304;p9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5" name="Google Shape;305;p9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06" name="Google Shape;306;p9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7" name="Google Shape;307;p9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8" name="Google Shape;308;p9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9" name="Google Shape;309;p9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0" name="Google Shape;310;p9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311" name="Google Shape;311;p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9"/>
          <p:cNvSpPr txBox="1"/>
          <p:nvPr>
            <p:ph type="title"/>
          </p:nvPr>
        </p:nvSpPr>
        <p:spPr>
          <a:xfrm>
            <a:off x="7913152" y="571500"/>
            <a:ext cx="3657600" cy="21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9"/>
          <p:cNvSpPr txBox="1"/>
          <p:nvPr>
            <p:ph idx="1" type="body"/>
          </p:nvPr>
        </p:nvSpPr>
        <p:spPr>
          <a:xfrm>
            <a:off x="543197" y="571500"/>
            <a:ext cx="621792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55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4" name="Google Shape;314;p9"/>
          <p:cNvSpPr txBox="1"/>
          <p:nvPr>
            <p:ph idx="2" type="body"/>
          </p:nvPr>
        </p:nvSpPr>
        <p:spPr>
          <a:xfrm>
            <a:off x="7913152" y="2995012"/>
            <a:ext cx="3657600" cy="2285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315" name="Google Shape;315;p9"/>
          <p:cNvCxnSpPr/>
          <p:nvPr/>
        </p:nvCxnSpPr>
        <p:spPr>
          <a:xfrm>
            <a:off x="7923089" y="2895600"/>
            <a:ext cx="3659311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6" name="Google Shape;316;p9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9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9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gradFill>
          <a:gsLst>
            <a:gs pos="0">
              <a:schemeClr val="accent1"/>
            </a:gs>
            <a:gs pos="100000">
              <a:srgbClr val="29769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10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321" name="Google Shape;321;p10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2" name="Google Shape;322;p10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3" name="Google Shape;323;p10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4" name="Google Shape;324;p10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5" name="Google Shape;325;p10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6" name="Google Shape;326;p10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7" name="Google Shape;327;p10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8" name="Google Shape;328;p10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9" name="Google Shape;329;p10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0" name="Google Shape;330;p10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1" name="Google Shape;331;p10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2" name="Google Shape;332;p10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3" name="Google Shape;333;p10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4" name="Google Shape;334;p10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5" name="Google Shape;335;p10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6" name="Google Shape;336;p10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337" name="Google Shape;337;p10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38" name="Google Shape;338;p10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39" name="Google Shape;339;p10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0" name="Google Shape;340;p10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1" name="Google Shape;341;p10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2" name="Google Shape;342;p10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43" name="Google Shape;343;p10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4" name="Google Shape;344;p10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5" name="Google Shape;345;p10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6" name="Google Shape;346;p10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7" name="Google Shape;347;p10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8" name="Google Shape;348;p10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49" name="Google Shape;349;p10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0" name="Google Shape;350;p10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1" name="Google Shape;351;p10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2" name="Google Shape;352;p10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3" name="Google Shape;353;p10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354" name="Google Shape;354;p10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355" name="Google Shape;355;p10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6" name="Google Shape;356;p10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7" name="Google Shape;357;p10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8" name="Google Shape;358;p10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9" name="Google Shape;359;p10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60" name="Google Shape;360;p10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1" name="Google Shape;361;p10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2" name="Google Shape;362;p10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3" name="Google Shape;363;p10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4" name="Google Shape;364;p10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5" name="Google Shape;365;p10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66" name="Google Shape;366;p10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7" name="Google Shape;367;p10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8" name="Google Shape;368;p10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9" name="Google Shape;369;p10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70" name="Google Shape;370;p10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371" name="Google Shape;371;p10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2" name="Google Shape;372;p10"/>
          <p:cNvCxnSpPr/>
          <p:nvPr/>
        </p:nvCxnSpPr>
        <p:spPr>
          <a:xfrm>
            <a:off x="7923089" y="2895600"/>
            <a:ext cx="3659311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3" name="Google Shape;373;p10"/>
          <p:cNvSpPr txBox="1"/>
          <p:nvPr>
            <p:ph type="title"/>
          </p:nvPr>
        </p:nvSpPr>
        <p:spPr>
          <a:xfrm>
            <a:off x="7909560" y="576072"/>
            <a:ext cx="3657600" cy="2194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An empty placeholder to add an image. Click on the placeholder and select the image that you wish to add." id="374" name="Google Shape;374;p10"/>
          <p:cNvSpPr/>
          <p:nvPr>
            <p:ph idx="2" type="pic"/>
          </p:nvPr>
        </p:nvSpPr>
        <p:spPr>
          <a:xfrm>
            <a:off x="4412" y="-159"/>
            <a:ext cx="73152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375" name="Google Shape;375;p10"/>
          <p:cNvSpPr txBox="1"/>
          <p:nvPr>
            <p:ph idx="1" type="body"/>
          </p:nvPr>
        </p:nvSpPr>
        <p:spPr>
          <a:xfrm>
            <a:off x="7909560" y="2999232"/>
            <a:ext cx="3657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52999">
              <a:schemeClr val="lt1"/>
            </a:gs>
            <a:gs pos="100000">
              <a:srgbClr val="F2F2F2">
                <a:alpha val="64705"/>
              </a:srgbClr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11" name="Google Shape;11;p1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7" name="Google Shape;27;p1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8" name="Google Shape;28;p1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" name="Google Shape;29;p1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" name="Google Shape;30;p1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" name="Google Shape;31;p1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2" name="Google Shape;32;p1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3" name="Google Shape;33;p1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" name="Google Shape;34;p1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5" name="Google Shape;35;p1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" name="Google Shape;36;p1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7" name="Google Shape;37;p1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8" name="Google Shape;38;p1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9" name="Google Shape;39;p1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0" name="Google Shape;40;p1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1" name="Google Shape;41;p1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2" name="Google Shape;42;p1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3" name="Google Shape;43;p1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44" name="Google Shape;44;p1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45" name="Google Shape;45;p1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6" name="Google Shape;46;p1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7" name="Google Shape;47;p1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8" name="Google Shape;48;p1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9" name="Google Shape;49;p1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50" name="Google Shape;50;p1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Google Shape;51;p1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2" name="Google Shape;52;p1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3" name="Google Shape;53;p1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4" name="Google Shape;54;p1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5" name="Google Shape;55;p1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56" name="Google Shape;56;p1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7" name="Google Shape;57;p1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8" name="Google Shape;58;p1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9" name="Google Shape;59;p1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0" name="Google Shape;60;p1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61" name="Google Shape;61;p1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266F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1"/>
          <p:cNvSpPr txBox="1"/>
          <p:nvPr>
            <p:ph idx="1" type="body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266F8B"/>
              </a:buClr>
              <a:buSzPts val="2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66F8B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6F8B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63" name="Google Shape;63;p1"/>
          <p:cNvCxnSpPr/>
          <p:nvPr/>
        </p:nvCxnSpPr>
        <p:spPr>
          <a:xfrm>
            <a:off x="609600" y="6172200"/>
            <a:ext cx="10972800" cy="0"/>
          </a:xfrm>
          <a:prstGeom prst="straightConnector1">
            <a:avLst/>
          </a:prstGeom>
          <a:noFill/>
          <a:ln cap="flat" cmpd="sng" w="12700">
            <a:solidFill>
              <a:srgbClr val="266F8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" name="Google Shape;64;p1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sciencebuddies.org/science-fair-projects/project-ideas/Elec_p106/electricity-electronics/automatic-dog-treat-dispenser" TargetMode="External"/><Relationship Id="rId4" Type="http://schemas.openxmlformats.org/officeDocument/2006/relationships/hyperlink" Target="https://pypi.org/project/Adafruit-BBIO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amazon.com/FEETECH-Continuous-Rotation-Matching-Helicopter/dp/B0B42KLJ9G?th=1" TargetMode="External"/><Relationship Id="rId4" Type="http://schemas.openxmlformats.org/officeDocument/2006/relationships/hyperlink" Target="https://www.amazon.com/Qunqi-Controller-Module-Stepper-Arduino/dp/B014KMHSW6" TargetMode="External"/><Relationship Id="rId5" Type="http://schemas.openxmlformats.org/officeDocument/2006/relationships/hyperlink" Target="https://www.adafruit.com/product/1186" TargetMode="External"/><Relationship Id="rId6" Type="http://schemas.openxmlformats.org/officeDocument/2006/relationships/hyperlink" Target="https://www.amazon.com/gp/product/B01MQ2AA0X" TargetMode="External"/><Relationship Id="rId7" Type="http://schemas.openxmlformats.org/officeDocument/2006/relationships/hyperlink" Target="https://www.amazon.com/EPLZON-Converter-Bi-Directional-Compatible-Raspberry/dp/B09R1QG957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3"/>
          <p:cNvSpPr txBox="1"/>
          <p:nvPr>
            <p:ph type="ctrTitle"/>
          </p:nvPr>
        </p:nvSpPr>
        <p:spPr>
          <a:xfrm>
            <a:off x="1293844" y="1909346"/>
            <a:ext cx="9907555" cy="3383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sz="6000"/>
              <a:t>EDES 301</a:t>
            </a:r>
            <a:br>
              <a:rPr lang="en-US" sz="6000"/>
            </a:br>
            <a:br>
              <a:rPr lang="en-US"/>
            </a:br>
            <a:r>
              <a:rPr lang="en-US" sz="6000"/>
              <a:t>Dog Treat Dispenser</a:t>
            </a:r>
            <a:r>
              <a:rPr lang="en-US" sz="6000"/>
              <a:t> Proposal</a:t>
            </a:r>
            <a:endParaRPr/>
          </a:p>
        </p:txBody>
      </p:sp>
      <p:sp>
        <p:nvSpPr>
          <p:cNvPr id="393" name="Google Shape;393;p13"/>
          <p:cNvSpPr txBox="1"/>
          <p:nvPr>
            <p:ph idx="1" type="subTitle"/>
          </p:nvPr>
        </p:nvSpPr>
        <p:spPr>
          <a:xfrm>
            <a:off x="1293845" y="5432564"/>
            <a:ext cx="9604310" cy="1120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09/30/2024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Aden Briano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4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Background Information</a:t>
            </a:r>
            <a:endParaRPr/>
          </a:p>
        </p:txBody>
      </p:sp>
      <p:sp>
        <p:nvSpPr>
          <p:cNvPr id="399" name="Google Shape;399;p14"/>
          <p:cNvSpPr txBox="1"/>
          <p:nvPr>
            <p:ph idx="1" type="body"/>
          </p:nvPr>
        </p:nvSpPr>
        <p:spPr>
          <a:xfrm>
            <a:off x="609600" y="1295400"/>
            <a:ext cx="10972800" cy="4724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1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Inspiration</a:t>
            </a:r>
            <a:r>
              <a:rPr lang="en-US"/>
              <a:t>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Dog Treat Dispenser W/Arduino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Packages to use: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Adafruit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Is your dog tired of having to sit or lie down to </a:t>
            </a:r>
            <a:r>
              <a:rPr lang="en-US"/>
              <a:t>receive</a:t>
            </a:r>
            <a:r>
              <a:rPr lang="en-US"/>
              <a:t> a treat? Do they want something more stimulating? Well I’ve got them covered! I’m going to make a treat dispenser box with a flywheel launcher and treat feeder mechanism lying on top. In front of the box there will be a large blue button and a large yellow button with a same colored LED above, embedded into the wall of the box. When the test subject barks at the box, a random LED will light up, and the test subject is required to press the corresponding button in 15 seconds to launch a treat (which they can then chase after). The box will need to be barked at again to restart the process. </a:t>
            </a:r>
            <a:endParaRPr/>
          </a:p>
          <a:p>
            <a:pPr indent="-68579" lvl="1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00" name="Google Shape;400;p14"/>
          <p:cNvSpPr txBox="1"/>
          <p:nvPr/>
        </p:nvSpPr>
        <p:spPr>
          <a:xfrm>
            <a:off x="4249977" y="5482575"/>
            <a:ext cx="3692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System Block Diagram</a:t>
            </a:r>
            <a:endParaRPr/>
          </a:p>
        </p:txBody>
      </p:sp>
      <p:sp>
        <p:nvSpPr>
          <p:cNvPr id="406" name="Google Shape;406;p15"/>
          <p:cNvSpPr/>
          <p:nvPr/>
        </p:nvSpPr>
        <p:spPr>
          <a:xfrm>
            <a:off x="6178700" y="1501350"/>
            <a:ext cx="3732900" cy="385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15"/>
          <p:cNvSpPr txBox="1"/>
          <p:nvPr/>
        </p:nvSpPr>
        <p:spPr>
          <a:xfrm>
            <a:off x="6711650" y="2095500"/>
            <a:ext cx="26670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PocketBeagle</a:t>
            </a:r>
            <a:endParaRPr sz="2000">
              <a:solidFill>
                <a:schemeClr val="dk1"/>
              </a:solidFill>
            </a:endParaRPr>
          </a:p>
        </p:txBody>
      </p:sp>
      <p:cxnSp>
        <p:nvCxnSpPr>
          <p:cNvPr id="408" name="Google Shape;408;p15"/>
          <p:cNvCxnSpPr/>
          <p:nvPr/>
        </p:nvCxnSpPr>
        <p:spPr>
          <a:xfrm rot="10800000">
            <a:off x="5196850" y="1932225"/>
            <a:ext cx="99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15"/>
          <p:cNvCxnSpPr/>
          <p:nvPr/>
        </p:nvCxnSpPr>
        <p:spPr>
          <a:xfrm rot="10800000">
            <a:off x="1168200" y="2044825"/>
            <a:ext cx="99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15"/>
          <p:cNvCxnSpPr/>
          <p:nvPr/>
        </p:nvCxnSpPr>
        <p:spPr>
          <a:xfrm rot="10800000">
            <a:off x="5196850" y="3162325"/>
            <a:ext cx="99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" name="Google Shape;411;p15"/>
          <p:cNvCxnSpPr/>
          <p:nvPr/>
        </p:nvCxnSpPr>
        <p:spPr>
          <a:xfrm rot="10800000">
            <a:off x="5196850" y="3954250"/>
            <a:ext cx="99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2" name="Google Shape;412;p15"/>
          <p:cNvSpPr txBox="1"/>
          <p:nvPr/>
        </p:nvSpPr>
        <p:spPr>
          <a:xfrm>
            <a:off x="6190150" y="1705650"/>
            <a:ext cx="9933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PWM/GPIO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P2_1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413" name="Google Shape;413;p15"/>
          <p:cNvSpPr/>
          <p:nvPr/>
        </p:nvSpPr>
        <p:spPr>
          <a:xfrm>
            <a:off x="4055800" y="1689925"/>
            <a:ext cx="1141200" cy="46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Logic Shifter</a:t>
            </a:r>
            <a:endParaRPr/>
          </a:p>
        </p:txBody>
      </p:sp>
      <p:cxnSp>
        <p:nvCxnSpPr>
          <p:cNvPr id="414" name="Google Shape;414;p15"/>
          <p:cNvCxnSpPr/>
          <p:nvPr/>
        </p:nvCxnSpPr>
        <p:spPr>
          <a:xfrm rot="10800000">
            <a:off x="3062500" y="1945650"/>
            <a:ext cx="99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5" name="Google Shape;415;p15"/>
          <p:cNvSpPr/>
          <p:nvPr/>
        </p:nvSpPr>
        <p:spPr>
          <a:xfrm>
            <a:off x="2182800" y="1680600"/>
            <a:ext cx="945000" cy="52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Motor Shield</a:t>
            </a:r>
            <a:endParaRPr sz="1200"/>
          </a:p>
        </p:txBody>
      </p:sp>
      <p:cxnSp>
        <p:nvCxnSpPr>
          <p:cNvPr id="416" name="Google Shape;416;p15"/>
          <p:cNvCxnSpPr/>
          <p:nvPr/>
        </p:nvCxnSpPr>
        <p:spPr>
          <a:xfrm rot="10800000">
            <a:off x="1168200" y="1869450"/>
            <a:ext cx="99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7" name="Google Shape;417;p15"/>
          <p:cNvSpPr txBox="1"/>
          <p:nvPr/>
        </p:nvSpPr>
        <p:spPr>
          <a:xfrm>
            <a:off x="586700" y="1705650"/>
            <a:ext cx="6144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DC Motors</a:t>
            </a:r>
            <a:endParaRPr sz="400">
              <a:solidFill>
                <a:schemeClr val="dk1"/>
              </a:solidFill>
            </a:endParaRPr>
          </a:p>
        </p:txBody>
      </p:sp>
      <p:sp>
        <p:nvSpPr>
          <p:cNvPr id="418" name="Google Shape;418;p15"/>
          <p:cNvSpPr txBox="1"/>
          <p:nvPr/>
        </p:nvSpPr>
        <p:spPr>
          <a:xfrm>
            <a:off x="4251850" y="2884900"/>
            <a:ext cx="9450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Yellow Button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419" name="Google Shape;419;p15"/>
          <p:cNvSpPr txBox="1"/>
          <p:nvPr/>
        </p:nvSpPr>
        <p:spPr>
          <a:xfrm>
            <a:off x="4300150" y="3728950"/>
            <a:ext cx="9450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Blue Button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420" name="Google Shape;420;p15"/>
          <p:cNvSpPr txBox="1"/>
          <p:nvPr/>
        </p:nvSpPr>
        <p:spPr>
          <a:xfrm>
            <a:off x="6190150" y="2912425"/>
            <a:ext cx="7476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GPIO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P2_2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421" name="Google Shape;421;p15"/>
          <p:cNvSpPr txBox="1"/>
          <p:nvPr/>
        </p:nvSpPr>
        <p:spPr>
          <a:xfrm>
            <a:off x="6190150" y="3591700"/>
            <a:ext cx="7476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GPIO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P2_4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422" name="Google Shape;422;p15"/>
          <p:cNvSpPr txBox="1"/>
          <p:nvPr/>
        </p:nvSpPr>
        <p:spPr>
          <a:xfrm>
            <a:off x="6313000" y="4532725"/>
            <a:ext cx="7476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USB</a:t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423" name="Google Shape;423;p15"/>
          <p:cNvCxnSpPr/>
          <p:nvPr/>
        </p:nvCxnSpPr>
        <p:spPr>
          <a:xfrm rot="10800000">
            <a:off x="5201375" y="4983100"/>
            <a:ext cx="99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4" name="Google Shape;424;p15"/>
          <p:cNvSpPr txBox="1"/>
          <p:nvPr/>
        </p:nvSpPr>
        <p:spPr>
          <a:xfrm>
            <a:off x="4380875" y="4757800"/>
            <a:ext cx="9450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USB Mic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6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Power Block Diagram</a:t>
            </a:r>
            <a:endParaRPr/>
          </a:p>
        </p:txBody>
      </p:sp>
      <p:sp>
        <p:nvSpPr>
          <p:cNvPr id="430" name="Google Shape;430;p16"/>
          <p:cNvSpPr/>
          <p:nvPr/>
        </p:nvSpPr>
        <p:spPr>
          <a:xfrm>
            <a:off x="6178700" y="1501350"/>
            <a:ext cx="3732900" cy="385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16"/>
          <p:cNvSpPr txBox="1"/>
          <p:nvPr/>
        </p:nvSpPr>
        <p:spPr>
          <a:xfrm>
            <a:off x="6711650" y="2095500"/>
            <a:ext cx="26670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PocketBeagle</a:t>
            </a:r>
            <a:endParaRPr sz="2000">
              <a:solidFill>
                <a:schemeClr val="dk1"/>
              </a:solidFill>
            </a:endParaRPr>
          </a:p>
        </p:txBody>
      </p:sp>
      <p:cxnSp>
        <p:nvCxnSpPr>
          <p:cNvPr id="432" name="Google Shape;432;p16"/>
          <p:cNvCxnSpPr/>
          <p:nvPr/>
        </p:nvCxnSpPr>
        <p:spPr>
          <a:xfrm rot="10800000">
            <a:off x="5196850" y="1932225"/>
            <a:ext cx="99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" name="Google Shape;433;p16"/>
          <p:cNvCxnSpPr/>
          <p:nvPr/>
        </p:nvCxnSpPr>
        <p:spPr>
          <a:xfrm rot="10800000">
            <a:off x="1168200" y="2044825"/>
            <a:ext cx="99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" name="Google Shape;434;p16"/>
          <p:cNvCxnSpPr/>
          <p:nvPr/>
        </p:nvCxnSpPr>
        <p:spPr>
          <a:xfrm rot="10800000">
            <a:off x="5196850" y="3162325"/>
            <a:ext cx="99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" name="Google Shape;435;p16"/>
          <p:cNvCxnSpPr/>
          <p:nvPr/>
        </p:nvCxnSpPr>
        <p:spPr>
          <a:xfrm rot="10800000">
            <a:off x="5196850" y="3954250"/>
            <a:ext cx="99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6" name="Google Shape;436;p16"/>
          <p:cNvSpPr txBox="1"/>
          <p:nvPr/>
        </p:nvSpPr>
        <p:spPr>
          <a:xfrm>
            <a:off x="6190150" y="1705650"/>
            <a:ext cx="9933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PWM/GPIO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P2_1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437" name="Google Shape;437;p16"/>
          <p:cNvSpPr/>
          <p:nvPr/>
        </p:nvSpPr>
        <p:spPr>
          <a:xfrm>
            <a:off x="4055800" y="1689925"/>
            <a:ext cx="1141200" cy="46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Logic Shifter</a:t>
            </a:r>
            <a:endParaRPr/>
          </a:p>
        </p:txBody>
      </p:sp>
      <p:sp>
        <p:nvSpPr>
          <p:cNvPr id="438" name="Google Shape;438;p16"/>
          <p:cNvSpPr txBox="1"/>
          <p:nvPr/>
        </p:nvSpPr>
        <p:spPr>
          <a:xfrm>
            <a:off x="5273050" y="1676550"/>
            <a:ext cx="993300" cy="1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~</a:t>
            </a:r>
            <a:r>
              <a:rPr lang="en-US" sz="1000">
                <a:solidFill>
                  <a:schemeClr val="dk1"/>
                </a:solidFill>
              </a:rPr>
              <a:t>3.3V ~5mA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439" name="Google Shape;439;p16"/>
          <p:cNvCxnSpPr/>
          <p:nvPr/>
        </p:nvCxnSpPr>
        <p:spPr>
          <a:xfrm rot="10800000">
            <a:off x="3062500" y="1945650"/>
            <a:ext cx="99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0" name="Google Shape;440;p16"/>
          <p:cNvSpPr txBox="1"/>
          <p:nvPr/>
        </p:nvSpPr>
        <p:spPr>
          <a:xfrm>
            <a:off x="3250125" y="1698925"/>
            <a:ext cx="993300" cy="1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~5</a:t>
            </a:r>
            <a:r>
              <a:rPr lang="en-US" sz="1000">
                <a:solidFill>
                  <a:schemeClr val="dk1"/>
                </a:solidFill>
              </a:rPr>
              <a:t>V ~</a:t>
            </a:r>
            <a:r>
              <a:rPr lang="en-US" sz="1000">
                <a:solidFill>
                  <a:schemeClr val="dk1"/>
                </a:solidFill>
              </a:rPr>
              <a:t>5mA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441" name="Google Shape;441;p16"/>
          <p:cNvSpPr/>
          <p:nvPr/>
        </p:nvSpPr>
        <p:spPr>
          <a:xfrm>
            <a:off x="2182800" y="1680600"/>
            <a:ext cx="945000" cy="52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Motor Shield</a:t>
            </a:r>
            <a:endParaRPr sz="1200"/>
          </a:p>
        </p:txBody>
      </p:sp>
      <p:cxnSp>
        <p:nvCxnSpPr>
          <p:cNvPr id="442" name="Google Shape;442;p16"/>
          <p:cNvCxnSpPr/>
          <p:nvPr/>
        </p:nvCxnSpPr>
        <p:spPr>
          <a:xfrm rot="10800000">
            <a:off x="1168200" y="1869450"/>
            <a:ext cx="99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3" name="Google Shape;443;p16"/>
          <p:cNvSpPr txBox="1"/>
          <p:nvPr/>
        </p:nvSpPr>
        <p:spPr>
          <a:xfrm>
            <a:off x="586700" y="1705650"/>
            <a:ext cx="6144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DC Motors</a:t>
            </a:r>
            <a:endParaRPr sz="400">
              <a:solidFill>
                <a:schemeClr val="dk1"/>
              </a:solidFill>
            </a:endParaRPr>
          </a:p>
        </p:txBody>
      </p:sp>
      <p:sp>
        <p:nvSpPr>
          <p:cNvPr id="444" name="Google Shape;444;p16"/>
          <p:cNvSpPr txBox="1"/>
          <p:nvPr/>
        </p:nvSpPr>
        <p:spPr>
          <a:xfrm>
            <a:off x="1156100" y="1622725"/>
            <a:ext cx="1389600" cy="1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~5V ~</a:t>
            </a:r>
            <a:r>
              <a:rPr lang="en-US" sz="1100">
                <a:solidFill>
                  <a:schemeClr val="dk1"/>
                </a:solidFill>
              </a:rPr>
              <a:t>150mA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445" name="Google Shape;445;p16"/>
          <p:cNvSpPr txBox="1"/>
          <p:nvPr/>
        </p:nvSpPr>
        <p:spPr>
          <a:xfrm>
            <a:off x="5245150" y="2884888"/>
            <a:ext cx="945000" cy="1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~5V 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446" name="Google Shape;446;p16"/>
          <p:cNvSpPr txBox="1"/>
          <p:nvPr/>
        </p:nvSpPr>
        <p:spPr>
          <a:xfrm>
            <a:off x="4243425" y="2648450"/>
            <a:ext cx="9450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Yellow Button (Product ID 1186)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447" name="Google Shape;447;p16"/>
          <p:cNvSpPr txBox="1"/>
          <p:nvPr/>
        </p:nvSpPr>
        <p:spPr>
          <a:xfrm>
            <a:off x="4300150" y="3728950"/>
            <a:ext cx="9450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Blue</a:t>
            </a:r>
            <a:r>
              <a:rPr lang="en-US" sz="1300">
                <a:solidFill>
                  <a:schemeClr val="dk1"/>
                </a:solidFill>
              </a:rPr>
              <a:t> Button </a:t>
            </a:r>
            <a:r>
              <a:rPr lang="en-US" sz="1300">
                <a:solidFill>
                  <a:schemeClr val="dk1"/>
                </a:solidFill>
              </a:rPr>
              <a:t>(Product ID 1186)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448" name="Google Shape;448;p16"/>
          <p:cNvSpPr txBox="1"/>
          <p:nvPr/>
        </p:nvSpPr>
        <p:spPr>
          <a:xfrm>
            <a:off x="5245150" y="3652738"/>
            <a:ext cx="945000" cy="1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~</a:t>
            </a:r>
            <a:r>
              <a:rPr lang="en-US" sz="1100">
                <a:solidFill>
                  <a:schemeClr val="dk1"/>
                </a:solidFill>
              </a:rPr>
              <a:t>5V 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449" name="Google Shape;449;p16"/>
          <p:cNvSpPr txBox="1"/>
          <p:nvPr/>
        </p:nvSpPr>
        <p:spPr>
          <a:xfrm>
            <a:off x="6190150" y="3591700"/>
            <a:ext cx="7476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P2_13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VOUT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450" name="Google Shape;450;p16"/>
          <p:cNvSpPr txBox="1"/>
          <p:nvPr/>
        </p:nvSpPr>
        <p:spPr>
          <a:xfrm>
            <a:off x="6270875" y="4733200"/>
            <a:ext cx="7476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USB Port</a:t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451" name="Google Shape;451;p16"/>
          <p:cNvCxnSpPr/>
          <p:nvPr/>
        </p:nvCxnSpPr>
        <p:spPr>
          <a:xfrm rot="10800000">
            <a:off x="5201375" y="4983100"/>
            <a:ext cx="99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2" name="Google Shape;452;p16"/>
          <p:cNvSpPr txBox="1"/>
          <p:nvPr/>
        </p:nvSpPr>
        <p:spPr>
          <a:xfrm>
            <a:off x="4380875" y="4757800"/>
            <a:ext cx="9450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USB Mic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453" name="Google Shape;453;p16"/>
          <p:cNvSpPr txBox="1"/>
          <p:nvPr/>
        </p:nvSpPr>
        <p:spPr>
          <a:xfrm>
            <a:off x="5325875" y="4681588"/>
            <a:ext cx="945000" cy="1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~</a:t>
            </a:r>
            <a:r>
              <a:rPr lang="en-US" sz="1100">
                <a:solidFill>
                  <a:schemeClr val="dk1"/>
                </a:solidFill>
              </a:rPr>
              <a:t>5V</a:t>
            </a:r>
            <a:r>
              <a:rPr lang="en-US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454" name="Google Shape;454;p16"/>
          <p:cNvSpPr txBox="1"/>
          <p:nvPr/>
        </p:nvSpPr>
        <p:spPr>
          <a:xfrm>
            <a:off x="6194675" y="2912425"/>
            <a:ext cx="7476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P2_13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VOUT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7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Components / Budget</a:t>
            </a:r>
            <a:endParaRPr/>
          </a:p>
        </p:txBody>
      </p:sp>
      <p:graphicFrame>
        <p:nvGraphicFramePr>
          <p:cNvPr id="460" name="Google Shape;460;p17"/>
          <p:cNvGraphicFramePr/>
          <p:nvPr/>
        </p:nvGraphicFramePr>
        <p:xfrm>
          <a:off x="609600" y="129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{C0811D07-2236-452C-81DA-01687698C0FB}</a:tableStyleId>
              </a:tblPr>
              <a:tblGrid>
                <a:gridCol w="7837725"/>
                <a:gridCol w="1567550"/>
                <a:gridCol w="15675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Component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EDES301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to Buy?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Cost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hlinkClick r:id="rId3"/>
                        </a:rPr>
                        <a:t>Continuous Rotation Motors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$2</a:t>
                      </a:r>
                      <a:r>
                        <a:rPr lang="en-US" sz="1800"/>
                        <a:t>6.99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u="sng">
                          <a:hlinkClick r:id="rId4"/>
                        </a:rPr>
                        <a:t>L298N Motor Driver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$6.99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hlinkClick r:id="rId5"/>
                        </a:rPr>
                        <a:t>Blue and Yellow Button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$20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43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hlinkClick r:id="rId6"/>
                        </a:rPr>
                        <a:t>USB Microphone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$7.96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hlinkClick r:id="rId7"/>
                        </a:rPr>
                        <a:t>Logic Shifters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$7.99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Diamond Grid 16x9">
  <a:themeElements>
    <a:clrScheme name="Custom 3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