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8DEE98-D60C-4FD2-B7FC-0C57DD4A8813}">
  <a:tblStyle styleId="{B68DEE98-D60C-4FD2-B7FC-0C57DD4A8813}"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20d5f8174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20d5f81742_0_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320d5f8174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0c216631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0c2166317d_0_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30c2166317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Need DC motors for flywheel mechanism. Continuous rotation servo for feeding mechanism.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How do I know when the treats are empty? How will I alert the user?</a:t>
            </a:r>
            <a:endParaRPr/>
          </a:p>
          <a:p>
            <a:pPr indent="0" lvl="0" marL="0" rtl="0" algn="l">
              <a:spcBef>
                <a:spcPts val="0"/>
              </a:spcBef>
              <a:spcAft>
                <a:spcPts val="0"/>
              </a:spcAft>
              <a:buNone/>
            </a:pPr>
            <a:r>
              <a:rPr lang="en-US"/>
              <a:t>When do I </a:t>
            </a:r>
            <a:r>
              <a:rPr lang="en-US"/>
              <a:t>stop dispensing treats?</a:t>
            </a:r>
            <a:endParaRPr/>
          </a:p>
          <a:p>
            <a:pPr indent="0" lvl="0" marL="0" rtl="0" algn="l">
              <a:spcBef>
                <a:spcPts val="0"/>
              </a:spcBef>
              <a:spcAft>
                <a:spcPts val="0"/>
              </a:spcAft>
              <a:buNone/>
            </a:pPr>
            <a:r>
              <a:rPr lang="en-US"/>
              <a:t>Finalize BOM</a:t>
            </a:r>
            <a:endParaRPr/>
          </a:p>
          <a:p>
            <a:pPr indent="0" lvl="0" marL="0" rtl="0" algn="l">
              <a:spcBef>
                <a:spcPts val="0"/>
              </a:spcBef>
              <a:spcAft>
                <a:spcPts val="0"/>
              </a:spcAft>
              <a:buNone/>
            </a:pPr>
            <a:r>
              <a:t/>
            </a:r>
            <a:endParaRPr/>
          </a:p>
        </p:txBody>
      </p:sp>
      <p:sp>
        <p:nvSpPr>
          <p:cNvPr id="429" name="Google Shape;4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2"/>
          <p:cNvGrpSpPr/>
          <p:nvPr/>
        </p:nvGrpSpPr>
        <p:grpSpPr>
          <a:xfrm>
            <a:off x="-1" y="0"/>
            <a:ext cx="12192002" cy="6858000"/>
            <a:chOff x="-1" y="0"/>
            <a:chExt cx="12192002" cy="6858000"/>
          </a:xfrm>
        </p:grpSpPr>
        <p:cxnSp>
          <p:nvCxnSpPr>
            <p:cNvPr id="69" name="Google Shape;69;p2"/>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2"/>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2"/>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2"/>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2"/>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2"/>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2"/>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2"/>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2"/>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2"/>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2"/>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2"/>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2"/>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2"/>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2"/>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2"/>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2"/>
            <p:cNvGrpSpPr/>
            <p:nvPr/>
          </p:nvGrpSpPr>
          <p:grpSpPr>
            <a:xfrm>
              <a:off x="-1" y="0"/>
              <a:ext cx="12192001" cy="6858000"/>
              <a:chOff x="-1" y="0"/>
              <a:chExt cx="12192001" cy="6858000"/>
            </a:xfrm>
          </p:grpSpPr>
          <p:cxnSp>
            <p:nvCxnSpPr>
              <p:cNvPr id="86" name="Google Shape;86;p2"/>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2"/>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2"/>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2"/>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2"/>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2"/>
              <p:cNvGrpSpPr/>
              <p:nvPr/>
            </p:nvGrpSpPr>
            <p:grpSpPr>
              <a:xfrm>
                <a:off x="6327885" y="0"/>
                <a:ext cx="5864115" cy="5898673"/>
                <a:chOff x="6327885" y="0"/>
                <a:chExt cx="5864115" cy="5898673"/>
              </a:xfrm>
            </p:grpSpPr>
            <p:cxnSp>
              <p:nvCxnSpPr>
                <p:cNvPr id="92" name="Google Shape;92;p2"/>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2"/>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2"/>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2"/>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2"/>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2"/>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2"/>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2"/>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2"/>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2"/>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2"/>
            <p:cNvGrpSpPr/>
            <p:nvPr/>
          </p:nvGrpSpPr>
          <p:grpSpPr>
            <a:xfrm flipH="1">
              <a:off x="0" y="0"/>
              <a:ext cx="12192001" cy="6858000"/>
              <a:chOff x="-1" y="0"/>
              <a:chExt cx="12192001" cy="6858000"/>
            </a:xfrm>
          </p:grpSpPr>
          <p:cxnSp>
            <p:nvCxnSpPr>
              <p:cNvPr id="103" name="Google Shape;103;p2"/>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2"/>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2"/>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2"/>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2"/>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2"/>
              <p:cNvGrpSpPr/>
              <p:nvPr/>
            </p:nvGrpSpPr>
            <p:grpSpPr>
              <a:xfrm>
                <a:off x="6327885" y="0"/>
                <a:ext cx="5864115" cy="5898673"/>
                <a:chOff x="6327885" y="0"/>
                <a:chExt cx="5864115" cy="5898673"/>
              </a:xfrm>
            </p:grpSpPr>
            <p:cxnSp>
              <p:nvCxnSpPr>
                <p:cNvPr id="109" name="Google Shape;109;p2"/>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2"/>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2"/>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2"/>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2"/>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2"/>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2"/>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2"/>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2"/>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2"/>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2"/>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2"/>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1"/>
          <p:cNvSpPr txBox="1"/>
          <p:nvPr>
            <p:ph idx="1" type="body"/>
          </p:nvPr>
        </p:nvSpPr>
        <p:spPr>
          <a:xfrm rot="5400000">
            <a:off x="4191001"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2"/>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2"/>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3"/>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28" name="Shape 128"/>
        <p:cNvGrpSpPr/>
        <p:nvPr/>
      </p:nvGrpSpPr>
      <p:grpSpPr>
        <a:xfrm>
          <a:off x="0" y="0"/>
          <a:ext cx="0" cy="0"/>
          <a:chOff x="0" y="0"/>
          <a:chExt cx="0" cy="0"/>
        </a:xfrm>
      </p:grpSpPr>
      <p:grpSp>
        <p:nvGrpSpPr>
          <p:cNvPr id="129" name="Google Shape;129;p4"/>
          <p:cNvGrpSpPr/>
          <p:nvPr/>
        </p:nvGrpSpPr>
        <p:grpSpPr>
          <a:xfrm>
            <a:off x="-1" y="0"/>
            <a:ext cx="12192002" cy="6858000"/>
            <a:chOff x="-1" y="0"/>
            <a:chExt cx="12192002" cy="6858000"/>
          </a:xfrm>
        </p:grpSpPr>
        <p:cxnSp>
          <p:nvCxnSpPr>
            <p:cNvPr id="130" name="Google Shape;130;p4"/>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1" name="Google Shape;131;p4"/>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2" name="Google Shape;132;p4"/>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3" name="Google Shape;133;p4"/>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4" name="Google Shape;134;p4"/>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5" name="Google Shape;135;p4"/>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6" name="Google Shape;136;p4"/>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7" name="Google Shape;137;p4"/>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8" name="Google Shape;138;p4"/>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9" name="Google Shape;139;p4"/>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0" name="Google Shape;140;p4"/>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1" name="Google Shape;141;p4"/>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2" name="Google Shape;142;p4"/>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3" name="Google Shape;143;p4"/>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4" name="Google Shape;144;p4"/>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5" name="Google Shape;145;p4"/>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46" name="Google Shape;146;p4"/>
            <p:cNvGrpSpPr/>
            <p:nvPr/>
          </p:nvGrpSpPr>
          <p:grpSpPr>
            <a:xfrm>
              <a:off x="-1" y="0"/>
              <a:ext cx="12192001" cy="6858000"/>
              <a:chOff x="-1" y="0"/>
              <a:chExt cx="12192001" cy="6858000"/>
            </a:xfrm>
          </p:grpSpPr>
          <p:cxnSp>
            <p:nvCxnSpPr>
              <p:cNvPr id="147" name="Google Shape;147;p4"/>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8" name="Google Shape;148;p4"/>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9" name="Google Shape;149;p4"/>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0" name="Google Shape;150;p4"/>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1" name="Google Shape;151;p4"/>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52" name="Google Shape;152;p4"/>
              <p:cNvGrpSpPr/>
              <p:nvPr/>
            </p:nvGrpSpPr>
            <p:grpSpPr>
              <a:xfrm>
                <a:off x="6327885" y="0"/>
                <a:ext cx="5864115" cy="5898673"/>
                <a:chOff x="6327885" y="0"/>
                <a:chExt cx="5864115" cy="5898673"/>
              </a:xfrm>
            </p:grpSpPr>
            <p:cxnSp>
              <p:nvCxnSpPr>
                <p:cNvPr id="153" name="Google Shape;153;p4"/>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4" name="Google Shape;154;p4"/>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5" name="Google Shape;155;p4"/>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6" name="Google Shape;156;p4"/>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7" name="Google Shape;157;p4"/>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58" name="Google Shape;158;p4"/>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9" name="Google Shape;159;p4"/>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0" name="Google Shape;160;p4"/>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1" name="Google Shape;161;p4"/>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2" name="Google Shape;162;p4"/>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163" name="Google Shape;163;p4"/>
            <p:cNvGrpSpPr/>
            <p:nvPr/>
          </p:nvGrpSpPr>
          <p:grpSpPr>
            <a:xfrm flipH="1">
              <a:off x="0" y="0"/>
              <a:ext cx="12192001" cy="6858000"/>
              <a:chOff x="-1" y="0"/>
              <a:chExt cx="12192001" cy="6858000"/>
            </a:xfrm>
          </p:grpSpPr>
          <p:cxnSp>
            <p:nvCxnSpPr>
              <p:cNvPr id="164" name="Google Shape;164;p4"/>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5" name="Google Shape;165;p4"/>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6" name="Google Shape;166;p4"/>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7" name="Google Shape;167;p4"/>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8" name="Google Shape;168;p4"/>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69" name="Google Shape;169;p4"/>
              <p:cNvGrpSpPr/>
              <p:nvPr/>
            </p:nvGrpSpPr>
            <p:grpSpPr>
              <a:xfrm>
                <a:off x="6327885" y="0"/>
                <a:ext cx="5864115" cy="5898673"/>
                <a:chOff x="6327885" y="0"/>
                <a:chExt cx="5864115" cy="5898673"/>
              </a:xfrm>
            </p:grpSpPr>
            <p:cxnSp>
              <p:nvCxnSpPr>
                <p:cNvPr id="170" name="Google Shape;170;p4"/>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1" name="Google Shape;171;p4"/>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4"/>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4"/>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4"/>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75" name="Google Shape;175;p4"/>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4"/>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4"/>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4"/>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4"/>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180" name="Google Shape;180;p4"/>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4"/>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2" name="Google Shape;182;p4"/>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5"/>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5"/>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6" name="Google Shape;186;p5"/>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7" name="Google Shape;187;p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6"/>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6"/>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6"/>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6"/>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6"/>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6"/>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6"/>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4" name="Shape 204"/>
        <p:cNvGrpSpPr/>
        <p:nvPr/>
      </p:nvGrpSpPr>
      <p:grpSpPr>
        <a:xfrm>
          <a:off x="0" y="0"/>
          <a:ext cx="0" cy="0"/>
          <a:chOff x="0" y="0"/>
          <a:chExt cx="0" cy="0"/>
        </a:xfrm>
      </p:grpSpPr>
      <p:grpSp>
        <p:nvGrpSpPr>
          <p:cNvPr id="205" name="Google Shape;205;p8"/>
          <p:cNvGrpSpPr/>
          <p:nvPr/>
        </p:nvGrpSpPr>
        <p:grpSpPr>
          <a:xfrm>
            <a:off x="-1" y="0"/>
            <a:ext cx="12192002" cy="6858000"/>
            <a:chOff x="-1" y="0"/>
            <a:chExt cx="12192002" cy="6858000"/>
          </a:xfrm>
        </p:grpSpPr>
        <p:cxnSp>
          <p:nvCxnSpPr>
            <p:cNvPr id="206" name="Google Shape;206;p8"/>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8"/>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8"/>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8"/>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8"/>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8"/>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8"/>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8"/>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8"/>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8"/>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8"/>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8"/>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8"/>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8"/>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8"/>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8"/>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8"/>
            <p:cNvGrpSpPr/>
            <p:nvPr/>
          </p:nvGrpSpPr>
          <p:grpSpPr>
            <a:xfrm>
              <a:off x="-1" y="0"/>
              <a:ext cx="12192001" cy="6858000"/>
              <a:chOff x="-1" y="0"/>
              <a:chExt cx="12192001" cy="6858000"/>
            </a:xfrm>
          </p:grpSpPr>
          <p:cxnSp>
            <p:nvCxnSpPr>
              <p:cNvPr id="223" name="Google Shape;223;p8"/>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8"/>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8"/>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8"/>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8"/>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8"/>
              <p:cNvGrpSpPr/>
              <p:nvPr/>
            </p:nvGrpSpPr>
            <p:grpSpPr>
              <a:xfrm>
                <a:off x="6327885" y="0"/>
                <a:ext cx="5864115" cy="5898673"/>
                <a:chOff x="6327885" y="0"/>
                <a:chExt cx="5864115" cy="5898673"/>
              </a:xfrm>
            </p:grpSpPr>
            <p:cxnSp>
              <p:nvCxnSpPr>
                <p:cNvPr id="229" name="Google Shape;229;p8"/>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8"/>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8"/>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8"/>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8"/>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8"/>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8"/>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8"/>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8"/>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8"/>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8"/>
            <p:cNvGrpSpPr/>
            <p:nvPr/>
          </p:nvGrpSpPr>
          <p:grpSpPr>
            <a:xfrm flipH="1">
              <a:off x="0" y="0"/>
              <a:ext cx="12192001" cy="6858000"/>
              <a:chOff x="-1" y="0"/>
              <a:chExt cx="12192001" cy="6858000"/>
            </a:xfrm>
          </p:grpSpPr>
          <p:cxnSp>
            <p:nvCxnSpPr>
              <p:cNvPr id="240" name="Google Shape;240;p8"/>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8"/>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8"/>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8"/>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8"/>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8"/>
              <p:cNvGrpSpPr/>
              <p:nvPr/>
            </p:nvGrpSpPr>
            <p:grpSpPr>
              <a:xfrm>
                <a:off x="6327885" y="0"/>
                <a:ext cx="5864115" cy="5898673"/>
                <a:chOff x="6327885" y="0"/>
                <a:chExt cx="5864115" cy="5898673"/>
              </a:xfrm>
            </p:grpSpPr>
            <p:cxnSp>
              <p:nvCxnSpPr>
                <p:cNvPr id="246" name="Google Shape;246;p8"/>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8"/>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8"/>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8"/>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8"/>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8"/>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8"/>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8"/>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8"/>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8"/>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9"/>
          <p:cNvGrpSpPr/>
          <p:nvPr/>
        </p:nvGrpSpPr>
        <p:grpSpPr>
          <a:xfrm>
            <a:off x="-1" y="0"/>
            <a:ext cx="12192002" cy="6858000"/>
            <a:chOff x="-1" y="0"/>
            <a:chExt cx="12192002" cy="6858000"/>
          </a:xfrm>
        </p:grpSpPr>
        <p:cxnSp>
          <p:nvCxnSpPr>
            <p:cNvPr id="261" name="Google Shape;261;p9"/>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2" name="Google Shape;262;p9"/>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3" name="Google Shape;263;p9"/>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4" name="Google Shape;264;p9"/>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5" name="Google Shape;265;p9"/>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6" name="Google Shape;266;p9"/>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7" name="Google Shape;267;p9"/>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8" name="Google Shape;268;p9"/>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9" name="Google Shape;269;p9"/>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0" name="Google Shape;270;p9"/>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1" name="Google Shape;271;p9"/>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2" name="Google Shape;272;p9"/>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3" name="Google Shape;273;p9"/>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4" name="Google Shape;274;p9"/>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5" name="Google Shape;275;p9"/>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6" name="Google Shape;276;p9"/>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77" name="Google Shape;277;p9"/>
            <p:cNvGrpSpPr/>
            <p:nvPr/>
          </p:nvGrpSpPr>
          <p:grpSpPr>
            <a:xfrm>
              <a:off x="-1" y="0"/>
              <a:ext cx="12192001" cy="6858000"/>
              <a:chOff x="-1" y="0"/>
              <a:chExt cx="12192001" cy="6858000"/>
            </a:xfrm>
          </p:grpSpPr>
          <p:cxnSp>
            <p:nvCxnSpPr>
              <p:cNvPr id="278" name="Google Shape;278;p9"/>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9" name="Google Shape;279;p9"/>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0" name="Google Shape;280;p9"/>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1" name="Google Shape;281;p9"/>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2" name="Google Shape;282;p9"/>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83" name="Google Shape;283;p9"/>
              <p:cNvGrpSpPr/>
              <p:nvPr/>
            </p:nvGrpSpPr>
            <p:grpSpPr>
              <a:xfrm>
                <a:off x="6327885" y="0"/>
                <a:ext cx="5864115" cy="5898673"/>
                <a:chOff x="6327885" y="0"/>
                <a:chExt cx="5864115" cy="5898673"/>
              </a:xfrm>
            </p:grpSpPr>
            <p:cxnSp>
              <p:nvCxnSpPr>
                <p:cNvPr id="284" name="Google Shape;284;p9"/>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5" name="Google Shape;285;p9"/>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6" name="Google Shape;286;p9"/>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7" name="Google Shape;287;p9"/>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8" name="Google Shape;288;p9"/>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89" name="Google Shape;289;p9"/>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0" name="Google Shape;290;p9"/>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1" name="Google Shape;291;p9"/>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2" name="Google Shape;292;p9"/>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3" name="Google Shape;293;p9"/>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94" name="Google Shape;294;p9"/>
            <p:cNvGrpSpPr/>
            <p:nvPr/>
          </p:nvGrpSpPr>
          <p:grpSpPr>
            <a:xfrm flipH="1">
              <a:off x="0" y="0"/>
              <a:ext cx="12192001" cy="6858000"/>
              <a:chOff x="-1" y="0"/>
              <a:chExt cx="12192001" cy="6858000"/>
            </a:xfrm>
          </p:grpSpPr>
          <p:cxnSp>
            <p:nvCxnSpPr>
              <p:cNvPr id="295" name="Google Shape;295;p9"/>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6" name="Google Shape;296;p9"/>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7" name="Google Shape;297;p9"/>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8" name="Google Shape;298;p9"/>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9" name="Google Shape;299;p9"/>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00" name="Google Shape;300;p9"/>
              <p:cNvGrpSpPr/>
              <p:nvPr/>
            </p:nvGrpSpPr>
            <p:grpSpPr>
              <a:xfrm>
                <a:off x="6327885" y="0"/>
                <a:ext cx="5864115" cy="5898673"/>
                <a:chOff x="6327885" y="0"/>
                <a:chExt cx="5864115" cy="5898673"/>
              </a:xfrm>
            </p:grpSpPr>
            <p:cxnSp>
              <p:nvCxnSpPr>
                <p:cNvPr id="301" name="Google Shape;301;p9"/>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2" name="Google Shape;302;p9"/>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9"/>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9"/>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9"/>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06" name="Google Shape;306;p9"/>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9"/>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9"/>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9"/>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9"/>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11" name="Google Shape;311;p9"/>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9"/>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9"/>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9"/>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9"/>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0"/>
          <p:cNvGrpSpPr/>
          <p:nvPr/>
        </p:nvGrpSpPr>
        <p:grpSpPr>
          <a:xfrm>
            <a:off x="-1" y="0"/>
            <a:ext cx="12192002" cy="6858000"/>
            <a:chOff x="-1" y="0"/>
            <a:chExt cx="12192002" cy="6858000"/>
          </a:xfrm>
        </p:grpSpPr>
        <p:cxnSp>
          <p:nvCxnSpPr>
            <p:cNvPr id="321" name="Google Shape;321;p10"/>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10"/>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10"/>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4" name="Google Shape;324;p10"/>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5" name="Google Shape;325;p10"/>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10"/>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10"/>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10"/>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10"/>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0" name="Google Shape;330;p10"/>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10"/>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10"/>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10"/>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10"/>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5" name="Google Shape;335;p10"/>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6" name="Google Shape;336;p10"/>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37" name="Google Shape;337;p10"/>
            <p:cNvGrpSpPr/>
            <p:nvPr/>
          </p:nvGrpSpPr>
          <p:grpSpPr>
            <a:xfrm>
              <a:off x="-1" y="0"/>
              <a:ext cx="12192001" cy="6858000"/>
              <a:chOff x="-1" y="0"/>
              <a:chExt cx="12192001" cy="6858000"/>
            </a:xfrm>
          </p:grpSpPr>
          <p:cxnSp>
            <p:nvCxnSpPr>
              <p:cNvPr id="338" name="Google Shape;338;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1" name="Google Shape;341;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2" name="Google Shape;342;p10"/>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3" name="Google Shape;343;p10"/>
              <p:cNvGrpSpPr/>
              <p:nvPr/>
            </p:nvGrpSpPr>
            <p:grpSpPr>
              <a:xfrm>
                <a:off x="6327885" y="0"/>
                <a:ext cx="5864115" cy="5898673"/>
                <a:chOff x="6327885" y="0"/>
                <a:chExt cx="5864115" cy="5898673"/>
              </a:xfrm>
            </p:grpSpPr>
            <p:cxnSp>
              <p:nvCxnSpPr>
                <p:cNvPr id="344" name="Google Shape;344;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7" name="Google Shape;347;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9" name="Google Shape;349;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2" name="Google Shape;352;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3" name="Google Shape;353;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54" name="Google Shape;354;p10"/>
            <p:cNvGrpSpPr/>
            <p:nvPr/>
          </p:nvGrpSpPr>
          <p:grpSpPr>
            <a:xfrm flipH="1">
              <a:off x="0" y="0"/>
              <a:ext cx="12192001" cy="6858000"/>
              <a:chOff x="-1" y="0"/>
              <a:chExt cx="12192001" cy="6858000"/>
            </a:xfrm>
          </p:grpSpPr>
          <p:cxnSp>
            <p:nvCxnSpPr>
              <p:cNvPr id="355" name="Google Shape;355;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6" name="Google Shape;356;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7" name="Google Shape;357;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8" name="Google Shape;358;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9" name="Google Shape;359;p10"/>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60" name="Google Shape;360;p10"/>
              <p:cNvGrpSpPr/>
              <p:nvPr/>
            </p:nvGrpSpPr>
            <p:grpSpPr>
              <a:xfrm>
                <a:off x="6327885" y="0"/>
                <a:ext cx="5864115" cy="5898673"/>
                <a:chOff x="6327885" y="0"/>
                <a:chExt cx="5864115" cy="5898673"/>
              </a:xfrm>
            </p:grpSpPr>
            <p:cxnSp>
              <p:nvCxnSpPr>
                <p:cNvPr id="361" name="Google Shape;361;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2" name="Google Shape;362;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66" name="Google Shape;366;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71" name="Google Shape;371;p10"/>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10"/>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0"/>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0"/>
          <p:cNvSpPr/>
          <p:nvPr>
            <p:ph idx="2" type="pic"/>
          </p:nvPr>
        </p:nvSpPr>
        <p:spPr>
          <a:xfrm>
            <a:off x="4412" y="-159"/>
            <a:ext cx="7315200" cy="6858000"/>
          </a:xfrm>
          <a:prstGeom prst="rect">
            <a:avLst/>
          </a:prstGeom>
          <a:noFill/>
          <a:ln>
            <a:noFill/>
          </a:ln>
        </p:spPr>
      </p:sp>
      <p:sp>
        <p:nvSpPr>
          <p:cNvPr id="375" name="Google Shape;375;p10"/>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 y="-195943"/>
            <a:ext cx="12192002" cy="6858000"/>
            <a:chOff x="-1" y="0"/>
            <a:chExt cx="12192002" cy="6858000"/>
          </a:xfrm>
        </p:grpSpPr>
        <p:cxnSp>
          <p:nvCxnSpPr>
            <p:cNvPr id="11" name="Google Shape;11;p1"/>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1"/>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1"/>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1"/>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1"/>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1"/>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1"/>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1"/>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1"/>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1"/>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1"/>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1"/>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1"/>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1"/>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1"/>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1"/>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1"/>
            <p:cNvGrpSpPr/>
            <p:nvPr/>
          </p:nvGrpSpPr>
          <p:grpSpPr>
            <a:xfrm>
              <a:off x="-1" y="0"/>
              <a:ext cx="12192001" cy="6858000"/>
              <a:chOff x="-1" y="0"/>
              <a:chExt cx="12192001" cy="6858000"/>
            </a:xfrm>
          </p:grpSpPr>
          <p:cxnSp>
            <p:nvCxnSpPr>
              <p:cNvPr id="28" name="Google Shape;28;p1"/>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1"/>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1"/>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1"/>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1"/>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1"/>
              <p:cNvGrpSpPr/>
              <p:nvPr/>
            </p:nvGrpSpPr>
            <p:grpSpPr>
              <a:xfrm>
                <a:off x="6327885" y="0"/>
                <a:ext cx="5864115" cy="5898673"/>
                <a:chOff x="6327885" y="0"/>
                <a:chExt cx="5864115" cy="5898673"/>
              </a:xfrm>
            </p:grpSpPr>
            <p:cxnSp>
              <p:nvCxnSpPr>
                <p:cNvPr id="34" name="Google Shape;34;p1"/>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1"/>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1"/>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1"/>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1"/>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1"/>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1"/>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1"/>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1"/>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1"/>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1"/>
            <p:cNvGrpSpPr/>
            <p:nvPr/>
          </p:nvGrpSpPr>
          <p:grpSpPr>
            <a:xfrm flipH="1">
              <a:off x="0" y="0"/>
              <a:ext cx="12192001" cy="6858000"/>
              <a:chOff x="-1" y="0"/>
              <a:chExt cx="12192001" cy="6858000"/>
            </a:xfrm>
          </p:grpSpPr>
          <p:cxnSp>
            <p:nvCxnSpPr>
              <p:cNvPr id="45" name="Google Shape;45;p1"/>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1"/>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1"/>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1"/>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1"/>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1"/>
              <p:cNvGrpSpPr/>
              <p:nvPr/>
            </p:nvGrpSpPr>
            <p:grpSpPr>
              <a:xfrm>
                <a:off x="6327885" y="0"/>
                <a:ext cx="5864115" cy="5898673"/>
                <a:chOff x="6327885" y="0"/>
                <a:chExt cx="5864115" cy="5898673"/>
              </a:xfrm>
            </p:grpSpPr>
            <p:cxnSp>
              <p:nvCxnSpPr>
                <p:cNvPr id="51" name="Google Shape;51;p1"/>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1"/>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1"/>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1"/>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1"/>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1"/>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1"/>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1"/>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1"/>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1"/>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66F8B"/>
              </a:buClr>
              <a:buSzPts val="3200"/>
              <a:buFont typeface="Arial"/>
              <a:buNone/>
              <a:defRPr b="1" i="0" sz="3200" u="none" cap="none" strike="noStrik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1"/>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266F8B"/>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266F8B"/>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266F8B"/>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266F8B"/>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1"/>
          <p:cNvCxnSpPr/>
          <p:nvPr/>
        </p:nvCxnSpPr>
        <p:spPr>
          <a:xfrm>
            <a:off x="609600" y="6172200"/>
            <a:ext cx="10972800" cy="0"/>
          </a:xfrm>
          <a:prstGeom prst="straightConnector1">
            <a:avLst/>
          </a:prstGeom>
          <a:noFill/>
          <a:ln cap="flat" cmpd="sng" w="12700">
            <a:solidFill>
              <a:srgbClr val="266F8B"/>
            </a:solidFill>
            <a:prstDash val="solid"/>
            <a:miter lim="800000"/>
            <a:headEnd len="sm" w="sm" type="none"/>
            <a:tailEnd len="sm" w="sm" type="none"/>
          </a:ln>
        </p:spPr>
      </p:cxnSp>
      <p:sp>
        <p:nvSpPr>
          <p:cNvPr id="64" name="Google Shape;64;p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191919"/>
                </a:solidFill>
                <a:latin typeface="Arial"/>
                <a:ea typeface="Arial"/>
                <a:cs typeface="Arial"/>
                <a:sym typeface="Arial"/>
              </a:defRPr>
            </a:lvl1pPr>
            <a:lvl2pPr indent="0" lvl="1" marL="0" marR="0" rtl="0" algn="r">
              <a:spcBef>
                <a:spcPts val="0"/>
              </a:spcBef>
              <a:buNone/>
              <a:defRPr b="0" i="0" sz="1100" u="none" cap="none" strike="noStrike">
                <a:solidFill>
                  <a:srgbClr val="191919"/>
                </a:solidFill>
                <a:latin typeface="Arial"/>
                <a:ea typeface="Arial"/>
                <a:cs typeface="Arial"/>
                <a:sym typeface="Arial"/>
              </a:defRPr>
            </a:lvl2pPr>
            <a:lvl3pPr indent="0" lvl="2" marL="0" marR="0" rtl="0" algn="r">
              <a:spcBef>
                <a:spcPts val="0"/>
              </a:spcBef>
              <a:buNone/>
              <a:defRPr b="0" i="0" sz="1100" u="none" cap="none" strike="noStrike">
                <a:solidFill>
                  <a:srgbClr val="191919"/>
                </a:solidFill>
                <a:latin typeface="Arial"/>
                <a:ea typeface="Arial"/>
                <a:cs typeface="Arial"/>
                <a:sym typeface="Arial"/>
              </a:defRPr>
            </a:lvl3pPr>
            <a:lvl4pPr indent="0" lvl="3" marL="0" marR="0" rtl="0" algn="r">
              <a:spcBef>
                <a:spcPts val="0"/>
              </a:spcBef>
              <a:buNone/>
              <a:defRPr b="0" i="0" sz="1100" u="none" cap="none" strike="noStrike">
                <a:solidFill>
                  <a:srgbClr val="191919"/>
                </a:solidFill>
                <a:latin typeface="Arial"/>
                <a:ea typeface="Arial"/>
                <a:cs typeface="Arial"/>
                <a:sym typeface="Arial"/>
              </a:defRPr>
            </a:lvl4pPr>
            <a:lvl5pPr indent="0" lvl="4" marL="0" marR="0" rtl="0" algn="r">
              <a:spcBef>
                <a:spcPts val="0"/>
              </a:spcBef>
              <a:buNone/>
              <a:defRPr b="0" i="0" sz="1100" u="none" cap="none" strike="noStrike">
                <a:solidFill>
                  <a:srgbClr val="191919"/>
                </a:solidFill>
                <a:latin typeface="Arial"/>
                <a:ea typeface="Arial"/>
                <a:cs typeface="Arial"/>
                <a:sym typeface="Arial"/>
              </a:defRPr>
            </a:lvl5pPr>
            <a:lvl6pPr indent="0" lvl="5" marL="0" marR="0" rtl="0" algn="r">
              <a:spcBef>
                <a:spcPts val="0"/>
              </a:spcBef>
              <a:buNone/>
              <a:defRPr b="0" i="0" sz="1100" u="none" cap="none" strike="noStrike">
                <a:solidFill>
                  <a:srgbClr val="191919"/>
                </a:solidFill>
                <a:latin typeface="Arial"/>
                <a:ea typeface="Arial"/>
                <a:cs typeface="Arial"/>
                <a:sym typeface="Arial"/>
              </a:defRPr>
            </a:lvl6pPr>
            <a:lvl7pPr indent="0" lvl="6" marL="0" marR="0" rtl="0" algn="r">
              <a:spcBef>
                <a:spcPts val="0"/>
              </a:spcBef>
              <a:buNone/>
              <a:defRPr b="0" i="0" sz="1100" u="none" cap="none" strike="noStrike">
                <a:solidFill>
                  <a:srgbClr val="191919"/>
                </a:solidFill>
                <a:latin typeface="Arial"/>
                <a:ea typeface="Arial"/>
                <a:cs typeface="Arial"/>
                <a:sym typeface="Arial"/>
              </a:defRPr>
            </a:lvl7pPr>
            <a:lvl8pPr indent="0" lvl="7" marL="0" marR="0" rtl="0" algn="r">
              <a:spcBef>
                <a:spcPts val="0"/>
              </a:spcBef>
              <a:buNone/>
              <a:defRPr b="0" i="0" sz="1100" u="none" cap="none" strike="noStrike">
                <a:solidFill>
                  <a:srgbClr val="191919"/>
                </a:solidFill>
                <a:latin typeface="Arial"/>
                <a:ea typeface="Arial"/>
                <a:cs typeface="Arial"/>
                <a:sym typeface="Arial"/>
              </a:defRPr>
            </a:lvl8pPr>
            <a:lvl9pPr indent="0" lvl="8" marL="0" marR="0" rtl="0" algn="r">
              <a:spcBef>
                <a:spcPts val="0"/>
              </a:spcBef>
              <a:buNone/>
              <a:defRPr b="0" i="0" sz="11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sciencebuddies.org/science-fair-projects/project-ideas/Elec_p106/electricity-electronics/automatic-dog-treat-dispenser" TargetMode="External"/><Relationship Id="rId4" Type="http://schemas.openxmlformats.org/officeDocument/2006/relationships/hyperlink" Target="https://pypi.org/project/Adafruit-BBIO/" TargetMode="External"/><Relationship Id="rId5" Type="http://schemas.openxmlformats.org/officeDocument/2006/relationships/hyperlink" Target="https://github.com/Uberi/speech_recognition/blob/master/reference/library-reference.rst" TargetMode="External"/><Relationship Id="rId6" Type="http://schemas.openxmlformats.org/officeDocument/2006/relationships/hyperlink" Target="https://github.com/CristiFati/pyaud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hackster.io/aden-briano/edes301-dog-treat-launcher-bcfb15" TargetMode="External"/><Relationship Id="rId4" Type="http://schemas.openxmlformats.org/officeDocument/2006/relationships/hyperlink" Target="https://github.com/BrianoAden/EDES30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amazon.com/FEETECH-Continuous-Rotation-Matching-Helicopter/dp/B0B42KLJ9G?th=1" TargetMode="External"/><Relationship Id="rId4" Type="http://schemas.openxmlformats.org/officeDocument/2006/relationships/hyperlink" Target="https://www.amazon.com/Qunqi-Controller-Module-Stepper-Arduino/dp/B014KMHSW6" TargetMode="External"/><Relationship Id="rId9" Type="http://schemas.openxmlformats.org/officeDocument/2006/relationships/hyperlink" Target="https://www.electromaker.io/shop/product/ir-break-beam-sensor-3mm-leds?gad_source=1&amp;gclid=Cj0KCQjw6oi4BhD1ARIsAL6pox2phLIuRvRtiGPsdjBoV-4duGR-f6KfUPfG-GcSX7auV_v4NeYYOa0aAjMBEALw_wcB" TargetMode="External"/><Relationship Id="rId5" Type="http://schemas.openxmlformats.org/officeDocument/2006/relationships/hyperlink" Target="https://www.adafruit.com/product/1186" TargetMode="External"/><Relationship Id="rId6" Type="http://schemas.openxmlformats.org/officeDocument/2006/relationships/hyperlink" Target="https://www.amazon.com/gp/product/B01MQ2AA0X" TargetMode="External"/><Relationship Id="rId7" Type="http://schemas.openxmlformats.org/officeDocument/2006/relationships/hyperlink" Target="https://www.amazon.com/EUDAX-Electric-Magnetic-Propeller-Connector/dp/B08GPPJR1T/ref=sr_1_1_sspa?crid=2NNIO00XCN6NC&amp;dib=eyJ2IjoiMSJ9.a_vocmxC2CWrEWiwwlkjyElwv_7lR9QcKJmuD066Sxb90uxaa481HKnrZx0hIjZcAVl_EtgRNck-IE2xW9ay4JTbtbFAvZpRLAgvdcMFFlYs398D96CMaPZJdztHaCGQxbYD3zjF5fDWrEOu0Z8KTRpLqsLlutRewofdB-v2j76IVUxuSh7HEoc30g3GLCMUWw6Egthj8KfZBqqa2s4MaPPsv0rTM5E8WPoYbdwcJaJ3hErxyidXWXjV76PRUlZEQiWrlDp0NKVEcLll9Z7l1zC9LKmtpeW_KIANokmdCps.Y-GKR7WpROSx4FJ7rlAOcjI1xYweWcIz30X3t1-wxaA&amp;dib_tag=se&amp;keywords=DC+motors&amp;qid=1728193927&amp;sprefix=dc+motor%2Caps%2C115&amp;sr=8-1-spons&amp;sp_csd=d2lkZ2V0TmFtZT1zcF9hdGY&amp;psc=1" TargetMode="External"/><Relationship Id="rId8" Type="http://schemas.openxmlformats.org/officeDocument/2006/relationships/hyperlink" Target="https://www.amazon.com/MECCANIXITY-Acrylic-Lanterns-Cooling-System/dp/B0B6QFJCLZ/ref=sr_1_2_sspa?crid=PVKZU6SBCQGT&amp;dib=eyJ2IjoiMSJ9.lgWo5_-vHs8yihrMX71xoggBC3wLn5nxwQhIqzcvgggspiXXcuraQzK4Zc3-Tb_OFrxubDWXQR4U4eHHyIaGghrPyiMoEjMX0GkT_YWkM7qz-YCExXzrxmycWAXSJXSKaJIYq-5TqoFC1JU1ypLZ6nnbZKi5-xY9U-PaM5nEp9or_NGo_OAsJEt4Y6jj6q8H1zq8PhflpjSwApaxpUuCkBXLIf0GJRS2JP0MRUC8FQ8.Ghfth0qPss9TgklQOha4VbUGRIFAXjR61xP4DvZc2WY&amp;dib_tag=se&amp;keywords=acrylic%2Bpipe&amp;qid=1728194456&amp;sprefix=acrylic%2Bpip%2Caps%2C156&amp;sr=8-2-spons&amp;sp_csd=d2lkZ2V0TmFtZT1zcF9hdGY&amp;th=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3"/>
          <p:cNvSpPr txBox="1"/>
          <p:nvPr>
            <p:ph type="ctrTitle"/>
          </p:nvPr>
        </p:nvSpPr>
        <p:spPr>
          <a:xfrm>
            <a:off x="1293844" y="1909346"/>
            <a:ext cx="9907500" cy="338340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chemeClr val="dk1"/>
              </a:buClr>
              <a:buSzPts val="6000"/>
              <a:buFont typeface="Arial"/>
              <a:buNone/>
            </a:pPr>
            <a:r>
              <a:rPr lang="en-US" sz="6000"/>
              <a:t>EDES 301</a:t>
            </a:r>
            <a:br>
              <a:rPr lang="en-US" sz="6000"/>
            </a:br>
            <a:br>
              <a:rPr lang="en-US"/>
            </a:br>
            <a:r>
              <a:rPr lang="en-US" sz="6000"/>
              <a:t>Dog Treat Dispenser</a:t>
            </a:r>
            <a:r>
              <a:rPr lang="en-US" sz="6000"/>
              <a:t> </a:t>
            </a:r>
            <a:endParaRPr/>
          </a:p>
        </p:txBody>
      </p:sp>
      <p:sp>
        <p:nvSpPr>
          <p:cNvPr id="393" name="Google Shape;393;p13"/>
          <p:cNvSpPr txBox="1"/>
          <p:nvPr>
            <p:ph idx="1" type="subTitle"/>
          </p:nvPr>
        </p:nvSpPr>
        <p:spPr>
          <a:xfrm>
            <a:off x="1293845" y="5432564"/>
            <a:ext cx="9604310" cy="11206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12/05/2024</a:t>
            </a:r>
            <a:endParaRPr/>
          </a:p>
          <a:p>
            <a:pPr indent="0" lvl="0" marL="0" rtl="0" algn="l">
              <a:lnSpc>
                <a:spcPct val="90000"/>
              </a:lnSpc>
              <a:spcBef>
                <a:spcPts val="0"/>
              </a:spcBef>
              <a:spcAft>
                <a:spcPts val="0"/>
              </a:spcAft>
              <a:buSzPts val="2000"/>
              <a:buNone/>
            </a:pPr>
            <a:r>
              <a:rPr lang="en-US"/>
              <a:t>Aden Briano</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14"/>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sp>
        <p:nvSpPr>
          <p:cNvPr id="399" name="Google Shape;399;p14"/>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p>
            <a:pPr indent="-182880" lvl="1" marL="457200" rtl="0" algn="l">
              <a:lnSpc>
                <a:spcPct val="90000"/>
              </a:lnSpc>
              <a:spcBef>
                <a:spcPts val="1200"/>
              </a:spcBef>
              <a:spcAft>
                <a:spcPts val="0"/>
              </a:spcAft>
              <a:buSzPts val="1800"/>
              <a:buChar char="▪"/>
            </a:pPr>
            <a:r>
              <a:rPr lang="en-US"/>
              <a:t>Inspiration</a:t>
            </a:r>
            <a:r>
              <a:rPr lang="en-US"/>
              <a:t>: </a:t>
            </a:r>
            <a:r>
              <a:rPr lang="en-US" u="sng">
                <a:solidFill>
                  <a:schemeClr val="hlink"/>
                </a:solidFill>
                <a:hlinkClick r:id="rId3"/>
              </a:rPr>
              <a:t>Dog Treat Dispenser W/Arduino</a:t>
            </a:r>
            <a:endParaRPr/>
          </a:p>
          <a:p>
            <a:pPr indent="-182880" lvl="1" marL="457200" rtl="0" algn="l">
              <a:lnSpc>
                <a:spcPct val="90000"/>
              </a:lnSpc>
              <a:spcBef>
                <a:spcPts val="1200"/>
              </a:spcBef>
              <a:spcAft>
                <a:spcPts val="0"/>
              </a:spcAft>
              <a:buSzPts val="1800"/>
              <a:buChar char="▪"/>
            </a:pPr>
            <a:r>
              <a:rPr lang="en-US"/>
              <a:t>Packages to use: </a:t>
            </a:r>
            <a:r>
              <a:rPr lang="en-US" u="sng">
                <a:solidFill>
                  <a:schemeClr val="hlink"/>
                </a:solidFill>
                <a:hlinkClick r:id="rId4"/>
              </a:rPr>
              <a:t>Adafruit_BBIO</a:t>
            </a:r>
            <a:r>
              <a:rPr lang="en-US"/>
              <a:t>, </a:t>
            </a:r>
            <a:r>
              <a:rPr lang="en-US" u="sng">
                <a:solidFill>
                  <a:schemeClr val="hlink"/>
                </a:solidFill>
                <a:hlinkClick r:id="rId5"/>
              </a:rPr>
              <a:t>SpeechRecognition</a:t>
            </a:r>
            <a:r>
              <a:rPr lang="en-US"/>
              <a:t>, </a:t>
            </a:r>
            <a:r>
              <a:rPr lang="en-US" u="sng">
                <a:solidFill>
                  <a:schemeClr val="hlink"/>
                </a:solidFill>
                <a:hlinkClick r:id="rId6"/>
              </a:rPr>
              <a:t>PyAudio</a:t>
            </a:r>
            <a:endParaRPr/>
          </a:p>
          <a:p>
            <a:pPr indent="0" lvl="0" marL="457200" rtl="0" algn="l">
              <a:lnSpc>
                <a:spcPct val="90000"/>
              </a:lnSpc>
              <a:spcBef>
                <a:spcPts val="1200"/>
              </a:spcBef>
              <a:spcAft>
                <a:spcPts val="0"/>
              </a:spcAft>
              <a:buNone/>
            </a:pPr>
            <a:r>
              <a:t/>
            </a:r>
            <a:endParaRPr/>
          </a:p>
          <a:p>
            <a:pPr indent="0" lvl="0" marL="0" rtl="0" algn="l">
              <a:lnSpc>
                <a:spcPct val="90000"/>
              </a:lnSpc>
              <a:spcBef>
                <a:spcPts val="1800"/>
              </a:spcBef>
              <a:spcAft>
                <a:spcPts val="0"/>
              </a:spcAft>
              <a:buNone/>
            </a:pPr>
            <a:r>
              <a:rPr lang="en-US"/>
              <a:t>Is your dog tired of having to sit or lie down to </a:t>
            </a:r>
            <a:r>
              <a:rPr lang="en-US"/>
              <a:t>receive</a:t>
            </a:r>
            <a:r>
              <a:rPr lang="en-US"/>
              <a:t> a treat? Do they want something more stimulating? Well I’ve got them covered! I’m going to make a treat dispenser box with a flywheel launcher and treat feeder mechanism lying on top. In front of the box there will be a large blue button and a large yellow button with a same colored LED above, embedded into the wall of the box. When the human gives the “Start the game” command, a random LED will light up, and the dog is required to press the corresponding button in 10 seconds to launch a treat (which they can then chase after). The box will need to receive the command again to restart the process. The Dispenser will use an IR sensor to detect if the feeding tube is out of treats, and buzz loudly when it needs to be refilled.</a:t>
            </a:r>
            <a:endParaRPr/>
          </a:p>
          <a:p>
            <a:pPr indent="-68579" lvl="1" marL="457200" rtl="0" algn="l">
              <a:lnSpc>
                <a:spcPct val="90000"/>
              </a:lnSpc>
              <a:spcBef>
                <a:spcPts val="1200"/>
              </a:spcBef>
              <a:spcAft>
                <a:spcPts val="0"/>
              </a:spcAft>
              <a:buSzPts val="1800"/>
              <a:buNone/>
            </a:pPr>
            <a:r>
              <a:t/>
            </a:r>
            <a:endParaRPr/>
          </a:p>
        </p:txBody>
      </p:sp>
      <p:sp>
        <p:nvSpPr>
          <p:cNvPr id="400" name="Google Shape;400;p14"/>
          <p:cNvSpPr txBox="1"/>
          <p:nvPr/>
        </p:nvSpPr>
        <p:spPr>
          <a:xfrm>
            <a:off x="4249977" y="5482575"/>
            <a:ext cx="36921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5"/>
          <p:cNvSpPr txBox="1"/>
          <p:nvPr>
            <p:ph type="title"/>
          </p:nvPr>
        </p:nvSpPr>
        <p:spPr>
          <a:xfrm>
            <a:off x="609600" y="228600"/>
            <a:ext cx="10972800" cy="914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Github Repository and Hackster.io Post</a:t>
            </a:r>
            <a:endParaRPr/>
          </a:p>
        </p:txBody>
      </p:sp>
      <p:sp>
        <p:nvSpPr>
          <p:cNvPr id="407" name="Google Shape;407;p15"/>
          <p:cNvSpPr txBox="1"/>
          <p:nvPr>
            <p:ph idx="1" type="body"/>
          </p:nvPr>
        </p:nvSpPr>
        <p:spPr>
          <a:xfrm>
            <a:off x="609600" y="1295400"/>
            <a:ext cx="10972800" cy="4724400"/>
          </a:xfrm>
          <a:prstGeom prst="rect">
            <a:avLst/>
          </a:prstGeom>
        </p:spPr>
        <p:txBody>
          <a:bodyPr anchorCtr="0" anchor="t" bIns="45700" lIns="91425" spcFirstLastPara="1" rIns="91425" wrap="square" tIns="45700">
            <a:normAutofit/>
          </a:bodyPr>
          <a:lstStyle/>
          <a:p>
            <a:pPr indent="0" lvl="0" marL="0" rtl="0" algn="l">
              <a:spcBef>
                <a:spcPts val="1800"/>
              </a:spcBef>
              <a:spcAft>
                <a:spcPts val="0"/>
              </a:spcAft>
              <a:buNone/>
            </a:pPr>
            <a:r>
              <a:rPr lang="en-US" u="sng">
                <a:solidFill>
                  <a:schemeClr val="hlink"/>
                </a:solidFill>
                <a:hlinkClick r:id="rId3"/>
              </a:rPr>
              <a:t>Dog Treat Launcher</a:t>
            </a:r>
            <a:endParaRPr/>
          </a:p>
          <a:p>
            <a:pPr indent="0" lvl="0" marL="0" rtl="0" algn="l">
              <a:spcBef>
                <a:spcPts val="1800"/>
              </a:spcBef>
              <a:spcAft>
                <a:spcPts val="0"/>
              </a:spcAft>
              <a:buNone/>
            </a:pPr>
            <a:r>
              <a:rPr lang="en-US" u="sng">
                <a:solidFill>
                  <a:schemeClr val="hlink"/>
                </a:solidFill>
                <a:hlinkClick r:id="rId4"/>
              </a:rPr>
              <a:t>EDES301 Github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6"/>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System Block Diagram</a:t>
            </a:r>
            <a:endParaRPr/>
          </a:p>
        </p:txBody>
      </p:sp>
      <p:pic>
        <p:nvPicPr>
          <p:cNvPr id="413" name="Google Shape;413;p16"/>
          <p:cNvPicPr preferRelativeResize="0"/>
          <p:nvPr/>
        </p:nvPicPr>
        <p:blipFill>
          <a:blip r:embed="rId3">
            <a:alphaModFix/>
          </a:blip>
          <a:stretch>
            <a:fillRect/>
          </a:stretch>
        </p:blipFill>
        <p:spPr>
          <a:xfrm>
            <a:off x="1512575" y="1143000"/>
            <a:ext cx="8763000" cy="4929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7"/>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Power Block Diagram</a:t>
            </a:r>
            <a:endParaRPr/>
          </a:p>
        </p:txBody>
      </p:sp>
      <p:pic>
        <p:nvPicPr>
          <p:cNvPr id="419" name="Google Shape;419;p17"/>
          <p:cNvPicPr preferRelativeResize="0"/>
          <p:nvPr/>
        </p:nvPicPr>
        <p:blipFill>
          <a:blip r:embed="rId3">
            <a:alphaModFix/>
          </a:blip>
          <a:stretch>
            <a:fillRect/>
          </a:stretch>
        </p:blipFill>
        <p:spPr>
          <a:xfrm>
            <a:off x="1924050" y="1291575"/>
            <a:ext cx="8511552" cy="478775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8"/>
          <p:cNvSpPr txBox="1"/>
          <p:nvPr>
            <p:ph type="title"/>
          </p:nvPr>
        </p:nvSpPr>
        <p:spPr>
          <a:xfrm>
            <a:off x="609600" y="228600"/>
            <a:ext cx="10972800" cy="9144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Software Framework Diagram</a:t>
            </a:r>
            <a:endParaRPr/>
          </a:p>
        </p:txBody>
      </p:sp>
      <p:pic>
        <p:nvPicPr>
          <p:cNvPr id="426" name="Google Shape;426;p18"/>
          <p:cNvPicPr preferRelativeResize="0"/>
          <p:nvPr/>
        </p:nvPicPr>
        <p:blipFill>
          <a:blip r:embed="rId3">
            <a:alphaModFix/>
          </a:blip>
          <a:stretch>
            <a:fillRect/>
          </a:stretch>
        </p:blipFill>
        <p:spPr>
          <a:xfrm>
            <a:off x="1477975" y="1143000"/>
            <a:ext cx="8820077" cy="4961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9"/>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432" name="Google Shape;432;p19"/>
          <p:cNvGraphicFramePr/>
          <p:nvPr/>
        </p:nvGraphicFramePr>
        <p:xfrm>
          <a:off x="609600" y="1295400"/>
          <a:ext cx="3000000" cy="3000000"/>
        </p:xfrm>
        <a:graphic>
          <a:graphicData uri="http://schemas.openxmlformats.org/drawingml/2006/table">
            <a:tbl>
              <a:tblPr bandRow="1" firstRow="1">
                <a:noFill/>
                <a:tableStyleId>{B68DEE98-D60C-4FD2-B7FC-0C57DD4A8813}</a:tableStyleId>
              </a:tblPr>
              <a:tblGrid>
                <a:gridCol w="7837725"/>
                <a:gridCol w="1567550"/>
                <a:gridCol w="1567550"/>
              </a:tblGrid>
              <a:tr h="370850">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ctr">
                        <a:spcBef>
                          <a:spcPts val="0"/>
                        </a:spcBef>
                        <a:spcAft>
                          <a:spcPts val="0"/>
                        </a:spcAft>
                        <a:buNone/>
                      </a:pPr>
                      <a:r>
                        <a:rPr lang="en-US" sz="1800"/>
                        <a:t>EDES301</a:t>
                      </a:r>
                      <a:endParaRPr/>
                    </a:p>
                    <a:p>
                      <a:pPr indent="0" lvl="0" marL="0" marR="0" rtl="0" algn="ctr">
                        <a:spcBef>
                          <a:spcPts val="0"/>
                        </a:spcBef>
                        <a:spcAft>
                          <a:spcPts val="0"/>
                        </a:spcAft>
                        <a:buNone/>
                      </a:pPr>
                      <a:r>
                        <a:rPr lang="en-US" sz="1800"/>
                        <a:t> to Buy?</a:t>
                      </a:r>
                      <a:endParaRPr/>
                    </a:p>
                  </a:txBody>
                  <a:tcPr marT="45725" marB="45725" marR="91450" marL="91450"/>
                </a:tc>
                <a:tc>
                  <a:txBody>
                    <a:bodyPr/>
                    <a:lstStyle/>
                    <a:p>
                      <a:pPr indent="0" lvl="0" marL="0" marR="0" rtl="0" algn="ctr">
                        <a:spcBef>
                          <a:spcPts val="0"/>
                        </a:spcBef>
                        <a:spcAft>
                          <a:spcPts val="0"/>
                        </a:spcAft>
                        <a:buNone/>
                      </a:pPr>
                      <a:r>
                        <a:rPr lang="en-US" sz="1800"/>
                        <a:t>Cost</a:t>
                      </a:r>
                      <a:endParaRPr/>
                    </a:p>
                  </a:txBody>
                  <a:tcPr marT="45725" marB="45725" marR="91450" marL="91450"/>
                </a:tc>
              </a:tr>
              <a:tr h="370850">
                <a:tc>
                  <a:txBody>
                    <a:bodyPr/>
                    <a:lstStyle/>
                    <a:p>
                      <a:pPr indent="0" lvl="0" marL="0" marR="0" rtl="0" algn="l">
                        <a:spcBef>
                          <a:spcPts val="0"/>
                        </a:spcBef>
                        <a:spcAft>
                          <a:spcPts val="0"/>
                        </a:spcAft>
                        <a:buNone/>
                      </a:pPr>
                      <a:r>
                        <a:rPr lang="en-US" sz="1800" u="sng">
                          <a:solidFill>
                            <a:schemeClr val="hlink"/>
                          </a:solidFill>
                          <a:hlinkClick r:id="rId3"/>
                        </a:rPr>
                        <a:t>Continuous Rotation Motors</a:t>
                      </a:r>
                      <a:r>
                        <a:rPr lang="en-US" sz="1800"/>
                        <a:t> </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$2</a:t>
                      </a:r>
                      <a:r>
                        <a:rPr lang="en-US" sz="1800"/>
                        <a:t>6.99</a:t>
                      </a:r>
                      <a:endParaRPr sz="1800"/>
                    </a:p>
                  </a:txBody>
                  <a:tcPr marT="45725" marB="45725" marR="91450" marL="91450"/>
                </a:tc>
              </a:tr>
              <a:tr h="370850">
                <a:tc>
                  <a:txBody>
                    <a:bodyPr/>
                    <a:lstStyle/>
                    <a:p>
                      <a:pPr indent="0" lvl="0" marL="0" rtl="0" algn="l">
                        <a:spcBef>
                          <a:spcPts val="0"/>
                        </a:spcBef>
                        <a:spcAft>
                          <a:spcPts val="0"/>
                        </a:spcAft>
                        <a:buClr>
                          <a:schemeClr val="dk1"/>
                        </a:buClr>
                        <a:buFont typeface="Arial"/>
                        <a:buNone/>
                      </a:pPr>
                      <a:r>
                        <a:rPr lang="en-US" sz="1800" u="sng">
                          <a:hlinkClick r:id="rId4"/>
                        </a:rPr>
                        <a:t>L298N Motor Driver</a:t>
                      </a:r>
                      <a:r>
                        <a:rPr lang="en-US" sz="1800"/>
                        <a:t> </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rPr lang="en-US" sz="1800"/>
                        <a:t>$6.99</a:t>
                      </a:r>
                      <a:endParaRPr sz="1800"/>
                    </a:p>
                  </a:txBody>
                  <a:tcPr marT="45725" marB="45725" marR="91450" marL="91450"/>
                </a:tc>
              </a:tr>
              <a:tr h="370850">
                <a:tc>
                  <a:txBody>
                    <a:bodyPr/>
                    <a:lstStyle/>
                    <a:p>
                      <a:pPr indent="0" lvl="0" marL="0" marR="0" rtl="0" algn="l">
                        <a:spcBef>
                          <a:spcPts val="0"/>
                        </a:spcBef>
                        <a:spcAft>
                          <a:spcPts val="0"/>
                        </a:spcAft>
                        <a:buClr>
                          <a:srgbClr val="000000"/>
                        </a:buClr>
                        <a:buFont typeface="Arial"/>
                        <a:buNone/>
                      </a:pPr>
                      <a:r>
                        <a:rPr lang="en-US" sz="1800" u="sng">
                          <a:solidFill>
                            <a:schemeClr val="hlink"/>
                          </a:solidFill>
                          <a:hlinkClick r:id="rId5"/>
                        </a:rPr>
                        <a:t>Blue and Yellow Button</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$20</a:t>
                      </a:r>
                      <a:endParaRPr sz="1800"/>
                    </a:p>
                  </a:txBody>
                  <a:tcPr marT="45725" marB="45725" marR="91450" marL="91450"/>
                </a:tc>
              </a:tr>
              <a:tr h="243825">
                <a:tc>
                  <a:txBody>
                    <a:bodyPr/>
                    <a:lstStyle/>
                    <a:p>
                      <a:pPr indent="0" lvl="0" marL="0" marR="0" rtl="0" algn="l">
                        <a:spcBef>
                          <a:spcPts val="0"/>
                        </a:spcBef>
                        <a:spcAft>
                          <a:spcPts val="0"/>
                        </a:spcAft>
                        <a:buNone/>
                      </a:pPr>
                      <a:r>
                        <a:rPr lang="en-US" sz="1800" u="sng">
                          <a:solidFill>
                            <a:schemeClr val="hlink"/>
                          </a:solidFill>
                          <a:hlinkClick r:id="rId6"/>
                        </a:rPr>
                        <a:t>USB Microphone</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$7.96</a:t>
                      </a:r>
                      <a:endParaRPr sz="1800"/>
                    </a:p>
                  </a:txBody>
                  <a:tcPr marT="45725" marB="45725" marR="91450" marL="91450"/>
                </a:tc>
              </a:tr>
              <a:tr h="370850">
                <a:tc>
                  <a:txBody>
                    <a:bodyPr/>
                    <a:lstStyle/>
                    <a:p>
                      <a:pPr indent="0" lvl="0" marL="0" marR="0" rtl="0" algn="l">
                        <a:spcBef>
                          <a:spcPts val="0"/>
                        </a:spcBef>
                        <a:spcAft>
                          <a:spcPts val="0"/>
                        </a:spcAft>
                        <a:buNone/>
                      </a:pPr>
                      <a:r>
                        <a:rPr lang="en-US" sz="1800"/>
                        <a:t>Buzzer</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N/A</a:t>
                      </a:r>
                      <a:endParaRPr sz="1800"/>
                    </a:p>
                  </a:txBody>
                  <a:tcPr marT="45725" marB="45725" marR="91450" marL="91450"/>
                </a:tc>
              </a:tr>
              <a:tr h="370850">
                <a:tc>
                  <a:txBody>
                    <a:bodyPr/>
                    <a:lstStyle/>
                    <a:p>
                      <a:pPr indent="0" lvl="0" marL="0" rtl="0" algn="l">
                        <a:spcBef>
                          <a:spcPts val="0"/>
                        </a:spcBef>
                        <a:spcAft>
                          <a:spcPts val="0"/>
                        </a:spcAft>
                        <a:buClr>
                          <a:schemeClr val="dk1"/>
                        </a:buClr>
                        <a:buFont typeface="Arial"/>
                        <a:buNone/>
                      </a:pPr>
                      <a:r>
                        <a:rPr lang="en-US" sz="1800" u="sng">
                          <a:solidFill>
                            <a:schemeClr val="hlink"/>
                          </a:solidFill>
                          <a:hlinkClick r:id="rId7"/>
                        </a:rPr>
                        <a:t>DC Motors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$11.99</a:t>
                      </a:r>
                      <a:endParaRPr sz="1800"/>
                    </a:p>
                  </a:txBody>
                  <a:tcPr marT="45725" marB="45725" marR="91450" marL="91450"/>
                </a:tc>
              </a:tr>
              <a:tr h="370850">
                <a:tc>
                  <a:txBody>
                    <a:bodyPr/>
                    <a:lstStyle/>
                    <a:p>
                      <a:pPr indent="0" lvl="0" marL="0" rtl="0" algn="l">
                        <a:spcBef>
                          <a:spcPts val="0"/>
                        </a:spcBef>
                        <a:spcAft>
                          <a:spcPts val="0"/>
                        </a:spcAft>
                        <a:buNone/>
                      </a:pPr>
                      <a:r>
                        <a:rPr lang="en-US" sz="1800" u="sng">
                          <a:solidFill>
                            <a:schemeClr val="hlink"/>
                          </a:solidFill>
                          <a:hlinkClick r:id="rId8"/>
                        </a:rPr>
                        <a:t>Rigid Clear Acrylic Pipe</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$14.14</a:t>
                      </a:r>
                      <a:endParaRPr sz="1800"/>
                    </a:p>
                  </a:txBody>
                  <a:tcPr marT="45725" marB="45725" marR="91450" marL="91450"/>
                </a:tc>
              </a:tr>
              <a:tr h="370850">
                <a:tc>
                  <a:txBody>
                    <a:bodyPr/>
                    <a:lstStyle/>
                    <a:p>
                      <a:pPr indent="0" lvl="0" marL="0" rtl="0" algn="l">
                        <a:spcBef>
                          <a:spcPts val="0"/>
                        </a:spcBef>
                        <a:spcAft>
                          <a:spcPts val="0"/>
                        </a:spcAft>
                        <a:buNone/>
                      </a:pPr>
                      <a:r>
                        <a:rPr lang="en-US" sz="1800" u="sng">
                          <a:solidFill>
                            <a:schemeClr val="hlink"/>
                          </a:solidFill>
                          <a:hlinkClick r:id="rId9"/>
                        </a:rPr>
                        <a:t>IR Sensor</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$9.99</a:t>
                      </a:r>
                      <a:endParaRPr sz="1800"/>
                    </a:p>
                  </a:txBody>
                  <a:tcPr marT="45725" marB="45725" marR="91450" marL="91450"/>
                </a:tc>
              </a:tr>
              <a:tr h="370850">
                <a:tc>
                  <a:txBody>
                    <a:bodyPr/>
                    <a:lstStyle/>
                    <a:p>
                      <a:pPr indent="0" lvl="0" marL="0" rtl="0" algn="l">
                        <a:spcBef>
                          <a:spcPts val="0"/>
                        </a:spcBef>
                        <a:spcAft>
                          <a:spcPts val="0"/>
                        </a:spcAft>
                        <a:buNone/>
                      </a:pPr>
                      <a:r>
                        <a:rPr lang="en-US" sz="1800"/>
                        <a:t>Yellow and Blue LEDS</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N/A</a:t>
                      </a:r>
                      <a:endParaRPr sz="1800"/>
                    </a:p>
                  </a:txBody>
                  <a:tcPr marT="45725" marB="45725" marR="91450" marL="91450"/>
                </a:tc>
              </a:tr>
              <a:tr h="370850">
                <a:tc>
                  <a:txBody>
                    <a:bodyPr/>
                    <a:lstStyle/>
                    <a:p>
                      <a:pPr indent="0" lvl="0" marL="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