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3" r:id="rId3"/>
    <p:sldId id="281" r:id="rId4"/>
    <p:sldId id="282" r:id="rId5"/>
    <p:sldId id="283" r:id="rId6"/>
    <p:sldId id="284" r:id="rId7"/>
    <p:sldId id="285" r:id="rId8"/>
    <p:sldId id="268" r:id="rId9"/>
    <p:sldId id="280" r:id="rId10"/>
    <p:sldId id="287" r:id="rId11"/>
    <p:sldId id="270" r:id="rId12"/>
    <p:sldId id="272" r:id="rId13"/>
    <p:sldId id="273" r:id="rId14"/>
    <p:sldId id="288" r:id="rId15"/>
    <p:sldId id="295" r:id="rId16"/>
    <p:sldId id="296" r:id="rId17"/>
    <p:sldId id="297" r:id="rId18"/>
    <p:sldId id="305" r:id="rId19"/>
    <p:sldId id="289" r:id="rId20"/>
    <p:sldId id="292" r:id="rId21"/>
    <p:sldId id="293" r:id="rId22"/>
    <p:sldId id="294" r:id="rId23"/>
    <p:sldId id="298" r:id="rId24"/>
    <p:sldId id="299" r:id="rId25"/>
    <p:sldId id="300" r:id="rId26"/>
    <p:sldId id="278" r:id="rId27"/>
    <p:sldId id="301" r:id="rId28"/>
    <p:sldId id="304" r:id="rId29"/>
    <p:sldId id="306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E5CA"/>
    <a:srgbClr val="A50021"/>
    <a:srgbClr val="FF0066"/>
    <a:srgbClr val="B08CAB"/>
    <a:srgbClr val="C3DE5E"/>
    <a:srgbClr val="FF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5270" autoAdjust="0"/>
    <p:restoredTop sz="94625" autoAdjust="0"/>
  </p:normalViewPr>
  <p:slideViewPr>
    <p:cSldViewPr>
      <p:cViewPr varScale="1">
        <p:scale>
          <a:sx n="93" d="100"/>
          <a:sy n="93" d="100"/>
        </p:scale>
        <p:origin x="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207D10-B8E3-4D18-942D-3F513B9229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FF736-44A3-4BCC-A9DB-B856445049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F938176-9B2E-45A2-8EA3-54CD2D24D15D}" type="datetimeFigureOut">
              <a:rPr lang="zh-CN" altLang="en-US"/>
              <a:pPr>
                <a:defRPr/>
              </a:pPr>
              <a:t>2019/4/8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574187-C7CC-4687-941F-CDF8C5CAEC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EB7E86-2B6F-47BB-98C3-6C4B4C13A8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6469CE-3962-4487-922B-5582D2CB18E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22CAB10-7CB6-4B94-82C7-75ED990779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7660A99-7315-4131-8C19-40C249E387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fld id="{45131FBA-417F-43C3-B391-E78614F33757}" type="datetimeFigureOut">
              <a:rPr lang="zh-CN" altLang="en-US"/>
              <a:pPr>
                <a:defRPr/>
              </a:pPr>
              <a:t>2019/4/8</a:t>
            </a:fld>
            <a:endParaRPr lang="en-US" altLang="zh-CN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0943EC2B-A686-4C18-AD84-EF6831A634D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8A25C18C-9754-4965-BEF5-33F7B628D9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EC16D9A5-EF4F-42E0-A45C-3A15642DAA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C9E0EEAF-6526-4689-8C6A-82F8B4870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2EBB848-424F-4923-8DB8-A39E564EF30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E973A0D-405B-4AD1-B497-6BE6521CD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10F10AD-F12F-484F-86BA-F466CD0AC90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68F00AC-06B5-4E17-9299-7734AFD8E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3B0108D-D96C-4BD1-BF58-7DAC921B4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F3C7E-97F9-453E-B3DF-9AF6A37D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A1531-9F52-47BD-BD58-C4C17FF0ABF3}" type="datetimeFigureOut">
              <a:rPr lang="en-US" altLang="zh-CN"/>
              <a:pPr>
                <a:defRPr/>
              </a:pPr>
              <a:t>4/8/2019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EAA63-1A2A-4E7B-A4AF-C134C345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061EB-280E-4442-A5CF-915573F6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EC92D-6816-41E8-8C57-541F82F8F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07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05D78-1994-42C9-8258-4662DFC5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43BA9-ECFE-4169-9FA3-A2D958C9A7E7}" type="datetimeFigureOut">
              <a:rPr lang="en-US" altLang="zh-CN"/>
              <a:pPr>
                <a:defRPr/>
              </a:pPr>
              <a:t>4/8/2019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0161F-8A2E-400F-BD58-ED70C8A5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C6EFA-88A7-4D75-A69C-0A8F2315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0490F-C4EF-4A67-866E-F414387A05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24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6B92A-D589-4013-87D5-50CD657E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5154-95F4-4DD4-92BB-443C712EBD0F}" type="datetimeFigureOut">
              <a:rPr lang="en-US" altLang="zh-CN"/>
              <a:pPr>
                <a:defRPr/>
              </a:pPr>
              <a:t>4/8/2019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1D133-74B3-4A74-9AFC-3FEB990C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6D7DB-714D-4E3B-9A05-5448A549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97A4B-69CE-47E6-8A1A-1D7B7BC3FB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58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B13990A-678E-486A-820B-6560ADB6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B1D49-449A-42CF-BF1F-595F1A59788D}" type="datetimeFigureOut">
              <a:rPr lang="en-US" altLang="zh-CN"/>
              <a:pPr>
                <a:defRPr/>
              </a:pPr>
              <a:t>4/8/2019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2CD1D0A-BF39-41E7-993E-BBA0A31F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E175D90-F7B6-46BE-99C9-CC5FACC8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B6AA7-C831-4B45-A1A3-9DECCD8260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2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6B70E-2765-435B-8241-471B7A3A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25A2A-DE5E-4C4D-8138-7AB84B671AC3}" type="datetimeFigureOut">
              <a:rPr lang="en-US" altLang="zh-CN"/>
              <a:pPr>
                <a:defRPr/>
              </a:pPr>
              <a:t>4/8/2019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06AAE-B0F2-430E-9F7D-EDBB2B4E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E2ACD-97FB-439B-B6B3-48911947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E3F82-F5F6-4D0F-8A0A-28008969F9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03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18171-21FA-4704-AB27-B46EE813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9D690-B6B0-4F70-B899-FFDD4C180EBD}" type="datetimeFigureOut">
              <a:rPr lang="en-US" altLang="zh-CN"/>
              <a:pPr>
                <a:defRPr/>
              </a:pPr>
              <a:t>4/8/2019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BF219-405C-4C14-9A51-34119A7A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410F6-25D6-4695-93F6-2D3AEF02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BB3C4-5F89-48B4-A419-125AF87502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01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504459C-758D-4B19-99AE-1B6CB4B0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EB6A2-9FCC-4BF3-A260-19F94A48FD1C}" type="datetimeFigureOut">
              <a:rPr lang="en-US" altLang="zh-CN"/>
              <a:pPr>
                <a:defRPr/>
              </a:pPr>
              <a:t>4/8/2019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6C6DEDF-9317-4FD8-9374-150B3644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2ADA76D-7865-42B4-9F39-58B4627E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1148F-CE6E-4684-AB38-9DCEBCA5D3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00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33D892D-24E7-4623-BE94-E339E149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A7643-9418-482D-979A-F2F77D66A593}" type="datetimeFigureOut">
              <a:rPr lang="en-US" altLang="zh-CN"/>
              <a:pPr>
                <a:defRPr/>
              </a:pPr>
              <a:t>4/8/2019</a:t>
            </a:fld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F281C10-608E-490E-AF60-F39BDF75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F06F83D-E5CE-4FDD-B8AA-090E7583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58F12-688D-43E0-8B98-FD107FFAA7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96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519D328-BBC3-4B08-AA7D-FCE4635A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36652-D9DB-45F9-A9A3-B88364B6302F}" type="datetimeFigureOut">
              <a:rPr lang="en-US" altLang="zh-CN"/>
              <a:pPr>
                <a:defRPr/>
              </a:pPr>
              <a:t>4/8/2019</a:t>
            </a:fld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ADEAB50-6745-41C3-ADC8-6F2A7926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36806F8-04AF-4712-A9F4-6500968D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D561A-3B38-4483-A5F4-B039563167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64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C3D6160-3D3E-4DE0-A6B8-FB91978F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DF876-275E-404E-8A83-345C6FD68050}" type="datetimeFigureOut">
              <a:rPr lang="en-US" altLang="zh-CN"/>
              <a:pPr>
                <a:defRPr/>
              </a:pPr>
              <a:t>4/8/2019</a:t>
            </a:fld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3AF116E-A837-46C9-BA1B-D436A6FE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ECDA8A3-DE5A-4083-B59A-B3E541B9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2BA44-4F59-47BB-B483-C73116166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62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B58A6D7-17CD-46D1-B293-2346A846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34DF-D14F-46AA-AF90-73B8DF499B6B}" type="datetimeFigureOut">
              <a:rPr lang="en-US" altLang="zh-CN"/>
              <a:pPr>
                <a:defRPr/>
              </a:pPr>
              <a:t>4/8/2019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993C1C4-D503-43FB-9B90-C8BD556A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61AE99A-624A-495F-B58A-4AAFD3B2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DA507-9461-47E5-892E-0324C5FAEE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4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625D5DA-2DB3-41B9-A6CE-577B6C7E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035A-2E63-4A9C-9EBF-75C6577B0D63}" type="datetimeFigureOut">
              <a:rPr lang="en-US" altLang="zh-CN"/>
              <a:pPr>
                <a:defRPr/>
              </a:pPr>
              <a:t>4/8/2019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43F3FED-5F61-434C-ADE5-BB8CB450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F1998C3-5672-483A-A519-3AFD0416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3458F-2DCA-4CDB-B5EA-BCCEF041FD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56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E404B3B9-0560-401D-966C-20AA6680F6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C0C0C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DEDD7F9-36CA-49C2-8922-5119082DC7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FFCC99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4741A-24BC-44A8-A5C2-B27002F26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A84F0AE6-E6DE-4BC9-B4BF-7C602B459033}" type="datetimeFigureOut">
              <a:rPr lang="en-US" altLang="zh-CN"/>
              <a:pPr>
                <a:defRPr/>
              </a:pPr>
              <a:t>4/8/2019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81F8E-1A52-432F-AE84-AC317C9F9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FC4C8-E9DE-40C4-9BEB-D1D7990E4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6A2EBE8-F8B3-487C-A2DB-E9112364F5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66"/>
          </a:solidFill>
          <a:latin typeface="+mj-lt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66"/>
          </a:solidFill>
          <a:latin typeface="Calibri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66"/>
          </a:solidFill>
          <a:latin typeface="Calibri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66"/>
          </a:solidFill>
          <a:latin typeface="Calibri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66"/>
          </a:solidFill>
          <a:latin typeface="Calibri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66"/>
          </a:solidFill>
          <a:latin typeface="Calibri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66"/>
          </a:solidFill>
          <a:latin typeface="Calibri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66"/>
          </a:solidFill>
          <a:latin typeface="Calibri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66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9EC59E-C76C-4FB5-A70C-4A3C99AF54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341438"/>
            <a:ext cx="7772400" cy="2519362"/>
          </a:xfrm>
          <a:solidFill>
            <a:srgbClr val="C6D9F1">
              <a:alpha val="39999"/>
            </a:srgbClr>
          </a:solidFill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A50021"/>
                </a:solidFill>
                <a:latin typeface="微软雅黑" panose="020B0503020204020204" pitchFamily="34" charset="-122"/>
              </a:rPr>
              <a:t>Data Fitting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A741E16-EE9D-4071-9F4F-2126F8CCAA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92275" y="4292600"/>
            <a:ext cx="6184900" cy="1277938"/>
          </a:xfrm>
          <a:solidFill>
            <a:srgbClr val="C6D9F1">
              <a:alpha val="39999"/>
            </a:srgbClr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chemeClr val="accent2"/>
                </a:solidFill>
                <a:ea typeface="微软雅黑" panose="020B0503020204020204" pitchFamily="34" charset="-122"/>
              </a:rPr>
              <a:t>施心慧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chemeClr val="accent2"/>
                </a:solidFill>
                <a:ea typeface="微软雅黑" panose="020B0503020204020204" pitchFamily="34" charset="-122"/>
              </a:rPr>
              <a:t>中国海洋大学数学科学学院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D82092F3-F840-4128-B6C5-F46D58FC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Analytic Methods of Model Fitting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5D61A-43F2-41A9-9289-D6763486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41438"/>
            <a:ext cx="8229600" cy="5230812"/>
          </a:xfrm>
        </p:spPr>
        <p:txBody>
          <a:bodyPr/>
          <a:lstStyle/>
          <a:p>
            <a:pPr marL="609600" indent="-609600" eaLnBrk="1" hangingPunct="1">
              <a:buClr>
                <a:schemeClr val="accent2"/>
              </a:buClr>
              <a:defRPr/>
            </a:pPr>
            <a:r>
              <a:rPr lang="en-US" altLang="zh-CN" dirty="0"/>
              <a:t>Investigate three </a:t>
            </a:r>
            <a:r>
              <a:rPr lang="en-US" altLang="zh-CN" dirty="0">
                <a:solidFill>
                  <a:srgbClr val="0000FF"/>
                </a:solidFill>
              </a:rPr>
              <a:t>criteria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criterion</a:t>
            </a:r>
            <a:r>
              <a:rPr lang="en-US" altLang="zh-CN" sz="2400" b="1" dirty="0">
                <a:solidFill>
                  <a:srgbClr val="A50021"/>
                </a:solidFill>
              </a:rPr>
              <a:t>(</a:t>
            </a:r>
            <a:r>
              <a:rPr lang="zh-CN" altLang="en-US" sz="2400" b="1" dirty="0">
                <a:solidFill>
                  <a:srgbClr val="A50021"/>
                </a:solidFill>
              </a:rPr>
              <a:t>准则</a:t>
            </a:r>
            <a:r>
              <a:rPr lang="en-US" altLang="zh-CN" sz="2400" b="1" dirty="0">
                <a:solidFill>
                  <a:srgbClr val="A50021"/>
                </a:solidFill>
              </a:rPr>
              <a:t>)</a:t>
            </a:r>
            <a:r>
              <a:rPr lang="zh-CN" altLang="en-US" sz="2400" b="1" dirty="0">
                <a:solidFill>
                  <a:srgbClr val="A50021"/>
                </a:solidFill>
              </a:rPr>
              <a:t>的复数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for fitting curves to a collection of data points.</a:t>
            </a:r>
          </a:p>
          <a:p>
            <a:pPr marL="609600" indent="-609600"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sz="2800" u="sng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Chebyshev</a:t>
            </a:r>
            <a:r>
              <a:rPr lang="en-US" altLang="zh-CN" sz="2800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Approximation</a:t>
            </a:r>
            <a:r>
              <a:rPr lang="zh-CN" altLang="en-US" sz="2400" b="1" dirty="0">
                <a:solidFill>
                  <a:srgbClr val="A50021"/>
                </a:solidFill>
              </a:rPr>
              <a:t>（逼近，近似）</a:t>
            </a:r>
            <a:r>
              <a:rPr lang="en-US" altLang="zh-CN" sz="2400" b="1" dirty="0">
                <a:solidFill>
                  <a:srgbClr val="A50021"/>
                </a:solidFill>
              </a:rPr>
              <a:t> </a:t>
            </a:r>
            <a:r>
              <a:rPr lang="en-US" altLang="zh-CN" sz="2800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Criterion</a:t>
            </a:r>
          </a:p>
          <a:p>
            <a:pPr marL="609600" indent="-609600"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endParaRPr lang="en-US" altLang="zh-CN" sz="2800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9600" indent="-609600"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altLang="zh-CN" sz="2800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Minimizing the Sum of the </a:t>
            </a:r>
            <a:r>
              <a:rPr lang="en-US" altLang="zh-CN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Deviations</a:t>
            </a:r>
            <a:r>
              <a:rPr lang="zh-CN" altLang="en-US" sz="1800" b="1" dirty="0">
                <a:solidFill>
                  <a:srgbClr val="A50021"/>
                </a:solidFill>
              </a:rPr>
              <a:t>（绝对残差）</a:t>
            </a:r>
            <a:endParaRPr lang="en-US" altLang="zh-CN" sz="1800" b="1" dirty="0">
              <a:solidFill>
                <a:srgbClr val="A50021"/>
              </a:solidFill>
            </a:endParaRPr>
          </a:p>
          <a:p>
            <a:pPr marL="609600" indent="-609600" eaLnBrk="1" hangingPunct="1">
              <a:buClr>
                <a:srgbClr val="9966FF"/>
              </a:buClr>
              <a:buFont typeface="Wingdings" panose="05000000000000000000" pitchFamily="2" charset="2"/>
              <a:buNone/>
              <a:defRPr/>
            </a:pPr>
            <a:endParaRPr lang="en-US" altLang="zh-CN" sz="2800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9600" indent="-609600"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US" altLang="zh-CN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Least-Squares Criterion</a:t>
            </a:r>
            <a:r>
              <a:rPr lang="zh-CN" altLang="en-US" sz="2400" b="1" dirty="0">
                <a:solidFill>
                  <a:srgbClr val="A50021"/>
                </a:solidFill>
              </a:rPr>
              <a:t>（最小二乘准则）</a:t>
            </a:r>
            <a:endParaRPr lang="en-US" altLang="zh-CN" sz="2400" b="1" dirty="0">
              <a:solidFill>
                <a:srgbClr val="A50021"/>
              </a:solidFill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5AF6B1E3-D3DF-455F-8538-6ACDA6BF4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3500438"/>
          <a:ext cx="82835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3" imgW="3086100" imgH="292100" progId="Equation.DSMT4">
                  <p:embed/>
                </p:oleObj>
              </mc:Choice>
              <mc:Fallback>
                <p:oleObj name="Equation" r:id="rId3" imgW="3086100" imgH="29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500438"/>
                        <a:ext cx="8283575" cy="598487"/>
                      </a:xfrm>
                      <a:prstGeom prst="rect">
                        <a:avLst/>
                      </a:prstGeom>
                      <a:solidFill>
                        <a:srgbClr val="808000">
                          <a:alpha val="3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74CB87C0-1DD6-4A28-AD81-37A5C3490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72945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5" imgW="2311400" imgH="431800" progId="Equation.DSMT4">
                  <p:embed/>
                </p:oleObj>
              </mc:Choice>
              <mc:Fallback>
                <p:oleObj name="Equation" r:id="rId5" imgW="23114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7294563" cy="642938"/>
                      </a:xfrm>
                      <a:prstGeom prst="rect">
                        <a:avLst/>
                      </a:prstGeom>
                      <a:solidFill>
                        <a:srgbClr val="996633">
                          <a:alpha val="3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F686667B-ADA4-438A-BEA2-100289712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325" y="5876925"/>
          <a:ext cx="74549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7" imgW="2362200" imgH="431800" progId="Equation.DSMT4">
                  <p:embed/>
                </p:oleObj>
              </mc:Choice>
              <mc:Fallback>
                <p:oleObj name="Equation" r:id="rId7" imgW="23622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5876925"/>
                        <a:ext cx="7454900" cy="642938"/>
                      </a:xfrm>
                      <a:prstGeom prst="rect">
                        <a:avLst/>
                      </a:prstGeom>
                      <a:solidFill>
                        <a:srgbClr val="4A452A">
                          <a:alpha val="3999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02B776A-CA0F-40BA-90FB-B014F3FC7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Chebyshev Criterion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CA37A5C-0373-491B-A073-0EB7FF40E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Minimize the largest </a:t>
            </a:r>
            <a:r>
              <a:rPr lang="en-US" altLang="zh-CN">
                <a:solidFill>
                  <a:srgbClr val="FF0066"/>
                </a:solidFill>
              </a:rPr>
              <a:t>absolute deviation 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>
                <a:solidFill>
                  <a:srgbClr val="C00000"/>
                </a:solidFill>
              </a:rPr>
              <a:t>（绝对残差）</a:t>
            </a:r>
            <a:r>
              <a:rPr lang="en-US" altLang="zh-CN"/>
              <a:t>|y</a:t>
            </a:r>
            <a:r>
              <a:rPr lang="en-US" altLang="zh-CN" baseline="-25000"/>
              <a:t>i</a:t>
            </a:r>
            <a:r>
              <a:rPr lang="en-US" altLang="zh-CN"/>
              <a:t>-f(x</a:t>
            </a:r>
            <a:r>
              <a:rPr lang="en-US" altLang="zh-CN" baseline="-25000"/>
              <a:t>i</a:t>
            </a:r>
            <a:r>
              <a:rPr lang="en-US" altLang="zh-CN"/>
              <a:t>)| over the entire collection.</a:t>
            </a:r>
          </a:p>
          <a:p>
            <a:pPr eaLnBrk="1" hangingPunct="1"/>
            <a:r>
              <a:rPr lang="en-US" altLang="zh-CN"/>
              <a:t>That is, determine the </a:t>
            </a:r>
            <a:r>
              <a:rPr lang="en-US" altLang="zh-CN">
                <a:solidFill>
                  <a:srgbClr val="FF0066"/>
                </a:solidFill>
              </a:rPr>
              <a:t>parameters </a:t>
            </a:r>
            <a:r>
              <a:rPr lang="zh-CN" altLang="en-US">
                <a:solidFill>
                  <a:srgbClr val="C00000"/>
                </a:solidFill>
              </a:rPr>
              <a:t>（参数）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/>
              <a:t>of the function type y=f(x) that minimizes the number </a:t>
            </a:r>
          </a:p>
          <a:p>
            <a:pPr eaLnBrk="1" hangingPunct="1"/>
            <a:endParaRPr lang="en-US" altLang="zh-CN"/>
          </a:p>
        </p:txBody>
      </p:sp>
      <p:pic>
        <p:nvPicPr>
          <p:cNvPr id="12292" name="图片 4" descr="datafitting_sample.bmp">
            <a:extLst>
              <a:ext uri="{FF2B5EF4-FFF2-40B4-BE49-F238E27FC236}">
                <a16:creationId xmlns:a16="http://schemas.microsoft.com/office/drawing/2014/main" id="{E2B6EF82-C700-4231-855D-4D5DF940D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4286250"/>
            <a:ext cx="326231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2" name="Object 7">
            <a:extLst>
              <a:ext uri="{FF2B5EF4-FFF2-40B4-BE49-F238E27FC236}">
                <a16:creationId xmlns:a16="http://schemas.microsoft.com/office/drawing/2014/main" id="{23AA376F-B7F4-422B-978E-8632625C7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4652963"/>
          <a:ext cx="6273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2336800" imgH="279400" progId="Equation.DSMT4">
                  <p:embed/>
                </p:oleObj>
              </mc:Choice>
              <mc:Fallback>
                <p:oleObj name="Equation" r:id="rId4" imgW="23368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4652963"/>
                        <a:ext cx="6273800" cy="573087"/>
                      </a:xfrm>
                      <a:prstGeom prst="rect">
                        <a:avLst/>
                      </a:prstGeom>
                      <a:solidFill>
                        <a:srgbClr val="808000">
                          <a:alpha val="3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C30B605-8340-40FA-913E-08F073C42D3C}"/>
              </a:ext>
            </a:extLst>
          </p:cNvPr>
          <p:cNvCxnSpPr/>
          <p:nvPr/>
        </p:nvCxnSpPr>
        <p:spPr>
          <a:xfrm>
            <a:off x="6804025" y="6021388"/>
            <a:ext cx="0" cy="36036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E3AD4E1-2D16-400B-BF05-9FEF62F47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Chebyshev Criterion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0DF015D-C88C-4E17-B4A3-54C612EDAB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773238"/>
            <a:ext cx="7696200" cy="3657600"/>
          </a:xfrm>
          <a:solidFill>
            <a:srgbClr val="CCFFFF">
              <a:alpha val="39999"/>
            </a:srgbClr>
          </a:solidFill>
        </p:spPr>
        <p:txBody>
          <a:bodyPr/>
          <a:lstStyle/>
          <a:p>
            <a:pPr eaLnBrk="1" hangingPunct="1"/>
            <a:r>
              <a:rPr lang="en-US" altLang="zh-CN"/>
              <a:t>i.e.</a:t>
            </a:r>
          </a:p>
          <a:p>
            <a:pPr eaLnBrk="1" hangingPunct="1"/>
            <a:endParaRPr lang="en-US" altLang="zh-CN"/>
          </a:p>
        </p:txBody>
      </p:sp>
      <p:graphicFrame>
        <p:nvGraphicFramePr>
          <p:cNvPr id="13316" name="Object 7">
            <a:extLst>
              <a:ext uri="{FF2B5EF4-FFF2-40B4-BE49-F238E27FC236}">
                <a16:creationId xmlns:a16="http://schemas.microsoft.com/office/drawing/2014/main" id="{EDD70B89-31F2-42D6-97CA-CE8EFF658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2286000"/>
          <a:ext cx="81486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3035300" imgH="292100" progId="Equation.DSMT4">
                  <p:embed/>
                </p:oleObj>
              </mc:Choice>
              <mc:Fallback>
                <p:oleObj name="Equation" r:id="rId3" imgW="3035300" imgH="292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286000"/>
                        <a:ext cx="8148637" cy="598488"/>
                      </a:xfrm>
                      <a:prstGeom prst="rect">
                        <a:avLst/>
                      </a:prstGeom>
                      <a:solidFill>
                        <a:srgbClr val="808000">
                          <a:alpha val="3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8">
            <a:extLst>
              <a:ext uri="{FF2B5EF4-FFF2-40B4-BE49-F238E27FC236}">
                <a16:creationId xmlns:a16="http://schemas.microsoft.com/office/drawing/2014/main" id="{81769B54-0AD0-4F6C-ABA5-009DDB3EF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068638"/>
            <a:ext cx="6551612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EA785FF-6BC5-4F6F-826A-61A9E64FB4B4}"/>
              </a:ext>
            </a:extLst>
          </p:cNvPr>
          <p:cNvCxnSpPr/>
          <p:nvPr/>
        </p:nvCxnSpPr>
        <p:spPr>
          <a:xfrm flipV="1">
            <a:off x="2987675" y="5084763"/>
            <a:ext cx="0" cy="360362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028303C-69BE-4E93-842C-BEE5ACFD0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6870700" cy="1331912"/>
          </a:xfrm>
        </p:spPr>
        <p:txBody>
          <a:bodyPr/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</a:rPr>
              <a:t>Least-Squares Criterion</a:t>
            </a:r>
          </a:p>
        </p:txBody>
      </p:sp>
      <p:pic>
        <p:nvPicPr>
          <p:cNvPr id="14339" name="图片 3" descr="datafitting_sample.bmp">
            <a:extLst>
              <a:ext uri="{FF2B5EF4-FFF2-40B4-BE49-F238E27FC236}">
                <a16:creationId xmlns:a16="http://schemas.microsoft.com/office/drawing/2014/main" id="{E1F74FF2-91FD-44B2-A1C3-8F65D37E3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857500"/>
            <a:ext cx="7935912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0" name="Object 6">
            <a:extLst>
              <a:ext uri="{FF2B5EF4-FFF2-40B4-BE49-F238E27FC236}">
                <a16:creationId xmlns:a16="http://schemas.microsoft.com/office/drawing/2014/main" id="{D365F907-547B-469F-836E-8EF46BCDD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1714500"/>
          <a:ext cx="77866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4" imgW="2336800" imgH="431800" progId="Equation.DSMT4">
                  <p:embed/>
                </p:oleObj>
              </mc:Choice>
              <mc:Fallback>
                <p:oleObj name="Equation" r:id="rId4" imgW="2336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714500"/>
                        <a:ext cx="7786687" cy="11430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3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1F219027-3625-474A-9955-DF569CC0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Data Fitting with the Least-Squares Criterion </a:t>
            </a:r>
            <a:endParaRPr lang="zh-CN" altLang="en-US"/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54F8F718-4206-4D0A-B380-7816D3A15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600200"/>
            <a:ext cx="8786813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34F45BB2-13FF-48D1-A4AC-34759954B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2214563"/>
          <a:ext cx="7566025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2794000" imgH="1155700" progId="Equation.DSMT4">
                  <p:embed/>
                </p:oleObj>
              </mc:Choice>
              <mc:Fallback>
                <p:oleObj name="Equation" r:id="rId3" imgW="2794000" imgH="1155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214563"/>
                        <a:ext cx="7566025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C644AEB9-88FA-4FF9-9A22-284A25CC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Data Fitting with the Least-Squares Criterion </a:t>
            </a:r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0DEDC42F-5766-4235-AF81-8786425A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600200"/>
            <a:ext cx="8786813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CDC2FD37-77D5-4DF1-BC24-16245ACAE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7113" y="2214563"/>
          <a:ext cx="70485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2603500" imgH="1155700" progId="Equation.DSMT4">
                  <p:embed/>
                </p:oleObj>
              </mc:Choice>
              <mc:Fallback>
                <p:oleObj name="Equation" r:id="rId3" imgW="2603500" imgH="1155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214563"/>
                        <a:ext cx="7048500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4EF01A1-7921-4A14-AC89-71C5C0DB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Data Fitting with the Least-Squares Criterion </a:t>
            </a:r>
            <a:endParaRPr lang="zh-CN" altLang="en-US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90EEFDE2-1392-413E-ADC8-747CC8E5A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600200"/>
            <a:ext cx="8786813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044DB5BA-1AD0-4BED-A69E-2124DD9C2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2214563"/>
          <a:ext cx="57435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3" imgW="2120900" imgH="1168400" progId="Equation.DSMT4">
                  <p:embed/>
                </p:oleObj>
              </mc:Choice>
              <mc:Fallback>
                <p:oleObj name="Equation" r:id="rId3" imgW="2120900" imgH="116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214563"/>
                        <a:ext cx="5743575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60B31DAE-51AA-4CBD-91D2-AD0A122E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Data Fitting with the Least-Squares Criterion </a:t>
            </a:r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D2546130-108F-4073-8C1B-DC075B49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600200"/>
            <a:ext cx="8786813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C06E82BC-A160-4E75-950C-CCCE58329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713" y="1711325"/>
          <a:ext cx="8077200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2667000" imgH="1879600" progId="Equation.DSMT4">
                  <p:embed/>
                </p:oleObj>
              </mc:Choice>
              <mc:Fallback>
                <p:oleObj name="Equation" r:id="rId3" imgW="2667000" imgH="187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1711325"/>
                        <a:ext cx="8077200" cy="514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55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6B28858F-E385-4A5A-B08A-5AD1A6F2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Data Fitting with the Least-Squares Criterion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B6CEF-C8E4-4C08-A64D-A1A7A746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600200"/>
            <a:ext cx="8643938" cy="4525963"/>
          </a:xfrm>
        </p:spPr>
        <p:txBody>
          <a:bodyPr/>
          <a:lstStyle/>
          <a:p>
            <a:r>
              <a:rPr lang="en-US" altLang="zh-CN"/>
              <a:t>That is, find the parameters a</a:t>
            </a:r>
            <a:r>
              <a:rPr lang="en-US" altLang="zh-CN" baseline="-25000"/>
              <a:t>0</a:t>
            </a:r>
            <a:r>
              <a:rPr lang="en-US" altLang="zh-CN"/>
              <a:t>,a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,…,a</a:t>
            </a:r>
            <a:r>
              <a:rPr lang="en-US" altLang="zh-CN" baseline="-25000"/>
              <a:t>n</a:t>
            </a:r>
            <a:r>
              <a:rPr lang="en-US" altLang="zh-CN"/>
              <a:t>  such that</a:t>
            </a:r>
            <a:endParaRPr lang="zh-CN" altLang="en-US"/>
          </a:p>
        </p:txBody>
      </p:sp>
      <p:graphicFrame>
        <p:nvGraphicFramePr>
          <p:cNvPr id="22532" name="Object 6">
            <a:extLst>
              <a:ext uri="{FF2B5EF4-FFF2-40B4-BE49-F238E27FC236}">
                <a16:creationId xmlns:a16="http://schemas.microsoft.com/office/drawing/2014/main" id="{2B54EBE0-77BC-4848-B58F-8B202D42E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688" y="2857500"/>
          <a:ext cx="84216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3" imgW="2527300" imgH="431800" progId="Equation.DSMT4">
                  <p:embed/>
                </p:oleObj>
              </mc:Choice>
              <mc:Fallback>
                <p:oleObj name="Equation" r:id="rId3" imgW="25273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2857500"/>
                        <a:ext cx="8421687" cy="11430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F366CB1-12BC-4C70-9210-50AF4530CC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" y="4286250"/>
          <a:ext cx="8453438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5" imgW="2933700" imgH="635000" progId="Equation.DSMT4">
                  <p:embed/>
                </p:oleObj>
              </mc:Choice>
              <mc:Fallback>
                <p:oleObj name="Equation" r:id="rId5" imgW="2933700" imgH="63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4286250"/>
                        <a:ext cx="8453438" cy="1681163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4">
            <a:extLst>
              <a:ext uri="{FF2B5EF4-FFF2-40B4-BE49-F238E27FC236}">
                <a16:creationId xmlns:a16="http://schemas.microsoft.com/office/drawing/2014/main" id="{97458881-D3DB-403C-93F8-4F284CD0664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03288" y="635000"/>
            <a:ext cx="7629525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FFFFFF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按照一定的原则，在某个函数类中选择一个函数，使它的曲线按照该原则在总体上最接近所有给定的数据点，则此函数曲线就是所求的拟合曲线</a:t>
            </a:r>
          </a:p>
        </p:txBody>
      </p:sp>
      <p:sp>
        <p:nvSpPr>
          <p:cNvPr id="3076" name="矩形 5">
            <a:extLst>
              <a:ext uri="{FF2B5EF4-FFF2-40B4-BE49-F238E27FC236}">
                <a16:creationId xmlns:a16="http://schemas.microsoft.com/office/drawing/2014/main" id="{411D5B94-CCBB-4F46-B6EC-B9085B631B4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52838"/>
            <a:ext cx="64008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FFFFFF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</a:p>
        </p:txBody>
      </p:sp>
      <p:sp>
        <p:nvSpPr>
          <p:cNvPr id="3077" name="矩形 6">
            <a:extLst>
              <a:ext uri="{FF2B5EF4-FFF2-40B4-BE49-F238E27FC236}">
                <a16:creationId xmlns:a16="http://schemas.microsoft.com/office/drawing/2014/main" id="{DD2489F4-D1C6-4B3A-BB0D-A6D46D6DE32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60550" y="4652963"/>
            <a:ext cx="64008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FFFFFF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错</a:t>
            </a:r>
          </a:p>
        </p:txBody>
      </p:sp>
      <p:sp>
        <p:nvSpPr>
          <p:cNvPr id="3078" name="椭圆 9">
            <a:extLst>
              <a:ext uri="{FF2B5EF4-FFF2-40B4-BE49-F238E27FC236}">
                <a16:creationId xmlns:a16="http://schemas.microsoft.com/office/drawing/2014/main" id="{2F314AD4-594D-46E2-94BD-806BF1E06B30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060450" y="3716338"/>
            <a:ext cx="514350" cy="514350"/>
          </a:xfrm>
          <a:prstGeom prst="ellipse">
            <a:avLst/>
          </a:prstGeom>
          <a:solidFill>
            <a:srgbClr val="00FF00"/>
          </a:solidFill>
          <a:ln w="25400" cap="sq" algn="ctr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9" name="椭圆 10">
            <a:extLst>
              <a:ext uri="{FF2B5EF4-FFF2-40B4-BE49-F238E27FC236}">
                <a16:creationId xmlns:a16="http://schemas.microsoft.com/office/drawing/2014/main" id="{8BC45276-84D7-46CD-8483-FCA2F52C2A46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4718050"/>
            <a:ext cx="514350" cy="514350"/>
          </a:xfrm>
          <a:prstGeom prst="ellipse">
            <a:avLst/>
          </a:prstGeom>
          <a:solidFill>
            <a:srgbClr val="808080"/>
          </a:solidFill>
          <a:ln w="12700" cap="sq" algn="ctr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0" name="圆角矩形 13">
            <a:extLst>
              <a:ext uri="{FF2B5EF4-FFF2-40B4-BE49-F238E27FC236}">
                <a16:creationId xmlns:a16="http://schemas.microsoft.com/office/drawing/2014/main" id="{28F72C3B-FB85-48B6-9D8F-D1DD1F61C4D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sq" algn="ctr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>
                <a:solidFill>
                  <a:srgbClr val="FFFFFF"/>
                </a:solidFill>
                <a:latin typeface="Times New Roman" panose="02020603050405020304" pitchFamily="18" charset="0"/>
              </a:rPr>
              <a:t>提交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F13B9DE-5401-4D55-97C7-7FA2EE2D57F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17E60DBD-EAC4-4E27-9E8F-1AA5CC41A09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2" name="ColorBlock">
              <a:extLst>
                <a:ext uri="{FF2B5EF4-FFF2-40B4-BE49-F238E27FC236}">
                  <a16:creationId xmlns:a16="http://schemas.microsoft.com/office/drawing/2014/main" id="{343641D1-90C3-48E7-AC8D-018CE9DC36F6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83" name="TypeText">
              <a:extLst>
                <a:ext uri="{FF2B5EF4-FFF2-40B4-BE49-F238E27FC236}">
                  <a16:creationId xmlns:a16="http://schemas.microsoft.com/office/drawing/2014/main" id="{2517B066-FA3C-4F1D-9341-DAC024495985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000" y="0"/>
              <a:ext cx="1270000" cy="63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单选题</a:t>
              </a:r>
            </a:p>
          </p:txBody>
        </p:sp>
        <p:sp>
          <p:nvSpPr>
            <p:cNvPr id="6" name="TipText">
              <a:extLst>
                <a:ext uri="{FF2B5EF4-FFF2-40B4-BE49-F238E27FC236}">
                  <a16:creationId xmlns:a16="http://schemas.microsoft.com/office/drawing/2014/main" id="{DE76774B-93FD-4BD3-A5C5-C7CE3AA97D0A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1003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7650E7-1D1A-43F8-AA5A-D444086490EB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A99FC885-15EC-4BE4-937F-A0303324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Data Fitting with the Least-Squares Criterion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BAC99-924E-4CA1-BA8C-F65E5783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600200"/>
            <a:ext cx="8643938" cy="4525963"/>
          </a:xfrm>
        </p:spPr>
        <p:txBody>
          <a:bodyPr/>
          <a:lstStyle/>
          <a:p>
            <a:r>
              <a:rPr lang="en-US" altLang="zh-CN"/>
              <a:t>That is, find the parameters a</a:t>
            </a:r>
            <a:r>
              <a:rPr lang="en-US" altLang="zh-CN" baseline="-25000"/>
              <a:t>0</a:t>
            </a:r>
            <a:r>
              <a:rPr lang="en-US" altLang="zh-CN"/>
              <a:t>,a</a:t>
            </a:r>
            <a:r>
              <a:rPr lang="en-US" altLang="zh-CN" baseline="-25000"/>
              <a:t>1</a:t>
            </a:r>
            <a:r>
              <a:rPr lang="en-US" altLang="zh-CN"/>
              <a:t>,a</a:t>
            </a:r>
            <a:r>
              <a:rPr lang="en-US" altLang="zh-CN" baseline="-25000"/>
              <a:t>2</a:t>
            </a:r>
            <a:r>
              <a:rPr lang="en-US" altLang="zh-CN"/>
              <a:t>,…,a</a:t>
            </a:r>
            <a:r>
              <a:rPr lang="en-US" altLang="zh-CN" baseline="-25000"/>
              <a:t>n</a:t>
            </a:r>
            <a:r>
              <a:rPr lang="en-US" altLang="zh-CN"/>
              <a:t>  such that</a:t>
            </a:r>
            <a:endParaRPr lang="zh-CN" altLang="en-US"/>
          </a:p>
        </p:txBody>
      </p:sp>
      <p:graphicFrame>
        <p:nvGraphicFramePr>
          <p:cNvPr id="22532" name="Object 6">
            <a:extLst>
              <a:ext uri="{FF2B5EF4-FFF2-40B4-BE49-F238E27FC236}">
                <a16:creationId xmlns:a16="http://schemas.microsoft.com/office/drawing/2014/main" id="{996F1CF4-4A81-4833-8CE9-EE2D18E33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141663"/>
          <a:ext cx="59055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3" imgW="1574800" imgH="292100" progId="Equation.DSMT4">
                  <p:embed/>
                </p:oleObj>
              </mc:Choice>
              <mc:Fallback>
                <p:oleObj name="Equation" r:id="rId3" imgW="1574800" imgH="292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5905500" cy="928687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0E48BB8-7B62-4BD8-9431-D8D4D2638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025" y="4554538"/>
          <a:ext cx="77581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5" imgW="2692400" imgH="431800" progId="Equation.DSMT4">
                  <p:embed/>
                </p:oleObj>
              </mc:Choice>
              <mc:Fallback>
                <p:oleObj name="Equation" r:id="rId5" imgW="26924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4554538"/>
                        <a:ext cx="7758113" cy="11430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7A1831A8-6E69-42B2-89EF-BD900B26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Data Fitting with the Least-Squares Criterion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63EA5-422E-49A7-8983-E4D4EBFF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600200"/>
            <a:ext cx="8643938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5C5B08-72C5-4098-8617-61484B706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054225"/>
          <a:ext cx="8669338" cy="364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3009900" imgH="1828800" progId="Equation.DSMT4">
                  <p:embed/>
                </p:oleObj>
              </mc:Choice>
              <mc:Fallback>
                <p:oleObj name="Equation" r:id="rId3" imgW="3009900" imgH="182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4225"/>
                        <a:ext cx="8669338" cy="3643313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9DAB5F2-D11E-4FF1-BB33-D28844780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76250"/>
          <a:ext cx="87090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5" imgW="3022600" imgH="431800" progId="Equation.DSMT4">
                  <p:embed/>
                </p:oleObj>
              </mc:Choice>
              <mc:Fallback>
                <p:oleObj name="Equation" r:id="rId5" imgW="30226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6250"/>
                        <a:ext cx="8709025" cy="1143000"/>
                      </a:xfrm>
                      <a:prstGeom prst="rect">
                        <a:avLst/>
                      </a:prstGeom>
                      <a:solidFill>
                        <a:srgbClr val="C4BD9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B4B8B141-B726-457A-8531-BCC7E50F7506}"/>
              </a:ext>
            </a:extLst>
          </p:cNvPr>
          <p:cNvSpPr/>
          <p:nvPr/>
        </p:nvSpPr>
        <p:spPr>
          <a:xfrm>
            <a:off x="3924300" y="476250"/>
            <a:ext cx="5111750" cy="9366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E3FABE6-6496-4341-AC0B-41468EE1F3F0}"/>
              </a:ext>
            </a:extLst>
          </p:cNvPr>
          <p:cNvSpPr/>
          <p:nvPr/>
        </p:nvSpPr>
        <p:spPr>
          <a:xfrm>
            <a:off x="2195513" y="2492375"/>
            <a:ext cx="4679950" cy="936625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A14D71F-23C7-439F-8E5F-5ECC1CE99396}"/>
              </a:ext>
            </a:extLst>
          </p:cNvPr>
          <p:cNvSpPr/>
          <p:nvPr/>
        </p:nvSpPr>
        <p:spPr>
          <a:xfrm>
            <a:off x="2195513" y="3406775"/>
            <a:ext cx="4681537" cy="936625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52B4D4-EC6C-49FB-A094-7AD9D71541F2}"/>
              </a:ext>
            </a:extLst>
          </p:cNvPr>
          <p:cNvSpPr/>
          <p:nvPr/>
        </p:nvSpPr>
        <p:spPr>
          <a:xfrm>
            <a:off x="2124075" y="4724400"/>
            <a:ext cx="4679950" cy="936625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5980126E-9F7F-4A17-9337-EE5C9CBE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Data Fitting with the Least-Squares Criterion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4CC21-D73E-4BAD-8B43-B6C40B7A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600200"/>
            <a:ext cx="8643938" cy="4525963"/>
          </a:xfrm>
        </p:spPr>
        <p:txBody>
          <a:bodyPr/>
          <a:lstStyle/>
          <a:p>
            <a:r>
              <a:rPr lang="en-US" altLang="zh-CN"/>
              <a:t>Thus we get the </a:t>
            </a:r>
            <a:r>
              <a:rPr lang="en-US" altLang="zh-CN">
                <a:solidFill>
                  <a:srgbClr val="0000FF"/>
                </a:solidFill>
              </a:rPr>
              <a:t>normal equations</a:t>
            </a:r>
            <a:r>
              <a:rPr lang="en-US" altLang="zh-CN" sz="2400" b="1">
                <a:solidFill>
                  <a:srgbClr val="A50021"/>
                </a:solidFill>
              </a:rPr>
              <a:t>(</a:t>
            </a:r>
            <a:r>
              <a:rPr lang="zh-CN" altLang="en-US" sz="2400" b="1">
                <a:solidFill>
                  <a:srgbClr val="A50021"/>
                </a:solidFill>
              </a:rPr>
              <a:t>正规方程组</a:t>
            </a:r>
            <a:r>
              <a:rPr lang="en-US" altLang="zh-CN" sz="2400" b="1">
                <a:solidFill>
                  <a:srgbClr val="A50021"/>
                </a:solidFill>
              </a:rPr>
              <a:t>)</a:t>
            </a:r>
            <a:endParaRPr lang="zh-CN" altLang="en-US" sz="2400" b="1">
              <a:solidFill>
                <a:srgbClr val="A50021"/>
              </a:solidFill>
            </a:endParaRP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2EABD292-F0D1-4A21-A197-AE08EDEE2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" y="2714625"/>
          <a:ext cx="8526463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2959100" imgH="1574800" progId="Equation.DSMT4">
                  <p:embed/>
                </p:oleObj>
              </mc:Choice>
              <mc:Fallback>
                <p:oleObj name="Equation" r:id="rId3" imgW="2959100" imgH="157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2714625"/>
                        <a:ext cx="8526463" cy="3260725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5A97350D-7C34-4636-AAAD-4AB62CAE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Data Fitting with the Least-Squares Criterion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35487-552D-48FD-AF46-879D8421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600200"/>
            <a:ext cx="8643938" cy="5257800"/>
          </a:xfrm>
        </p:spPr>
        <p:txBody>
          <a:bodyPr/>
          <a:lstStyle/>
          <a:p>
            <a:r>
              <a:rPr lang="en-US" altLang="zh-CN"/>
              <a:t>i.e.</a:t>
            </a:r>
            <a:endParaRPr lang="zh-CN" altLang="en-US">
              <a:solidFill>
                <a:srgbClr val="A50021"/>
              </a:solidFill>
            </a:endParaRP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55D79500-8095-429F-8A48-E24AC145B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713" y="2205038"/>
          <a:ext cx="8053387" cy="380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2590800" imgH="1193800" progId="Equation.DSMT4">
                  <p:embed/>
                </p:oleObj>
              </mc:Choice>
              <mc:Fallback>
                <p:oleObj name="Equation" r:id="rId3" imgW="2590800" imgH="119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2205038"/>
                        <a:ext cx="8053387" cy="3806825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530D0952-4032-466A-BC24-0C394D3C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Related MATLAB Commands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B7745C88-EF72-4E81-A3DD-00C3ADCF8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polyfit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Syntax: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p =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polyfit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x,y,n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   </a:t>
            </a:r>
            <a:r>
              <a:rPr lang="en-US" altLang="zh-CN" dirty="0"/>
              <a:t>finds the </a:t>
            </a:r>
            <a:r>
              <a:rPr lang="en-US" altLang="zh-CN" b="1" dirty="0">
                <a:solidFill>
                  <a:srgbClr val="0000FF"/>
                </a:solidFill>
              </a:rPr>
              <a:t>coefficients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（系数）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dirty="0"/>
              <a:t>of a polynomial p(x) of degree n that fits the data, p(x(i)) to y(i), in a</a:t>
            </a: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least squares sense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</a:p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a row vector </a:t>
            </a:r>
            <a:r>
              <a:rPr lang="en-US" altLang="zh-CN" dirty="0"/>
              <a:t>containing the polynomial coefficients in </a:t>
            </a:r>
            <a:r>
              <a:rPr lang="en-US" altLang="zh-CN" b="1" dirty="0">
                <a:solidFill>
                  <a:srgbClr val="FF0000"/>
                </a:solidFill>
              </a:rPr>
              <a:t>descending powers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降幂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71F3E808-97DA-4E3F-A6A9-764AA0E5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Related MATLAB Commands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E9228571-4C0E-414B-BD8E-13E3D157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>
              <a:defRPr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polyval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/>
              <a:t>    Syntax:</a:t>
            </a:r>
          </a:p>
          <a:p>
            <a:pPr>
              <a:defRPr/>
            </a:pPr>
            <a:r>
              <a:rPr lang="en-US" altLang="zh-CN"/>
              <a:t>  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 = polyval(p,X)</a:t>
            </a:r>
          </a:p>
          <a:p>
            <a:pPr>
              <a:defRPr/>
            </a:pPr>
            <a:r>
              <a:rPr lang="en-US" altLang="zh-CN"/>
              <a:t> returns the value of a polynomial given its coefficients, p, at the values in X.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6D7F711-BA72-43CC-A1FD-5334AF201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7993063" cy="1600200"/>
          </a:xfrm>
        </p:spPr>
        <p:txBody>
          <a:bodyPr/>
          <a:lstStyle/>
          <a:p>
            <a:pPr eaLnBrk="1" hangingPunct="1"/>
            <a:r>
              <a:rPr lang="en-US" altLang="zh-CN"/>
              <a:t>Applying the Least-Squares Criterion to transformed data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5AC89A8-3140-4D0D-B1C7-0F9CF3441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8064500" cy="3657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/>
              <a:t>Fitting a </a:t>
            </a:r>
            <a:r>
              <a:rPr lang="en-US" altLang="zh-CN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straight line</a:t>
            </a:r>
            <a:r>
              <a:rPr lang="en-US" altLang="zh-CN" sz="2800" dirty="0"/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（直线）</a:t>
            </a:r>
            <a:r>
              <a:rPr lang="en-US" altLang="zh-CN" sz="2800" dirty="0"/>
              <a:t>: </a:t>
            </a:r>
            <a:r>
              <a:rPr lang="en-US" altLang="zh-CN" sz="2800" i="1" dirty="0"/>
              <a:t>y=</a:t>
            </a:r>
            <a:r>
              <a:rPr lang="en-US" altLang="zh-CN" sz="2800" i="1" dirty="0" err="1"/>
              <a:t>ax+b</a:t>
            </a:r>
            <a:endParaRPr lang="en-US" altLang="zh-CN" sz="2800" dirty="0"/>
          </a:p>
          <a:p>
            <a:pPr eaLnBrk="1" hangingPunct="1">
              <a:defRPr/>
            </a:pPr>
            <a:r>
              <a:rPr lang="en-US" altLang="zh-CN" sz="2800" dirty="0"/>
              <a:t>Fitting a </a:t>
            </a:r>
            <a:r>
              <a:rPr lang="en-US" altLang="zh-CN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power curve</a:t>
            </a:r>
            <a:r>
              <a:rPr lang="zh-CN" altLang="en-US" sz="2400" b="1" dirty="0">
                <a:solidFill>
                  <a:schemeClr val="accent2"/>
                </a:solidFill>
              </a:rPr>
              <a:t>（幂函数曲线）</a:t>
            </a:r>
            <a:r>
              <a:rPr lang="en-US" altLang="zh-CN" sz="2800" dirty="0"/>
              <a:t>: </a:t>
            </a:r>
            <a:r>
              <a:rPr lang="en-US" altLang="zh-CN" sz="2800" i="1" dirty="0"/>
              <a:t>y=</a:t>
            </a:r>
            <a:r>
              <a:rPr lang="el-GR" altLang="zh-CN" sz="2800" i="1" dirty="0"/>
              <a:t>β</a:t>
            </a:r>
            <a:r>
              <a:rPr lang="en-US" altLang="zh-CN" sz="2800" i="1" dirty="0"/>
              <a:t>x</a:t>
            </a:r>
            <a:r>
              <a:rPr lang="en-US" altLang="zh-CN" sz="2800" i="1" baseline="30000" dirty="0"/>
              <a:t>α</a:t>
            </a:r>
            <a:endParaRPr lang="en-US" altLang="zh-CN" sz="2800" dirty="0"/>
          </a:p>
          <a:p>
            <a:pPr eaLnBrk="1" hangingPunct="1">
              <a:defRPr/>
            </a:pPr>
            <a:r>
              <a:rPr lang="en-US" altLang="zh-CN" sz="2800" dirty="0"/>
              <a:t>Fitting an </a:t>
            </a:r>
            <a:r>
              <a:rPr lang="en-US" altLang="zh-CN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exponential curve</a:t>
            </a:r>
            <a:r>
              <a:rPr lang="zh-CN" altLang="en-US" sz="2400" b="1" dirty="0">
                <a:solidFill>
                  <a:schemeClr val="accent2"/>
                </a:solidFill>
              </a:rPr>
              <a:t>（指数函数）</a:t>
            </a:r>
            <a:r>
              <a:rPr lang="en-US" altLang="zh-CN" sz="2800" b="1" dirty="0"/>
              <a:t>:</a:t>
            </a:r>
            <a:r>
              <a:rPr lang="en-US" altLang="zh-CN" sz="2800" dirty="0"/>
              <a:t> </a:t>
            </a:r>
            <a:r>
              <a:rPr lang="en-US" altLang="zh-CN" sz="2800" i="1" dirty="0"/>
              <a:t>y=</a:t>
            </a:r>
            <a:r>
              <a:rPr lang="en-US" altLang="zh-CN" sz="2800" i="1" dirty="0" err="1"/>
              <a:t>ae</a:t>
            </a:r>
            <a:r>
              <a:rPr lang="en-US" altLang="zh-CN" sz="2800" i="1" baseline="30000" dirty="0" err="1"/>
              <a:t>bx</a:t>
            </a:r>
            <a:endParaRPr lang="en-US" altLang="zh-CN" sz="2800" dirty="0"/>
          </a:p>
          <a:p>
            <a:pPr eaLnBrk="1" hangingPunct="1">
              <a:buFontTx/>
              <a:buNone/>
              <a:defRPr/>
            </a:pPr>
            <a:endParaRPr lang="en-US" altLang="zh-CN" sz="28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BF6D4B2-AD60-48BA-82C0-486DE046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6154CB6-DAAA-4558-916A-8E3B7D478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</a:rPr>
              <a:t>Derive</a:t>
            </a:r>
            <a:r>
              <a:rPr lang="en-US" altLang="zh-CN" dirty="0">
                <a:solidFill>
                  <a:srgbClr val="A50021"/>
                </a:solidFill>
              </a:rPr>
              <a:t>(</a:t>
            </a:r>
            <a:r>
              <a:rPr lang="zh-CN" altLang="en-US" dirty="0">
                <a:solidFill>
                  <a:srgbClr val="A50021"/>
                </a:solidFill>
              </a:rPr>
              <a:t>推导</a:t>
            </a:r>
            <a:r>
              <a:rPr lang="en-US" altLang="zh-CN" dirty="0">
                <a:solidFill>
                  <a:srgbClr val="A50021"/>
                </a:solidFill>
              </a:rPr>
              <a:t>)</a:t>
            </a:r>
            <a:r>
              <a:rPr lang="en-US" altLang="zh-CN" dirty="0"/>
              <a:t> the coefficients 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k</a:t>
            </a:r>
            <a:r>
              <a:rPr lang="en-US" altLang="zh-CN" i="1" baseline="-25000" dirty="0"/>
              <a:t>2</a:t>
            </a:r>
            <a:r>
              <a:rPr lang="en-US" altLang="zh-CN" dirty="0"/>
              <a:t> of the </a:t>
            </a:r>
            <a:r>
              <a:rPr lang="en-US" altLang="zh-CN" dirty="0">
                <a:solidFill>
                  <a:srgbClr val="FF0066"/>
                </a:solidFill>
              </a:rPr>
              <a:t>Total Stopping Distance Example</a:t>
            </a:r>
            <a:r>
              <a:rPr lang="en-US" altLang="zh-CN" dirty="0"/>
              <a:t>  by the least squares criterion.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044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64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55857A6E-0773-4871-A780-4F8ADD96D40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21336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Predict the vehicle</a:t>
            </a:r>
            <a:r>
              <a:rPr lang="en-US" altLang="zh-CN" dirty="0">
                <a:latin typeface="Arial" charset="0"/>
              </a:rPr>
              <a:t>’</a:t>
            </a:r>
            <a:r>
              <a:rPr lang="en-US" altLang="zh-CN" dirty="0"/>
              <a:t>s total stopping distance as a function of its speed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Assumptions</a:t>
            </a:r>
            <a:r>
              <a:rPr lang="en-US" altLang="zh-CN" dirty="0"/>
              <a:t>: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2"/>
                </a:solidFill>
              </a:rPr>
              <a:t>total stopping distance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i="1" dirty="0"/>
              <a:t>=reaction distance+</a:t>
            </a:r>
            <a:r>
              <a:rPr lang="en-US" altLang="zh-CN" dirty="0"/>
              <a:t> </a:t>
            </a:r>
            <a:r>
              <a:rPr lang="en-US" altLang="zh-CN" i="1" dirty="0"/>
              <a:t>braking distance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0DBF89E9-AAFF-40CF-A995-85A41D6F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229600" cy="1557338"/>
          </a:xfrm>
          <a:prstGeom prst="rect">
            <a:avLst/>
          </a:prstGeom>
          <a:solidFill>
            <a:srgbClr val="C0C0C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50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 </a:t>
            </a:r>
            <a:br>
              <a:rPr lang="en-US" altLang="zh-CN" sz="450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50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Vehicular</a:t>
            </a:r>
            <a:r>
              <a:rPr lang="en-US" altLang="zh-CN" sz="45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5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车的</a:t>
            </a:r>
            <a:r>
              <a:rPr lang="en-US" altLang="zh-CN" sz="45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450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Stopping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DA584531-97D1-4703-B2B6-DFE05A1FE79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989138"/>
            <a:ext cx="8229600" cy="4319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reaction distance: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/>
              <a:t>The distance the vehicle travels </a:t>
            </a:r>
            <a:r>
              <a:rPr lang="en-US" altLang="zh-CN" sz="2800" b="1" dirty="0">
                <a:solidFill>
                  <a:schemeClr val="tx2"/>
                </a:solidFill>
              </a:rPr>
              <a:t>from the </a:t>
            </a:r>
            <a:r>
              <a:rPr lang="en-US" altLang="zh-CN" sz="2800" b="1" u="sng" dirty="0">
                <a:solidFill>
                  <a:schemeClr val="tx2"/>
                </a:solidFill>
              </a:rPr>
              <a:t>instant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（瞬间，时刻）</a:t>
            </a:r>
            <a:r>
              <a:rPr lang="en-US" altLang="zh-CN" sz="2800" b="1" dirty="0"/>
              <a:t>the driver perceives a need to stop </a:t>
            </a:r>
            <a:r>
              <a:rPr lang="en-US" altLang="zh-CN" sz="2800" b="1" dirty="0">
                <a:solidFill>
                  <a:schemeClr val="tx2"/>
                </a:solidFill>
              </a:rPr>
              <a:t>to the instant</a:t>
            </a:r>
            <a:r>
              <a:rPr lang="en-US" altLang="zh-CN" sz="2800" b="1" dirty="0"/>
              <a:t> when the </a:t>
            </a:r>
            <a:r>
              <a:rPr lang="en-US" altLang="zh-CN" sz="2800" b="1" u="sng" dirty="0"/>
              <a:t>brake</a:t>
            </a:r>
            <a:r>
              <a:rPr lang="en-US" altLang="zh-CN" sz="2800" b="1" dirty="0"/>
              <a:t>s</a:t>
            </a:r>
            <a:r>
              <a:rPr lang="zh-CN" altLang="en-US" sz="2800" b="1" dirty="0">
                <a:solidFill>
                  <a:srgbClr val="C00000"/>
                </a:solidFill>
              </a:rPr>
              <a:t>（刹车）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/>
              <a:t>are actually applied.</a:t>
            </a:r>
            <a:endParaRPr lang="en-US" altLang="zh-CN" sz="2800" i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braking distance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/>
              <a:t>The distance required for the brakes to bring the vehicle to a complete stop</a:t>
            </a:r>
            <a:r>
              <a:rPr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3F63F23-F04F-48B4-A40F-BE8B375BF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8229600" cy="1557338"/>
          </a:xfrm>
          <a:prstGeom prst="rect">
            <a:avLst/>
          </a:prstGeom>
          <a:solidFill>
            <a:srgbClr val="C0C0C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50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 </a:t>
            </a:r>
            <a:br>
              <a:rPr lang="en-US" altLang="zh-CN" sz="450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50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Vehicular</a:t>
            </a:r>
            <a:r>
              <a:rPr lang="en-US" altLang="zh-CN" sz="45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45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车的</a:t>
            </a:r>
            <a:r>
              <a:rPr lang="en-US" altLang="zh-CN" sz="45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450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Stopping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44FF4DE-A208-4232-B42C-2D8D6FF784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500" dirty="0">
                <a:latin typeface="微软雅黑" pitchFamily="34" charset="-122"/>
              </a:rPr>
              <a:t>Example: </a:t>
            </a:r>
            <a:br>
              <a:rPr lang="en-US" altLang="zh-CN" sz="4500" dirty="0">
                <a:latin typeface="微软雅黑" pitchFamily="34" charset="-122"/>
              </a:rPr>
            </a:br>
            <a:r>
              <a:rPr lang="en-US" altLang="zh-CN" sz="4500" dirty="0">
                <a:latin typeface="微软雅黑" pitchFamily="34" charset="-122"/>
              </a:rPr>
              <a:t>Vehicular</a:t>
            </a:r>
            <a:r>
              <a:rPr lang="en-US" altLang="zh-CN" sz="4500" dirty="0">
                <a:solidFill>
                  <a:srgbClr val="C00000"/>
                </a:solidFill>
                <a:latin typeface="微软雅黑" pitchFamily="34" charset="-122"/>
              </a:rPr>
              <a:t> (</a:t>
            </a:r>
            <a:r>
              <a:rPr lang="zh-CN" altLang="en-US" sz="4500" dirty="0">
                <a:solidFill>
                  <a:srgbClr val="C00000"/>
                </a:solidFill>
                <a:latin typeface="微软雅黑" pitchFamily="34" charset="-122"/>
              </a:rPr>
              <a:t>车的</a:t>
            </a:r>
            <a:r>
              <a:rPr lang="en-US" altLang="zh-CN" sz="4500" dirty="0">
                <a:solidFill>
                  <a:srgbClr val="C00000"/>
                </a:solidFill>
                <a:latin typeface="微软雅黑" pitchFamily="34" charset="-122"/>
              </a:rPr>
              <a:t>)</a:t>
            </a:r>
            <a:r>
              <a:rPr lang="en-US" altLang="zh-CN" sz="4500" dirty="0">
                <a:latin typeface="微软雅黑" pitchFamily="34" charset="-122"/>
              </a:rPr>
              <a:t> Stopping Distance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326730D-6A08-4BCF-8F41-81F29D93EC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39750" y="1989138"/>
            <a:ext cx="7696200" cy="48688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i="1" dirty="0">
                <a:solidFill>
                  <a:srgbClr val="3333FF"/>
                </a:solidFill>
              </a:rPr>
              <a:t> </a:t>
            </a:r>
            <a:r>
              <a:rPr lang="en-US" altLang="zh-CN" sz="3000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reaction distance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solidFill>
                  <a:srgbClr val="993366"/>
                </a:solidFill>
              </a:rPr>
              <a:t>   =f( response time, speed)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solidFill>
                  <a:srgbClr val="993366"/>
                </a:solidFill>
              </a:rPr>
              <a:t>    =</a:t>
            </a:r>
            <a:r>
              <a:rPr lang="en-US" altLang="zh-CN" sz="3000" dirty="0" err="1">
                <a:solidFill>
                  <a:srgbClr val="993366"/>
                </a:solidFill>
              </a:rPr>
              <a:t>t</a:t>
            </a:r>
            <a:r>
              <a:rPr lang="en-US" altLang="zh-CN" sz="3000" baseline="-25000" dirty="0" err="1">
                <a:solidFill>
                  <a:srgbClr val="993366"/>
                </a:solidFill>
              </a:rPr>
              <a:t>r</a:t>
            </a:r>
            <a:r>
              <a:rPr lang="en-US" altLang="zh-CN" sz="3000" baseline="-25000" dirty="0">
                <a:solidFill>
                  <a:srgbClr val="993366"/>
                </a:solidFill>
              </a:rPr>
              <a:t> </a:t>
            </a:r>
            <a:r>
              <a:rPr lang="en-US" altLang="zh-CN" sz="3000" dirty="0">
                <a:solidFill>
                  <a:srgbClr val="993366"/>
                </a:solidFill>
              </a:rPr>
              <a:t>v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dirty="0">
                <a:solidFill>
                  <a:srgbClr val="993366"/>
                </a:solidFill>
              </a:rPr>
              <a:t>= k</a:t>
            </a:r>
            <a:r>
              <a:rPr lang="en-US" altLang="zh-CN" sz="3000" baseline="-25000" dirty="0">
                <a:solidFill>
                  <a:srgbClr val="993366"/>
                </a:solidFill>
              </a:rPr>
              <a:t>1</a:t>
            </a:r>
            <a:r>
              <a:rPr lang="en-US" altLang="zh-CN" sz="3000" dirty="0">
                <a:solidFill>
                  <a:srgbClr val="993366"/>
                </a:solidFill>
              </a:rPr>
              <a:t>v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3000" b="1" i="1" dirty="0"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braking distance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solidFill>
                  <a:srgbClr val="993366"/>
                </a:solidFill>
              </a:rPr>
              <a:t>   =h( weight, speed)=k</a:t>
            </a:r>
            <a:r>
              <a:rPr lang="en-US" altLang="zh-CN" sz="3000" baseline="-25000" dirty="0">
                <a:solidFill>
                  <a:srgbClr val="993366"/>
                </a:solidFill>
              </a:rPr>
              <a:t>2</a:t>
            </a:r>
            <a:r>
              <a:rPr lang="en-US" altLang="zh-CN" sz="3000" dirty="0">
                <a:solidFill>
                  <a:srgbClr val="993366"/>
                </a:solidFill>
              </a:rPr>
              <a:t>v</a:t>
            </a:r>
            <a:r>
              <a:rPr lang="en-US" altLang="zh-CN" sz="3000" baseline="30000" dirty="0">
                <a:solidFill>
                  <a:srgbClr val="993366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3000" baseline="30000" dirty="0">
              <a:solidFill>
                <a:srgbClr val="993366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  stopping distance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dirty="0">
                <a:solidFill>
                  <a:srgbClr val="993366"/>
                </a:solidFill>
              </a:rPr>
              <a:t>= k</a:t>
            </a:r>
            <a:r>
              <a:rPr lang="en-US" altLang="zh-CN" sz="3000" baseline="-25000" dirty="0">
                <a:solidFill>
                  <a:srgbClr val="993366"/>
                </a:solidFill>
              </a:rPr>
              <a:t>1</a:t>
            </a:r>
            <a:r>
              <a:rPr lang="en-US" altLang="zh-CN" sz="3000" dirty="0">
                <a:solidFill>
                  <a:srgbClr val="993366"/>
                </a:solidFill>
              </a:rPr>
              <a:t>v+ k</a:t>
            </a:r>
            <a:r>
              <a:rPr lang="en-US" altLang="zh-CN" sz="3000" baseline="-25000" dirty="0">
                <a:solidFill>
                  <a:srgbClr val="993366"/>
                </a:solidFill>
              </a:rPr>
              <a:t>2</a:t>
            </a:r>
            <a:r>
              <a:rPr lang="en-US" altLang="zh-CN" sz="3000" dirty="0">
                <a:solidFill>
                  <a:srgbClr val="993366"/>
                </a:solidFill>
              </a:rPr>
              <a:t>v</a:t>
            </a:r>
            <a:r>
              <a:rPr lang="en-US" altLang="zh-CN" sz="3000" baseline="30000" dirty="0">
                <a:solidFill>
                  <a:srgbClr val="993366"/>
                </a:solidFill>
              </a:rPr>
              <a:t>2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825F69DA-60D9-4B9B-8C69-BF0E55A3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141663"/>
            <a:ext cx="65516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Assume that the vehicle continues at constant speed from the time the driver determines the need to stop until the brakes are applied.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37" name="Group 145">
            <a:extLst>
              <a:ext uri="{FF2B5EF4-FFF2-40B4-BE49-F238E27FC236}">
                <a16:creationId xmlns:a16="http://schemas.microsoft.com/office/drawing/2014/main" id="{D68EC04C-817A-4346-ADDE-E442223BAE07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428625"/>
          <a:ext cx="8569325" cy="6230941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07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Speed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(mph)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Driver Reaction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distance(ft)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Braking Distance(ft)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Total stopping </a:t>
                      </a: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dist.(ft)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Average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Average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40.5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73.5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52.5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97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91.5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124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116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5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92.5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153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142.5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118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160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186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173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132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148.5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193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226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209.5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162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182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228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268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248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196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245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220.5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268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317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292.5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237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295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266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314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372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343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283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353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318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366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436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401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85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5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334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418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CA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376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422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506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464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DF6C35D-984F-4F80-A868-E7853F59BE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600" dirty="0"/>
              <a:t>When we encounter a large amount of data points (</a:t>
            </a:r>
            <a:r>
              <a:rPr lang="en-US" altLang="zh-CN" sz="3600" dirty="0" err="1"/>
              <a:t>xi,yi</a:t>
            </a:r>
            <a:r>
              <a:rPr lang="en-US" altLang="zh-CN" sz="3600" dirty="0"/>
              <a:t>),(i=1,</a:t>
            </a:r>
            <a:r>
              <a:rPr lang="en-US" altLang="zh-CN" sz="3600" dirty="0">
                <a:latin typeface="Arial" charset="0"/>
              </a:rPr>
              <a:t>…</a:t>
            </a:r>
            <a:r>
              <a:rPr lang="en-US" altLang="zh-CN" sz="3600" dirty="0"/>
              <a:t>,m), what will we do?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B12B3F3-78C1-49F1-A0C1-F25E54A2485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857375"/>
            <a:ext cx="8229600" cy="4268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Fitting a selected model type or types to the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Choosing the most </a:t>
            </a:r>
            <a:r>
              <a:rPr lang="en-US" altLang="zh-CN">
                <a:solidFill>
                  <a:srgbClr val="0000FF"/>
                </a:solidFill>
              </a:rPr>
              <a:t>appropriate</a:t>
            </a:r>
            <a:r>
              <a:rPr lang="zh-CN" altLang="en-US" sz="2400" b="1">
                <a:solidFill>
                  <a:srgbClr val="C00000"/>
                </a:solidFill>
              </a:rPr>
              <a:t>（合适的、适当的）</a:t>
            </a:r>
            <a:r>
              <a:rPr lang="en-US" altLang="zh-CN"/>
              <a:t> model from competing types that have been fitted.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Making predictions from the collected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13C3924-AC97-4139-8440-1CCE27CCC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Fitting Models to data Graphically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D290D97-9605-4794-A506-361F45810A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Assume the modeler has made certain assumptions leading to a model of particular type.</a:t>
            </a:r>
          </a:p>
          <a:p>
            <a:pPr eaLnBrk="1" hangingPunct="1"/>
            <a:r>
              <a:rPr lang="en-US" altLang="zh-CN"/>
              <a:t>Plot the data points </a:t>
            </a:r>
          </a:p>
          <a:p>
            <a:pPr eaLnBrk="1" hangingPunct="1"/>
            <a:r>
              <a:rPr lang="en-US" altLang="zh-CN"/>
              <a:t>Find the </a:t>
            </a:r>
            <a:r>
              <a:rPr lang="en-US" altLang="zh-CN">
                <a:solidFill>
                  <a:srgbClr val="0000FF"/>
                </a:solidFill>
              </a:rPr>
              <a:t>unknown parameters </a:t>
            </a:r>
            <a:r>
              <a:rPr lang="en-US" altLang="zh-CN"/>
              <a:t>of the </a:t>
            </a:r>
            <a:r>
              <a:rPr lang="en-US" altLang="zh-CN">
                <a:solidFill>
                  <a:srgbClr val="0000FF"/>
                </a:solidFill>
              </a:rPr>
              <a:t>fitting function family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/>
              <a:t> </a:t>
            </a:r>
            <a:r>
              <a:rPr lang="zh-CN" altLang="en-US">
                <a:solidFill>
                  <a:srgbClr val="C00000"/>
                </a:solidFill>
              </a:rPr>
              <a:t>（拟合函数类）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4B5385BF-A554-4F16-882F-4E569B40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997200"/>
            <a:ext cx="3744913" cy="854075"/>
          </a:xfrm>
          <a:prstGeom prst="rect">
            <a:avLst/>
          </a:prstGeom>
          <a:solidFill>
            <a:srgbClr val="FF66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500" b="1">
                <a:solidFill>
                  <a:schemeClr val="tx2"/>
                </a:solidFill>
              </a:rPr>
              <a:t>Or transformed data points</a:t>
            </a:r>
            <a:r>
              <a:rPr lang="en-US" altLang="zh-CN" sz="25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nimBg="1"/>
      <p:bldP spid="184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E11A2F6-5EAE-49AC-95C6-851ECC466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DFC1F14-FEB3-4907-80C5-4D8586395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7696200" cy="4656138"/>
          </a:xfrm>
        </p:spPr>
        <p:txBody>
          <a:bodyPr/>
          <a:lstStyle/>
          <a:p>
            <a:pPr eaLnBrk="1" hangingPunct="1"/>
            <a:r>
              <a:rPr lang="en-US" altLang="zh-CN"/>
              <a:t>Given some function type y=f(x,p</a:t>
            </a:r>
            <a:r>
              <a:rPr lang="en-US" altLang="zh-CN" baseline="-25000"/>
              <a:t>1</a:t>
            </a:r>
            <a:r>
              <a:rPr lang="en-US" altLang="zh-CN"/>
              <a:t>,p</a:t>
            </a:r>
            <a:r>
              <a:rPr lang="en-US" altLang="zh-CN" baseline="-25000"/>
              <a:t>2</a:t>
            </a:r>
            <a:r>
              <a:rPr lang="en-US" altLang="zh-CN"/>
              <a:t>,…,p</a:t>
            </a:r>
            <a:r>
              <a:rPr lang="en-US" altLang="zh-CN" baseline="-25000"/>
              <a:t>t</a:t>
            </a:r>
            <a:r>
              <a:rPr lang="en-US" altLang="zh-CN"/>
              <a:t>) and a collection of m data points (x</a:t>
            </a:r>
            <a:r>
              <a:rPr lang="en-US" altLang="zh-CN" i="1" baseline="-25000"/>
              <a:t>i</a:t>
            </a:r>
            <a:r>
              <a:rPr lang="en-US" altLang="zh-CN"/>
              <a:t>,y</a:t>
            </a:r>
            <a:r>
              <a:rPr lang="en-US" altLang="zh-CN" i="1" baseline="-25000"/>
              <a:t>i</a:t>
            </a:r>
            <a:r>
              <a:rPr lang="en-US" altLang="zh-CN"/>
              <a:t>), i=1,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m</a:t>
            </a:r>
            <a:r>
              <a:rPr lang="en-US" altLang="zh-CN">
                <a:solidFill>
                  <a:srgbClr val="993366"/>
                </a:solidFill>
              </a:rPr>
              <a:t>, </a:t>
            </a:r>
          </a:p>
        </p:txBody>
      </p:sp>
      <p:pic>
        <p:nvPicPr>
          <p:cNvPr id="10244" name="图片 4" descr="datafitting_sample.bmp">
            <a:extLst>
              <a:ext uri="{FF2B5EF4-FFF2-40B4-BE49-F238E27FC236}">
                <a16:creationId xmlns:a16="http://schemas.microsoft.com/office/drawing/2014/main" id="{578C3D8A-35C2-4F0F-BDA0-6BC7D22E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143250"/>
            <a:ext cx="5548312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863</Words>
  <Application>Microsoft Office PowerPoint</Application>
  <PresentationFormat>全屏显示(4:3)</PresentationFormat>
  <Paragraphs>207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Microsoft Yahei</vt:lpstr>
      <vt:lpstr>华文楷体</vt:lpstr>
      <vt:lpstr>宋体</vt:lpstr>
      <vt:lpstr>微软雅黑</vt:lpstr>
      <vt:lpstr>Arial</vt:lpstr>
      <vt:lpstr>Calibri</vt:lpstr>
      <vt:lpstr>Comic Sans MS</vt:lpstr>
      <vt:lpstr>Times New Roman</vt:lpstr>
      <vt:lpstr>Wingdings</vt:lpstr>
      <vt:lpstr>Office 主题</vt:lpstr>
      <vt:lpstr>Equation</vt:lpstr>
      <vt:lpstr>Data Fitting</vt:lpstr>
      <vt:lpstr>PowerPoint 演示文稿</vt:lpstr>
      <vt:lpstr>PowerPoint 演示文稿</vt:lpstr>
      <vt:lpstr>PowerPoint 演示文稿</vt:lpstr>
      <vt:lpstr>Example:  Vehicular (车的) Stopping Distance</vt:lpstr>
      <vt:lpstr>PowerPoint 演示文稿</vt:lpstr>
      <vt:lpstr>When we encounter a large amount of data points (xi,yi),(i=1,…,m), what will we do?</vt:lpstr>
      <vt:lpstr>Fitting Models to data Graphically</vt:lpstr>
      <vt:lpstr>PowerPoint 演示文稿</vt:lpstr>
      <vt:lpstr>Analytic Methods of Model Fitting</vt:lpstr>
      <vt:lpstr>Chebyshev Criterion</vt:lpstr>
      <vt:lpstr>Chebyshev Criterion</vt:lpstr>
      <vt:lpstr>Least-Squares Criterion</vt:lpstr>
      <vt:lpstr>Polynomial Data Fitting with the Least-Squares Criterion </vt:lpstr>
      <vt:lpstr>Polynomial Data Fitting with the Least-Squares Criterion </vt:lpstr>
      <vt:lpstr>Polynomial Data Fitting with the Least-Squares Criterion </vt:lpstr>
      <vt:lpstr>Polynomial Data Fitting with the Least-Squares Criterion </vt:lpstr>
      <vt:lpstr>PowerPoint 演示文稿</vt:lpstr>
      <vt:lpstr>Polynomial Data Fitting with the Least-Squares Criterion </vt:lpstr>
      <vt:lpstr>Polynomial Data Fitting with the Least-Squares Criterion </vt:lpstr>
      <vt:lpstr>Polynomial Data Fitting with the Least-Squares Criterion </vt:lpstr>
      <vt:lpstr>Polynomial Data Fitting with the Least-Squares Criterion </vt:lpstr>
      <vt:lpstr>Polynomial Data Fitting with the Least-Squares Criterion </vt:lpstr>
      <vt:lpstr>Related MATLAB Commands</vt:lpstr>
      <vt:lpstr>Related MATLAB Commands</vt:lpstr>
      <vt:lpstr>Applying the Least-Squares Criterion to transformed data</vt:lpstr>
      <vt:lpstr>Exercise </vt:lpstr>
      <vt:lpstr>PowerPoint 演示文稿</vt:lpstr>
      <vt:lpstr>PowerPoint 演示文稿</vt:lpstr>
    </vt:vector>
  </TitlesOfParts>
  <Company>IOCAS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Model Fitting</dc:title>
  <dc:creator>WK</dc:creator>
  <cp:lastModifiedBy>SXH</cp:lastModifiedBy>
  <cp:revision>147</cp:revision>
  <dcterms:created xsi:type="dcterms:W3CDTF">2005-05-11T02:56:57Z</dcterms:created>
  <dcterms:modified xsi:type="dcterms:W3CDTF">2019-04-08T06:24:31Z</dcterms:modified>
</cp:coreProperties>
</file>