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  <p:sldMasterId id="2147484172" r:id="rId2"/>
    <p:sldMasterId id="2147484205" r:id="rId3"/>
  </p:sldMasterIdLst>
  <p:notesMasterIdLst>
    <p:notesMasterId r:id="rId50"/>
  </p:notesMasterIdLst>
  <p:handoutMasterIdLst>
    <p:handoutMasterId r:id="rId51"/>
  </p:handoutMasterIdLst>
  <p:sldIdLst>
    <p:sldId id="277" r:id="rId4"/>
    <p:sldId id="258" r:id="rId5"/>
    <p:sldId id="278" r:id="rId6"/>
    <p:sldId id="281" r:id="rId7"/>
    <p:sldId id="259" r:id="rId8"/>
    <p:sldId id="261" r:id="rId9"/>
    <p:sldId id="260" r:id="rId10"/>
    <p:sldId id="287" r:id="rId11"/>
    <p:sldId id="285" r:id="rId12"/>
    <p:sldId id="353" r:id="rId13"/>
    <p:sldId id="354" r:id="rId14"/>
    <p:sldId id="283" r:id="rId15"/>
    <p:sldId id="307" r:id="rId16"/>
    <p:sldId id="286" r:id="rId17"/>
    <p:sldId id="284" r:id="rId18"/>
    <p:sldId id="318" r:id="rId19"/>
    <p:sldId id="319" r:id="rId20"/>
    <p:sldId id="289" r:id="rId21"/>
    <p:sldId id="320" r:id="rId22"/>
    <p:sldId id="290" r:id="rId23"/>
    <p:sldId id="293" r:id="rId24"/>
    <p:sldId id="309" r:id="rId25"/>
    <p:sldId id="310" r:id="rId26"/>
    <p:sldId id="311" r:id="rId27"/>
    <p:sldId id="313" r:id="rId28"/>
    <p:sldId id="314" r:id="rId29"/>
    <p:sldId id="312" r:id="rId30"/>
    <p:sldId id="346" r:id="rId31"/>
    <p:sldId id="347" r:id="rId32"/>
    <p:sldId id="317" r:id="rId33"/>
    <p:sldId id="348" r:id="rId34"/>
    <p:sldId id="349" r:id="rId35"/>
    <p:sldId id="331" r:id="rId36"/>
    <p:sldId id="332" r:id="rId37"/>
    <p:sldId id="333" r:id="rId38"/>
    <p:sldId id="334" r:id="rId39"/>
    <p:sldId id="335" r:id="rId40"/>
    <p:sldId id="336" r:id="rId41"/>
    <p:sldId id="350" r:id="rId42"/>
    <p:sldId id="337" r:id="rId43"/>
    <p:sldId id="338" r:id="rId44"/>
    <p:sldId id="339" r:id="rId45"/>
    <p:sldId id="342" r:id="rId46"/>
    <p:sldId id="343" r:id="rId47"/>
    <p:sldId id="344" r:id="rId48"/>
    <p:sldId id="345" r:id="rId49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ECFF"/>
    <a:srgbClr val="0033CC"/>
    <a:srgbClr val="FFC9FF"/>
    <a:srgbClr val="FF9933"/>
    <a:srgbClr val="FF0066"/>
    <a:srgbClr val="00FFFF"/>
    <a:srgbClr val="CC0000"/>
    <a:srgbClr val="9966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3" autoAdjust="0"/>
    <p:restoredTop sz="95990" autoAdjust="0"/>
  </p:normalViewPr>
  <p:slideViewPr>
    <p:cSldViewPr>
      <p:cViewPr varScale="1">
        <p:scale>
          <a:sx n="93" d="100"/>
          <a:sy n="93" d="100"/>
        </p:scale>
        <p:origin x="60" y="2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214" y="-114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5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4" Type="http://schemas.openxmlformats.org/officeDocument/2006/relationships/image" Target="../media/image6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5" Type="http://schemas.openxmlformats.org/officeDocument/2006/relationships/image" Target="../media/image48.wmf"/><Relationship Id="rId4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4EBFC8A-431E-432A-B3E5-9EFE056D7CBC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9C694A-83F0-46C6-87CA-0061E8AF8F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838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741FB141-3E72-4A63-A5C5-34F5AF2DD4FA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A1A34D3-CC00-4AC2-A8BF-CA31E85ECC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8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DA9C810-C440-4DEF-B3AE-AC94472106E4}" type="slidenum">
              <a:rPr lang="zh-CN" altLang="en-US" sz="1200" smtClean="0"/>
              <a:pPr eaLnBrk="1" hangingPunct="1"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27289-60A2-48D8-8D30-7069B32C6464}" type="datetime1">
              <a:rPr lang="zh-CN" altLang="en-US"/>
              <a:pPr>
                <a:defRPr/>
              </a:pPr>
              <a:t>2019/4/15</a:t>
            </a:fld>
            <a:endParaRPr lang="en-US" altLang="zh-CN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DF43603A-900B-45CC-A5AD-03352D62BA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88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0" lang="zh-CN" altLang="en-US" sz="2400"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kumimoji="0" lang="zh-CN" altLang="en-US" sz="2400">
                <a:ea typeface="宋体" pitchFamily="2" charset="-122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3189 w 4917"/>
                <a:gd name="T3" fmla="*/ 0 h 1000"/>
                <a:gd name="T4" fmla="*/ 36955 w 4917"/>
                <a:gd name="T5" fmla="*/ 765 h 1000"/>
                <a:gd name="T6" fmla="*/ 33197 w 4917"/>
                <a:gd name="T7" fmla="*/ 1529 h 1000"/>
                <a:gd name="T8" fmla="*/ 0 w 4917"/>
                <a:gd name="T9" fmla="*/ 1529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43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46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449AF-9FAC-427B-A70A-2297D76DAE27}" type="datetime1">
              <a:rPr lang="zh-CN" altLang="en-US"/>
              <a:pPr>
                <a:defRPr/>
              </a:pPr>
              <a:t>2019/4/15</a:t>
            </a:fld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176CC-CDF7-4486-B040-D7F78FD350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80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C5552-AE20-497C-80B8-368037BEE6BF}" type="datetime1">
              <a:rPr lang="zh-CN" altLang="en-US"/>
              <a:pPr>
                <a:defRPr/>
              </a:pPr>
              <a:t>2019/4/15</a:t>
            </a:fld>
            <a:endParaRPr lang="en-US" altLang="zh-CN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BC9BB-3397-4E82-8666-5050CFF4A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19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45592-056F-4BA3-8BEA-6853AE910CBE}" type="datetime1">
              <a:rPr lang="zh-CN" altLang="en-US"/>
              <a:pPr>
                <a:defRPr/>
              </a:pPr>
              <a:t>2019/4/15</a:t>
            </a:fld>
            <a:endParaRPr lang="en-US" altLang="zh-CN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62B25-3C8E-4DC3-9DBA-7B3C934FEF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32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EE7FE-2C40-4DBB-9198-DF482E00A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CE232B-0F16-41F8-9B92-DE26AB77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5055B-A470-4140-84EC-EDC6DB7A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222C-EB3E-49F1-B10F-6466A89CFB2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DBF6B-E810-474C-9BF7-1D181D58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59B6D-7BE3-4D76-AD28-36C4DEDD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F0DC-2516-4878-86E0-793398DC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256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EC2D8-6114-42D0-BE1D-E6B32E7F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BAA9D-C89D-407C-BC81-38A08D78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15449-1519-4051-B62F-5810DFE0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222C-EB3E-49F1-B10F-6466A89CFB2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79DC7-07AF-45B6-B0BE-2C742FDC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2ABCF-CD9E-4855-A09D-44359D40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F0DC-2516-4878-86E0-793398DC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2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72559-3C82-4E63-A0AE-A8605D05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B4BA9-3597-47EE-8DD5-C1EB6DACA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4F585-BDBF-4A90-8008-D4E1EBE4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222C-EB3E-49F1-B10F-6466A89CFB2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0C0CD-53A1-476D-BF2F-86F7B38F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BC5B8-3091-40B7-B26E-AC9031B7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F0DC-2516-4878-86E0-793398DC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99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90BCA-AC62-46BD-9374-E856F268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2370A-639E-4599-8D27-63ADE3CDF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F7BC34-AEA5-47FD-984A-FF71E2ECF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CBF943-BB0F-46CA-BC5E-8803B0E8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222C-EB3E-49F1-B10F-6466A89CFB2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60FA88-EC0C-4EF3-AFED-A846E406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5A118C-7485-4B38-AD8E-AD0E47B2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F0DC-2516-4878-86E0-793398DC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81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4247B-DC25-4715-AEBF-7F6D8578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DBF82-8AB5-4140-84AD-FF9A45CCD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45DEC1-10A5-4606-829B-2C6D0338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67DD4D-4AC8-4673-A95C-FF0BF1C6D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57B772-0E03-4703-BA9C-C3AE05EF3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8CD437-4605-4FC0-A27F-1ABAA8A8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222C-EB3E-49F1-B10F-6466A89CFB2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ECF68D-D0A7-44AE-AB00-75A0E354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51263F-8D56-4758-99B3-055A57C5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F0DC-2516-4878-86E0-793398DC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96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B0D4-AA33-4D56-84F6-3AB58CFA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524D19-7E6C-4505-BE0A-2CA1FE38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222C-EB3E-49F1-B10F-6466A89CFB2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016797-A44B-4200-BA49-24393568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889471-C95C-480A-ACD2-1032C2F3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F0DC-2516-4878-86E0-793398DC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70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ACE2DD-90F7-4BF1-96ED-1D2B7A4F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222C-EB3E-49F1-B10F-6466A89CFB2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0A446D-BD2B-4717-8B67-8EEC3E30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61837-7F42-4B9E-9CE8-686359A0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F0DC-2516-4878-86E0-793398DC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3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63AE3-5C6A-4944-BC17-1D7C27CD4C1C}" type="datetime1">
              <a:rPr lang="zh-CN" altLang="en-US"/>
              <a:pPr>
                <a:defRPr/>
              </a:pPr>
              <a:t>2019/4/15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123BB6-4740-4BE5-B9EC-04765C9877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94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3EF13-522C-4626-94DD-C8CE8E66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B499B-CAB8-40F9-BFA8-61DBFA78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4CC8D2-E274-43ED-B3C6-10E01BB47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42561-F96D-4AC2-84CA-9FEF735E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222C-EB3E-49F1-B10F-6466A89CFB2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6E4FD-BE11-40C6-98AE-D130F980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A98896-3BA9-43A6-8744-C16DF0F4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F0DC-2516-4878-86E0-793398DC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54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D9878-EFF7-4F02-80FD-6E889CF7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686890-922B-4F88-BDE5-05C67AC56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B5784A-ABA1-4B98-A0DB-D1796D4E3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5B2CF-E52E-43B6-8BB7-B4B7B11C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222C-EB3E-49F1-B10F-6466A89CFB2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53E4DE-90BD-4CBC-B86A-91ACB1AA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722BD0-BE7A-47E6-A1F1-CB293048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F0DC-2516-4878-86E0-793398DC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78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F8775-F133-4EA5-B100-2023F764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4640AB-04C8-4244-B81E-CBD517B56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44CFD-98BF-4AFA-B227-63C84FBC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222C-EB3E-49F1-B10F-6466A89CFB2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89A88-BBFC-4EA4-B8D0-6DFCC713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6B135-CF79-4D61-993B-B9988B90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F0DC-2516-4878-86E0-793398DC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569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FFD773-3B08-4AED-9C5A-01D15C4F9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FE7E1-2C2D-4E47-93FF-DF43FA208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0B93B-C510-43FF-A1F0-AA2DA7E2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222C-EB3E-49F1-B10F-6466A89CFB2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1C871-B71D-49B9-ADA7-333B3B5F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F1D8A-E751-4DC2-A5A2-32F6F921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F0DC-2516-4878-86E0-793398DC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6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17538" y="2165350"/>
            <a:ext cx="3748087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77D1-921A-4B43-96F1-DF6CA0979DD8}" type="datetime1">
              <a:rPr lang="zh-CN" altLang="en-US"/>
              <a:pPr>
                <a:defRPr/>
              </a:pPr>
              <a:t>2019/4/15</a:t>
            </a:fld>
            <a:endParaRPr lang="en-US" alt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0BA35E-1372-4955-8041-94D667C3E8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88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053AC-A418-49D8-BFA7-5C48CDB14B5F}" type="datetime1">
              <a:rPr lang="zh-CN" altLang="en-US"/>
              <a:pPr>
                <a:defRPr/>
              </a:pPr>
              <a:t>2019/4/15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3FC912-2239-40F9-BF73-F7427F7741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26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71A4B-6B9C-4CA2-B607-60DAA203B7EE}" type="datetime1">
              <a:rPr lang="zh-CN" altLang="en-US"/>
              <a:pPr>
                <a:defRPr/>
              </a:pPr>
              <a:t>2019/4/15</a:t>
            </a:fld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CD4C7-0FE2-49BD-8850-B65CFF3844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25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57775" y="1057275"/>
            <a:ext cx="3748088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D4050-B380-438E-A377-FA9C088B599A}" type="datetime1">
              <a:rPr lang="zh-CN" altLang="en-US"/>
              <a:pPr>
                <a:defRPr/>
              </a:pPr>
              <a:t>2019/4/15</a:t>
            </a:fld>
            <a:endParaRPr lang="en-US" altLang="zh-CN"/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7D78FE24-4200-4D0B-AC5E-5CC7085CEA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379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5E36-8486-4396-A9C5-B636A9FB9BF6}" type="datetime1">
              <a:rPr lang="zh-CN" altLang="en-US"/>
              <a:pPr>
                <a:defRPr/>
              </a:pPr>
              <a:t>2019/4/15</a:t>
            </a:fld>
            <a:endParaRPr lang="en-US" altLang="zh-CN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8246AFB1-E541-471B-B2D6-F7B3FC31C7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65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685C-31BC-4A35-A4E5-F40DC11E3D36}" type="datetime1">
              <a:rPr lang="zh-CN" altLang="en-US"/>
              <a:pPr>
                <a:defRPr/>
              </a:pPr>
              <a:t>2019/4/15</a:t>
            </a:fld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DBDDB-BE9E-4BAF-A0ED-6E3A627D7E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EE906-2817-4FA7-8DFE-E7DC6C354AB5}" type="datetime1">
              <a:rPr lang="zh-CN" altLang="en-US"/>
              <a:pPr>
                <a:defRPr/>
              </a:pPr>
              <a:t>2019/4/15</a:t>
            </a:fld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3099C-DAFC-4898-B43D-7F537B2205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63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1638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300">
                <a:solidFill>
                  <a:srgbClr val="B9BBB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1963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300">
                <a:solidFill>
                  <a:srgbClr val="B9BBB2"/>
                </a:solidFill>
              </a:defRPr>
            </a:lvl1pPr>
          </a:lstStyle>
          <a:p>
            <a:pPr>
              <a:defRPr/>
            </a:pPr>
            <a:fld id="{C96429ED-04E5-406D-9721-58515B19B91A}" type="datetime1">
              <a:rPr lang="zh-CN" altLang="en-US"/>
              <a:pPr>
                <a:defRPr/>
              </a:pPr>
              <a:t>2019/4/15</a:t>
            </a:fld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E06B86E-FB97-4A5B-AB06-4EEC78B29E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462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84" r:id="rId5"/>
    <p:sldLayoutId id="2147484199" r:id="rId6"/>
    <p:sldLayoutId id="2147484200" r:id="rId7"/>
    <p:sldLayoutId id="2147484183" r:id="rId8"/>
    <p:sldLayoutId id="2147484182" r:id="rId9"/>
  </p:sldLayoutIdLst>
  <p:hf hdr="0" ftr="0" dt="0"/>
  <p:txStyles>
    <p:titleStyle>
      <a:lvl1pPr marL="53975" indent="-53975" algn="r" rtl="0" eaLnBrk="0" fontAlgn="base" hangingPunct="0">
        <a:spcBef>
          <a:spcPct val="0"/>
        </a:spcBef>
        <a:spcAft>
          <a:spcPct val="0"/>
        </a:spcAft>
        <a:defRPr sz="4600" kern="1200">
          <a:solidFill>
            <a:srgbClr val="E7EACB"/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lvl2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2pPr>
      <a:lvl3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3pPr>
      <a:lvl4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4pPr>
      <a:lvl5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5pPr>
      <a:lvl6pPr marL="5111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6pPr>
      <a:lvl7pPr marL="9683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7pPr>
      <a:lvl8pPr marL="14255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8pPr>
      <a:lvl9pPr marL="18827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9pPr>
      <a:extLst/>
    </p:titleStyle>
    <p:bodyStyle>
      <a:lvl1pPr marL="292100" indent="-292100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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ts val="400"/>
        </a:spcBef>
        <a:spcAft>
          <a:spcPct val="0"/>
        </a:spcAft>
        <a:buClr>
          <a:schemeClr val="accent2"/>
        </a:buClr>
        <a:buSzPct val="9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190500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16AD319-2B2B-4795-89B1-BF44298AF789}" type="datetime1">
              <a:rPr lang="zh-CN" altLang="en-US"/>
              <a:pPr>
                <a:defRPr/>
              </a:pPr>
              <a:t>2019/4/15</a:t>
            </a:fld>
            <a:endParaRPr lang="en-US" altLang="zh-CN"/>
          </a:p>
        </p:txBody>
      </p:sp>
      <p:sp>
        <p:nvSpPr>
          <p:cNvPr id="17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3F2B303C-B4FC-446C-94A9-3F141E0F51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bg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bg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B0B7BC-7A97-4DF1-B5BD-20F7FDD1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698D3-FBAE-4B3E-8DFB-1716EB99D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6CC2-38CA-432F-B111-8EEED851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222C-EB3E-49F1-B10F-6466A89CFB2A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C8412-D2FF-4017-9A90-567F3A2B5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F84A5-A96C-4A1F-8F50-E4C449620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F0DC-2516-4878-86E0-793398DC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3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7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7.tmp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slideLayout" Target="../slideLayouts/slideLayout11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image" Target="../media/image29.tmp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7.emf"/><Relationship Id="rId3" Type="http://schemas.openxmlformats.org/officeDocument/2006/relationships/oleObject" Target="../embeddings/oleObject18.bin"/><Relationship Id="rId21" Type="http://schemas.openxmlformats.org/officeDocument/2006/relationships/image" Target="../media/image38.e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6.emf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3.emf"/><Relationship Id="rId19" Type="http://schemas.openxmlformats.org/officeDocument/2006/relationships/slide" Target="slide42.xml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5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slide" Target="slide42.xml"/><Relationship Id="rId4" Type="http://schemas.openxmlformats.org/officeDocument/2006/relationships/image" Target="../media/image42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3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60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8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5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CEA03585-6D62-4F49-9FAC-9347D02434DD}" type="slidenum">
              <a:rPr lang="zh-CN" altLang="en-US" sz="1200">
                <a:latin typeface="Arial Black" pitchFamily="34" charset="0"/>
              </a:rPr>
              <a:pPr>
                <a:defRPr/>
              </a:pPr>
              <a:t>1</a:t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9750" y="1828800"/>
            <a:ext cx="8280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8000">
                <a:latin typeface="Times New Roman" pitchFamily="18" charset="0"/>
                <a:ea typeface="楷体_GB2312" pitchFamily="49" charset="-122"/>
              </a:rPr>
              <a:t>古典密码学初步</a:t>
            </a:r>
            <a:endParaRPr lang="zh-CN" altLang="en-US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705600" y="4572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Times New Roman" pitchFamily="18" charset="0"/>
              </a:rPr>
              <a:t>数学实验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2C0D0F-F06C-43E2-903E-C4223ED26C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   </a:t>
            </a:r>
            <a:r>
              <a:rPr lang="zh-CN" altLang="en-US" sz="2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假设明文为：</a:t>
            </a:r>
            <a:r>
              <a:rPr lang="en-US" altLang="zh-CN" sz="2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matrix</a:t>
            </a:r>
          </a:p>
          <a:p>
            <a:r>
              <a:rPr lang="en-US" altLang="zh-CN" sz="2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</a:t>
            </a:r>
            <a:r>
              <a:rPr lang="zh-CN" altLang="en-US" sz="2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则用密钥是</a:t>
            </a:r>
            <a:r>
              <a:rPr lang="en-US" altLang="zh-CN" sz="2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的加法密码进行加密，密文是</a:t>
            </a:r>
            <a:endParaRPr lang="en-US" altLang="zh-CN" sz="2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5FAB12-63DC-4D06-A7D2-6EAB1921818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rfywnc</a:t>
            </a:r>
            <a:endParaRPr lang="zh-CN" altLang="en-US" sz="2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5E71A4-46E3-4DE5-AB4C-53F2EDC84D8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rfywnb</a:t>
            </a:r>
            <a:endParaRPr lang="zh-CN" altLang="en-US" sz="2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956B85-C461-4240-AD30-B4A6BEC5F83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sgzxod</a:t>
            </a:r>
            <a:endParaRPr lang="zh-CN" altLang="en-US" sz="2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45766F-05B6-49ED-BCC3-4B1B89C5BEF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sgzxoc</a:t>
            </a:r>
            <a:endParaRPr lang="zh-CN" altLang="en-US" sz="2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36BBD42-1142-4CA1-B95E-18545D4D4B6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29130AB-4DC6-473C-A766-B4A9BC9D0F5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0203ED-5615-49B2-BD8F-71600BA5E5C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DE48002-1AD4-4901-930E-8CC667C966F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24BA503-EEEA-48ED-80EE-CA4078047BE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BAE2571-BBBF-40C6-B862-BE7371B1E24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C823DCB3-BB74-4449-B0CE-F176D56B24E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69A50AFD-D88B-4E6F-8410-16FF36980D7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00B1E526-EA13-489E-875D-49503108FA9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A7E39135-5602-4B60-8792-AE7F482B4A2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AB01B87-AF0C-40FF-91AC-D23FA2DFCEE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588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2C0D0F-F06C-43E2-903E-C4223ED26C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66631"/>
            <a:ext cx="776205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   </a:t>
            </a:r>
            <a:r>
              <a:rPr lang="zh-CN" altLang="en-US" sz="2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假设密文为：</a:t>
            </a:r>
            <a:endParaRPr lang="en-US" altLang="zh-CN" sz="2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</a:t>
            </a:r>
            <a:r>
              <a:rPr lang="en-US" altLang="zh-CN" sz="2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fkhuubiorzhu</a:t>
            </a:r>
            <a:endParaRPr lang="en-US" altLang="zh-CN" sz="2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是用密钥为</a:t>
            </a:r>
            <a:r>
              <a:rPr lang="en-US" altLang="zh-CN" sz="2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的加法密码进行加密的，则明文是</a:t>
            </a:r>
            <a:endParaRPr lang="en-US" altLang="zh-CN" sz="2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5E71A4-46E3-4DE5-AB4C-53F2EDC84D8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63688" y="364331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956B85-C461-4240-AD30-B4A6BEC5F83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cherryflowers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45766F-05B6-49ED-BCC3-4B1B89C5BEF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cherryflower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36BBD42-1142-4CA1-B95E-18545D4D4B6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29130AB-4DC6-473C-A766-B4A9BC9D0F5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10203ED-5615-49B2-BD8F-71600BA5E5C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DE48002-1AD4-4901-930E-8CC667C966F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24BA503-EEEA-48ED-80EE-CA4078047BE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C47A64-09DD-4BC1-9B5C-679F57951CE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772787" y="370760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berryflowers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22AFD6C-ECE3-4EFB-A77D-482D658504E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28800" y="278606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berryflower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BAE2571-BBBF-40C6-B862-BE7371B1E24C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C823DCB3-BB74-4449-B0CE-F176D56B24E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69A50AFD-D88B-4E6F-8410-16FF36980D7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00B1E526-EA13-489E-875D-49503108FA9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A7E39135-5602-4B60-8792-AE7F482B4A2D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AB01B87-AF0C-40FF-91AC-D23FA2DFCEE1}"/>
              </a:ext>
            </a:extLst>
          </p:cNvPr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149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5D68237D-6E4D-4EC5-B7B2-610B756E3B63}" type="slidenum">
              <a:rPr lang="zh-CN" altLang="en-US" sz="1200">
                <a:latin typeface="Arial Black" pitchFamily="34" charset="0"/>
              </a:rPr>
              <a:pPr>
                <a:defRPr/>
              </a:pPr>
              <a:t>12</a:t>
            </a:fld>
            <a:endParaRPr lang="en-US" altLang="zh-CN" sz="1200">
              <a:latin typeface="Arial Black" pitchFamily="34" charset="0"/>
            </a:endParaRPr>
          </a:p>
        </p:txBody>
      </p:sp>
      <p:pic>
        <p:nvPicPr>
          <p:cNvPr id="21507" name="标题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463" y="-96838"/>
            <a:ext cx="8491537" cy="1498601"/>
          </a:xfrm>
        </p:spPr>
      </p:pic>
      <p:sp>
        <p:nvSpPr>
          <p:cNvPr id="25604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540750" cy="4498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方正姚体" pitchFamily="2" charset="-122"/>
              </a:rPr>
              <a:t>将字母出现频率的不均衡性保留下来</a:t>
            </a:r>
          </a:p>
          <a:p>
            <a:pPr eaLnBrk="1" hangingPunct="1">
              <a:defRPr/>
            </a:pPr>
            <a:endParaRPr lang="en-US" altLang="zh-CN">
              <a:ea typeface="方正姚体" pitchFamily="2" charset="-122"/>
            </a:endParaRPr>
          </a:p>
          <a:p>
            <a:pPr eaLnBrk="1" hangingPunct="1">
              <a:defRPr/>
            </a:pPr>
            <a:r>
              <a:rPr lang="zh-CN" altLang="en-US">
                <a:ea typeface="方正姚体" pitchFamily="2" charset="-122"/>
              </a:rPr>
              <a:t>在长篇文章中，英文字母和字母组合出现的频率有一定的统计规律</a:t>
            </a:r>
          </a:p>
          <a:p>
            <a:pPr eaLnBrk="1" hangingPunct="1">
              <a:defRPr/>
            </a:pPr>
            <a:endParaRPr lang="en-US" altLang="zh-CN">
              <a:ea typeface="方正姚体" pitchFamily="2" charset="-122"/>
            </a:endParaRPr>
          </a:p>
          <a:p>
            <a:pPr eaLnBrk="1" hangingPunct="1">
              <a:defRPr/>
            </a:pPr>
            <a:r>
              <a:rPr lang="zh-CN" altLang="en-US">
                <a:ea typeface="方正姚体" pitchFamily="2" charset="-122"/>
              </a:rPr>
              <a:t>容易被破译</a:t>
            </a:r>
            <a:endParaRPr lang="en-US" altLang="zh-CN">
              <a:ea typeface="方正姚体" pitchFamily="2" charset="-122"/>
            </a:endParaRPr>
          </a:p>
          <a:p>
            <a:pPr eaLnBrk="1" hangingPunct="1">
              <a:defRPr/>
            </a:pPr>
            <a:endParaRPr lang="en-US" altLang="zh-CN">
              <a:ea typeface="方正姚体" pitchFamily="2" charset="-122"/>
            </a:endParaRPr>
          </a:p>
          <a:p>
            <a:pPr eaLnBrk="1" hangingPunct="1">
              <a:defRPr/>
            </a:pPr>
            <a:endParaRPr lang="zh-CN" altLang="en-US">
              <a:ea typeface="方正姚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C91FE5C8-C851-4EAC-B78A-6EFADF1EE15B}" type="slidenum">
              <a:rPr lang="zh-CN" altLang="en-US" sz="1200">
                <a:latin typeface="Arial Black" pitchFamily="34" charset="0"/>
              </a:rPr>
              <a:pPr>
                <a:defRPr/>
              </a:pPr>
              <a:t>13</a:t>
            </a:fld>
            <a:endParaRPr lang="en-US" altLang="zh-CN" sz="1200">
              <a:latin typeface="Arial Black" pitchFamily="34" charset="0"/>
            </a:endParaRPr>
          </a:p>
        </p:txBody>
      </p:sp>
      <p:pic>
        <p:nvPicPr>
          <p:cNvPr id="22531" name="标题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50" y="249238"/>
            <a:ext cx="8540750" cy="1165225"/>
          </a:xfrm>
        </p:spPr>
      </p:pic>
      <p:sp>
        <p:nvSpPr>
          <p:cNvPr id="26628" name="内容占位符 2"/>
          <p:cNvSpPr>
            <a:spLocks noGrp="1"/>
          </p:cNvSpPr>
          <p:nvPr>
            <p:ph idx="4294967295"/>
          </p:nvPr>
        </p:nvSpPr>
        <p:spPr>
          <a:xfrm>
            <a:off x="0" y="1500188"/>
            <a:ext cx="7924800" cy="4419600"/>
          </a:xfrm>
        </p:spPr>
        <p:txBody>
          <a:bodyPr/>
          <a:lstStyle/>
          <a:p>
            <a:pPr marL="411163" indent="-292100" eaLnBrk="1" hangingPunct="1">
              <a:lnSpc>
                <a:spcPct val="80000"/>
              </a:lnSpc>
              <a:buFont typeface="Wingdings" pitchFamily="2" charset="2"/>
              <a:buChar char=""/>
              <a:defRPr/>
            </a:pPr>
            <a:r>
              <a:rPr lang="zh-CN" altLang="en-US" sz="3000">
                <a:ea typeface="方正姚体" pitchFamily="2" charset="-122"/>
              </a:rPr>
              <a:t>任选一篇普通的英文文章。</a:t>
            </a:r>
            <a:endParaRPr lang="en-US" altLang="zh-CN" sz="3000">
              <a:ea typeface="方正姚体" pitchFamily="2" charset="-122"/>
            </a:endParaRPr>
          </a:p>
          <a:p>
            <a:pPr marL="411163" indent="-292100" eaLnBrk="1" hangingPunct="1">
              <a:lnSpc>
                <a:spcPct val="80000"/>
              </a:lnSpc>
              <a:buFont typeface="Wingdings" pitchFamily="2" charset="2"/>
              <a:buChar char=""/>
              <a:defRPr/>
            </a:pPr>
            <a:endParaRPr lang="zh-CN" altLang="en-US" sz="3000">
              <a:ea typeface="方正姚体" pitchFamily="2" charset="-122"/>
            </a:endParaRPr>
          </a:p>
          <a:p>
            <a:pPr marL="411163" indent="-292100" eaLnBrk="1" hangingPunct="1">
              <a:lnSpc>
                <a:spcPct val="80000"/>
              </a:lnSpc>
              <a:buFont typeface="Wingdings" pitchFamily="2" charset="2"/>
              <a:buChar char=""/>
              <a:defRPr/>
            </a:pPr>
            <a:r>
              <a:rPr lang="zh-CN" altLang="en-US" sz="3000">
                <a:ea typeface="方正姚体" pitchFamily="2" charset="-122"/>
              </a:rPr>
              <a:t>统计每个英文字母在文章中出现的次数。计算出每个字母出现的次数在总的字母个数中所占的百分比。再换几篇文章做同样的统计，比较统计的结果。</a:t>
            </a:r>
            <a:endParaRPr lang="en-US" altLang="zh-CN" sz="3000">
              <a:ea typeface="方正姚体" pitchFamily="2" charset="-122"/>
            </a:endParaRPr>
          </a:p>
          <a:p>
            <a:pPr marL="411163" indent="-292100" eaLnBrk="1" hangingPunct="1">
              <a:lnSpc>
                <a:spcPct val="80000"/>
              </a:lnSpc>
              <a:buFont typeface="Wingdings" pitchFamily="2" charset="2"/>
              <a:buChar char=""/>
              <a:defRPr/>
            </a:pPr>
            <a:endParaRPr lang="zh-CN" altLang="en-US" sz="3000">
              <a:ea typeface="方正姚体" pitchFamily="2" charset="-122"/>
            </a:endParaRPr>
          </a:p>
          <a:p>
            <a:pPr marL="411163" indent="-292100" eaLnBrk="1" hangingPunct="1">
              <a:lnSpc>
                <a:spcPct val="80000"/>
              </a:lnSpc>
              <a:buFont typeface="Wingdings" pitchFamily="2" charset="2"/>
              <a:buChar char=""/>
              <a:defRPr/>
            </a:pPr>
            <a:r>
              <a:rPr lang="zh-CN" altLang="en-US" sz="3000">
                <a:ea typeface="方正姚体" pitchFamily="2" charset="-122"/>
              </a:rPr>
              <a:t>统计每一种双字母组合出现的次数在总次数中所占的百分比，从中选出出现频率最高的双字母组合。</a:t>
            </a:r>
          </a:p>
          <a:p>
            <a:pPr marL="411163" indent="-292100" eaLnBrk="1" hangingPunct="1">
              <a:lnSpc>
                <a:spcPct val="80000"/>
              </a:lnSpc>
              <a:buFont typeface="Wingdings" pitchFamily="2" charset="2"/>
              <a:buChar char=""/>
              <a:defRPr/>
            </a:pPr>
            <a:endParaRPr lang="zh-CN" altLang="en-US" sz="3000">
              <a:ea typeface="方正姚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2DB5734B-B59B-4991-A1C2-232503D75DF5}" type="slidenum">
              <a:rPr lang="zh-CN" altLang="en-US" sz="1200">
                <a:latin typeface="Arial Black" pitchFamily="34" charset="0"/>
              </a:rPr>
              <a:pPr>
                <a:defRPr/>
              </a:pPr>
              <a:t>14</a:t>
            </a:fld>
            <a:endParaRPr lang="en-US" altLang="zh-CN" sz="1200">
              <a:latin typeface="Arial Black" pitchFamily="34" charset="0"/>
            </a:endParaRPr>
          </a:p>
        </p:txBody>
      </p:sp>
      <p:pic>
        <p:nvPicPr>
          <p:cNvPr id="23555" name="标题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463" y="-96838"/>
            <a:ext cx="8491537" cy="1498601"/>
          </a:xfrm>
        </p:spPr>
      </p:pic>
      <p:sp>
        <p:nvSpPr>
          <p:cNvPr id="27652" name="内容占位符 2"/>
          <p:cNvSpPr>
            <a:spLocks noGrp="1"/>
          </p:cNvSpPr>
          <p:nvPr>
            <p:ph idx="4294967295"/>
          </p:nvPr>
        </p:nvSpPr>
        <p:spPr>
          <a:xfrm>
            <a:off x="1219200" y="1196975"/>
            <a:ext cx="7924800" cy="5040313"/>
          </a:xfrm>
        </p:spPr>
        <p:txBody>
          <a:bodyPr/>
          <a:lstStyle/>
          <a:p>
            <a:pPr marL="411163" indent="-292100" eaLnBrk="1" hangingPunct="1">
              <a:buFont typeface="Wingdings" pitchFamily="2" charset="2"/>
              <a:buChar char=""/>
              <a:defRPr/>
            </a:pPr>
            <a:r>
              <a:rPr lang="zh-CN" altLang="en-US">
                <a:ea typeface="方正姚体" pitchFamily="2" charset="-122"/>
              </a:rPr>
              <a:t>想克服字母出现的不均衡性</a:t>
            </a:r>
            <a:endParaRPr lang="en-US" altLang="zh-CN">
              <a:ea typeface="方正姚体" pitchFamily="2" charset="-122"/>
            </a:endParaRPr>
          </a:p>
          <a:p>
            <a:pPr marL="411163" indent="-292100" eaLnBrk="1" hangingPunct="1">
              <a:buFont typeface="Wingdings" pitchFamily="2" charset="2"/>
              <a:buChar char=""/>
              <a:defRPr/>
            </a:pPr>
            <a:endParaRPr lang="en-US" altLang="zh-CN">
              <a:ea typeface="方正姚体" pitchFamily="2" charset="-122"/>
            </a:endParaRPr>
          </a:p>
          <a:p>
            <a:pPr marL="411163" indent="-292100" eaLnBrk="1" hangingPunct="1">
              <a:buFont typeface="Wingdings" pitchFamily="2" charset="2"/>
              <a:buChar char=""/>
              <a:defRPr/>
            </a:pPr>
            <a:r>
              <a:rPr lang="zh-CN" altLang="en-US">
                <a:ea typeface="方正姚体" pitchFamily="2" charset="-122"/>
              </a:rPr>
              <a:t>准备几张不同的密码表轮流使用</a:t>
            </a:r>
            <a:endParaRPr lang="en-US" altLang="zh-CN">
              <a:ea typeface="方正姚体" pitchFamily="2" charset="-122"/>
            </a:endParaRPr>
          </a:p>
          <a:p>
            <a:pPr marL="411163" indent="-292100" eaLnBrk="1" hangingPunct="1">
              <a:buFont typeface="Wingdings" pitchFamily="2" charset="2"/>
              <a:buChar char=""/>
              <a:defRPr/>
            </a:pPr>
            <a:endParaRPr lang="en-US" altLang="zh-CN">
              <a:ea typeface="方正姚体" pitchFamily="2" charset="-122"/>
            </a:endParaRPr>
          </a:p>
          <a:p>
            <a:pPr marL="411163" indent="-292100" eaLnBrk="1" hangingPunct="1">
              <a:buFont typeface="Wingdings" pitchFamily="2" charset="2"/>
              <a:buChar char=""/>
              <a:defRPr/>
            </a:pPr>
            <a:r>
              <a:rPr lang="zh-CN" altLang="en-US">
                <a:ea typeface="方正姚体" pitchFamily="2" charset="-122"/>
              </a:rPr>
              <a:t>明文中不同位置的同一个字母变换成密文后可能对应着不同的字母</a:t>
            </a:r>
            <a:endParaRPr lang="en-US" altLang="zh-CN">
              <a:ea typeface="方正姚体" pitchFamily="2" charset="-122"/>
            </a:endParaRPr>
          </a:p>
          <a:p>
            <a:pPr marL="411163" indent="-292100" eaLnBrk="1" hangingPunct="1">
              <a:buFont typeface="Wingdings" pitchFamily="2" charset="2"/>
              <a:buChar char=""/>
              <a:defRPr/>
            </a:pPr>
            <a:endParaRPr lang="en-US" altLang="zh-CN">
              <a:ea typeface="方正姚体" pitchFamily="2" charset="-122"/>
            </a:endParaRPr>
          </a:p>
          <a:p>
            <a:pPr marL="411163" indent="-292100" eaLnBrk="1" hangingPunct="1">
              <a:buFont typeface="Wingdings" pitchFamily="2" charset="2"/>
              <a:buChar char=""/>
              <a:defRPr/>
            </a:pPr>
            <a:r>
              <a:rPr lang="zh-CN" altLang="en-US">
                <a:ea typeface="方正姚体" pitchFamily="2" charset="-122"/>
              </a:rPr>
              <a:t>密文中的同一个字母在明文中可能对应着同一个字母</a:t>
            </a:r>
            <a:endParaRPr lang="en-US" altLang="zh-CN">
              <a:ea typeface="方正姚体" pitchFamily="2" charset="-122"/>
            </a:endParaRPr>
          </a:p>
          <a:p>
            <a:pPr marL="411163" indent="-292100" eaLnBrk="1" hangingPunct="1">
              <a:buFont typeface="Wingdings" pitchFamily="2" charset="2"/>
              <a:buChar char=""/>
              <a:defRPr/>
            </a:pPr>
            <a:endParaRPr lang="en-US" altLang="zh-CN">
              <a:ea typeface="方正姚体" pitchFamily="2" charset="-122"/>
            </a:endParaRPr>
          </a:p>
          <a:p>
            <a:pPr marL="411163" indent="-292100" eaLnBrk="1" hangingPunct="1">
              <a:buFont typeface="Wingdings" pitchFamily="2" charset="2"/>
              <a:buChar char=""/>
              <a:defRPr/>
            </a:pPr>
            <a:endParaRPr lang="en-US" altLang="zh-CN">
              <a:ea typeface="方正姚体" pitchFamily="2" charset="-122"/>
            </a:endParaRPr>
          </a:p>
          <a:p>
            <a:pPr marL="411163" indent="-292100" eaLnBrk="1" hangingPunct="1">
              <a:buFont typeface="Wingdings" pitchFamily="2" charset="2"/>
              <a:buChar char=""/>
              <a:defRPr/>
            </a:pPr>
            <a:endParaRPr lang="en-US" altLang="zh-CN">
              <a:ea typeface="方正姚体" pitchFamily="2" charset="-122"/>
            </a:endParaRPr>
          </a:p>
          <a:p>
            <a:pPr marL="411163" indent="-292100" eaLnBrk="1" hangingPunct="1">
              <a:buFont typeface="Wingdings" pitchFamily="2" charset="2"/>
              <a:buChar char=""/>
              <a:defRPr/>
            </a:pPr>
            <a:endParaRPr lang="zh-CN" altLang="en-US">
              <a:ea typeface="方正姚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C0EFB235-6874-432B-9852-5EBC60539997}" type="slidenum">
              <a:rPr lang="zh-CN" altLang="en-US" sz="1200">
                <a:latin typeface="Arial Black" pitchFamily="34" charset="0"/>
              </a:rPr>
              <a:pPr>
                <a:defRPr/>
              </a:pPr>
              <a:t>15</a:t>
            </a:fld>
            <a:endParaRPr lang="en-US" altLang="zh-CN" sz="1200">
              <a:latin typeface="Arial Black" pitchFamily="34" charset="0"/>
            </a:endParaRPr>
          </a:p>
        </p:txBody>
      </p:sp>
      <p:pic>
        <p:nvPicPr>
          <p:cNvPr id="24579" name="标题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463" y="-96838"/>
            <a:ext cx="8491537" cy="1498601"/>
          </a:xfrm>
        </p:spPr>
      </p:pic>
      <p:sp>
        <p:nvSpPr>
          <p:cNvPr id="28676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540750" cy="4498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方正姚体" pitchFamily="2" charset="-122"/>
              </a:rPr>
              <a:t>有规律地变换密钥</a:t>
            </a:r>
            <a:endParaRPr lang="en-US" altLang="zh-CN">
              <a:ea typeface="方正姚体" pitchFamily="2" charset="-122"/>
            </a:endParaRPr>
          </a:p>
          <a:p>
            <a:pPr eaLnBrk="1" hangingPunct="1">
              <a:defRPr/>
            </a:pPr>
            <a:r>
              <a:rPr lang="zh-CN" altLang="en-US">
                <a:ea typeface="方正姚体" pitchFamily="2" charset="-122"/>
              </a:rPr>
              <a:t>例子：想好一个英文单词：</a:t>
            </a:r>
            <a:r>
              <a:rPr lang="en-US" altLang="zh-CN">
                <a:ea typeface="方正姚体" pitchFamily="2" charset="-122"/>
              </a:rPr>
              <a:t>red</a:t>
            </a:r>
          </a:p>
          <a:p>
            <a:pPr eaLnBrk="1" hangingPunct="1">
              <a:defRPr/>
            </a:pPr>
            <a:r>
              <a:rPr lang="zh-CN" altLang="en-US">
                <a:ea typeface="方正姚体" pitchFamily="2" charset="-122"/>
              </a:rPr>
              <a:t>将密文三个字母为一组分成</a:t>
            </a:r>
            <a:r>
              <a:rPr lang="en-US" altLang="zh-CN">
                <a:ea typeface="方正姚体" pitchFamily="2" charset="-122"/>
              </a:rPr>
              <a:t>3</a:t>
            </a:r>
            <a:r>
              <a:rPr lang="zh-CN" altLang="en-US">
                <a:ea typeface="方正姚体" pitchFamily="2" charset="-122"/>
              </a:rPr>
              <a:t>组，</a:t>
            </a:r>
          </a:p>
          <a:p>
            <a:pPr eaLnBrk="1" hangingPunct="1">
              <a:defRPr/>
            </a:pPr>
            <a:r>
              <a:rPr lang="zh-CN" altLang="en-US">
                <a:ea typeface="方正姚体" pitchFamily="2" charset="-122"/>
              </a:rPr>
              <a:t>第</a:t>
            </a:r>
            <a:r>
              <a:rPr lang="en-US" altLang="zh-CN">
                <a:ea typeface="方正姚体" pitchFamily="2" charset="-122"/>
              </a:rPr>
              <a:t>1</a:t>
            </a:r>
            <a:r>
              <a:rPr lang="zh-CN" altLang="en-US">
                <a:ea typeface="方正姚体" pitchFamily="2" charset="-122"/>
              </a:rPr>
              <a:t>、</a:t>
            </a:r>
            <a:r>
              <a:rPr lang="en-US" altLang="zh-CN">
                <a:ea typeface="方正姚体" pitchFamily="2" charset="-122"/>
              </a:rPr>
              <a:t>2</a:t>
            </a:r>
            <a:r>
              <a:rPr lang="zh-CN" altLang="en-US">
                <a:ea typeface="方正姚体" pitchFamily="2" charset="-122"/>
              </a:rPr>
              <a:t>、</a:t>
            </a:r>
            <a:r>
              <a:rPr lang="en-US" altLang="zh-CN">
                <a:ea typeface="方正姚体" pitchFamily="2" charset="-122"/>
              </a:rPr>
              <a:t>3</a:t>
            </a:r>
            <a:r>
              <a:rPr lang="zh-CN" altLang="en-US">
                <a:ea typeface="方正姚体" pitchFamily="2" charset="-122"/>
              </a:rPr>
              <a:t>组分别用密钥</a:t>
            </a:r>
            <a:r>
              <a:rPr lang="en-US" altLang="zh-CN">
                <a:ea typeface="方正姚体" pitchFamily="2" charset="-122"/>
              </a:rPr>
              <a:t>17</a:t>
            </a:r>
            <a:r>
              <a:rPr lang="zh-CN" altLang="en-US">
                <a:ea typeface="方正姚体" pitchFamily="2" charset="-122"/>
              </a:rPr>
              <a:t>、</a:t>
            </a:r>
            <a:r>
              <a:rPr lang="en-US" altLang="zh-CN">
                <a:ea typeface="方正姚体" pitchFamily="2" charset="-122"/>
              </a:rPr>
              <a:t>4</a:t>
            </a:r>
            <a:r>
              <a:rPr lang="zh-CN" altLang="en-US">
                <a:ea typeface="方正姚体" pitchFamily="2" charset="-122"/>
              </a:rPr>
              <a:t>、</a:t>
            </a:r>
            <a:r>
              <a:rPr lang="en-US" altLang="zh-CN">
                <a:ea typeface="方正姚体" pitchFamily="2" charset="-122"/>
              </a:rPr>
              <a:t>3 </a:t>
            </a:r>
            <a:r>
              <a:rPr lang="zh-CN" altLang="en-US">
                <a:ea typeface="方正姚体" pitchFamily="2" charset="-122"/>
              </a:rPr>
              <a:t>进行加法密码的加密</a:t>
            </a:r>
            <a:endParaRPr lang="en-US" altLang="zh-CN">
              <a:ea typeface="方正姚体" pitchFamily="2" charset="-122"/>
            </a:endParaRPr>
          </a:p>
          <a:p>
            <a:pPr eaLnBrk="1" hangingPunct="1">
              <a:defRPr/>
            </a:pPr>
            <a:endParaRPr lang="en-US" altLang="zh-CN">
              <a:ea typeface="方正姚体" pitchFamily="2" charset="-122"/>
            </a:endParaRPr>
          </a:p>
          <a:p>
            <a:pPr eaLnBrk="1" hangingPunct="1">
              <a:defRPr/>
            </a:pPr>
            <a:endParaRPr lang="zh-CN" altLang="en-US">
              <a:ea typeface="方正姚体" pitchFamily="2" charset="-122"/>
            </a:endParaRPr>
          </a:p>
        </p:txBody>
      </p:sp>
      <p:graphicFrame>
        <p:nvGraphicFramePr>
          <p:cNvPr id="29742" name="Group 46"/>
          <p:cNvGraphicFramePr>
            <a:graphicFrameLocks noGrp="1"/>
          </p:cNvGraphicFramePr>
          <p:nvPr/>
        </p:nvGraphicFramePr>
        <p:xfrm>
          <a:off x="714375" y="4648200"/>
          <a:ext cx="7924800" cy="10511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1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字母</a:t>
                      </a: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   B   C   D   E   F   G   H    I    J    K   L   M </a:t>
                      </a: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表值</a:t>
                      </a: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1   2    3    4   5   6    7    8    9   10  11  12  13</a:t>
                      </a: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43" name="Group 47"/>
          <p:cNvGraphicFramePr>
            <a:graphicFrameLocks noGrp="1"/>
          </p:cNvGraphicFramePr>
          <p:nvPr/>
        </p:nvGraphicFramePr>
        <p:xfrm>
          <a:off x="714375" y="5715000"/>
          <a:ext cx="7924800" cy="1143219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字母</a:t>
                      </a:r>
                    </a:p>
                  </a:txBody>
                  <a:tcPr marT="45672" marB="4567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N   O    P   Q    R   S   T   U   V   W   X   Y   Z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1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表值</a:t>
                      </a:r>
                    </a:p>
                  </a:txBody>
                  <a:tcPr marT="45672" marB="4567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14  15  16  17  18  19  20  21  22  23  24  25   0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71563" y="857250"/>
            <a:ext cx="7634287" cy="51911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kumimoji="0" lang="zh-CN" altLang="en-US" sz="280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    </a:t>
            </a:r>
            <a:r>
              <a:rPr kumimoji="0" lang="en-US" altLang="zh-CN" sz="280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He is  the ruler of ancient  Roma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/>
        </p:spPr>
        <p:txBody>
          <a:bodyPr anchor="b"/>
          <a:lstStyle/>
          <a:p>
            <a:pPr algn="r">
              <a:spcBef>
                <a:spcPct val="0"/>
              </a:spcBef>
              <a:defRPr/>
            </a:pPr>
            <a:fld id="{CEA68701-E3CF-48A7-BEB5-E32121003A05}" type="slidenum">
              <a:rPr kumimoji="0" lang="zh-CN" altLang="en-US" sz="1200">
                <a:latin typeface="Arial Black" pitchFamily="34" charset="0"/>
                <a:ea typeface="+mn-ea"/>
              </a:rPr>
              <a:pPr algn="r">
                <a:spcBef>
                  <a:spcPct val="0"/>
                </a:spcBef>
                <a:defRPr/>
              </a:pPr>
              <a:t>16</a:t>
            </a:fld>
            <a:endParaRPr kumimoji="0" lang="en-US" altLang="zh-CN" sz="1200">
              <a:latin typeface="Arial Black" pitchFamily="34" charset="0"/>
              <a:ea typeface="+mn-ea"/>
            </a:endParaRPr>
          </a:p>
        </p:txBody>
      </p:sp>
      <p:pic>
        <p:nvPicPr>
          <p:cNvPr id="25603" name="标题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463" y="-96838"/>
            <a:ext cx="8491537" cy="1498601"/>
          </a:xfrm>
        </p:spPr>
      </p:pic>
      <p:sp>
        <p:nvSpPr>
          <p:cNvPr id="118788" name="内容占位符 2"/>
          <p:cNvSpPr>
            <a:spLocks noGrp="1"/>
          </p:cNvSpPr>
          <p:nvPr>
            <p:ph idx="4294967295"/>
          </p:nvPr>
        </p:nvSpPr>
        <p:spPr>
          <a:xfrm>
            <a:off x="0" y="1484313"/>
            <a:ext cx="8540750" cy="46148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方正姚体" pitchFamily="2" charset="-122"/>
              </a:rPr>
              <a:t>将密文三个字母为一组分成</a:t>
            </a:r>
            <a:r>
              <a:rPr lang="en-US" altLang="zh-CN">
                <a:ea typeface="方正姚体" pitchFamily="2" charset="-122"/>
              </a:rPr>
              <a:t>3</a:t>
            </a:r>
            <a:r>
              <a:rPr lang="zh-CN" altLang="en-US">
                <a:ea typeface="方正姚体" pitchFamily="2" charset="-122"/>
              </a:rPr>
              <a:t>组</a:t>
            </a:r>
          </a:p>
          <a:p>
            <a:pPr eaLnBrk="1" hangingPunct="1">
              <a:defRPr/>
            </a:pPr>
            <a:endParaRPr lang="zh-CN" altLang="en-US">
              <a:ea typeface="方正姚体" pitchFamily="2" charset="-122"/>
            </a:endParaRPr>
          </a:p>
          <a:p>
            <a:pPr eaLnBrk="1" hangingPunct="1">
              <a:defRPr/>
            </a:pPr>
            <a:endParaRPr lang="zh-CN" altLang="en-US">
              <a:ea typeface="方正姚体" pitchFamily="2" charset="-122"/>
            </a:endParaRPr>
          </a:p>
          <a:p>
            <a:pPr eaLnBrk="1" hangingPunct="1">
              <a:defRPr/>
            </a:pPr>
            <a:r>
              <a:rPr lang="zh-CN" altLang="en-US">
                <a:ea typeface="方正姚体" pitchFamily="2" charset="-122"/>
              </a:rPr>
              <a:t>第</a:t>
            </a:r>
            <a:r>
              <a:rPr lang="en-US" altLang="zh-CN">
                <a:ea typeface="方正姚体" pitchFamily="2" charset="-122"/>
              </a:rPr>
              <a:t>1</a:t>
            </a:r>
            <a:r>
              <a:rPr lang="zh-CN" altLang="en-US">
                <a:ea typeface="方正姚体" pitchFamily="2" charset="-122"/>
              </a:rPr>
              <a:t>、</a:t>
            </a:r>
            <a:r>
              <a:rPr lang="en-US" altLang="zh-CN">
                <a:ea typeface="方正姚体" pitchFamily="2" charset="-122"/>
              </a:rPr>
              <a:t>2</a:t>
            </a:r>
            <a:r>
              <a:rPr lang="zh-CN" altLang="en-US">
                <a:ea typeface="方正姚体" pitchFamily="2" charset="-122"/>
              </a:rPr>
              <a:t>、</a:t>
            </a:r>
            <a:r>
              <a:rPr lang="en-US" altLang="zh-CN">
                <a:ea typeface="方正姚体" pitchFamily="2" charset="-122"/>
              </a:rPr>
              <a:t>3</a:t>
            </a:r>
            <a:r>
              <a:rPr lang="zh-CN" altLang="en-US">
                <a:ea typeface="方正姚体" pitchFamily="2" charset="-122"/>
              </a:rPr>
              <a:t>组分别用密钥</a:t>
            </a:r>
            <a:r>
              <a:rPr lang="en-US" altLang="zh-CN">
                <a:ea typeface="方正姚体" pitchFamily="2" charset="-122"/>
              </a:rPr>
              <a:t>17</a:t>
            </a:r>
            <a:r>
              <a:rPr lang="zh-CN" altLang="en-US">
                <a:ea typeface="方正姚体" pitchFamily="2" charset="-122"/>
              </a:rPr>
              <a:t>、</a:t>
            </a:r>
            <a:r>
              <a:rPr lang="en-US" altLang="zh-CN">
                <a:ea typeface="方正姚体" pitchFamily="2" charset="-122"/>
              </a:rPr>
              <a:t>4</a:t>
            </a:r>
            <a:r>
              <a:rPr lang="zh-CN" altLang="en-US">
                <a:ea typeface="方正姚体" pitchFamily="2" charset="-122"/>
              </a:rPr>
              <a:t>、</a:t>
            </a:r>
            <a:r>
              <a:rPr lang="en-US" altLang="zh-CN">
                <a:ea typeface="方正姚体" pitchFamily="2" charset="-122"/>
              </a:rPr>
              <a:t>3 </a:t>
            </a:r>
            <a:r>
              <a:rPr lang="zh-CN" altLang="en-US">
                <a:ea typeface="方正姚体" pitchFamily="2" charset="-122"/>
              </a:rPr>
              <a:t>进行加法密码的加密</a:t>
            </a:r>
            <a:endParaRPr lang="en-US" altLang="zh-CN">
              <a:ea typeface="方正姚体" pitchFamily="2" charset="-122"/>
            </a:endParaRPr>
          </a:p>
          <a:p>
            <a:pPr eaLnBrk="1" hangingPunct="1">
              <a:defRPr/>
            </a:pPr>
            <a:endParaRPr lang="en-US" altLang="zh-CN">
              <a:ea typeface="方正姚体" pitchFamily="2" charset="-122"/>
            </a:endParaRPr>
          </a:p>
          <a:p>
            <a:pPr eaLnBrk="1" hangingPunct="1">
              <a:defRPr/>
            </a:pPr>
            <a:endParaRPr lang="zh-CN" altLang="en-US">
              <a:ea typeface="方正姚体" pitchFamily="2" charset="-122"/>
            </a:endParaRPr>
          </a:p>
        </p:txBody>
      </p:sp>
      <p:graphicFrame>
        <p:nvGraphicFramePr>
          <p:cNvPr id="118813" name="Group 29"/>
          <p:cNvGraphicFramePr>
            <a:graphicFrameLocks noGrp="1"/>
          </p:cNvGraphicFramePr>
          <p:nvPr/>
        </p:nvGraphicFramePr>
        <p:xfrm>
          <a:off x="611188" y="4365625"/>
          <a:ext cx="7924800" cy="103663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字母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   B   C   D   E   F   G   H    I    J    K   L   M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表值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1   2    3    4   5   6    7    8    9   10  11  12  13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812" name="Group 28"/>
          <p:cNvGraphicFramePr>
            <a:graphicFrameLocks noGrp="1"/>
          </p:cNvGraphicFramePr>
          <p:nvPr/>
        </p:nvGraphicFramePr>
        <p:xfrm>
          <a:off x="611188" y="5445125"/>
          <a:ext cx="7924800" cy="1143219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字母</a:t>
                      </a:r>
                    </a:p>
                  </a:txBody>
                  <a:tcPr marT="45672" marB="4567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N   O    P   Q    R   S   T   U   V   W   X   Y   Z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1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表值</a:t>
                      </a:r>
                    </a:p>
                  </a:txBody>
                  <a:tcPr marT="45672" marB="4567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14  15  16  17  18  19  20  21  22  23  24  25   0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71563" y="857250"/>
            <a:ext cx="7634287" cy="51911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kumimoji="0" lang="zh-CN" altLang="en-US" sz="280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    </a:t>
            </a:r>
            <a:r>
              <a:rPr kumimoji="0" lang="en-US" altLang="zh-CN" sz="280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He is  the ruler of ancient  Roma</a:t>
            </a:r>
          </a:p>
        </p:txBody>
      </p:sp>
      <p:sp>
        <p:nvSpPr>
          <p:cNvPr id="118814" name="Text Box 9"/>
          <p:cNvSpPr txBox="1">
            <a:spLocks noChangeArrowheads="1"/>
          </p:cNvSpPr>
          <p:nvPr/>
        </p:nvSpPr>
        <p:spPr bwMode="auto">
          <a:xfrm>
            <a:off x="7199313" y="0"/>
            <a:ext cx="1944687" cy="3317875"/>
          </a:xfrm>
          <a:prstGeom prst="rect">
            <a:avLst/>
          </a:prstGeom>
          <a:solidFill>
            <a:srgbClr val="CA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00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    </a:t>
            </a:r>
            <a:r>
              <a:rPr kumimoji="0" lang="en-US" altLang="zh-CN" sz="200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Hei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00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    sth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00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    eru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00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    ler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00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    ofa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00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    nci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00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    ent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00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    Rom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00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   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88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88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188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1881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/>
        </p:spPr>
        <p:txBody>
          <a:bodyPr anchor="b"/>
          <a:lstStyle/>
          <a:p>
            <a:pPr algn="r">
              <a:spcBef>
                <a:spcPct val="0"/>
              </a:spcBef>
              <a:defRPr/>
            </a:pPr>
            <a:fld id="{8BAA506A-C30D-4B83-B45D-B5EFA4DDC254}" type="slidenum">
              <a:rPr kumimoji="0" lang="zh-CN" altLang="en-US" sz="1200">
                <a:latin typeface="Arial Black" pitchFamily="34" charset="0"/>
                <a:ea typeface="+mn-ea"/>
              </a:rPr>
              <a:pPr algn="r">
                <a:spcBef>
                  <a:spcPct val="0"/>
                </a:spcBef>
                <a:defRPr/>
              </a:pPr>
              <a:t>17</a:t>
            </a:fld>
            <a:endParaRPr kumimoji="0" lang="en-US" altLang="zh-CN" sz="1200">
              <a:latin typeface="Arial Black" pitchFamily="34" charset="0"/>
              <a:ea typeface="+mn-ea"/>
            </a:endParaRPr>
          </a:p>
        </p:txBody>
      </p:sp>
      <p:pic>
        <p:nvPicPr>
          <p:cNvPr id="26627" name="标题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463" y="-96838"/>
            <a:ext cx="8491537" cy="1498601"/>
          </a:xfrm>
        </p:spPr>
      </p:pic>
      <p:sp>
        <p:nvSpPr>
          <p:cNvPr id="120836" name="内容占位符 2"/>
          <p:cNvSpPr>
            <a:spLocks noGrp="1"/>
          </p:cNvSpPr>
          <p:nvPr>
            <p:ph idx="4294967295"/>
          </p:nvPr>
        </p:nvSpPr>
        <p:spPr>
          <a:xfrm>
            <a:off x="0" y="1989138"/>
            <a:ext cx="3671888" cy="2663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方正姚体" pitchFamily="2" charset="-122"/>
              </a:rPr>
              <a:t>第</a:t>
            </a:r>
            <a:r>
              <a:rPr lang="en-US" altLang="zh-CN">
                <a:ea typeface="方正姚体" pitchFamily="2" charset="-122"/>
              </a:rPr>
              <a:t>1</a:t>
            </a:r>
            <a:r>
              <a:rPr lang="zh-CN" altLang="en-US">
                <a:ea typeface="方正姚体" pitchFamily="2" charset="-122"/>
              </a:rPr>
              <a:t>、</a:t>
            </a:r>
            <a:r>
              <a:rPr lang="en-US" altLang="zh-CN">
                <a:ea typeface="方正姚体" pitchFamily="2" charset="-122"/>
              </a:rPr>
              <a:t>2</a:t>
            </a:r>
            <a:r>
              <a:rPr lang="zh-CN" altLang="en-US">
                <a:ea typeface="方正姚体" pitchFamily="2" charset="-122"/>
              </a:rPr>
              <a:t>、</a:t>
            </a:r>
            <a:r>
              <a:rPr lang="en-US" altLang="zh-CN">
                <a:ea typeface="方正姚体" pitchFamily="2" charset="-122"/>
              </a:rPr>
              <a:t>3</a:t>
            </a:r>
            <a:r>
              <a:rPr lang="zh-CN" altLang="en-US">
                <a:ea typeface="方正姚体" pitchFamily="2" charset="-122"/>
              </a:rPr>
              <a:t>组分别用密钥</a:t>
            </a:r>
            <a:r>
              <a:rPr lang="en-US" altLang="zh-CN">
                <a:ea typeface="方正姚体" pitchFamily="2" charset="-122"/>
              </a:rPr>
              <a:t>17</a:t>
            </a:r>
            <a:r>
              <a:rPr lang="zh-CN" altLang="en-US">
                <a:ea typeface="方正姚体" pitchFamily="2" charset="-122"/>
              </a:rPr>
              <a:t>、</a:t>
            </a:r>
            <a:r>
              <a:rPr lang="en-US" altLang="zh-CN">
                <a:ea typeface="方正姚体" pitchFamily="2" charset="-122"/>
              </a:rPr>
              <a:t>4</a:t>
            </a:r>
            <a:r>
              <a:rPr lang="zh-CN" altLang="en-US">
                <a:ea typeface="方正姚体" pitchFamily="2" charset="-122"/>
              </a:rPr>
              <a:t>、</a:t>
            </a:r>
            <a:r>
              <a:rPr lang="en-US" altLang="zh-CN">
                <a:ea typeface="方正姚体" pitchFamily="2" charset="-122"/>
              </a:rPr>
              <a:t>3 </a:t>
            </a:r>
            <a:r>
              <a:rPr lang="zh-CN" altLang="en-US">
                <a:ea typeface="方正姚体" pitchFamily="2" charset="-122"/>
              </a:rPr>
              <a:t>进行加法密码的加密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71563" y="857250"/>
            <a:ext cx="7634287" cy="51911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kumimoji="0" lang="zh-CN" altLang="en-US" sz="280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    </a:t>
            </a:r>
            <a:r>
              <a:rPr kumimoji="0" lang="en-US" altLang="zh-CN" sz="280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He is  the ruler of ancient  Roma</a:t>
            </a:r>
          </a:p>
        </p:txBody>
      </p:sp>
      <p:sp>
        <p:nvSpPr>
          <p:cNvPr id="120860" name="Text Box 9"/>
          <p:cNvSpPr txBox="1">
            <a:spLocks noChangeArrowheads="1"/>
          </p:cNvSpPr>
          <p:nvPr/>
        </p:nvSpPr>
        <p:spPr bwMode="auto">
          <a:xfrm>
            <a:off x="4932363" y="2236788"/>
            <a:ext cx="3095625" cy="4621212"/>
          </a:xfrm>
          <a:prstGeom prst="rect">
            <a:avLst/>
          </a:prstGeom>
          <a:solidFill>
            <a:srgbClr val="CA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di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zh-CN" altLang="en-US" sz="2800">
                <a:solidFill>
                  <a:srgbClr val="0033CC"/>
                </a:solidFill>
                <a:latin typeface="Constantia" pitchFamily="18" charset="0"/>
                <a:ea typeface="Gungsuh" pitchFamily="18" charset="-127"/>
              </a:rPr>
              <a:t>    </a:t>
            </a:r>
            <a:r>
              <a:rPr kumimoji="0" lang="en-US" altLang="zh-CN" sz="2800">
                <a:solidFill>
                  <a:srgbClr val="0033CC"/>
                </a:solidFill>
                <a:latin typeface="Constantia" pitchFamily="18" charset="0"/>
                <a:ea typeface="Gungsuh" pitchFamily="18" charset="-127"/>
              </a:rPr>
              <a:t>Hei</a:t>
            </a:r>
          </a:p>
          <a:p>
            <a:pPr marL="342900" indent="-342900" algn="di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800">
                <a:solidFill>
                  <a:srgbClr val="0033CC"/>
                </a:solidFill>
                <a:latin typeface="Constantia" pitchFamily="18" charset="0"/>
                <a:ea typeface="Gungsuh" pitchFamily="18" charset="-127"/>
              </a:rPr>
              <a:t>    sth</a:t>
            </a:r>
          </a:p>
          <a:p>
            <a:pPr marL="342900" indent="-342900" algn="di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800">
                <a:solidFill>
                  <a:srgbClr val="0033CC"/>
                </a:solidFill>
                <a:latin typeface="Constantia" pitchFamily="18" charset="0"/>
                <a:ea typeface="Gungsuh" pitchFamily="18" charset="-127"/>
              </a:rPr>
              <a:t>    eru</a:t>
            </a:r>
          </a:p>
          <a:p>
            <a:pPr marL="342900" indent="-342900" algn="di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800">
                <a:solidFill>
                  <a:srgbClr val="0033CC"/>
                </a:solidFill>
                <a:latin typeface="Constantia" pitchFamily="18" charset="0"/>
                <a:ea typeface="Gungsuh" pitchFamily="18" charset="-127"/>
              </a:rPr>
              <a:t>    ler</a:t>
            </a:r>
          </a:p>
          <a:p>
            <a:pPr marL="342900" indent="-342900" algn="di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800">
                <a:solidFill>
                  <a:srgbClr val="0033CC"/>
                </a:solidFill>
                <a:latin typeface="Constantia" pitchFamily="18" charset="0"/>
                <a:ea typeface="Gungsuh" pitchFamily="18" charset="-127"/>
              </a:rPr>
              <a:t>    ofa</a:t>
            </a:r>
          </a:p>
          <a:p>
            <a:pPr marL="342900" indent="-342900" algn="di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800">
                <a:solidFill>
                  <a:srgbClr val="0033CC"/>
                </a:solidFill>
                <a:latin typeface="Constantia" pitchFamily="18" charset="0"/>
                <a:ea typeface="Gungsuh" pitchFamily="18" charset="-127"/>
              </a:rPr>
              <a:t>    nci</a:t>
            </a:r>
          </a:p>
          <a:p>
            <a:pPr marL="342900" indent="-342900" algn="di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800">
                <a:solidFill>
                  <a:srgbClr val="0033CC"/>
                </a:solidFill>
                <a:latin typeface="Constantia" pitchFamily="18" charset="0"/>
                <a:ea typeface="Gungsuh" pitchFamily="18" charset="-127"/>
              </a:rPr>
              <a:t>    ent</a:t>
            </a:r>
          </a:p>
          <a:p>
            <a:pPr marL="342900" indent="-342900" algn="di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800">
                <a:solidFill>
                  <a:srgbClr val="0033CC"/>
                </a:solidFill>
                <a:latin typeface="Constantia" pitchFamily="18" charset="0"/>
                <a:ea typeface="Gungsuh" pitchFamily="18" charset="-127"/>
              </a:rPr>
              <a:t>    Rom    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0" lang="en-US" altLang="zh-CN" sz="2800">
                <a:solidFill>
                  <a:srgbClr val="0033CC"/>
                </a:solidFill>
                <a:latin typeface="Constantia" pitchFamily="18" charset="0"/>
                <a:ea typeface="Gungsuh" pitchFamily="18" charset="-127"/>
              </a:rPr>
              <a:t>    a</a:t>
            </a:r>
          </a:p>
        </p:txBody>
      </p:sp>
      <p:grpSp>
        <p:nvGrpSpPr>
          <p:cNvPr id="120871" name="Group 39"/>
          <p:cNvGrpSpPr>
            <a:grpSpLocks/>
          </p:cNvGrpSpPr>
          <p:nvPr/>
        </p:nvGrpSpPr>
        <p:grpSpPr bwMode="auto">
          <a:xfrm>
            <a:off x="5508625" y="1412875"/>
            <a:ext cx="720725" cy="790575"/>
            <a:chOff x="3470" y="890"/>
            <a:chExt cx="454" cy="498"/>
          </a:xfrm>
        </p:grpSpPr>
        <p:sp>
          <p:nvSpPr>
            <p:cNvPr id="120868" name="Text Box 36"/>
            <p:cNvSpPr txBox="1">
              <a:spLocks noChangeArrowheads="1"/>
            </p:cNvSpPr>
            <p:nvPr/>
          </p:nvSpPr>
          <p:spPr bwMode="auto">
            <a:xfrm>
              <a:off x="3470" y="89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17</a:t>
              </a:r>
            </a:p>
          </p:txBody>
        </p:sp>
        <p:sp>
          <p:nvSpPr>
            <p:cNvPr id="26639" name="AutoShape 38"/>
            <p:cNvSpPr>
              <a:spLocks noChangeArrowheads="1"/>
            </p:cNvSpPr>
            <p:nvPr/>
          </p:nvSpPr>
          <p:spPr bwMode="auto">
            <a:xfrm>
              <a:off x="3560" y="1207"/>
              <a:ext cx="226" cy="18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0872" name="Group 40"/>
          <p:cNvGrpSpPr>
            <a:grpSpLocks/>
          </p:cNvGrpSpPr>
          <p:nvPr/>
        </p:nvGrpSpPr>
        <p:grpSpPr bwMode="auto">
          <a:xfrm>
            <a:off x="6516688" y="1412875"/>
            <a:ext cx="720725" cy="790575"/>
            <a:chOff x="3470" y="890"/>
            <a:chExt cx="454" cy="498"/>
          </a:xfrm>
        </p:grpSpPr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3470" y="89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4</a:t>
              </a:r>
            </a:p>
          </p:txBody>
        </p:sp>
        <p:sp>
          <p:nvSpPr>
            <p:cNvPr id="26637" name="AutoShape 42"/>
            <p:cNvSpPr>
              <a:spLocks noChangeArrowheads="1"/>
            </p:cNvSpPr>
            <p:nvPr/>
          </p:nvSpPr>
          <p:spPr bwMode="auto">
            <a:xfrm>
              <a:off x="3560" y="1207"/>
              <a:ext cx="226" cy="18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0875" name="Group 43"/>
          <p:cNvGrpSpPr>
            <a:grpSpLocks/>
          </p:cNvGrpSpPr>
          <p:nvPr/>
        </p:nvGrpSpPr>
        <p:grpSpPr bwMode="auto">
          <a:xfrm>
            <a:off x="7524750" y="1412875"/>
            <a:ext cx="720725" cy="790575"/>
            <a:chOff x="3470" y="890"/>
            <a:chExt cx="454" cy="498"/>
          </a:xfrm>
        </p:grpSpPr>
        <p:sp>
          <p:nvSpPr>
            <p:cNvPr id="120876" name="Text Box 44"/>
            <p:cNvSpPr txBox="1">
              <a:spLocks noChangeArrowheads="1"/>
            </p:cNvSpPr>
            <p:nvPr/>
          </p:nvSpPr>
          <p:spPr bwMode="auto">
            <a:xfrm>
              <a:off x="3470" y="89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3</a:t>
              </a:r>
            </a:p>
          </p:txBody>
        </p:sp>
        <p:sp>
          <p:nvSpPr>
            <p:cNvPr id="26635" name="AutoShape 45"/>
            <p:cNvSpPr>
              <a:spLocks noChangeArrowheads="1"/>
            </p:cNvSpPr>
            <p:nvPr/>
          </p:nvSpPr>
          <p:spPr bwMode="auto">
            <a:xfrm>
              <a:off x="3560" y="1207"/>
              <a:ext cx="226" cy="18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086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6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208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120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1208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1208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20860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9D90D3BE-6294-4E84-BFE7-011E0FF61DC8}" type="slidenum">
              <a:rPr lang="zh-CN" altLang="en-US" sz="1200">
                <a:latin typeface="Arial Black" pitchFamily="34" charset="0"/>
              </a:rPr>
              <a:pPr>
                <a:defRPr/>
              </a:pPr>
              <a:t>18</a:t>
            </a:fld>
            <a:endParaRPr lang="en-US" altLang="zh-CN" sz="1200">
              <a:latin typeface="Arial Black" pitchFamily="34" charset="0"/>
            </a:endParaRPr>
          </a:p>
        </p:txBody>
      </p:sp>
      <p:pic>
        <p:nvPicPr>
          <p:cNvPr id="27651" name="标题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463" y="249238"/>
            <a:ext cx="8491537" cy="1158875"/>
          </a:xfrm>
        </p:spPr>
      </p:pic>
      <p:sp>
        <p:nvSpPr>
          <p:cNvPr id="30724" name="内容占位符 2"/>
          <p:cNvSpPr>
            <a:spLocks noGrp="1"/>
          </p:cNvSpPr>
          <p:nvPr>
            <p:ph idx="4294967295"/>
          </p:nvPr>
        </p:nvSpPr>
        <p:spPr>
          <a:xfrm>
            <a:off x="1057275" y="1784350"/>
            <a:ext cx="8086725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Char char=""/>
              <a:defRPr/>
            </a:pPr>
            <a:r>
              <a:rPr lang="zh-CN" altLang="en-US">
                <a:ea typeface="方正姚体" pitchFamily="2" charset="-122"/>
              </a:rPr>
              <a:t>问题：</a:t>
            </a:r>
            <a:endParaRPr lang="en-US" altLang="zh-CN">
              <a:ea typeface="方正姚体" pitchFamily="2" charset="-122"/>
            </a:endParaRPr>
          </a:p>
          <a:p>
            <a:pPr eaLnBrk="1" hangingPunct="1">
              <a:buFont typeface="Wingdings 2" pitchFamily="18" charset="2"/>
              <a:buChar char=""/>
              <a:defRPr/>
            </a:pPr>
            <a:r>
              <a:rPr lang="zh-CN" altLang="en-US">
                <a:ea typeface="方正姚体" pitchFamily="2" charset="-122"/>
              </a:rPr>
              <a:t>在不知道密钥的情况下如何解密？</a:t>
            </a:r>
            <a:endParaRPr lang="en-US" altLang="zh-CN">
              <a:ea typeface="方正姚体" pitchFamily="2" charset="-122"/>
            </a:endParaRPr>
          </a:p>
          <a:p>
            <a:pPr eaLnBrk="1" hangingPunct="1">
              <a:buFont typeface="Wingdings 2" pitchFamily="18" charset="2"/>
              <a:buChar char=""/>
              <a:defRPr/>
            </a:pPr>
            <a:r>
              <a:rPr lang="zh-CN" altLang="en-US">
                <a:ea typeface="方正姚体" pitchFamily="2" charset="-122"/>
              </a:rPr>
              <a:t>（</a:t>
            </a:r>
            <a:r>
              <a:rPr lang="en-US" altLang="zh-CN">
                <a:ea typeface="方正姚体" pitchFamily="2" charset="-122"/>
              </a:rPr>
              <a:t>1</a:t>
            </a:r>
            <a:r>
              <a:rPr lang="zh-CN" altLang="en-US">
                <a:ea typeface="方正姚体" pitchFamily="2" charset="-122"/>
              </a:rPr>
              <a:t>）不知道密钥，但知道密钥长度</a:t>
            </a:r>
            <a:endParaRPr lang="en-US" altLang="zh-CN">
              <a:ea typeface="方正姚体" pitchFamily="2" charset="-122"/>
            </a:endParaRPr>
          </a:p>
          <a:p>
            <a:pPr eaLnBrk="1" hangingPunct="1">
              <a:buFont typeface="Wingdings 2" pitchFamily="18" charset="2"/>
              <a:buChar char=""/>
              <a:defRPr/>
            </a:pPr>
            <a:r>
              <a:rPr lang="zh-CN" altLang="en-US" b="1">
                <a:solidFill>
                  <a:srgbClr val="FF3399"/>
                </a:solidFill>
                <a:ea typeface="方正姚体" pitchFamily="2" charset="-122"/>
              </a:rPr>
              <a:t>（</a:t>
            </a:r>
            <a:r>
              <a:rPr lang="en-US" altLang="zh-CN" b="1">
                <a:solidFill>
                  <a:srgbClr val="FF3399"/>
                </a:solidFill>
                <a:ea typeface="方正姚体" pitchFamily="2" charset="-122"/>
              </a:rPr>
              <a:t>2</a:t>
            </a:r>
            <a:r>
              <a:rPr lang="zh-CN" altLang="en-US" b="1">
                <a:solidFill>
                  <a:srgbClr val="FF3399"/>
                </a:solidFill>
                <a:ea typeface="方正姚体" pitchFamily="2" charset="-122"/>
              </a:rPr>
              <a:t>）不知道密钥内容，也不知道密钥长度</a:t>
            </a:r>
            <a:r>
              <a:rPr lang="en-US" altLang="zh-CN" b="1">
                <a:solidFill>
                  <a:srgbClr val="FF3399"/>
                </a:solidFill>
                <a:ea typeface="方正姚体" pitchFamily="2" charset="-122"/>
              </a:rPr>
              <a:t>p</a:t>
            </a:r>
          </a:p>
          <a:p>
            <a:pPr eaLnBrk="1" hangingPunct="1">
              <a:buFont typeface="Wingdings 2" pitchFamily="18" charset="2"/>
              <a:buChar char=""/>
              <a:defRPr/>
            </a:pPr>
            <a:r>
              <a:rPr lang="zh-CN" altLang="zh-CN" b="1">
                <a:solidFill>
                  <a:srgbClr val="FFFF99"/>
                </a:solidFill>
                <a:ea typeface="楷体_GB2312" pitchFamily="49" charset="-122"/>
              </a:rPr>
              <a:t>破译轮换周期 </a:t>
            </a:r>
            <a:r>
              <a:rPr lang="en-US" altLang="zh-CN" b="1">
                <a:solidFill>
                  <a:srgbClr val="FFFF99"/>
                </a:solidFill>
                <a:ea typeface="楷体_GB2312" pitchFamily="49" charset="-122"/>
              </a:rPr>
              <a:t>p</a:t>
            </a:r>
            <a:r>
              <a:rPr lang="en-US" altLang="zh-CN">
                <a:ea typeface="楷体_GB2312" pitchFamily="49" charset="-122"/>
              </a:rPr>
              <a:t>: </a:t>
            </a:r>
            <a:r>
              <a:rPr lang="zh-CN" altLang="en-US">
                <a:ea typeface="楷体_GB2312" pitchFamily="49" charset="-122"/>
              </a:rPr>
              <a:t>将密文向后移动 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en-US" altLang="en-US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位之后与原来的明文进行比较,统计重码率</a:t>
            </a:r>
            <a:r>
              <a:rPr lang="en-US" altLang="en-US">
                <a:ea typeface="楷体_GB2312" pitchFamily="49" charset="-122"/>
              </a:rPr>
              <a:t>v. n&lt;p</a:t>
            </a:r>
            <a:r>
              <a:rPr lang="en-US" altLang="zh-CN">
                <a:ea typeface="楷体_GB2312" pitchFamily="49" charset="-122"/>
              </a:rPr>
              <a:t>时v</a:t>
            </a:r>
            <a:r>
              <a:rPr lang="zh-CN" altLang="en-US">
                <a:ea typeface="楷体_GB2312" pitchFamily="49" charset="-122"/>
              </a:rPr>
              <a:t>约为</a:t>
            </a:r>
            <a:r>
              <a:rPr lang="en-US" altLang="en-US">
                <a:ea typeface="楷体_GB2312" pitchFamily="49" charset="-122"/>
              </a:rPr>
              <a:t>0.038</a:t>
            </a:r>
            <a:r>
              <a:rPr lang="en-US" altLang="zh-CN">
                <a:ea typeface="楷体_GB2312" pitchFamily="49" charset="-122"/>
              </a:rPr>
              <a:t>，n</a:t>
            </a:r>
            <a:r>
              <a:rPr lang="en-US" altLang="en-US">
                <a:ea typeface="楷体_GB2312" pitchFamily="49" charset="-122"/>
              </a:rPr>
              <a:t>=p</a:t>
            </a:r>
            <a:r>
              <a:rPr lang="en-US" altLang="zh-CN">
                <a:ea typeface="楷体_GB2312" pitchFamily="49" charset="-122"/>
              </a:rPr>
              <a:t>时</a:t>
            </a:r>
            <a:r>
              <a:rPr lang="zh-CN" altLang="en-US">
                <a:ea typeface="楷体_GB2312" pitchFamily="49" charset="-122"/>
              </a:rPr>
              <a:t>约</a:t>
            </a:r>
            <a:r>
              <a:rPr lang="en-US" altLang="en-US">
                <a:ea typeface="楷体_GB2312" pitchFamily="49" charset="-122"/>
              </a:rPr>
              <a:t>0.065</a:t>
            </a:r>
            <a:endParaRPr lang="zh-CN" altLang="en-US">
              <a:ea typeface="方正姚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/>
        </p:spPr>
        <p:txBody>
          <a:bodyPr anchor="b"/>
          <a:lstStyle/>
          <a:p>
            <a:pPr algn="r">
              <a:spcBef>
                <a:spcPct val="0"/>
              </a:spcBef>
              <a:defRPr/>
            </a:pPr>
            <a:fld id="{628175DA-38FC-4D84-BBDC-2ECBB88AAF61}" type="slidenum">
              <a:rPr kumimoji="0" lang="zh-CN" altLang="en-US" sz="1200">
                <a:latin typeface="Arial Black" pitchFamily="34" charset="0"/>
                <a:ea typeface="+mn-ea"/>
              </a:rPr>
              <a:pPr algn="r">
                <a:spcBef>
                  <a:spcPct val="0"/>
                </a:spcBef>
                <a:defRPr/>
              </a:pPr>
              <a:t>19</a:t>
            </a:fld>
            <a:endParaRPr kumimoji="0" lang="en-US" altLang="zh-CN" sz="1200">
              <a:latin typeface="Arial Black" pitchFamily="34" charset="0"/>
              <a:ea typeface="+mn-ea"/>
            </a:endParaRPr>
          </a:p>
        </p:txBody>
      </p:sp>
      <p:pic>
        <p:nvPicPr>
          <p:cNvPr id="28675" name="标题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463" y="0"/>
            <a:ext cx="8491537" cy="1158875"/>
          </a:xfrm>
        </p:spPr>
      </p:pic>
      <p:sp>
        <p:nvSpPr>
          <p:cNvPr id="124932" name="内容占位符 2"/>
          <p:cNvSpPr>
            <a:spLocks noGrp="1"/>
          </p:cNvSpPr>
          <p:nvPr>
            <p:ph idx="4294967295"/>
          </p:nvPr>
        </p:nvSpPr>
        <p:spPr>
          <a:xfrm>
            <a:off x="1057275" y="1268413"/>
            <a:ext cx="8086725" cy="5256212"/>
          </a:xfrm>
        </p:spPr>
        <p:txBody>
          <a:bodyPr/>
          <a:lstStyle/>
          <a:p>
            <a:pPr eaLnBrk="1" hangingPunct="1">
              <a:buFont typeface="Wingdings 2" pitchFamily="18" charset="2"/>
              <a:buChar char=""/>
              <a:defRPr/>
            </a:pPr>
            <a:r>
              <a:rPr lang="zh-CN" altLang="en-US" dirty="0">
                <a:ea typeface="方正姚体" pitchFamily="2" charset="-122"/>
              </a:rPr>
              <a:t>问题：</a:t>
            </a:r>
            <a:endParaRPr lang="en-US" altLang="zh-CN" dirty="0">
              <a:ea typeface="方正姚体" pitchFamily="2" charset="-122"/>
            </a:endParaRPr>
          </a:p>
          <a:p>
            <a:pPr eaLnBrk="1" hangingPunct="1">
              <a:buFont typeface="Wingdings 2" pitchFamily="18" charset="2"/>
              <a:buChar char=""/>
              <a:defRPr/>
            </a:pPr>
            <a:r>
              <a:rPr lang="zh-CN" altLang="en-US" b="1" dirty="0">
                <a:solidFill>
                  <a:srgbClr val="FF3399"/>
                </a:solidFill>
                <a:ea typeface="方正姚体" pitchFamily="2" charset="-122"/>
              </a:rPr>
              <a:t>（</a:t>
            </a:r>
            <a:r>
              <a:rPr lang="en-US" altLang="zh-CN" b="1" dirty="0">
                <a:solidFill>
                  <a:srgbClr val="FF3399"/>
                </a:solidFill>
                <a:ea typeface="方正姚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ea typeface="方正姚体" pitchFamily="2" charset="-122"/>
              </a:rPr>
              <a:t>）不知道密钥内容，也不知道密钥长度</a:t>
            </a:r>
            <a:r>
              <a:rPr lang="en-US" altLang="zh-CN" b="1" dirty="0">
                <a:solidFill>
                  <a:srgbClr val="FF3399"/>
                </a:solidFill>
                <a:ea typeface="方正姚体" pitchFamily="2" charset="-122"/>
              </a:rPr>
              <a:t>p</a:t>
            </a:r>
          </a:p>
          <a:p>
            <a:pPr eaLnBrk="1" hangingPunct="1">
              <a:buFont typeface="Wingdings 2" pitchFamily="18" charset="2"/>
              <a:buChar char=""/>
              <a:defRPr/>
            </a:pPr>
            <a:r>
              <a:rPr lang="zh-CN" altLang="zh-CN" b="1" dirty="0">
                <a:solidFill>
                  <a:srgbClr val="FFFF99"/>
                </a:solidFill>
                <a:ea typeface="楷体_GB2312" pitchFamily="49" charset="-122"/>
              </a:rPr>
              <a:t>破译轮换周期 </a:t>
            </a:r>
            <a:r>
              <a:rPr lang="en-US" altLang="zh-CN" b="1" dirty="0">
                <a:solidFill>
                  <a:srgbClr val="FFFF99"/>
                </a:solidFill>
                <a:ea typeface="楷体_GB2312" pitchFamily="49" charset="-122"/>
              </a:rPr>
              <a:t>p</a:t>
            </a:r>
            <a:r>
              <a:rPr lang="en-US" altLang="zh-CN" dirty="0">
                <a:ea typeface="楷体_GB2312" pitchFamily="49" charset="-122"/>
              </a:rPr>
              <a:t>: </a:t>
            </a:r>
            <a:r>
              <a:rPr lang="zh-CN" altLang="en-US" dirty="0">
                <a:ea typeface="楷体_GB2312" pitchFamily="49" charset="-122"/>
              </a:rPr>
              <a:t>将密文向后移动 </a:t>
            </a:r>
            <a:r>
              <a:rPr lang="en-US" altLang="zh-CN" dirty="0">
                <a:ea typeface="楷体_GB2312" pitchFamily="49" charset="-122"/>
              </a:rPr>
              <a:t>n</a:t>
            </a:r>
            <a:r>
              <a:rPr lang="en-US" altLang="en-US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位之后与原来的明文进行比较,统计重码率</a:t>
            </a:r>
            <a:r>
              <a:rPr lang="en-US" altLang="en-US" dirty="0">
                <a:ea typeface="楷体_GB2312" pitchFamily="49" charset="-122"/>
              </a:rPr>
              <a:t>v. n&lt;</a:t>
            </a:r>
            <a:r>
              <a:rPr lang="en-US" altLang="en-US" dirty="0" err="1">
                <a:ea typeface="楷体_GB2312" pitchFamily="49" charset="-122"/>
              </a:rPr>
              <a:t>p</a:t>
            </a:r>
            <a:r>
              <a:rPr lang="en-US" altLang="zh-CN" dirty="0" err="1">
                <a:ea typeface="楷体_GB2312" pitchFamily="49" charset="-122"/>
              </a:rPr>
              <a:t>时</a:t>
            </a:r>
            <a:r>
              <a:rPr lang="zh-CN" altLang="en-US" dirty="0">
                <a:ea typeface="楷体_GB2312" pitchFamily="49" charset="-122"/>
              </a:rPr>
              <a:t>，左移位数不等于密钥长度，则重码的发生是随机的；</a:t>
            </a:r>
            <a:r>
              <a:rPr lang="en-US" altLang="zh-CN" dirty="0">
                <a:ea typeface="楷体_GB2312" pitchFamily="49" charset="-122"/>
              </a:rPr>
              <a:t>v</a:t>
            </a:r>
            <a:r>
              <a:rPr lang="zh-CN" altLang="en-US" dirty="0">
                <a:ea typeface="楷体_GB2312" pitchFamily="49" charset="-122"/>
              </a:rPr>
              <a:t>约为</a:t>
            </a:r>
            <a:r>
              <a:rPr lang="en-US" altLang="en-US" dirty="0">
                <a:ea typeface="楷体_GB2312" pitchFamily="49" charset="-122"/>
              </a:rPr>
              <a:t>0.038</a:t>
            </a:r>
            <a:r>
              <a:rPr lang="en-US" altLang="zh-CN" dirty="0">
                <a:ea typeface="楷体_GB2312" pitchFamily="49" charset="-122"/>
              </a:rPr>
              <a:t>，</a:t>
            </a:r>
          </a:p>
          <a:p>
            <a:pPr eaLnBrk="1" hangingPunct="1">
              <a:buFont typeface="Wingdings 2" pitchFamily="18" charset="2"/>
              <a:buChar char=""/>
              <a:defRPr/>
            </a:pPr>
            <a:r>
              <a:rPr lang="en-US" altLang="zh-CN" dirty="0">
                <a:ea typeface="楷体_GB2312" pitchFamily="49" charset="-122"/>
              </a:rPr>
              <a:t>n</a:t>
            </a:r>
            <a:r>
              <a:rPr lang="en-US" altLang="en-US" dirty="0">
                <a:ea typeface="楷体_GB2312" pitchFamily="49" charset="-122"/>
              </a:rPr>
              <a:t>=</a:t>
            </a:r>
            <a:r>
              <a:rPr lang="en-US" altLang="en-US" dirty="0" err="1">
                <a:ea typeface="楷体_GB2312" pitchFamily="49" charset="-122"/>
              </a:rPr>
              <a:t>p</a:t>
            </a:r>
            <a:r>
              <a:rPr lang="en-US" altLang="zh-CN" dirty="0" err="1">
                <a:ea typeface="楷体_GB2312" pitchFamily="49" charset="-122"/>
              </a:rPr>
              <a:t>时</a:t>
            </a:r>
            <a:r>
              <a:rPr lang="zh-CN" altLang="en-US" dirty="0">
                <a:ea typeface="楷体_GB2312" pitchFamily="49" charset="-122"/>
              </a:rPr>
              <a:t>，左移位数等于密钥长度，则重码发生等价于上下两行是同一个字母；约</a:t>
            </a:r>
            <a:r>
              <a:rPr lang="en-US" altLang="en-US" dirty="0">
                <a:ea typeface="楷体_GB2312" pitchFamily="49" charset="-122"/>
              </a:rPr>
              <a:t>0.065</a:t>
            </a:r>
            <a:r>
              <a:rPr lang="en-US" altLang="zh-CN" dirty="0">
                <a:ea typeface="楷体_GB2312" pitchFamily="49" charset="-122"/>
              </a:rPr>
              <a:t>（</a:t>
            </a:r>
            <a:r>
              <a:rPr lang="zh-CN" altLang="en-US" dirty="0">
                <a:ea typeface="楷体_GB2312" pitchFamily="49" charset="-122"/>
              </a:rPr>
              <a:t>？</a:t>
            </a:r>
            <a:r>
              <a:rPr lang="en-US" altLang="zh-CN" dirty="0">
                <a:ea typeface="楷体_GB2312" pitchFamily="49" charset="-122"/>
              </a:rPr>
              <a:t>0.0665</a:t>
            </a:r>
            <a:r>
              <a:rPr lang="zh-CN" altLang="en-US" dirty="0">
                <a:ea typeface="楷体_GB2312" pitchFamily="49" charset="-122"/>
              </a:rPr>
              <a:t>）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zh-CN" altLang="en-US" dirty="0">
              <a:ea typeface="方正姚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24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0A46329D-4129-4A0B-9B1D-3A2F9902ACC4}" type="slidenum">
              <a:rPr lang="zh-CN" altLang="en-US" sz="1200">
                <a:latin typeface="Arial Black" pitchFamily="34" charset="0"/>
              </a:rPr>
              <a:pPr>
                <a:defRPr/>
              </a:pPr>
              <a:t>2</a:t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00125" y="3000375"/>
            <a:ext cx="327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谁最先使用密码</a:t>
            </a:r>
            <a:r>
              <a:rPr lang="zh-CN" altLang="en-US">
                <a:latin typeface="Times New Roman" pitchFamily="18" charset="0"/>
                <a:ea typeface="楷体_GB2312" pitchFamily="49" charset="-122"/>
              </a:rPr>
              <a:t>？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68313" y="404813"/>
            <a:ext cx="7315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4500">
                <a:solidFill>
                  <a:srgbClr val="FFFF99"/>
                </a:solidFill>
                <a:latin typeface="Times New Roman" pitchFamily="18" charset="0"/>
                <a:ea typeface="楷体_GB2312" pitchFamily="49" charset="-122"/>
              </a:rPr>
              <a:t>密码学</a:t>
            </a:r>
            <a:r>
              <a:rPr lang="zh-CN" altLang="en-US" sz="4500">
                <a:solidFill>
                  <a:srgbClr val="FFFF99"/>
                </a:solidFill>
                <a:latin typeface="Times New Roman" pitchFamily="18" charset="0"/>
              </a:rPr>
              <a:t> </a:t>
            </a:r>
            <a:r>
              <a:rPr lang="zh-CN" altLang="en-US" sz="450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CN" sz="4500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Cryptography</a:t>
            </a:r>
            <a:endParaRPr lang="zh-CN" altLang="en-US" sz="4500">
              <a:solidFill>
                <a:srgbClr val="FFFF99"/>
              </a:solidFill>
              <a:latin typeface="Times New Roman" pitchFamily="18" charset="0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143000" y="1219200"/>
            <a:ext cx="7391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</a:rPr>
              <a:t>源于希腊文字：秘密＋书写</a:t>
            </a:r>
            <a:endParaRPr lang="en-US" altLang="zh-CN" sz="2800">
              <a:latin typeface="Times New Roman" pitchFamily="18" charset="0"/>
            </a:endParaRPr>
          </a:p>
          <a:p>
            <a:r>
              <a:rPr lang="zh-CN" altLang="en-US" sz="2800">
                <a:latin typeface="Times New Roman" pitchFamily="18" charset="0"/>
              </a:rPr>
              <a:t>可追溯到几千年前的埃及、巴比伦、古罗马和古希腊。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286125" y="3571875"/>
            <a:ext cx="4929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</a:rPr>
              <a:t>古罗马皇帝</a:t>
            </a:r>
            <a:r>
              <a:rPr lang="en-US" altLang="zh-CN" sz="2800">
                <a:latin typeface="Times New Roman" pitchFamily="18" charset="0"/>
              </a:rPr>
              <a:t>Julius Caesar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zh-CN" altLang="en-US" sz="2800">
                <a:latin typeface="Times New Roman" pitchFamily="18" charset="0"/>
              </a:rPr>
              <a:t>恺撒)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928688" y="4214813"/>
            <a:ext cx="6348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密文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800">
                <a:latin typeface="Times New Roman" pitchFamily="18" charset="0"/>
              </a:rPr>
              <a:t>Kh lv wkh uxohu  ri  dqflhqw  Urpd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000125" y="4786313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</a:rPr>
              <a:t>明文：</a:t>
            </a:r>
            <a:r>
              <a:rPr lang="en-US" altLang="zh-CN" sz="2800">
                <a:latin typeface="Times New Roman" pitchFamily="18" charset="0"/>
              </a:rPr>
              <a:t>He is  the ruler of ancient  Roma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928688" y="5572125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主要缺陷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zh-CN" altLang="en-US" sz="2800">
                <a:latin typeface="Times New Roman" pitchFamily="18" charset="0"/>
              </a:rPr>
              <a:t>字母出现频率不变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01" grpId="0" autoUpdateAnimBg="0"/>
      <p:bldP spid="820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91A097E5-E46E-472F-9374-552A817F893B}" type="slidenum">
              <a:rPr lang="zh-CN" altLang="en-US" sz="1200">
                <a:latin typeface="Arial Black" pitchFamily="34" charset="0"/>
              </a:rPr>
              <a:pPr>
                <a:defRPr/>
              </a:pPr>
              <a:t>20</a:t>
            </a:fld>
            <a:endParaRPr lang="en-US" altLang="zh-CN" sz="1200">
              <a:latin typeface="Arial Black" pitchFamily="34" charset="0"/>
            </a:endParaRPr>
          </a:p>
        </p:txBody>
      </p:sp>
      <p:pic>
        <p:nvPicPr>
          <p:cNvPr id="29699" name="标题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91538" cy="1158875"/>
          </a:xfrm>
        </p:spPr>
      </p:pic>
      <p:sp>
        <p:nvSpPr>
          <p:cNvPr id="31748" name="内容占位符 2"/>
          <p:cNvSpPr>
            <a:spLocks noGrp="1"/>
          </p:cNvSpPr>
          <p:nvPr>
            <p:ph idx="4294967295"/>
          </p:nvPr>
        </p:nvSpPr>
        <p:spPr>
          <a:xfrm>
            <a:off x="0" y="1196975"/>
            <a:ext cx="8229600" cy="5472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方正姚体" pitchFamily="2" charset="-122"/>
              </a:rPr>
              <a:t>破译者采用以下方法：对</a:t>
            </a:r>
            <a:r>
              <a:rPr lang="en-US" altLang="zh-CN">
                <a:ea typeface="方正姚体" pitchFamily="2" charset="-122"/>
              </a:rPr>
              <a:t>n=1,2,3, </a:t>
            </a:r>
            <a:r>
              <a:rPr lang="en-US" altLang="zh-CN">
                <a:latin typeface="Arial"/>
                <a:ea typeface="方正姚体" pitchFamily="2" charset="-122"/>
              </a:rPr>
              <a:t>…</a:t>
            </a:r>
            <a:r>
              <a:rPr lang="en-US" altLang="zh-CN">
                <a:solidFill>
                  <a:srgbClr val="FF3399"/>
                </a:solidFill>
                <a:ea typeface="方正姚体" pitchFamily="2" charset="-122"/>
              </a:rPr>
              <a:t>25</a:t>
            </a:r>
            <a:r>
              <a:rPr lang="en-US" altLang="zh-CN">
                <a:ea typeface="方正姚体" pitchFamily="2" charset="-122"/>
              </a:rPr>
              <a:t>,</a:t>
            </a:r>
            <a:r>
              <a:rPr lang="zh-CN" altLang="en-US">
                <a:ea typeface="方正姚体" pitchFamily="2" charset="-122"/>
              </a:rPr>
              <a:t>将密文分别向左移动</a:t>
            </a:r>
            <a:r>
              <a:rPr lang="en-US" altLang="zh-CN">
                <a:ea typeface="方正姚体" pitchFamily="2" charset="-122"/>
              </a:rPr>
              <a:t>n</a:t>
            </a:r>
            <a:r>
              <a:rPr lang="zh-CN" altLang="en-US">
                <a:ea typeface="方正姚体" pitchFamily="2" charset="-122"/>
              </a:rPr>
              <a:t>位排在原来的密文的下面。</a:t>
            </a:r>
            <a:endParaRPr lang="en-US" altLang="zh-CN">
              <a:ea typeface="方正姚体" pitchFamily="2" charset="-122"/>
            </a:endParaRPr>
          </a:p>
          <a:p>
            <a:pPr eaLnBrk="1" hangingPunct="1">
              <a:defRPr/>
            </a:pPr>
            <a:endParaRPr lang="en-US" altLang="zh-CN">
              <a:ea typeface="方正姚体" pitchFamily="2" charset="-122"/>
            </a:endParaRPr>
          </a:p>
          <a:p>
            <a:pPr eaLnBrk="1" hangingPunct="1">
              <a:defRPr/>
            </a:pPr>
            <a:endParaRPr lang="en-US" altLang="zh-CN">
              <a:ea typeface="方正姚体" pitchFamily="2" charset="-122"/>
            </a:endParaRPr>
          </a:p>
          <a:p>
            <a:pPr eaLnBrk="1" hangingPunct="1">
              <a:defRPr/>
            </a:pPr>
            <a:endParaRPr lang="en-US" altLang="zh-CN">
              <a:ea typeface="方正姚体" pitchFamily="2" charset="-122"/>
            </a:endParaRPr>
          </a:p>
          <a:p>
            <a:pPr eaLnBrk="1" hangingPunct="1">
              <a:defRPr/>
            </a:pPr>
            <a:endParaRPr lang="zh-CN" altLang="en-US">
              <a:ea typeface="方正姚体" pitchFamily="2" charset="-122"/>
            </a:endParaRPr>
          </a:p>
          <a:p>
            <a:pPr eaLnBrk="1" hangingPunct="1">
              <a:defRPr/>
            </a:pPr>
            <a:r>
              <a:rPr lang="zh-CN" altLang="en-US">
                <a:ea typeface="方正姚体" pitchFamily="2" charset="-122"/>
              </a:rPr>
              <a:t>第一行的每个密文字母所对准的第二行的字母，恰是第一行的这个字母在密文中向后移动</a:t>
            </a:r>
            <a:r>
              <a:rPr lang="en-US" altLang="zh-CN">
                <a:ea typeface="方正姚体" pitchFamily="2" charset="-122"/>
              </a:rPr>
              <a:t>n</a:t>
            </a:r>
            <a:r>
              <a:rPr lang="zh-CN" altLang="en-US">
                <a:ea typeface="方正姚体" pitchFamily="2" charset="-122"/>
              </a:rPr>
              <a:t>位的那个位置的字母。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71550" y="2708275"/>
            <a:ext cx="7634288" cy="244316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Gungsuh" pitchFamily="18" charset="-127"/>
              </a:rPr>
              <a:t>   </a:t>
            </a:r>
            <a:r>
              <a:rPr kumimoji="0" lang="en-US" altLang="zh-CN" sz="2800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heistherulerofancientroma</a:t>
            </a:r>
            <a:endParaRPr kumimoji="0" lang="en-US" altLang="zh-CN" sz="2800" b="1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eaLnBrk="1" hangingPunct="1">
              <a:defRPr/>
            </a:pPr>
            <a:r>
              <a:rPr kumimoji="0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</a:t>
            </a:r>
            <a:r>
              <a:rPr kumimoji="0" lang="en-US" altLang="zh-CN" sz="28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heistherulerofancientroma</a:t>
            </a:r>
            <a:r>
              <a:rPr kumimoji="0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</a:p>
          <a:p>
            <a:pPr eaLnBrk="1" hangingPunct="1">
              <a:defRPr/>
            </a:pPr>
            <a:r>
              <a:rPr kumimoji="0"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  <a:r>
              <a:rPr kumimoji="0" lang="en-US" altLang="zh-CN" sz="2800" b="1" dirty="0" err="1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heistherulerofancientroma</a:t>
            </a:r>
            <a:endParaRPr kumimoji="0" lang="en-US" altLang="zh-CN" sz="2800" b="1" dirty="0">
              <a:solidFill>
                <a:srgbClr val="99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eaLnBrk="1" hangingPunct="1">
              <a:defRPr/>
            </a:pPr>
            <a:r>
              <a:rPr kumimoji="0" lang="en-US" altLang="zh-CN" sz="28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heistherulerofancientroma</a:t>
            </a:r>
            <a:r>
              <a:rPr kumimoji="0"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</a:p>
        </p:txBody>
      </p:sp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7235825" y="2781300"/>
            <a:ext cx="1223963" cy="396875"/>
            <a:chOff x="4558" y="1752"/>
            <a:chExt cx="771" cy="250"/>
          </a:xfrm>
        </p:grpSpPr>
        <p:sp>
          <p:nvSpPr>
            <p:cNvPr id="31752" name="Text Box 8"/>
            <p:cNvSpPr txBox="1">
              <a:spLocks noChangeArrowheads="1"/>
            </p:cNvSpPr>
            <p:nvPr/>
          </p:nvSpPr>
          <p:spPr bwMode="auto">
            <a:xfrm>
              <a:off x="4830" y="1752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密文</a:t>
              </a:r>
            </a:p>
          </p:txBody>
        </p:sp>
        <p:sp>
          <p:nvSpPr>
            <p:cNvPr id="29714" name="AutoShape 9"/>
            <p:cNvSpPr>
              <a:spLocks noChangeArrowheads="1"/>
            </p:cNvSpPr>
            <p:nvPr/>
          </p:nvSpPr>
          <p:spPr bwMode="auto">
            <a:xfrm>
              <a:off x="4558" y="1842"/>
              <a:ext cx="227" cy="91"/>
            </a:xfrm>
            <a:prstGeom prst="leftArrow">
              <a:avLst>
                <a:gd name="adj1" fmla="val 50000"/>
                <a:gd name="adj2" fmla="val 62363"/>
              </a:avLst>
            </a:prstGeom>
            <a:solidFill>
              <a:srgbClr val="008000">
                <a:alpha val="34117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755" name="Group 11"/>
          <p:cNvGrpSpPr>
            <a:grpSpLocks/>
          </p:cNvGrpSpPr>
          <p:nvPr/>
        </p:nvGrpSpPr>
        <p:grpSpPr bwMode="auto">
          <a:xfrm>
            <a:off x="6877050" y="3429000"/>
            <a:ext cx="1655763" cy="366713"/>
            <a:chOff x="4558" y="1752"/>
            <a:chExt cx="771" cy="231"/>
          </a:xfrm>
        </p:grpSpPr>
        <p:sp>
          <p:nvSpPr>
            <p:cNvPr id="31756" name="Text Box 12"/>
            <p:cNvSpPr txBox="1">
              <a:spLocks noChangeArrowheads="1"/>
            </p:cNvSpPr>
            <p:nvPr/>
          </p:nvSpPr>
          <p:spPr bwMode="auto">
            <a:xfrm>
              <a:off x="4830" y="1752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左移</a:t>
              </a:r>
              <a:r>
                <a:rPr lang="en-US" altLang="zh-CN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位</a:t>
              </a:r>
            </a:p>
          </p:txBody>
        </p:sp>
        <p:sp>
          <p:nvSpPr>
            <p:cNvPr id="29712" name="AutoShape 13"/>
            <p:cNvSpPr>
              <a:spLocks noChangeArrowheads="1"/>
            </p:cNvSpPr>
            <p:nvPr/>
          </p:nvSpPr>
          <p:spPr bwMode="auto">
            <a:xfrm>
              <a:off x="4558" y="1842"/>
              <a:ext cx="227" cy="91"/>
            </a:xfrm>
            <a:prstGeom prst="leftArrow">
              <a:avLst>
                <a:gd name="adj1" fmla="val 50000"/>
                <a:gd name="adj2" fmla="val 62363"/>
              </a:avLst>
            </a:prstGeom>
            <a:solidFill>
              <a:srgbClr val="008000">
                <a:alpha val="34117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764" name="Group 20"/>
          <p:cNvGrpSpPr>
            <a:grpSpLocks/>
          </p:cNvGrpSpPr>
          <p:nvPr/>
        </p:nvGrpSpPr>
        <p:grpSpPr bwMode="auto">
          <a:xfrm>
            <a:off x="6877050" y="4149725"/>
            <a:ext cx="1655763" cy="366713"/>
            <a:chOff x="4558" y="1752"/>
            <a:chExt cx="771" cy="231"/>
          </a:xfrm>
        </p:grpSpPr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4830" y="1752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左移</a:t>
              </a:r>
              <a:r>
                <a:rPr lang="en-US" altLang="zh-CN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位</a:t>
              </a:r>
            </a:p>
          </p:txBody>
        </p:sp>
        <p:sp>
          <p:nvSpPr>
            <p:cNvPr id="29710" name="AutoShape 22"/>
            <p:cNvSpPr>
              <a:spLocks noChangeArrowheads="1"/>
            </p:cNvSpPr>
            <p:nvPr/>
          </p:nvSpPr>
          <p:spPr bwMode="auto">
            <a:xfrm>
              <a:off x="4558" y="1842"/>
              <a:ext cx="227" cy="91"/>
            </a:xfrm>
            <a:prstGeom prst="leftArrow">
              <a:avLst>
                <a:gd name="adj1" fmla="val 50000"/>
                <a:gd name="adj2" fmla="val 62363"/>
              </a:avLst>
            </a:prstGeom>
            <a:solidFill>
              <a:srgbClr val="008000">
                <a:alpha val="34117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6804025" y="4724400"/>
            <a:ext cx="1655763" cy="366713"/>
            <a:chOff x="4558" y="1752"/>
            <a:chExt cx="771" cy="231"/>
          </a:xfrm>
        </p:grpSpPr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4830" y="1752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左移</a:t>
              </a:r>
              <a:r>
                <a:rPr lang="en-US" altLang="zh-CN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r>
                <a:rPr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位</a:t>
              </a:r>
            </a:p>
          </p:txBody>
        </p:sp>
        <p:sp>
          <p:nvSpPr>
            <p:cNvPr id="29708" name="AutoShape 25"/>
            <p:cNvSpPr>
              <a:spLocks noChangeArrowheads="1"/>
            </p:cNvSpPr>
            <p:nvPr/>
          </p:nvSpPr>
          <p:spPr bwMode="auto">
            <a:xfrm>
              <a:off x="4558" y="1842"/>
              <a:ext cx="227" cy="91"/>
            </a:xfrm>
            <a:prstGeom prst="leftArrow">
              <a:avLst>
                <a:gd name="adj1" fmla="val 50000"/>
                <a:gd name="adj2" fmla="val 62363"/>
              </a:avLst>
            </a:prstGeom>
            <a:solidFill>
              <a:srgbClr val="008000">
                <a:alpha val="34117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706" name="Line 26"/>
          <p:cNvSpPr>
            <a:spLocks noChangeShapeType="1"/>
          </p:cNvSpPr>
          <p:nvPr/>
        </p:nvSpPr>
        <p:spPr bwMode="auto">
          <a:xfrm>
            <a:off x="1835150" y="2924175"/>
            <a:ext cx="0" cy="2089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317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  <p:bldP spid="31748" grpId="1" build="allAtOnce"/>
      <p:bldP spid="7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C24973D7-62DF-4B9B-9851-F9E209F2ED45}" type="slidenum">
              <a:rPr lang="zh-CN" altLang="en-US" sz="1200">
                <a:latin typeface="Arial Black" pitchFamily="34" charset="0"/>
              </a:rPr>
              <a:pPr>
                <a:defRPr/>
              </a:pPr>
              <a:t>21</a:t>
            </a:fld>
            <a:endParaRPr lang="en-US" altLang="zh-CN" sz="1200">
              <a:latin typeface="Arial Black" pitchFamily="34" charset="0"/>
            </a:endParaRPr>
          </a:p>
        </p:txBody>
      </p:sp>
      <p:pic>
        <p:nvPicPr>
          <p:cNvPr id="30723" name="标题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463" y="249238"/>
            <a:ext cx="8491537" cy="1158875"/>
          </a:xfrm>
        </p:spPr>
      </p:pic>
      <p:sp>
        <p:nvSpPr>
          <p:cNvPr id="32772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540750" cy="4498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方正姚体" pitchFamily="2" charset="-122"/>
              </a:rPr>
              <a:t>依次比较上下两行中处于同一列的字母，统计出上下两个字母相同的列在被统计的列的总数中所占百分比。</a:t>
            </a:r>
            <a:endParaRPr lang="en-US" altLang="zh-CN">
              <a:ea typeface="方正姚体" pitchFamily="2" charset="-122"/>
            </a:endParaRPr>
          </a:p>
          <a:p>
            <a:pPr eaLnBrk="1" hangingPunct="1">
              <a:defRPr/>
            </a:pPr>
            <a:endParaRPr lang="en-US" altLang="zh-CN">
              <a:ea typeface="方正姚体" pitchFamily="2" charset="-122"/>
            </a:endParaRPr>
          </a:p>
          <a:p>
            <a:pPr eaLnBrk="1" hangingPunct="1">
              <a:defRPr/>
            </a:pPr>
            <a:r>
              <a:rPr lang="zh-CN" altLang="en-US">
                <a:ea typeface="方正姚体" pitchFamily="2" charset="-122"/>
              </a:rPr>
              <a:t>观察对不同的</a:t>
            </a:r>
            <a:r>
              <a:rPr lang="en-US" altLang="zh-CN">
                <a:ea typeface="方正姚体" pitchFamily="2" charset="-122"/>
              </a:rPr>
              <a:t>n,</a:t>
            </a:r>
            <a:r>
              <a:rPr lang="zh-CN" altLang="en-US">
                <a:ea typeface="方正姚体" pitchFamily="2" charset="-122"/>
              </a:rPr>
              <a:t>这些百分数的变化情况。</a:t>
            </a:r>
            <a:endParaRPr lang="en-US" altLang="zh-CN">
              <a:ea typeface="方正姚体" pitchFamily="2" charset="-122"/>
            </a:endParaRPr>
          </a:p>
          <a:p>
            <a:pPr eaLnBrk="1" hangingPunct="1">
              <a:defRPr/>
            </a:pPr>
            <a:endParaRPr lang="en-US" altLang="zh-CN">
              <a:ea typeface="方正姚体" pitchFamily="2" charset="-122"/>
            </a:endParaRPr>
          </a:p>
          <a:p>
            <a:pPr eaLnBrk="1" hangingPunct="1">
              <a:defRPr/>
            </a:pPr>
            <a:r>
              <a:rPr lang="zh-CN" altLang="en-US">
                <a:ea typeface="方正姚体" pitchFamily="2" charset="-122"/>
              </a:rPr>
              <a:t>是否对某个</a:t>
            </a:r>
            <a:r>
              <a:rPr lang="en-US" altLang="zh-CN">
                <a:ea typeface="方正姚体" pitchFamily="2" charset="-122"/>
              </a:rPr>
              <a:t>n,</a:t>
            </a:r>
            <a:r>
              <a:rPr lang="zh-CN" altLang="en-US">
                <a:ea typeface="方正姚体" pitchFamily="2" charset="-122"/>
              </a:rPr>
              <a:t>这个百分比显著上升？这说明什么问题？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81E8AEBF-E915-4AEC-A098-E6FFF8D06575}" type="slidenum">
              <a:rPr lang="zh-CN" altLang="en-US" sz="1200">
                <a:latin typeface="Arial Black" pitchFamily="34" charset="0"/>
              </a:rPr>
              <a:pPr>
                <a:defRPr/>
              </a:pPr>
              <a:t>22</a:t>
            </a:fld>
            <a:endParaRPr lang="en-US" altLang="zh-CN" sz="1200">
              <a:latin typeface="Arial Black" pitchFamily="34" charset="0"/>
            </a:endParaRPr>
          </a:p>
        </p:txBody>
      </p:sp>
      <p:pic>
        <p:nvPicPr>
          <p:cNvPr id="31747" name="标题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463" y="249238"/>
            <a:ext cx="8491537" cy="1158875"/>
          </a:xfrm>
        </p:spPr>
      </p:pic>
      <p:sp>
        <p:nvSpPr>
          <p:cNvPr id="33796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540750" cy="4498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方正姚体" pitchFamily="2" charset="-122"/>
              </a:rPr>
              <a:t>由一个同学选定一篇稍长一些的文章，选定一个密钥字，用维吉尼亚密码加密。将所得的译文交给另外的同学去破译所用的密钥字的长度。</a:t>
            </a:r>
          </a:p>
          <a:p>
            <a:pPr eaLnBrk="1" hangingPunct="1">
              <a:defRPr/>
            </a:pPr>
            <a:endParaRPr lang="zh-CN" altLang="en-US">
              <a:ea typeface="方正姚体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32C7B4F8-84F2-40BC-8ABE-B0416171E2F5}" type="slidenum">
              <a:rPr lang="zh-CN" altLang="en-US" sz="1200">
                <a:latin typeface="Arial Black" pitchFamily="34" charset="0"/>
              </a:rPr>
              <a:pPr>
                <a:defRPr/>
              </a:pPr>
              <a:t>23</a:t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有关的</a:t>
            </a:r>
            <a:r>
              <a:rPr lang="en-US" altLang="zh-CN"/>
              <a:t>MATLAB </a:t>
            </a:r>
            <a:r>
              <a:rPr lang="zh-CN" altLang="en-US"/>
              <a:t>命令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484313"/>
            <a:ext cx="8540750" cy="4498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Constantia" pitchFamily="18" charset="0"/>
              </a:rPr>
              <a:t>char</a:t>
            </a:r>
          </a:p>
          <a:p>
            <a:pPr eaLnBrk="1" hangingPunct="1">
              <a:defRPr/>
            </a:pPr>
            <a:r>
              <a:rPr lang="en-US" altLang="zh-CN" dirty="0">
                <a:latin typeface="Constantia" pitchFamily="18" charset="0"/>
              </a:rPr>
              <a:t>double</a:t>
            </a:r>
          </a:p>
          <a:p>
            <a:pPr eaLnBrk="1" hangingPunct="1">
              <a:defRPr/>
            </a:pPr>
            <a:r>
              <a:rPr lang="en-US" altLang="zh-CN" dirty="0" err="1">
                <a:latin typeface="Constantia" pitchFamily="18" charset="0"/>
              </a:rPr>
              <a:t>textscan</a:t>
            </a:r>
            <a:endParaRPr lang="en-US" altLang="zh-CN" dirty="0">
              <a:latin typeface="Constantia" pitchFamily="18" charset="0"/>
            </a:endParaRPr>
          </a:p>
          <a:p>
            <a:pPr eaLnBrk="1" hangingPunct="1">
              <a:defRPr/>
            </a:pPr>
            <a:r>
              <a:rPr lang="en-US" altLang="zh-CN" dirty="0">
                <a:latin typeface="Constantia" pitchFamily="18" charset="0"/>
              </a:rPr>
              <a:t>lower</a:t>
            </a:r>
          </a:p>
          <a:p>
            <a:pPr eaLnBrk="1" hangingPunct="1">
              <a:defRPr/>
            </a:pPr>
            <a:r>
              <a:rPr lang="en-US" altLang="zh-CN" dirty="0">
                <a:latin typeface="Constantia" pitchFamily="18" charset="0"/>
              </a:rPr>
              <a:t>upper</a:t>
            </a:r>
          </a:p>
          <a:p>
            <a:pPr eaLnBrk="1" hangingPunct="1">
              <a:defRPr/>
            </a:pPr>
            <a:endParaRPr lang="en-US" altLang="zh-CN" dirty="0">
              <a:latin typeface="Constantia" pitchFamily="18" charset="0"/>
            </a:endParaRPr>
          </a:p>
          <a:p>
            <a:pPr eaLnBrk="1" hangingPunct="1">
              <a:defRPr/>
            </a:pPr>
            <a:endParaRPr lang="en-US" altLang="zh-CN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B8156929-D65E-4F75-8356-ACB638DDC070}" type="slidenum">
              <a:rPr lang="zh-CN" altLang="en-US" sz="1200">
                <a:latin typeface="Arial Black" pitchFamily="34" charset="0"/>
              </a:rPr>
              <a:pPr>
                <a:defRPr/>
              </a:pPr>
              <a:t>24</a:t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有关的</a:t>
            </a:r>
            <a:r>
              <a:rPr lang="en-US" altLang="zh-CN"/>
              <a:t>MATLAB </a:t>
            </a:r>
            <a:r>
              <a:rPr lang="zh-CN" altLang="en-US"/>
              <a:t>命令 </a:t>
            </a:r>
            <a:r>
              <a:rPr lang="en-US" altLang="zh-CN"/>
              <a:t>(char)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540750" cy="4498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Constantia" pitchFamily="18" charset="0"/>
              </a:rPr>
              <a:t>char:</a:t>
            </a:r>
            <a:endParaRPr lang="zh-CN" altLang="en-US" dirty="0">
              <a:latin typeface="Constantia" pitchFamily="18" charset="0"/>
            </a:endParaRPr>
          </a:p>
          <a:p>
            <a:pPr eaLnBrk="1" hangingPunct="1">
              <a:defRPr/>
            </a:pPr>
            <a:r>
              <a:rPr lang="zh-CN" altLang="en-US" dirty="0">
                <a:latin typeface="Constantia" pitchFamily="18" charset="0"/>
              </a:rPr>
              <a:t>语法：</a:t>
            </a:r>
          </a:p>
          <a:p>
            <a:pPr eaLnBrk="1" hangingPunct="1">
              <a:buClr>
                <a:srgbClr val="FF0066"/>
              </a:buClr>
              <a:buFont typeface="Wingdings" pitchFamily="2" charset="2"/>
              <a:buChar char="Ø"/>
              <a:defRPr/>
            </a:pPr>
            <a:r>
              <a:rPr lang="fr-FR" altLang="zh-CN" dirty="0">
                <a:latin typeface="Constantia" pitchFamily="18" charset="0"/>
              </a:rPr>
              <a:t>S = char(X) </a:t>
            </a:r>
            <a:r>
              <a:rPr lang="fr-FR" altLang="zh-CN" sz="2400" b="1" dirty="0">
                <a:solidFill>
                  <a:srgbClr val="FFCCCC"/>
                </a:solidFill>
                <a:latin typeface="Constantia" pitchFamily="18" charset="0"/>
              </a:rPr>
              <a:t>%</a:t>
            </a:r>
            <a:r>
              <a:rPr lang="zh-CN" altLang="en-US" sz="2400" b="1" i="1" dirty="0">
                <a:solidFill>
                  <a:srgbClr val="FFCCCC"/>
                </a:solidFill>
                <a:latin typeface="Constantia" pitchFamily="18" charset="0"/>
              </a:rPr>
              <a:t>返回</a:t>
            </a:r>
            <a:r>
              <a:rPr lang="en-US" altLang="zh-CN" sz="2400" b="1" dirty="0">
                <a:solidFill>
                  <a:srgbClr val="FFCCCC"/>
                </a:solidFill>
                <a:latin typeface="Constantia" pitchFamily="18" charset="0"/>
              </a:rPr>
              <a:t>ASCII</a:t>
            </a:r>
            <a:r>
              <a:rPr lang="zh-CN" altLang="en-US" sz="2400" b="1" dirty="0">
                <a:solidFill>
                  <a:srgbClr val="FFCCCC"/>
                </a:solidFill>
                <a:latin typeface="Constantia" pitchFamily="18" charset="0"/>
              </a:rPr>
              <a:t>码为非负整数的</a:t>
            </a:r>
            <a:r>
              <a:rPr lang="zh-CN" altLang="en-US" sz="2400" b="1" i="1" dirty="0">
                <a:solidFill>
                  <a:srgbClr val="FFCCCC"/>
                </a:solidFill>
                <a:latin typeface="Constantia" pitchFamily="18" charset="0"/>
              </a:rPr>
              <a:t>字符</a:t>
            </a:r>
            <a:endParaRPr lang="zh-CN" altLang="fr-FR" sz="2400" b="1" i="1" dirty="0">
              <a:solidFill>
                <a:srgbClr val="FFCCCC"/>
              </a:solidFill>
              <a:latin typeface="Constantia" pitchFamily="18" charset="0"/>
            </a:endParaRPr>
          </a:p>
          <a:p>
            <a:pPr eaLnBrk="1" hangingPunct="1">
              <a:buClr>
                <a:srgbClr val="FF0066"/>
              </a:buClr>
              <a:buFont typeface="Wingdings" pitchFamily="2" charset="2"/>
              <a:buChar char="Ø"/>
              <a:defRPr/>
            </a:pPr>
            <a:r>
              <a:rPr lang="fr-FR" altLang="zh-CN" dirty="0">
                <a:latin typeface="Constantia" pitchFamily="18" charset="0"/>
              </a:rPr>
              <a:t>S = char(C)</a:t>
            </a:r>
          </a:p>
          <a:p>
            <a:pPr eaLnBrk="1" hangingPunct="1">
              <a:buClr>
                <a:srgbClr val="FF0066"/>
              </a:buClr>
              <a:buFont typeface="Wingdings" pitchFamily="2" charset="2"/>
              <a:buChar char="Ø"/>
              <a:defRPr/>
            </a:pPr>
            <a:r>
              <a:rPr lang="fr-FR" altLang="zh-CN" dirty="0">
                <a:latin typeface="Constantia" pitchFamily="18" charset="0"/>
              </a:rPr>
              <a:t>S = char(t1,t2,t3...)</a:t>
            </a:r>
            <a:r>
              <a:rPr lang="zh-CN" altLang="en-US" dirty="0">
                <a:latin typeface="Constantia" pitchFamily="18" charset="0"/>
              </a:rPr>
              <a:t> 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FB1E097C-4151-4814-B589-5E17C5FF926D}" type="slidenum">
              <a:rPr lang="zh-CN" altLang="en-US" sz="1200">
                <a:latin typeface="Arial Black" pitchFamily="34" charset="0"/>
              </a:rPr>
              <a:pPr>
                <a:defRPr/>
              </a:pPr>
              <a:t>25</a:t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有关的</a:t>
            </a:r>
            <a:r>
              <a:rPr lang="en-US" altLang="zh-CN"/>
              <a:t>MATLAB </a:t>
            </a:r>
            <a:r>
              <a:rPr lang="zh-CN" altLang="en-US"/>
              <a:t>命令（</a:t>
            </a:r>
            <a:r>
              <a:rPr lang="en-US" altLang="zh-CN"/>
              <a:t>char</a:t>
            </a:r>
            <a:r>
              <a:rPr lang="zh-CN" altLang="en-US"/>
              <a:t>）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534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fr-FR" altLang="zh-CN" sz="2000" b="1">
                <a:latin typeface="Constantia" pitchFamily="18" charset="0"/>
              </a:rPr>
              <a:t>S = char(x)%-------</a:t>
            </a:r>
            <a:r>
              <a:rPr lang="zh-CN" altLang="fr-FR" sz="2000" b="1">
                <a:latin typeface="Constantia" pitchFamily="18" charset="0"/>
              </a:rPr>
              <a:t>给出</a:t>
            </a:r>
            <a:r>
              <a:rPr lang="zh-CN" altLang="en-US" sz="2000" b="1">
                <a:latin typeface="Constantia" pitchFamily="18" charset="0"/>
              </a:rPr>
              <a:t>数值</a:t>
            </a:r>
            <a:r>
              <a:rPr lang="zh-CN" altLang="fr-FR" sz="2000" b="1">
                <a:latin typeface="Constantia" pitchFamily="18" charset="0"/>
              </a:rPr>
              <a:t>型数组的</a:t>
            </a:r>
            <a:r>
              <a:rPr lang="fr-FR" altLang="zh-CN" sz="2000" b="1">
                <a:latin typeface="Constantia" pitchFamily="18" charset="0"/>
              </a:rPr>
              <a:t>ASCII</a:t>
            </a:r>
            <a:r>
              <a:rPr lang="zh-CN" altLang="fr-FR" sz="2000" b="1">
                <a:latin typeface="Constantia" pitchFamily="18" charset="0"/>
              </a:rPr>
              <a:t>码，为</a:t>
            </a:r>
            <a:r>
              <a:rPr lang="zh-CN" altLang="en-US" sz="2000" b="1">
                <a:latin typeface="Constantia" pitchFamily="18" charset="0"/>
              </a:rPr>
              <a:t>字符</a:t>
            </a:r>
            <a:r>
              <a:rPr lang="zh-CN" altLang="fr-FR" sz="2000" b="1">
                <a:latin typeface="Constantia" pitchFamily="18" charset="0"/>
              </a:rPr>
              <a:t>型数组</a:t>
            </a:r>
            <a:r>
              <a:rPr lang="fr-FR" altLang="zh-CN" sz="2000">
                <a:latin typeface="Constantia" pitchFamily="18" charset="0"/>
              </a:rPr>
              <a:t>------------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defRPr/>
            </a:pPr>
            <a:r>
              <a:rPr lang="en-US" altLang="zh-CN" sz="2000" u="sng">
                <a:solidFill>
                  <a:srgbClr val="CC0000"/>
                </a:solidFill>
                <a:latin typeface="Constantia" pitchFamily="18" charset="0"/>
              </a:rPr>
              <a:t>Example</a:t>
            </a:r>
            <a:r>
              <a:rPr lang="zh-CN" altLang="en-US" sz="2000" u="sng">
                <a:solidFill>
                  <a:srgbClr val="CC0000"/>
                </a:solidFill>
                <a:latin typeface="Constantia" pitchFamily="18" charset="0"/>
              </a:rPr>
              <a:t>：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b="1">
                <a:solidFill>
                  <a:srgbClr val="FFCCCC"/>
                </a:solidFill>
                <a:latin typeface="Constantia" pitchFamily="18" charset="0"/>
              </a:rPr>
              <a:t>S1=char(97:122)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b="1">
                <a:solidFill>
                  <a:srgbClr val="FFCCCC"/>
                </a:solidFill>
                <a:latin typeface="Constantia" pitchFamily="18" charset="0"/>
              </a:rPr>
              <a:t>S2=char(65:90)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>
              <a:solidFill>
                <a:srgbClr val="FFCCCC"/>
              </a:solidFill>
              <a:latin typeface="Constantia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defRPr/>
            </a:pPr>
            <a:r>
              <a:rPr lang="en-US" altLang="zh-CN" sz="2000">
                <a:latin typeface="Constantia" pitchFamily="18" charset="0"/>
              </a:rPr>
              <a:t>Returns:%--------</a:t>
            </a:r>
            <a:r>
              <a:rPr lang="zh-CN" altLang="en-US" sz="2000" b="1">
                <a:latin typeface="Constantia" pitchFamily="18" charset="0"/>
              </a:rPr>
              <a:t>字符型矩阵的列数由最长的字符串确定</a:t>
            </a:r>
            <a:r>
              <a:rPr lang="en-US" altLang="zh-CN" sz="2000">
                <a:latin typeface="Constantia" pitchFamily="18" charset="0"/>
              </a:rPr>
              <a:t>-----------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b="1">
                <a:solidFill>
                  <a:srgbClr val="FFCCCC"/>
                </a:solidFill>
                <a:latin typeface="Constantia" pitchFamily="18" charset="0"/>
              </a:rPr>
              <a:t>S1 =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>
              <a:solidFill>
                <a:srgbClr val="FFCCCC"/>
              </a:solidFill>
              <a:latin typeface="Constantia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b="1">
                <a:solidFill>
                  <a:srgbClr val="FFCCCC"/>
                </a:solidFill>
                <a:latin typeface="Constantia" pitchFamily="18" charset="0"/>
              </a:rPr>
              <a:t>abcdefghijklmnopqrstuvwxyz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>
              <a:solidFill>
                <a:srgbClr val="FFCCCC"/>
              </a:solidFill>
              <a:latin typeface="Constantia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>
              <a:solidFill>
                <a:srgbClr val="FFCCCC"/>
              </a:solidFill>
              <a:latin typeface="Constantia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b="1">
                <a:solidFill>
                  <a:srgbClr val="FFCCCC"/>
                </a:solidFill>
                <a:latin typeface="Constantia" pitchFamily="18" charset="0"/>
              </a:rPr>
              <a:t>S2 =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>
              <a:solidFill>
                <a:srgbClr val="FFCCCC"/>
              </a:solidFill>
              <a:latin typeface="Constantia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b="1">
                <a:solidFill>
                  <a:srgbClr val="FFCCCC"/>
                </a:solidFill>
                <a:latin typeface="Constantia" pitchFamily="18" charset="0"/>
              </a:rPr>
              <a:t>ABCDEFGHIJKLMNOPQRSTUVWXYZ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>
              <a:solidFill>
                <a:srgbClr val="FFCCCC"/>
              </a:solidFill>
              <a:latin typeface="Constantia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94E762F7-AA21-4476-8931-0CB331FBB681}" type="slidenum">
              <a:rPr lang="zh-CN" altLang="en-US" sz="1200">
                <a:latin typeface="Arial Black" pitchFamily="34" charset="0"/>
              </a:rPr>
              <a:pPr>
                <a:defRPr/>
              </a:pPr>
              <a:t>26</a:t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有关的</a:t>
            </a:r>
            <a:r>
              <a:rPr lang="en-US" altLang="zh-CN"/>
              <a:t>MATLAB </a:t>
            </a:r>
            <a:r>
              <a:rPr lang="zh-CN" altLang="en-US"/>
              <a:t>命令（</a:t>
            </a:r>
            <a:r>
              <a:rPr lang="en-US" altLang="zh-CN"/>
              <a:t>char</a:t>
            </a:r>
            <a:r>
              <a:rPr lang="zh-CN" altLang="en-US"/>
              <a:t>）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534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fr-FR" altLang="zh-CN" sz="2000" b="1">
                <a:latin typeface="Constantia" pitchFamily="18" charset="0"/>
              </a:rPr>
              <a:t>S = char(C)%-------</a:t>
            </a:r>
            <a:r>
              <a:rPr lang="zh-CN" altLang="fr-FR" sz="2000" b="1">
                <a:latin typeface="Constantia" pitchFamily="18" charset="0"/>
              </a:rPr>
              <a:t>将字符型元胞数组转换成字符型数组</a:t>
            </a:r>
            <a:r>
              <a:rPr lang="fr-FR" altLang="zh-CN" sz="2000">
                <a:latin typeface="Constantia" pitchFamily="18" charset="0"/>
              </a:rPr>
              <a:t>------------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defRPr/>
            </a:pPr>
            <a:r>
              <a:rPr lang="en-US" altLang="zh-CN" sz="2000" u="sng">
                <a:solidFill>
                  <a:srgbClr val="CC0000"/>
                </a:solidFill>
                <a:latin typeface="Constantia" pitchFamily="18" charset="0"/>
              </a:rPr>
              <a:t>Example</a:t>
            </a:r>
            <a:r>
              <a:rPr lang="zh-CN" altLang="en-US" sz="2000" u="sng">
                <a:solidFill>
                  <a:srgbClr val="CC0000"/>
                </a:solidFill>
                <a:latin typeface="Constantia" pitchFamily="18" charset="0"/>
              </a:rPr>
              <a:t>：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  <a:defRPr/>
            </a:pPr>
            <a:r>
              <a:rPr lang="en-US" altLang="zh-CN" sz="2000" b="1">
                <a:solidFill>
                  <a:srgbClr val="FFCCCC"/>
                </a:solidFill>
                <a:latin typeface="Constantia" pitchFamily="18" charset="0"/>
              </a:rPr>
              <a:t>S3={‘Font’,’bold’,’Color’,’r’,’LineWidth’,’3’};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buFont typeface="Wingdings" pitchFamily="2" charset="2"/>
              <a:buChar char="Ø"/>
              <a:defRPr/>
            </a:pPr>
            <a:r>
              <a:rPr lang="en-US" altLang="zh-CN" sz="2000" b="1">
                <a:solidFill>
                  <a:srgbClr val="FFCCCC"/>
                </a:solidFill>
                <a:latin typeface="Constantia" pitchFamily="18" charset="0"/>
              </a:rPr>
              <a:t>C3=char(S3)</a:t>
            </a:r>
          </a:p>
          <a:p>
            <a:pPr eaLnBrk="1" hangingPunct="1">
              <a:lnSpc>
                <a:spcPct val="80000"/>
              </a:lnSpc>
              <a:buClr>
                <a:srgbClr val="FF0066"/>
              </a:buClr>
              <a:defRPr/>
            </a:pPr>
            <a:r>
              <a:rPr lang="en-US" altLang="zh-CN" sz="2000">
                <a:latin typeface="Constantia" pitchFamily="18" charset="0"/>
              </a:rPr>
              <a:t>Returns:%--------</a:t>
            </a:r>
            <a:r>
              <a:rPr lang="zh-CN" altLang="en-US" sz="2000" b="1">
                <a:latin typeface="Constantia" pitchFamily="18" charset="0"/>
              </a:rPr>
              <a:t>字符型矩阵的列数由最长的字符串确定</a:t>
            </a:r>
            <a:r>
              <a:rPr lang="en-US" altLang="zh-CN" sz="2000">
                <a:latin typeface="Constantia" pitchFamily="18" charset="0"/>
              </a:rPr>
              <a:t>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CN" sz="2000" b="1">
                <a:solidFill>
                  <a:srgbClr val="FFCCCC"/>
                </a:solidFill>
                <a:latin typeface="Constantia" pitchFamily="18" charset="0"/>
              </a:rPr>
              <a:t>C3 =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endParaRPr lang="en-US" altLang="zh-CN" sz="2000" b="1">
              <a:solidFill>
                <a:srgbClr val="FFCCCC"/>
              </a:solidFill>
              <a:latin typeface="Constantia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CN" sz="2000" b="1">
                <a:solidFill>
                  <a:srgbClr val="FFCCCC"/>
                </a:solidFill>
                <a:latin typeface="Constantia" pitchFamily="18" charset="0"/>
              </a:rPr>
              <a:t>Font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CN" sz="2000" b="1">
                <a:solidFill>
                  <a:srgbClr val="FFCCCC"/>
                </a:solidFill>
                <a:latin typeface="Constantia" pitchFamily="18" charset="0"/>
              </a:rPr>
              <a:t>bold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CN" sz="2000" b="1">
                <a:solidFill>
                  <a:srgbClr val="FFCCCC"/>
                </a:solidFill>
                <a:latin typeface="Constantia" pitchFamily="18" charset="0"/>
              </a:rPr>
              <a:t>Color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CN" sz="2000" b="1">
                <a:solidFill>
                  <a:srgbClr val="FFCCCC"/>
                </a:solidFill>
                <a:latin typeface="Constantia" pitchFamily="18" charset="0"/>
              </a:rPr>
              <a:t>r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CN" sz="2000" b="1">
                <a:solidFill>
                  <a:srgbClr val="FFCCCC"/>
                </a:solidFill>
                <a:latin typeface="Constantia" pitchFamily="18" charset="0"/>
              </a:rPr>
              <a:t>LineWidth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CN" sz="2000">
                <a:solidFill>
                  <a:srgbClr val="FFCCCC"/>
                </a:solidFill>
                <a:latin typeface="Constantia" pitchFamily="18" charset="0"/>
              </a:rPr>
              <a:t>3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>
              <a:solidFill>
                <a:srgbClr val="FFCCCC"/>
              </a:solidFill>
              <a:latin typeface="Constantia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AA5330EE-ED5C-4432-8EBB-EC6A3BA1C2E8}" type="slidenum">
              <a:rPr lang="zh-CN" altLang="en-US" sz="1200">
                <a:latin typeface="Arial Black" pitchFamily="34" charset="0"/>
              </a:rPr>
              <a:pPr>
                <a:defRPr/>
              </a:pPr>
              <a:t>27</a:t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有关的</a:t>
            </a:r>
            <a:r>
              <a:rPr lang="en-US" altLang="zh-CN"/>
              <a:t>MATLAB </a:t>
            </a:r>
            <a:r>
              <a:rPr lang="zh-CN" altLang="en-US"/>
              <a:t>命令（</a:t>
            </a:r>
            <a:r>
              <a:rPr lang="en-US" altLang="zh-CN"/>
              <a:t>double</a:t>
            </a:r>
            <a:r>
              <a:rPr lang="zh-CN" altLang="en-US"/>
              <a:t>）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540750" cy="4498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fr-FR" altLang="zh-CN" sz="2800">
                <a:latin typeface="Constantia" pitchFamily="18" charset="0"/>
              </a:rPr>
              <a:t>double: </a:t>
            </a:r>
            <a:r>
              <a:rPr lang="zh-CN" altLang="fr-FR" sz="2800">
                <a:latin typeface="Constantia" pitchFamily="18" charset="0"/>
              </a:rPr>
              <a:t>如果是字符型的，则给出每一个字符的</a:t>
            </a:r>
            <a:r>
              <a:rPr lang="fr-FR" altLang="zh-CN" sz="2800">
                <a:latin typeface="Constantia" pitchFamily="18" charset="0"/>
              </a:rPr>
              <a:t>ASCII</a:t>
            </a:r>
            <a:r>
              <a:rPr lang="zh-CN" altLang="fr-FR" sz="2800">
                <a:latin typeface="Constantia" pitchFamily="18" charset="0"/>
              </a:rPr>
              <a:t>码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>
                <a:latin typeface="Constantia" pitchFamily="18" charset="0"/>
              </a:rPr>
              <a:t>语法：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>
                <a:latin typeface="Constantia" pitchFamily="18" charset="0"/>
              </a:rPr>
              <a:t> double(X)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>
                <a:latin typeface="Constantia" pitchFamily="18" charset="0"/>
              </a:rPr>
              <a:t>例子：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>
                <a:latin typeface="Constantia" pitchFamily="18" charset="0"/>
              </a:rPr>
              <a:t>X=double(‘a’)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>
                <a:solidFill>
                  <a:srgbClr val="FF3399"/>
                </a:solidFill>
                <a:latin typeface="Constantia" pitchFamily="18" charset="0"/>
              </a:rPr>
              <a:t>Returns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>
                <a:latin typeface="Constantia" pitchFamily="18" charset="0"/>
              </a:rPr>
              <a:t>X=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800">
              <a:latin typeface="Constantia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>
                <a:latin typeface="Constantia" pitchFamily="18" charset="0"/>
              </a:rPr>
              <a:t>  97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80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字符串的比较</a:t>
            </a:r>
          </a:p>
        </p:txBody>
      </p:sp>
      <p:sp>
        <p:nvSpPr>
          <p:cNvPr id="1617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600200"/>
            <a:ext cx="8540750" cy="456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FFCCCC"/>
                </a:solidFill>
                <a:latin typeface="Constantia" pitchFamily="18" charset="0"/>
              </a:rPr>
              <a:t>&gt;&gt; 'a'&gt;'b'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>
                <a:latin typeface="Constantia" pitchFamily="18" charset="0"/>
              </a:rPr>
              <a:t>ans =</a:t>
            </a:r>
          </a:p>
          <a:p>
            <a:pPr eaLnBrk="1" hangingPunct="1">
              <a:defRPr/>
            </a:pPr>
            <a:r>
              <a:rPr lang="en-US" altLang="zh-CN">
                <a:latin typeface="Constantia" pitchFamily="18" charset="0"/>
              </a:rPr>
              <a:t>     0</a:t>
            </a:r>
          </a:p>
          <a:p>
            <a:pPr eaLnBrk="1" hangingPunct="1">
              <a:defRPr/>
            </a:pPr>
            <a:endParaRPr lang="en-US" altLang="zh-CN">
              <a:latin typeface="Constantia" pitchFamily="18" charset="0"/>
            </a:endParaRPr>
          </a:p>
          <a:p>
            <a:pPr eaLnBrk="1" hangingPunct="1">
              <a:defRPr/>
            </a:pPr>
            <a:r>
              <a:rPr lang="en-US" altLang="zh-CN">
                <a:solidFill>
                  <a:srgbClr val="FFCCCC"/>
                </a:solidFill>
                <a:latin typeface="Constantia" pitchFamily="18" charset="0"/>
              </a:rPr>
              <a:t>&gt;&gt; disp('abc'&gt;'cat')</a:t>
            </a:r>
          </a:p>
          <a:p>
            <a:pPr eaLnBrk="1" hangingPunct="1">
              <a:defRPr/>
            </a:pPr>
            <a:r>
              <a:rPr lang="en-US" altLang="zh-CN"/>
              <a:t>     </a:t>
            </a:r>
            <a:r>
              <a:rPr lang="en-US" altLang="zh-CN">
                <a:latin typeface="Constantia" pitchFamily="18" charset="0"/>
              </a:rPr>
              <a:t>0     1     0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00FFFF"/>
                </a:solidFill>
                <a:latin typeface="Constantia" pitchFamily="18" charset="0"/>
              </a:rPr>
              <a:t>字符串的比较即为字符</a:t>
            </a:r>
            <a:r>
              <a:rPr lang="en-US" altLang="zh-CN" b="1">
                <a:solidFill>
                  <a:srgbClr val="00FFFF"/>
                </a:solidFill>
                <a:latin typeface="Constantia" pitchFamily="18" charset="0"/>
              </a:rPr>
              <a:t>ASCII</a:t>
            </a:r>
            <a:r>
              <a:rPr lang="zh-CN" altLang="en-US" b="1">
                <a:solidFill>
                  <a:srgbClr val="00FFFF"/>
                </a:solidFill>
                <a:latin typeface="Constantia" pitchFamily="18" charset="0"/>
              </a:rPr>
              <a:t>码的比较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15888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字符与整数的加法和减法</a:t>
            </a:r>
            <a:r>
              <a:rPr lang="en-US" altLang="zh-CN" sz="4000" dirty="0">
                <a:latin typeface="Arial"/>
                <a:ea typeface="楷体_GB2312" pitchFamily="49" charset="-122"/>
              </a:rPr>
              <a:t>——</a:t>
            </a:r>
            <a:r>
              <a:rPr lang="zh-CN" altLang="en-US" sz="40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转化为字符的</a:t>
            </a:r>
            <a:r>
              <a:rPr lang="en-US" altLang="zh-CN" sz="40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ASCII</a:t>
            </a:r>
            <a:r>
              <a:rPr lang="zh-CN" altLang="en-US" sz="4000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码与整数的加减法</a:t>
            </a:r>
          </a:p>
        </p:txBody>
      </p:sp>
      <p:sp>
        <p:nvSpPr>
          <p:cNvPr id="162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844675"/>
            <a:ext cx="8540750" cy="4565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>
                <a:solidFill>
                  <a:srgbClr val="FFCCCC"/>
                </a:solidFill>
                <a:latin typeface="Constantia" pitchFamily="18" charset="0"/>
              </a:rPr>
              <a:t>&gt;&gt; 'a'-'A'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 err="1">
                <a:solidFill>
                  <a:srgbClr val="FFCCCC"/>
                </a:solidFill>
                <a:latin typeface="Constantia" pitchFamily="18" charset="0"/>
              </a:rPr>
              <a:t>ans</a:t>
            </a:r>
            <a:r>
              <a:rPr lang="en-US" altLang="zh-CN" sz="2800" dirty="0">
                <a:solidFill>
                  <a:srgbClr val="FFCCCC"/>
                </a:solidFill>
                <a:latin typeface="Constantia" pitchFamily="18" charset="0"/>
              </a:rPr>
              <a:t> =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b="1" dirty="0"/>
              <a:t>  </a:t>
            </a:r>
            <a:r>
              <a:rPr lang="en-US" altLang="zh-CN" sz="2800" dirty="0">
                <a:solidFill>
                  <a:srgbClr val="FFCCCC"/>
                </a:solidFill>
                <a:latin typeface="Constantia" pitchFamily="18" charset="0"/>
              </a:rPr>
              <a:t>  32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800" dirty="0">
              <a:solidFill>
                <a:srgbClr val="FFCCCC"/>
              </a:solidFill>
              <a:latin typeface="Constantia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b="1" dirty="0">
                <a:solidFill>
                  <a:srgbClr val="00FFFF"/>
                </a:solidFill>
                <a:latin typeface="Constantia" pitchFamily="18" charset="0"/>
              </a:rPr>
              <a:t>&gt;&gt; 'ocean university'+1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 err="1">
                <a:latin typeface="Constantia" pitchFamily="18" charset="0"/>
              </a:rPr>
              <a:t>ans</a:t>
            </a:r>
            <a:r>
              <a:rPr lang="en-US" altLang="zh-CN" sz="2400" dirty="0">
                <a:latin typeface="Constantia" pitchFamily="18" charset="0"/>
              </a:rPr>
              <a:t> =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>
                <a:latin typeface="Constantia" pitchFamily="18" charset="0"/>
              </a:rPr>
              <a:t>  Columns 1 through 15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>
                <a:latin typeface="Constantia" pitchFamily="18" charset="0"/>
              </a:rPr>
              <a:t>   112   100   102    98   111    33   118   111   106   119   102   115   116   106   117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>
                <a:latin typeface="Constantia" pitchFamily="18" charset="0"/>
              </a:rPr>
              <a:t>  Column 16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>
                <a:latin typeface="Constantia" pitchFamily="18" charset="0"/>
              </a:rPr>
              <a:t>   122</a:t>
            </a:r>
            <a:endParaRPr lang="en-US" altLang="zh-CN" sz="2400" dirty="0">
              <a:solidFill>
                <a:srgbClr val="FFCCCC"/>
              </a:solidFill>
              <a:latin typeface="Constantia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zh-CN" altLang="en-US" sz="2400" dirty="0">
              <a:solidFill>
                <a:srgbClr val="FFCCCC"/>
              </a:solidFill>
              <a:latin typeface="Constantia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zh-CN" altLang="en-US" sz="2800" dirty="0">
              <a:solidFill>
                <a:srgbClr val="FFCCCC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4994DFAD-78BA-4C7E-AF71-A8B5BB4E4EDE}" type="slidenum">
              <a:rPr lang="zh-CN" altLang="en-US" sz="1200">
                <a:latin typeface="Arial Black" pitchFamily="34" charset="0"/>
              </a:rPr>
              <a:pPr>
                <a:defRPr/>
              </a:pPr>
              <a:t>3</a:t>
            </a:fld>
            <a:endParaRPr lang="en-US" altLang="zh-CN" sz="1200">
              <a:latin typeface="Arial Black" pitchFamily="34" charset="0"/>
            </a:endParaRPr>
          </a:p>
        </p:txBody>
      </p:sp>
      <p:pic>
        <p:nvPicPr>
          <p:cNvPr id="19459" name="Text Box 5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394700" cy="1165225"/>
          </a:xfrm>
          <a:noFill/>
        </p:spPr>
      </p:pic>
      <p:sp>
        <p:nvSpPr>
          <p:cNvPr id="19460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540750" cy="4498975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p"/>
              <a:defRPr/>
            </a:pPr>
            <a:r>
              <a:rPr lang="zh-CN" altLang="en-US">
                <a:ea typeface="方正姚体" pitchFamily="2" charset="-122"/>
              </a:rPr>
              <a:t>密码学的应用：</a:t>
            </a:r>
            <a:endParaRPr lang="en-US" altLang="zh-CN">
              <a:ea typeface="方正姚体" pitchFamily="2" charset="-122"/>
            </a:endParaRPr>
          </a:p>
          <a:p>
            <a:pPr eaLnBrk="1" hangingPunct="1">
              <a:buClr>
                <a:srgbClr val="CC0000"/>
              </a:buClr>
              <a:buFontTx/>
              <a:buChar char="•"/>
              <a:defRPr/>
            </a:pPr>
            <a:r>
              <a:rPr lang="zh-CN" altLang="en-US">
                <a:ea typeface="方正姚体" pitchFamily="2" charset="-122"/>
              </a:rPr>
              <a:t>军事</a:t>
            </a:r>
            <a:endParaRPr lang="en-US" altLang="zh-CN">
              <a:ea typeface="方正姚体" pitchFamily="2" charset="-122"/>
            </a:endParaRPr>
          </a:p>
          <a:p>
            <a:pPr eaLnBrk="1" hangingPunct="1">
              <a:buClr>
                <a:srgbClr val="CC0000"/>
              </a:buClr>
              <a:buFontTx/>
              <a:buChar char="•"/>
              <a:defRPr/>
            </a:pPr>
            <a:r>
              <a:rPr lang="zh-CN" altLang="en-US">
                <a:ea typeface="方正姚体" pitchFamily="2" charset="-122"/>
              </a:rPr>
              <a:t>外交</a:t>
            </a:r>
            <a:endParaRPr lang="en-US" altLang="zh-CN">
              <a:ea typeface="方正姚体" pitchFamily="2" charset="-122"/>
            </a:endParaRPr>
          </a:p>
          <a:p>
            <a:pPr eaLnBrk="1" hangingPunct="1">
              <a:buClr>
                <a:srgbClr val="CC0000"/>
              </a:buClr>
              <a:buFontTx/>
              <a:buChar char="•"/>
              <a:defRPr/>
            </a:pPr>
            <a:r>
              <a:rPr lang="zh-CN" altLang="en-US">
                <a:ea typeface="方正姚体" pitchFamily="2" charset="-122"/>
              </a:rPr>
              <a:t>情报</a:t>
            </a:r>
            <a:endParaRPr lang="en-US" altLang="zh-CN">
              <a:ea typeface="方正姚体" pitchFamily="2" charset="-122"/>
            </a:endParaRPr>
          </a:p>
          <a:p>
            <a:pPr eaLnBrk="1" hangingPunct="1">
              <a:buClr>
                <a:srgbClr val="CC0000"/>
              </a:buClr>
              <a:buFontTx/>
              <a:buChar char="•"/>
              <a:defRPr/>
            </a:pPr>
            <a:r>
              <a:rPr lang="zh-CN" altLang="en-US">
                <a:ea typeface="方正姚体" pitchFamily="2" charset="-122"/>
              </a:rPr>
              <a:t>国家安全</a:t>
            </a:r>
            <a:endParaRPr lang="en-US" altLang="zh-CN">
              <a:ea typeface="方正姚体" pitchFamily="2" charset="-122"/>
            </a:endParaRPr>
          </a:p>
          <a:p>
            <a:pPr eaLnBrk="1" hangingPunct="1">
              <a:buClr>
                <a:srgbClr val="CC0000"/>
              </a:buClr>
              <a:buFontTx/>
              <a:buChar char="•"/>
              <a:defRPr/>
            </a:pPr>
            <a:r>
              <a:rPr lang="zh-CN" altLang="en-US">
                <a:ea typeface="方正姚体" pitchFamily="2" charset="-122"/>
              </a:rPr>
              <a:t>网络通信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06CD0E41-ACB0-46C4-B00F-1EE8B2576050}" type="slidenum">
              <a:rPr lang="zh-CN" altLang="en-US" sz="1200">
                <a:latin typeface="Arial Black" pitchFamily="34" charset="0"/>
              </a:rPr>
              <a:pPr>
                <a:defRPr/>
              </a:pPr>
              <a:t>30</a:t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有关的</a:t>
            </a:r>
            <a:r>
              <a:rPr lang="en-US" altLang="zh-CN">
                <a:latin typeface="Constantia" pitchFamily="18" charset="0"/>
                <a:ea typeface="楷体_GB2312" pitchFamily="49" charset="-122"/>
              </a:rPr>
              <a:t>MATLAB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命令（</a:t>
            </a:r>
            <a:r>
              <a:rPr lang="en-US" altLang="zh-CN">
                <a:latin typeface="Constantia" pitchFamily="18" charset="0"/>
                <a:ea typeface="楷体_GB2312" pitchFamily="49" charset="-122"/>
              </a:rPr>
              <a:t>textscan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540750" cy="4498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Constantia" pitchFamily="18" charset="0"/>
              </a:rPr>
              <a:t>用法：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>
                <a:solidFill>
                  <a:srgbClr val="FFCCCC"/>
                </a:solidFill>
                <a:latin typeface="Constantia" pitchFamily="18" charset="0"/>
              </a:rPr>
              <a:t>C= textscan (fid, 'format')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>
                <a:latin typeface="Constantia" pitchFamily="18" charset="0"/>
              </a:rPr>
              <a:t>  从文件标识符为</a:t>
            </a:r>
            <a:r>
              <a:rPr lang="en-US" altLang="zh-CN">
                <a:latin typeface="Constantia" pitchFamily="18" charset="0"/>
              </a:rPr>
              <a:t>fid</a:t>
            </a:r>
            <a:r>
              <a:rPr lang="zh-CN" altLang="en-US">
                <a:latin typeface="Constantia" pitchFamily="18" charset="0"/>
              </a:rPr>
              <a:t>的文件中按格式‘</a:t>
            </a:r>
            <a:r>
              <a:rPr lang="en-US" altLang="zh-CN">
                <a:latin typeface="Constantia" pitchFamily="18" charset="0"/>
              </a:rPr>
              <a:t>format’</a:t>
            </a:r>
            <a:r>
              <a:rPr lang="zh-CN" altLang="en-US">
                <a:latin typeface="Constantia" pitchFamily="18" charset="0"/>
              </a:rPr>
              <a:t>读出数据到元胞数组</a:t>
            </a:r>
            <a:r>
              <a:rPr lang="en-US" altLang="zh-CN">
                <a:latin typeface="Constantia" pitchFamily="18" charset="0"/>
              </a:rPr>
              <a:t>C</a:t>
            </a:r>
            <a:r>
              <a:rPr lang="zh-CN" altLang="en-US">
                <a:latin typeface="Constantia" pitchFamily="18" charset="0"/>
              </a:rPr>
              <a:t>中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>
                <a:solidFill>
                  <a:srgbClr val="00FFFF"/>
                </a:solidFill>
                <a:latin typeface="Constantia" pitchFamily="18" charset="0"/>
              </a:rPr>
              <a:t>在用</a:t>
            </a:r>
            <a:r>
              <a:rPr lang="en-US" altLang="zh-CN">
                <a:solidFill>
                  <a:srgbClr val="00FFFF"/>
                </a:solidFill>
                <a:latin typeface="Constantia" pitchFamily="18" charset="0"/>
              </a:rPr>
              <a:t>textscan</a:t>
            </a:r>
            <a:r>
              <a:rPr lang="zh-CN" altLang="en-US">
                <a:solidFill>
                  <a:srgbClr val="00FFFF"/>
                </a:solidFill>
                <a:latin typeface="Constantia" pitchFamily="18" charset="0"/>
              </a:rPr>
              <a:t>之前必须用</a:t>
            </a:r>
            <a:r>
              <a:rPr lang="en-US" altLang="zh-CN">
                <a:solidFill>
                  <a:srgbClr val="00FFFF"/>
                </a:solidFill>
                <a:latin typeface="Constantia" pitchFamily="18" charset="0"/>
              </a:rPr>
              <a:t>fopen</a:t>
            </a:r>
            <a:r>
              <a:rPr lang="zh-CN" altLang="en-US">
                <a:solidFill>
                  <a:srgbClr val="00FFFF"/>
                </a:solidFill>
                <a:latin typeface="Constantia" pitchFamily="18" charset="0"/>
              </a:rPr>
              <a:t>打开相应的文本文件：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>
                <a:solidFill>
                  <a:srgbClr val="00FFFF"/>
                </a:solidFill>
                <a:latin typeface="Constantia" pitchFamily="18" charset="0"/>
              </a:rPr>
              <a:t>fid=fopen(‘</a:t>
            </a:r>
            <a:r>
              <a:rPr lang="zh-CN" altLang="en-US">
                <a:solidFill>
                  <a:srgbClr val="00FFFF"/>
                </a:solidFill>
                <a:latin typeface="Constantia" pitchFamily="18" charset="0"/>
              </a:rPr>
              <a:t>文件名（路径）</a:t>
            </a:r>
            <a:r>
              <a:rPr lang="en-US" altLang="zh-CN">
                <a:solidFill>
                  <a:srgbClr val="00FFFF"/>
                </a:solidFill>
                <a:latin typeface="Constantia" pitchFamily="18" charset="0"/>
              </a:rPr>
              <a:t>’)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/>
        </p:spPr>
        <p:txBody>
          <a:bodyPr anchor="b"/>
          <a:lstStyle/>
          <a:p>
            <a:pPr algn="r">
              <a:spcBef>
                <a:spcPct val="0"/>
              </a:spcBef>
              <a:defRPr/>
            </a:pPr>
            <a:fld id="{E0D7290D-E933-4696-B962-76C31F119618}" type="slidenum">
              <a:rPr kumimoji="0" lang="zh-CN" altLang="en-US" sz="1200">
                <a:latin typeface="Arial Black" pitchFamily="34" charset="0"/>
                <a:ea typeface="+mn-ea"/>
              </a:rPr>
              <a:pPr algn="r">
                <a:spcBef>
                  <a:spcPct val="0"/>
                </a:spcBef>
                <a:defRPr/>
              </a:pPr>
              <a:t>31</a:t>
            </a:fld>
            <a:endParaRPr kumimoji="0" lang="en-US" altLang="zh-CN" sz="1200">
              <a:latin typeface="Arial Black" pitchFamily="34" charset="0"/>
              <a:ea typeface="+mn-ea"/>
            </a:endParaRP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有关的</a:t>
            </a:r>
            <a:r>
              <a:rPr lang="en-US" altLang="zh-CN">
                <a:latin typeface="Constantia" pitchFamily="18" charset="0"/>
                <a:ea typeface="楷体_GB2312" pitchFamily="49" charset="-122"/>
              </a:rPr>
              <a:t>MATLAB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命令（</a:t>
            </a:r>
            <a:r>
              <a:rPr lang="en-US" altLang="zh-CN">
                <a:latin typeface="Constantia" pitchFamily="18" charset="0"/>
                <a:ea typeface="楷体_GB2312" pitchFamily="49" charset="-122"/>
              </a:rPr>
              <a:t>textscan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63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540750" cy="4498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Constantia" pitchFamily="18" charset="0"/>
              </a:rPr>
              <a:t>用法：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rgbClr val="FFCCCC"/>
                </a:solidFill>
                <a:latin typeface="Constantia" pitchFamily="18" charset="0"/>
              </a:rPr>
              <a:t>C= </a:t>
            </a:r>
            <a:r>
              <a:rPr lang="en-US" altLang="zh-CN" dirty="0" err="1">
                <a:solidFill>
                  <a:srgbClr val="FFCCCC"/>
                </a:solidFill>
                <a:latin typeface="Constantia" pitchFamily="18" charset="0"/>
              </a:rPr>
              <a:t>textscan</a:t>
            </a:r>
            <a:r>
              <a:rPr lang="en-US" altLang="zh-CN" dirty="0">
                <a:solidFill>
                  <a:srgbClr val="FFCCCC"/>
                </a:solidFill>
                <a:latin typeface="Constantia" pitchFamily="18" charset="0"/>
              </a:rPr>
              <a:t> (fid, 'format')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>
                <a:latin typeface="Constantia" pitchFamily="18" charset="0"/>
              </a:rPr>
              <a:t>  从文件标识符为</a:t>
            </a:r>
            <a:r>
              <a:rPr lang="en-US" altLang="zh-CN" dirty="0">
                <a:latin typeface="Constantia" pitchFamily="18" charset="0"/>
              </a:rPr>
              <a:t>fid</a:t>
            </a:r>
            <a:r>
              <a:rPr lang="zh-CN" altLang="en-US" dirty="0">
                <a:latin typeface="Constantia" pitchFamily="18" charset="0"/>
              </a:rPr>
              <a:t>的文件中按格式‘</a:t>
            </a:r>
            <a:r>
              <a:rPr lang="en-US" altLang="zh-CN" dirty="0">
                <a:latin typeface="Constantia" pitchFamily="18" charset="0"/>
              </a:rPr>
              <a:t>format’</a:t>
            </a:r>
            <a:r>
              <a:rPr lang="zh-CN" altLang="en-US" dirty="0">
                <a:latin typeface="Constantia" pitchFamily="18" charset="0"/>
              </a:rPr>
              <a:t>读出数据到元胞数组</a:t>
            </a:r>
            <a:r>
              <a:rPr lang="en-US" altLang="zh-CN" dirty="0">
                <a:latin typeface="Constantia" pitchFamily="18" charset="0"/>
              </a:rPr>
              <a:t>C</a:t>
            </a:r>
            <a:r>
              <a:rPr lang="zh-CN" altLang="en-US" dirty="0">
                <a:latin typeface="Constantia" pitchFamily="18" charset="0"/>
              </a:rPr>
              <a:t>中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rgbClr val="FFCCCC"/>
                </a:solidFill>
                <a:latin typeface="Constantia" pitchFamily="18" charset="0"/>
              </a:rPr>
              <a:t>‘format’ </a:t>
            </a:r>
          </a:p>
          <a:p>
            <a:pPr lvl="1" eaLnBrk="1" hangingPunct="1">
              <a:buClr>
                <a:srgbClr val="FF0000"/>
              </a:buClr>
              <a:buFont typeface="Arial" charset="0"/>
              <a:buChar char="–"/>
              <a:defRPr/>
            </a:pPr>
            <a:r>
              <a:rPr lang="en-US" altLang="zh-CN" dirty="0">
                <a:latin typeface="Constantia" pitchFamily="18" charset="0"/>
              </a:rPr>
              <a:t>‘%s’ </a:t>
            </a:r>
            <a:r>
              <a:rPr lang="zh-CN" altLang="en-US" dirty="0">
                <a:latin typeface="Constantia" pitchFamily="18" charset="0"/>
              </a:rPr>
              <a:t>将每个字符串读到一个元胞数组中，去掉空格。</a:t>
            </a:r>
            <a:r>
              <a:rPr lang="zh-CN" altLang="en-US" dirty="0">
                <a:solidFill>
                  <a:srgbClr val="FFFF00"/>
                </a:solidFill>
                <a:latin typeface="Constantia" pitchFamily="18" charset="0"/>
              </a:rPr>
              <a:t>该元胞数组只有一个元素，该元素为字符型元胞数组</a:t>
            </a:r>
            <a:r>
              <a:rPr lang="en-US" altLang="zh-CN" dirty="0">
                <a:solidFill>
                  <a:srgbClr val="FFFF00"/>
                </a:solidFill>
                <a:latin typeface="Constantia" pitchFamily="18" charset="0"/>
              </a:rPr>
              <a:t>. </a:t>
            </a:r>
          </a:p>
          <a:p>
            <a:pPr marL="457200" lvl="1" indent="0" eaLnBrk="1" hangingPunct="1">
              <a:buClr>
                <a:srgbClr val="FF0000"/>
              </a:buClr>
              <a:buNone/>
              <a:defRPr/>
            </a:pPr>
            <a:endParaRPr lang="zh-CN" altLang="en-US" dirty="0">
              <a:solidFill>
                <a:srgbClr val="FFFF00"/>
              </a:solidFill>
              <a:latin typeface="Constantia" pitchFamily="18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lang="zh-CN" altLang="en-US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/>
        </p:spPr>
        <p:txBody>
          <a:bodyPr anchor="b"/>
          <a:lstStyle/>
          <a:p>
            <a:pPr algn="r">
              <a:spcBef>
                <a:spcPct val="0"/>
              </a:spcBef>
              <a:defRPr/>
            </a:pPr>
            <a:fld id="{E0D7290D-E933-4696-B962-76C31F119618}" type="slidenum">
              <a:rPr kumimoji="0" lang="zh-CN" altLang="en-US" sz="1200">
                <a:latin typeface="Arial Black" pitchFamily="34" charset="0"/>
                <a:ea typeface="+mn-ea"/>
              </a:rPr>
              <a:pPr algn="r">
                <a:spcBef>
                  <a:spcPct val="0"/>
                </a:spcBef>
                <a:defRPr/>
              </a:pPr>
              <a:t>32</a:t>
            </a:fld>
            <a:endParaRPr kumimoji="0" lang="en-US" altLang="zh-CN" sz="1200">
              <a:latin typeface="Arial Black" pitchFamily="34" charset="0"/>
              <a:ea typeface="+mn-ea"/>
            </a:endParaRP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"/>
            <a:ext cx="8540750" cy="936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有关的</a:t>
            </a:r>
            <a:r>
              <a:rPr lang="en-US" altLang="zh-CN" dirty="0">
                <a:latin typeface="Constantia" pitchFamily="18" charset="0"/>
                <a:ea typeface="楷体_GB2312" pitchFamily="49" charset="-122"/>
              </a:rPr>
              <a:t>MATLAB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命令（</a:t>
            </a:r>
            <a:r>
              <a:rPr lang="en-US" altLang="zh-CN" dirty="0" err="1">
                <a:latin typeface="Constantia" pitchFamily="18" charset="0"/>
                <a:ea typeface="楷体_GB2312" pitchFamily="49" charset="-122"/>
              </a:rPr>
              <a:t>textscan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63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08050"/>
            <a:ext cx="8540750" cy="55689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Constantia" pitchFamily="18" charset="0"/>
              </a:rPr>
              <a:t>用法：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rgbClr val="FFCCCC"/>
                </a:solidFill>
                <a:latin typeface="Constantia" pitchFamily="18" charset="0"/>
              </a:rPr>
              <a:t>C= </a:t>
            </a:r>
            <a:r>
              <a:rPr lang="en-US" altLang="zh-CN" dirty="0" err="1">
                <a:solidFill>
                  <a:srgbClr val="FFCCCC"/>
                </a:solidFill>
                <a:latin typeface="Constantia" pitchFamily="18" charset="0"/>
              </a:rPr>
              <a:t>textscan</a:t>
            </a:r>
            <a:r>
              <a:rPr lang="en-US" altLang="zh-CN" dirty="0">
                <a:solidFill>
                  <a:srgbClr val="FFCCCC"/>
                </a:solidFill>
                <a:latin typeface="Constantia" pitchFamily="18" charset="0"/>
              </a:rPr>
              <a:t> (fid, 'format')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>
                <a:latin typeface="Constantia" pitchFamily="18" charset="0"/>
              </a:rPr>
              <a:t>  从文件标识符为</a:t>
            </a:r>
            <a:r>
              <a:rPr lang="en-US" altLang="zh-CN" dirty="0">
                <a:latin typeface="Constantia" pitchFamily="18" charset="0"/>
              </a:rPr>
              <a:t>fid</a:t>
            </a:r>
            <a:r>
              <a:rPr lang="zh-CN" altLang="en-US" dirty="0">
                <a:latin typeface="Constantia" pitchFamily="18" charset="0"/>
              </a:rPr>
              <a:t>的文件中按格式‘</a:t>
            </a:r>
            <a:r>
              <a:rPr lang="en-US" altLang="zh-CN" dirty="0">
                <a:latin typeface="Constantia" pitchFamily="18" charset="0"/>
              </a:rPr>
              <a:t>format’</a:t>
            </a:r>
            <a:r>
              <a:rPr lang="zh-CN" altLang="en-US" dirty="0">
                <a:latin typeface="Constantia" pitchFamily="18" charset="0"/>
              </a:rPr>
              <a:t>读出数据到元胞数组</a:t>
            </a:r>
            <a:r>
              <a:rPr lang="en-US" altLang="zh-CN" dirty="0">
                <a:latin typeface="Constantia" pitchFamily="18" charset="0"/>
              </a:rPr>
              <a:t>C</a:t>
            </a:r>
            <a:r>
              <a:rPr lang="zh-CN" altLang="en-US" dirty="0">
                <a:latin typeface="Constantia" pitchFamily="18" charset="0"/>
              </a:rPr>
              <a:t>中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rgbClr val="FFCCCC"/>
                </a:solidFill>
                <a:latin typeface="Constantia" pitchFamily="18" charset="0"/>
              </a:rPr>
              <a:t>‘format’                                                      </a:t>
            </a:r>
          </a:p>
          <a:p>
            <a:pPr lvl="1" eaLnBrk="1" hangingPunct="1">
              <a:buClr>
                <a:srgbClr val="FF0000"/>
              </a:buClr>
              <a:buFont typeface="Arial" charset="0"/>
              <a:buChar char="–"/>
              <a:defRPr/>
            </a:pPr>
            <a:r>
              <a:rPr lang="en-US" altLang="zh-CN" dirty="0">
                <a:latin typeface="Constantia" pitchFamily="18" charset="0"/>
              </a:rPr>
              <a:t> </a:t>
            </a:r>
            <a:r>
              <a:rPr lang="en-US" altLang="zh-CN" b="1" dirty="0">
                <a:solidFill>
                  <a:srgbClr val="00FFFF"/>
                </a:solidFill>
                <a:latin typeface="Constantia" pitchFamily="18" charset="0"/>
              </a:rPr>
              <a:t>‘%s’</a:t>
            </a:r>
            <a:r>
              <a:rPr lang="en-US" altLang="zh-CN" dirty="0">
                <a:latin typeface="Constantia" pitchFamily="18" charset="0"/>
              </a:rPr>
              <a:t> </a:t>
            </a:r>
            <a:r>
              <a:rPr lang="zh-CN" altLang="en-US" dirty="0">
                <a:latin typeface="Constantia" pitchFamily="18" charset="0"/>
              </a:rPr>
              <a:t>将每个</a:t>
            </a:r>
            <a:r>
              <a:rPr lang="zh-CN" altLang="en-US" b="1" dirty="0">
                <a:solidFill>
                  <a:srgbClr val="FF9933"/>
                </a:solidFill>
                <a:latin typeface="Constantia" pitchFamily="18" charset="0"/>
              </a:rPr>
              <a:t>字符串</a:t>
            </a:r>
            <a:r>
              <a:rPr lang="zh-CN" altLang="en-US" dirty="0">
                <a:latin typeface="Constantia" pitchFamily="18" charset="0"/>
              </a:rPr>
              <a:t>读到一个元胞数组中，去掉空格。</a:t>
            </a:r>
            <a:r>
              <a:rPr lang="zh-CN" altLang="en-US" dirty="0">
                <a:solidFill>
                  <a:srgbClr val="FFFF00"/>
                </a:solidFill>
                <a:latin typeface="Constantia" pitchFamily="18" charset="0"/>
              </a:rPr>
              <a:t>该元胞数组只有一个元素，该元素为字符型元胞数组</a:t>
            </a:r>
            <a:r>
              <a:rPr lang="en-US" altLang="zh-CN" dirty="0">
                <a:solidFill>
                  <a:srgbClr val="FFFF00"/>
                </a:solidFill>
                <a:latin typeface="Constantia" pitchFamily="18" charset="0"/>
              </a:rPr>
              <a:t>. </a:t>
            </a:r>
          </a:p>
          <a:p>
            <a:pPr lvl="1" eaLnBrk="1" hangingPunct="1">
              <a:buClr>
                <a:srgbClr val="FF0000"/>
              </a:buClr>
              <a:buFont typeface="Arial" charset="0"/>
              <a:buChar char="–"/>
              <a:defRPr/>
            </a:pPr>
            <a:r>
              <a:rPr lang="en-US" altLang="zh-CN" b="1" dirty="0">
                <a:solidFill>
                  <a:srgbClr val="00FFFF"/>
                </a:solidFill>
                <a:latin typeface="Constantia" pitchFamily="18" charset="0"/>
              </a:rPr>
              <a:t>‘%c’</a:t>
            </a:r>
            <a:r>
              <a:rPr lang="zh-CN" altLang="en-US" dirty="0">
                <a:latin typeface="Constantia" pitchFamily="18" charset="0"/>
              </a:rPr>
              <a:t>将每个</a:t>
            </a:r>
            <a:r>
              <a:rPr lang="zh-CN" altLang="en-US" b="1" dirty="0">
                <a:solidFill>
                  <a:srgbClr val="FF9933"/>
                </a:solidFill>
                <a:latin typeface="Constantia" pitchFamily="18" charset="0"/>
              </a:rPr>
              <a:t>字符</a:t>
            </a:r>
            <a:r>
              <a:rPr lang="zh-CN" altLang="en-US" dirty="0">
                <a:latin typeface="Constantia" pitchFamily="18" charset="0"/>
              </a:rPr>
              <a:t>到一个元胞数组中，去掉空格。</a:t>
            </a:r>
            <a:r>
              <a:rPr lang="zh-CN" altLang="en-US" dirty="0">
                <a:solidFill>
                  <a:srgbClr val="FFFF00"/>
                </a:solidFill>
                <a:latin typeface="Constantia" pitchFamily="18" charset="0"/>
              </a:rPr>
              <a:t>该元胞数组只有一个元素，该元素为字符型元胞数组</a:t>
            </a:r>
            <a:r>
              <a:rPr lang="en-US" altLang="zh-CN" dirty="0">
                <a:solidFill>
                  <a:srgbClr val="FFFF00"/>
                </a:solidFill>
                <a:latin typeface="Constantia" pitchFamily="18" charset="0"/>
              </a:rPr>
              <a:t>. </a:t>
            </a:r>
          </a:p>
          <a:p>
            <a:pPr lvl="1" eaLnBrk="1" hangingPunct="1">
              <a:buClr>
                <a:srgbClr val="FF0000"/>
              </a:buClr>
              <a:buFont typeface="Arial" charset="0"/>
              <a:buChar char="–"/>
              <a:defRPr/>
            </a:pPr>
            <a:endParaRPr lang="zh-CN" altLang="en-US" dirty="0">
              <a:solidFill>
                <a:srgbClr val="FFFF00"/>
              </a:solidFill>
              <a:latin typeface="Constantia" pitchFamily="18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>
                <a:latin typeface="Constantia" pitchFamily="18" charset="0"/>
              </a:rPr>
              <a:t>                                                                         </a:t>
            </a:r>
            <a:endParaRPr lang="zh-CN" alt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/>
      <p:bldP spid="16384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365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5600">
                <a:solidFill>
                  <a:schemeClr val="tx2"/>
                </a:solidFill>
                <a:latin typeface="楷体_GB2312" pitchFamily="49" charset="-122"/>
              </a:rPr>
              <a:t>HILL</a:t>
            </a:r>
            <a:r>
              <a:rPr lang="en-US" altLang="zh-CN" sz="5600" baseline="-25000">
                <a:solidFill>
                  <a:schemeClr val="tx2"/>
                </a:solidFill>
                <a:latin typeface="楷体_GB2312" pitchFamily="49" charset="-122"/>
              </a:rPr>
              <a:t>2</a:t>
            </a:r>
            <a:r>
              <a:rPr lang="zh-CN" altLang="en-US" sz="5600">
                <a:solidFill>
                  <a:schemeClr val="tx2"/>
                </a:solidFill>
                <a:latin typeface="楷体_GB2312" pitchFamily="49" charset="-122"/>
              </a:rPr>
              <a:t>密码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971550" y="1628775"/>
            <a:ext cx="7315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明文分组(两个一组</a:t>
            </a:r>
            <a:r>
              <a:rPr lang="en-US" altLang="zh-CN" sz="3600" dirty="0">
                <a:latin typeface="宋体" pitchFamily="2" charset="-122"/>
                <a:ea typeface="宋体" pitchFamily="2" charset="-122"/>
              </a:rPr>
              <a:t>)，</a:t>
            </a: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按组转换成密文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900113" y="3644900"/>
            <a:ext cx="74882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同一字母在不同组中所对应密文字母不同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/>
      <p:bldP spid="146435" grpId="0"/>
      <p:bldP spid="1464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609600" y="838200"/>
            <a:ext cx="480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  <a:latin typeface="Constantia" pitchFamily="18" charset="0"/>
              </a:rPr>
              <a:t>HILL</a:t>
            </a:r>
            <a:r>
              <a:rPr lang="en-US" altLang="zh-CN" baseline="-25000">
                <a:solidFill>
                  <a:schemeClr val="tx2"/>
                </a:solidFill>
                <a:latin typeface="Constantia" pitchFamily="18" charset="0"/>
              </a:rPr>
              <a:t>2</a:t>
            </a:r>
            <a:r>
              <a:rPr lang="zh-CN" altLang="en-US">
                <a:solidFill>
                  <a:schemeClr val="tx2"/>
                </a:solidFill>
              </a:rPr>
              <a:t>密码的加密与解密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rgbClr val="FFFF99"/>
                </a:solidFill>
                <a:latin typeface="宋体" pitchFamily="2" charset="-122"/>
                <a:ea typeface="宋体" pitchFamily="2" charset="-122"/>
              </a:rPr>
              <a:t>★</a:t>
            </a:r>
            <a:r>
              <a:rPr lang="zh-CN" altLang="en-US" sz="2800">
                <a:solidFill>
                  <a:srgbClr val="FFFF99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假设要加密的明文是由26个字母所构成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914400" indent="-4572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371600" indent="-4572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828800" indent="-4572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286000" indent="-4572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rgbClr val="FFFF99"/>
                </a:solidFill>
                <a:latin typeface="宋体" pitchFamily="2" charset="-122"/>
                <a:ea typeface="宋体" pitchFamily="2" charset="-122"/>
              </a:rPr>
              <a:t>★ 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将每个明文字母与 </a:t>
            </a:r>
            <a:r>
              <a:rPr lang="zh-CN" altLang="en-US" sz="2800">
                <a:ea typeface="宋体" pitchFamily="2" charset="-122"/>
              </a:rPr>
              <a:t>0 – 25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 的一个数字建立</a:t>
            </a:r>
            <a:endParaRPr lang="zh-CN" altLang="en-US" sz="2800">
              <a:solidFill>
                <a:srgbClr val="00808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1371600" y="2819400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800">
                <a:ea typeface="宋体" pitchFamily="2" charset="-122"/>
              </a:rPr>
              <a:t>–</a:t>
            </a:r>
            <a:r>
              <a:rPr lang="en-US" altLang="zh-CN" sz="280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对应关系，称为明文字母的</a:t>
            </a:r>
            <a:r>
              <a:rPr lang="zh-CN" altLang="en-US" sz="2800">
                <a:solidFill>
                  <a:srgbClr val="FF0000"/>
                </a:solidFill>
              </a:rPr>
              <a:t>表值</a:t>
            </a:r>
            <a:endParaRPr lang="zh-CN" altLang="en-US" sz="2800">
              <a:ea typeface="宋体" pitchFamily="2" charset="-122"/>
            </a:endParaRPr>
          </a:p>
        </p:txBody>
      </p:sp>
      <p:graphicFrame>
        <p:nvGraphicFramePr>
          <p:cNvPr id="147488" name="Group 32"/>
          <p:cNvGraphicFramePr>
            <a:graphicFrameLocks noGrp="1"/>
          </p:cNvGraphicFramePr>
          <p:nvPr/>
        </p:nvGraphicFramePr>
        <p:xfrm>
          <a:off x="250825" y="3500438"/>
          <a:ext cx="8435975" cy="1316037"/>
        </p:xfrm>
        <a:graphic>
          <a:graphicData uri="http://schemas.openxmlformats.org/drawingml/2006/table">
            <a:tbl>
              <a:tblPr/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2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字母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   B   C   D   E   F   G   H    I    J    K   L   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表值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 1   2    3    4   5   6    7    8    9   10  11  12  13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7491" name="Group 35"/>
          <p:cNvGraphicFramePr>
            <a:graphicFrameLocks noGrp="1"/>
          </p:cNvGraphicFramePr>
          <p:nvPr/>
        </p:nvGraphicFramePr>
        <p:xfrm>
          <a:off x="323850" y="4868863"/>
          <a:ext cx="7924800" cy="108267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字母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 N   O    P   Q    R   S   T   U   V   W   X   Y  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表值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14  15  16  17  18  19  20  21  22  23  24  25   0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4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/>
      <p:bldP spid="147459" grpId="0"/>
      <p:bldP spid="147460" grpId="0"/>
      <p:bldP spid="14746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rgbClr val="FFFF99"/>
                </a:solidFill>
                <a:latin typeface="宋体" pitchFamily="2" charset="-122"/>
                <a:ea typeface="宋体" pitchFamily="2" charset="-122"/>
              </a:rPr>
              <a:t>★  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将明文字母依次按每两个字母一组查出其表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1295400" y="24384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宋体" pitchFamily="2" charset="-122"/>
                <a:ea typeface="宋体" pitchFamily="2" charset="-122"/>
              </a:rPr>
              <a:t>值，得到一组二维向量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4953000" y="2514600"/>
          <a:ext cx="644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0" name="Equation" r:id="rId3" imgW="676275" imgH="476301" progId="Equation.3">
                  <p:embed/>
                </p:oleObj>
              </mc:Choice>
              <mc:Fallback>
                <p:oleObj name="Equation" r:id="rId3" imgW="676275" imgH="4763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14600"/>
                        <a:ext cx="6445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5638800" y="3200400"/>
          <a:ext cx="2895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1" name="Equation" r:id="rId5" imgW="2924175" imgH="476301" progId="Equation.3">
                  <p:embed/>
                </p:oleObj>
              </mc:Choice>
              <mc:Fallback>
                <p:oleObj name="Equation" r:id="rId5" imgW="2924175" imgH="4763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200400"/>
                        <a:ext cx="2895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419600" y="51816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>
              <a:solidFill>
                <a:srgbClr val="008080"/>
              </a:solidFill>
            </a:endParaRPr>
          </a:p>
        </p:txBody>
      </p:sp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4267200" y="3200400"/>
          <a:ext cx="68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2" name="Equation" r:id="rId7" imgW="685800" imgH="476301" progId="Equation.3">
                  <p:embed/>
                </p:oleObj>
              </mc:Choice>
              <mc:Fallback>
                <p:oleObj name="Equation" r:id="rId7" imgW="685800" imgH="4763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68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990600" y="21336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400">
              <a:ea typeface="宋体" pitchFamily="2" charset="-122"/>
            </a:endParaRP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685800" y="31242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99"/>
                </a:solidFill>
                <a:latin typeface="宋体" pitchFamily="2" charset="-122"/>
                <a:ea typeface="宋体" pitchFamily="2" charset="-122"/>
              </a:rPr>
              <a:t>★  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通过加密矩阵得到</a:t>
            </a: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4876800" y="31242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ea typeface="宋体" pitchFamily="2" charset="-122"/>
              </a:rPr>
              <a:t>，</a:t>
            </a:r>
            <a:r>
              <a:rPr lang="zh-CN" altLang="en-US" sz="2800">
                <a:ea typeface="宋体" pitchFamily="2" charset="-122"/>
              </a:rPr>
              <a:t>而</a:t>
            </a:r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685800" y="39624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99"/>
                </a:solidFill>
                <a:latin typeface="宋体" pitchFamily="2" charset="-122"/>
                <a:ea typeface="宋体" pitchFamily="2" charset="-122"/>
              </a:rPr>
              <a:t>★  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查向量</a:t>
            </a:r>
            <a:r>
              <a:rPr lang="zh-CN" altLang="en-US" sz="2800" i="1">
                <a:latin typeface="宋体" pitchFamily="2" charset="-122"/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i="1" baseline="-25000">
                <a:latin typeface="宋体" pitchFamily="2" charset="-122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800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>
                <a:latin typeface="宋体" pitchFamily="2" charset="-122"/>
                <a:ea typeface="宋体" pitchFamily="2" charset="-122"/>
                <a:sym typeface="Symbol" pitchFamily="18" charset="2"/>
              </a:rPr>
              <a:t>的字母表值，即得到密文</a:t>
            </a:r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609600" y="4662487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rgbClr val="FFFF99"/>
                </a:solidFill>
                <a:latin typeface="宋体" pitchFamily="2" charset="-122"/>
                <a:ea typeface="宋体" pitchFamily="2" charset="-122"/>
              </a:rPr>
              <a:t>★  </a:t>
            </a:r>
            <a:r>
              <a:rPr lang="zh-CN" altLang="en-US" sz="2800">
                <a:ea typeface="宋体" pitchFamily="2" charset="-122"/>
              </a:rPr>
              <a:t>利用加密矩阵的逆矩阵，由密文得到明文</a:t>
            </a:r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148493" name="Object 13"/>
          <p:cNvGraphicFramePr>
            <a:graphicFrameLocks noChangeAspect="1"/>
          </p:cNvGraphicFramePr>
          <p:nvPr/>
        </p:nvGraphicFramePr>
        <p:xfrm>
          <a:off x="2195513" y="5373688"/>
          <a:ext cx="39592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3" name="Equation" r:id="rId9" imgW="1209675" imgH="228803" progId="Equation.DSMT4">
                  <p:embed/>
                </p:oleObj>
              </mc:Choice>
              <mc:Fallback>
                <p:oleObj name="Equation" r:id="rId9" imgW="1209675" imgH="22880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373688"/>
                        <a:ext cx="3959225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685800" y="5334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FFFF99"/>
                </a:solidFill>
                <a:latin typeface="宋体" pitchFamily="2" charset="-122"/>
                <a:ea typeface="宋体" pitchFamily="2" charset="-122"/>
              </a:rPr>
              <a:t>★ </a:t>
            </a:r>
            <a:r>
              <a:rPr lang="zh-CN" altLang="en-US" sz="2800" dirty="0">
                <a:ea typeface="宋体" pitchFamily="2" charset="-122"/>
              </a:rPr>
              <a:t>选择一个</a:t>
            </a:r>
            <a:r>
              <a:rPr lang="zh-CN" altLang="en-US" sz="28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加密矩阵 </a:t>
            </a:r>
            <a:r>
              <a:rPr lang="en-US" altLang="zh-CN" sz="2800" i="1" dirty="0">
                <a:ea typeface="宋体" pitchFamily="2" charset="-122"/>
              </a:rPr>
              <a:t>A  —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1371600" y="10668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ea typeface="宋体" pitchFamily="2" charset="-122"/>
              </a:rPr>
              <a:t>二阶正整数值的矩阵 . 例如</a:t>
            </a:r>
          </a:p>
        </p:txBody>
      </p:sp>
      <p:graphicFrame>
        <p:nvGraphicFramePr>
          <p:cNvPr id="1484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628395"/>
              </p:ext>
            </p:extLst>
          </p:nvPr>
        </p:nvGraphicFramePr>
        <p:xfrm>
          <a:off x="6156176" y="688976"/>
          <a:ext cx="15240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4" name="Equation" r:id="rId11" imgW="1847850" imgH="1085901" progId="Equation.3">
                  <p:embed/>
                </p:oleObj>
              </mc:Choice>
              <mc:Fallback>
                <p:oleObj name="Equation" r:id="rId11" imgW="1847850" imgH="10859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688976"/>
                        <a:ext cx="1524000" cy="896937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  <p:bldP spid="148483" grpId="0"/>
      <p:bldP spid="148489" grpId="0"/>
      <p:bldP spid="148490" grpId="0"/>
      <p:bldP spid="148491" grpId="0"/>
      <p:bldP spid="148492" grpId="0"/>
      <p:bldP spid="148494" grpId="0"/>
      <p:bldP spid="14849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440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关于模运算 （</a:t>
            </a:r>
            <a:r>
              <a:rPr lang="en-US" altLang="zh-CN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mod26）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 </a:t>
            </a:r>
            <a:r>
              <a:rPr lang="en-US" altLang="zh-CN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等价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362200" y="12192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ea typeface="宋体" pitchFamily="2" charset="-122"/>
              </a:rPr>
              <a:t>设</a:t>
            </a:r>
            <a:r>
              <a:rPr lang="zh-CN" altLang="en-US" sz="2800"/>
              <a:t> </a:t>
            </a:r>
            <a:r>
              <a:rPr lang="en-US" altLang="zh-CN" sz="2800" i="1"/>
              <a:t>a</a:t>
            </a:r>
            <a:r>
              <a:rPr lang="en-US" altLang="zh-CN" sz="2800"/>
              <a:t> , </a:t>
            </a:r>
            <a:r>
              <a:rPr lang="en-US" altLang="zh-CN" sz="2800" i="1"/>
              <a:t>b</a:t>
            </a:r>
            <a:r>
              <a:rPr lang="zh-CN" altLang="en-US" sz="2800">
                <a:ea typeface="宋体" pitchFamily="2" charset="-122"/>
              </a:rPr>
              <a:t>为两个整数, 若</a:t>
            </a:r>
            <a:endParaRPr lang="zh-CN" altLang="en-US" sz="2800"/>
          </a:p>
        </p:txBody>
      </p:sp>
      <p:graphicFrame>
        <p:nvGraphicFramePr>
          <p:cNvPr id="149509" name="Object 5"/>
          <p:cNvGraphicFramePr>
            <a:graphicFrameLocks noChangeAspect="1"/>
          </p:cNvGraphicFramePr>
          <p:nvPr/>
        </p:nvGraphicFramePr>
        <p:xfrm>
          <a:off x="6227763" y="1125538"/>
          <a:ext cx="26654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4" name="Equation" r:id="rId3" imgW="1200150" imgH="219050" progId="Equation.DSMT4">
                  <p:embed/>
                </p:oleObj>
              </mc:Choice>
              <mc:Fallback>
                <p:oleObj name="Equation" r:id="rId3" imgW="1200150" imgH="21905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125538"/>
                        <a:ext cx="26654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2362200" y="1752600"/>
            <a:ext cx="343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称</a:t>
            </a:r>
            <a:r>
              <a:rPr lang="zh-CN" altLang="en-US" sz="2800" i="1">
                <a:ea typeface="宋体" pitchFamily="2" charset="-122"/>
              </a:rPr>
              <a:t> </a:t>
            </a:r>
            <a:r>
              <a:rPr lang="en-US" altLang="zh-CN" sz="2800" i="1">
                <a:ea typeface="宋体" pitchFamily="2" charset="-122"/>
              </a:rPr>
              <a:t>a </a:t>
            </a:r>
            <a:r>
              <a:rPr lang="zh-CN" altLang="en-US" sz="2800">
                <a:ea typeface="宋体" pitchFamily="2" charset="-122"/>
              </a:rPr>
              <a:t>模 </a:t>
            </a:r>
            <a:r>
              <a:rPr lang="en-US" altLang="zh-CN" sz="2800" i="1">
                <a:ea typeface="宋体" pitchFamily="2" charset="-122"/>
              </a:rPr>
              <a:t>m </a:t>
            </a:r>
            <a:r>
              <a:rPr lang="zh-CN" altLang="en-US" sz="2800">
                <a:ea typeface="宋体" pitchFamily="2" charset="-122"/>
              </a:rPr>
              <a:t>等价于</a:t>
            </a:r>
            <a:r>
              <a:rPr lang="en-US" altLang="zh-CN" sz="2800" i="1">
                <a:ea typeface="宋体" pitchFamily="2" charset="-122"/>
              </a:rPr>
              <a:t>b</a:t>
            </a:r>
            <a:r>
              <a:rPr lang="en-US" altLang="zh-CN" sz="2800">
                <a:ea typeface="宋体" pitchFamily="2" charset="-122"/>
              </a:rPr>
              <a:t>，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5334000" y="16764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记作</a:t>
            </a:r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6400800" y="1752600"/>
          <a:ext cx="1981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5" name="Equation" r:id="rId5" imgW="2171700" imgH="418998" progId="Equation.3">
                  <p:embed/>
                </p:oleObj>
              </mc:Choice>
              <mc:Fallback>
                <p:oleObj name="Equation" r:id="rId5" imgW="2171700" imgH="41899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752600"/>
                        <a:ext cx="1981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609600" y="24384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FFFF00"/>
                </a:solidFill>
                <a:sym typeface="Symbol" pitchFamily="18" charset="2"/>
              </a:rPr>
              <a:t>剩余集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149514" name="Object 10"/>
          <p:cNvGraphicFramePr>
            <a:graphicFrameLocks noChangeAspect="1"/>
          </p:cNvGraphicFramePr>
          <p:nvPr/>
        </p:nvGraphicFramePr>
        <p:xfrm>
          <a:off x="2438400" y="2438400"/>
          <a:ext cx="3124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6" name="Equation" r:id="rId7" imgW="1333500" imgH="219050" progId="Equation.DSMT4">
                  <p:embed/>
                </p:oleObj>
              </mc:Choice>
              <mc:Fallback>
                <p:oleObj name="Equation" r:id="rId7" imgW="1333500" imgH="21905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31242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5562600" y="24384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宋体" pitchFamily="2" charset="-122"/>
                <a:ea typeface="宋体" pitchFamily="2" charset="-122"/>
              </a:rPr>
              <a:t>称</a:t>
            </a:r>
            <a:r>
              <a:rPr lang="zh-CN" altLang="en-US" sz="2800">
                <a:latin typeface="宋体" pitchFamily="2" charset="-122"/>
                <a:ea typeface="宋体" pitchFamily="2" charset="-122"/>
                <a:sym typeface="Symbol" pitchFamily="18" charset="2"/>
              </a:rPr>
              <a:t>为模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m</a:t>
            </a:r>
            <a:r>
              <a:rPr lang="zh-CN" altLang="en-US" sz="2800">
                <a:latin typeface="宋体" pitchFamily="2" charset="-122"/>
                <a:ea typeface="宋体" pitchFamily="2" charset="-122"/>
                <a:sym typeface="Symbol" pitchFamily="18" charset="2"/>
              </a:rPr>
              <a:t>的剩余集</a:t>
            </a:r>
            <a:endParaRPr lang="zh-CN" altLang="en-US" sz="28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609600" y="32004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运算律</a:t>
            </a:r>
          </a:p>
        </p:txBody>
      </p:sp>
      <p:graphicFrame>
        <p:nvGraphicFramePr>
          <p:cNvPr id="149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684247"/>
              </p:ext>
            </p:extLst>
          </p:nvPr>
        </p:nvGraphicFramePr>
        <p:xfrm>
          <a:off x="2209800" y="3810000"/>
          <a:ext cx="6400800" cy="273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7" name="Equation" r:id="rId9" imgW="5934075" imgH="3619398" progId="Equation.DSMT4">
                  <p:embed/>
                </p:oleObj>
              </mc:Choice>
              <mc:Fallback>
                <p:oleObj name="Equation" r:id="rId9" imgW="5934075" imgH="3619398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10000"/>
                        <a:ext cx="6400800" cy="273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2362200" y="32004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/>
              <a:t>设 </a:t>
            </a:r>
            <a:r>
              <a:rPr lang="en-US" altLang="zh-CN" sz="2800" i="1"/>
              <a:t>a</a:t>
            </a:r>
            <a:r>
              <a:rPr lang="en-US" altLang="zh-CN" sz="2800"/>
              <a:t> , </a:t>
            </a:r>
            <a:r>
              <a:rPr lang="en-US" altLang="zh-CN" sz="2800" i="1"/>
              <a:t>b</a:t>
            </a:r>
            <a:r>
              <a:rPr lang="en-US" altLang="zh-CN" sz="2800"/>
              <a:t> </a:t>
            </a:r>
            <a:r>
              <a:rPr lang="zh-CN" altLang="en-US" sz="2800"/>
              <a:t>为两个整数，</a:t>
            </a:r>
            <a:endParaRPr lang="zh-CN" altLang="en-US">
              <a:solidFill>
                <a:srgbClr val="0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/>
      <p:bldP spid="149507" grpId="0"/>
      <p:bldP spid="149508" grpId="0"/>
      <p:bldP spid="149510" grpId="0"/>
      <p:bldP spid="149511" grpId="0"/>
      <p:bldP spid="149513" grpId="0"/>
      <p:bldP spid="149515" grpId="0"/>
      <p:bldP spid="149516" grpId="0"/>
      <p:bldP spid="1495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 </a:t>
            </a:r>
            <a:r>
              <a:rPr lang="en-US" altLang="zh-CN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倒数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2209800" y="68421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/>
              <a:t>  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 设</a:t>
            </a:r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2971800" y="685800"/>
          <a:ext cx="12192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4" name="Equation" r:id="rId3" imgW="419100" imgH="219050" progId="Equation.DSMT4">
                  <p:embed/>
                </p:oleObj>
              </mc:Choice>
              <mc:Fallback>
                <p:oleObj name="Equation" r:id="rId3" imgW="419100" imgH="21905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85800"/>
                        <a:ext cx="12192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4038600" y="6858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/>
              <a:t>，</a:t>
            </a:r>
            <a:r>
              <a:rPr lang="zh-CN" altLang="en-US" sz="2800">
                <a:ea typeface="宋体" pitchFamily="2" charset="-122"/>
              </a:rPr>
              <a:t>若存在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800600" y="25146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>
              <a:solidFill>
                <a:srgbClr val="008080"/>
              </a:solidFill>
            </a:endParaRPr>
          </a:p>
        </p:txBody>
      </p:sp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5638800" y="762000"/>
          <a:ext cx="990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5" name="Equation" r:id="rId5" imgW="1047750" imgH="476301" progId="Equation.3">
                  <p:embed/>
                </p:oleObj>
              </mc:Choice>
              <mc:Fallback>
                <p:oleObj name="Equation" r:id="rId5" imgW="1047750" imgH="4763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762000"/>
                        <a:ext cx="990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6705600" y="6858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使得</a:t>
            </a:r>
          </a:p>
        </p:txBody>
      </p:sp>
      <p:graphicFrame>
        <p:nvGraphicFramePr>
          <p:cNvPr id="150537" name="Object 9"/>
          <p:cNvGraphicFramePr>
            <a:graphicFrameLocks noChangeAspect="1"/>
          </p:cNvGraphicFramePr>
          <p:nvPr/>
        </p:nvGraphicFramePr>
        <p:xfrm>
          <a:off x="2667000" y="1371600"/>
          <a:ext cx="2286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6" name="Equation" r:id="rId7" imgW="2305050" imgH="418998" progId="Equation.3">
                  <p:embed/>
                </p:oleObj>
              </mc:Choice>
              <mc:Fallback>
                <p:oleObj name="Equation" r:id="rId7" imgW="2305050" imgH="41899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71600"/>
                        <a:ext cx="2286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4800600" y="12192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，称 </a:t>
            </a:r>
            <a:r>
              <a:rPr lang="en-US" altLang="zh-CN" sz="2800" i="1">
                <a:ea typeface="宋体" pitchFamily="2" charset="-122"/>
              </a:rPr>
              <a:t>a </a:t>
            </a:r>
            <a:r>
              <a:rPr lang="zh-CN" altLang="en-US" sz="2800">
                <a:ea typeface="宋体" pitchFamily="2" charset="-122"/>
              </a:rPr>
              <a:t>有模 </a:t>
            </a:r>
            <a:r>
              <a:rPr lang="en-US" altLang="zh-CN" sz="2800" i="1">
                <a:ea typeface="宋体" pitchFamily="2" charset="-122"/>
              </a:rPr>
              <a:t>m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zh-CN" altLang="en-US" sz="2800">
                <a:ea typeface="宋体" pitchFamily="2" charset="-122"/>
              </a:rPr>
              <a:t>倒数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2514600" y="1752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记作</a:t>
            </a:r>
          </a:p>
        </p:txBody>
      </p:sp>
      <p:graphicFrame>
        <p:nvGraphicFramePr>
          <p:cNvPr id="150540" name="Object 12"/>
          <p:cNvGraphicFramePr>
            <a:graphicFrameLocks noChangeAspect="1"/>
          </p:cNvGraphicFramePr>
          <p:nvPr/>
        </p:nvGraphicFramePr>
        <p:xfrm>
          <a:off x="3505200" y="1752600"/>
          <a:ext cx="2362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7" name="Equation" r:id="rId9" imgW="2457450" imgH="514502" progId="Equation.3">
                  <p:embed/>
                </p:oleObj>
              </mc:Choice>
              <mc:Fallback>
                <p:oleObj name="Equation" r:id="rId9" imgW="2457450" imgH="51450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752600"/>
                        <a:ext cx="23622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685800" y="25146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   题</a:t>
            </a:r>
          </a:p>
        </p:txBody>
      </p:sp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2590800" y="2438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整数 </a:t>
            </a:r>
            <a:r>
              <a:rPr lang="en-US" altLang="zh-CN" sz="2800" i="1">
                <a:ea typeface="宋体" pitchFamily="2" charset="-122"/>
              </a:rPr>
              <a:t>a</a:t>
            </a:r>
            <a:r>
              <a:rPr lang="zh-CN" altLang="en-US" sz="2800">
                <a:ea typeface="宋体" pitchFamily="2" charset="-122"/>
              </a:rPr>
              <a:t>有模 </a:t>
            </a:r>
            <a:r>
              <a:rPr lang="en-US" altLang="zh-CN" sz="2800" i="1">
                <a:ea typeface="宋体" pitchFamily="2" charset="-122"/>
              </a:rPr>
              <a:t>m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zh-CN" altLang="en-US" sz="2800">
                <a:ea typeface="宋体" pitchFamily="2" charset="-122"/>
              </a:rPr>
              <a:t>倒数的充要条件为</a:t>
            </a:r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2590800" y="29718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i="1">
                <a:ea typeface="宋体" pitchFamily="2" charset="-122"/>
              </a:rPr>
              <a:t>a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zh-CN" altLang="en-US" sz="2800">
                <a:ea typeface="宋体" pitchFamily="2" charset="-122"/>
              </a:rPr>
              <a:t>与 </a:t>
            </a:r>
            <a:r>
              <a:rPr lang="en-US" altLang="zh-CN" sz="2800" i="1">
                <a:ea typeface="宋体" pitchFamily="2" charset="-122"/>
              </a:rPr>
              <a:t>m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zh-CN" altLang="en-US" sz="2800">
                <a:ea typeface="宋体" pitchFamily="2" charset="-122"/>
              </a:rPr>
              <a:t>无公共素因子</a:t>
            </a:r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685800" y="38100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 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 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倒数表</a:t>
            </a:r>
          </a:p>
        </p:txBody>
      </p:sp>
      <p:grpSp>
        <p:nvGrpSpPr>
          <p:cNvPr id="150545" name="Group 17"/>
          <p:cNvGrpSpPr>
            <a:grpSpLocks/>
          </p:cNvGrpSpPr>
          <p:nvPr/>
        </p:nvGrpSpPr>
        <p:grpSpPr bwMode="auto">
          <a:xfrm>
            <a:off x="609600" y="4572000"/>
            <a:ext cx="8229600" cy="1524000"/>
            <a:chOff x="288" y="1440"/>
            <a:chExt cx="5232" cy="1344"/>
          </a:xfrm>
        </p:grpSpPr>
        <p:sp>
          <p:nvSpPr>
            <p:cNvPr id="150546" name="Rectangle 18"/>
            <p:cNvSpPr>
              <a:spLocks noChangeArrowheads="1"/>
            </p:cNvSpPr>
            <p:nvPr/>
          </p:nvSpPr>
          <p:spPr bwMode="auto">
            <a:xfrm>
              <a:off x="5176" y="2112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25</a:t>
              </a:r>
            </a:p>
          </p:txBody>
        </p:sp>
        <p:sp>
          <p:nvSpPr>
            <p:cNvPr id="150547" name="Rectangle 19"/>
            <p:cNvSpPr>
              <a:spLocks noChangeArrowheads="1"/>
            </p:cNvSpPr>
            <p:nvPr/>
          </p:nvSpPr>
          <p:spPr bwMode="auto">
            <a:xfrm>
              <a:off x="4832" y="2112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17</a:t>
              </a:r>
            </a:p>
          </p:txBody>
        </p:sp>
        <p:sp>
          <p:nvSpPr>
            <p:cNvPr id="150548" name="Rectangle 20"/>
            <p:cNvSpPr>
              <a:spLocks noChangeArrowheads="1"/>
            </p:cNvSpPr>
            <p:nvPr/>
          </p:nvSpPr>
          <p:spPr bwMode="auto">
            <a:xfrm>
              <a:off x="4488" y="2112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 5</a:t>
              </a:r>
            </a:p>
          </p:txBody>
        </p:sp>
        <p:sp>
          <p:nvSpPr>
            <p:cNvPr id="150549" name="Rectangle 21"/>
            <p:cNvSpPr>
              <a:spLocks noChangeArrowheads="1"/>
            </p:cNvSpPr>
            <p:nvPr/>
          </p:nvSpPr>
          <p:spPr bwMode="auto">
            <a:xfrm>
              <a:off x="4144" y="2112"/>
              <a:ext cx="343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11</a:t>
              </a:r>
            </a:p>
          </p:txBody>
        </p:sp>
        <p:sp>
          <p:nvSpPr>
            <p:cNvPr id="150550" name="Rectangle 22"/>
            <p:cNvSpPr>
              <a:spLocks noChangeArrowheads="1"/>
            </p:cNvSpPr>
            <p:nvPr/>
          </p:nvSpPr>
          <p:spPr bwMode="auto">
            <a:xfrm>
              <a:off x="3800" y="2112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23</a:t>
              </a:r>
            </a:p>
          </p:txBody>
        </p:sp>
        <p:sp>
          <p:nvSpPr>
            <p:cNvPr id="150551" name="Rectangle 23"/>
            <p:cNvSpPr>
              <a:spLocks noChangeArrowheads="1"/>
            </p:cNvSpPr>
            <p:nvPr/>
          </p:nvSpPr>
          <p:spPr bwMode="auto">
            <a:xfrm>
              <a:off x="3456" y="2112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 7</a:t>
              </a:r>
            </a:p>
          </p:txBody>
        </p:sp>
        <p:sp>
          <p:nvSpPr>
            <p:cNvPr id="150552" name="Rectangle 24"/>
            <p:cNvSpPr>
              <a:spLocks noChangeArrowheads="1"/>
            </p:cNvSpPr>
            <p:nvPr/>
          </p:nvSpPr>
          <p:spPr bwMode="auto">
            <a:xfrm>
              <a:off x="3112" y="2112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19</a:t>
              </a:r>
            </a:p>
          </p:txBody>
        </p:sp>
        <p:sp>
          <p:nvSpPr>
            <p:cNvPr id="150553" name="Rectangle 25"/>
            <p:cNvSpPr>
              <a:spLocks noChangeArrowheads="1"/>
            </p:cNvSpPr>
            <p:nvPr/>
          </p:nvSpPr>
          <p:spPr bwMode="auto">
            <a:xfrm>
              <a:off x="2768" y="2112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 3</a:t>
              </a:r>
            </a:p>
          </p:txBody>
        </p:sp>
        <p:sp>
          <p:nvSpPr>
            <p:cNvPr id="150554" name="Rectangle 26"/>
            <p:cNvSpPr>
              <a:spLocks noChangeArrowheads="1"/>
            </p:cNvSpPr>
            <p:nvPr/>
          </p:nvSpPr>
          <p:spPr bwMode="auto">
            <a:xfrm>
              <a:off x="2424" y="2112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15</a:t>
              </a:r>
            </a:p>
          </p:txBody>
        </p:sp>
        <p:sp>
          <p:nvSpPr>
            <p:cNvPr id="150555" name="Rectangle 27"/>
            <p:cNvSpPr>
              <a:spLocks noChangeArrowheads="1"/>
            </p:cNvSpPr>
            <p:nvPr/>
          </p:nvSpPr>
          <p:spPr bwMode="auto">
            <a:xfrm>
              <a:off x="2080" y="2112"/>
              <a:ext cx="343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21</a:t>
              </a:r>
            </a:p>
          </p:txBody>
        </p:sp>
        <p:sp>
          <p:nvSpPr>
            <p:cNvPr id="150556" name="Rectangle 28"/>
            <p:cNvSpPr>
              <a:spLocks noChangeArrowheads="1"/>
            </p:cNvSpPr>
            <p:nvPr/>
          </p:nvSpPr>
          <p:spPr bwMode="auto">
            <a:xfrm>
              <a:off x="1736" y="2112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9</a:t>
              </a:r>
            </a:p>
          </p:txBody>
        </p:sp>
        <p:sp>
          <p:nvSpPr>
            <p:cNvPr id="150557" name="Rectangle 29"/>
            <p:cNvSpPr>
              <a:spLocks noChangeArrowheads="1"/>
            </p:cNvSpPr>
            <p:nvPr/>
          </p:nvSpPr>
          <p:spPr bwMode="auto">
            <a:xfrm>
              <a:off x="1392" y="2112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 dirty="0"/>
                <a:t>1</a:t>
              </a:r>
            </a:p>
          </p:txBody>
        </p:sp>
        <p:sp>
          <p:nvSpPr>
            <p:cNvPr id="150558" name="Rectangle 30"/>
            <p:cNvSpPr>
              <a:spLocks noChangeArrowheads="1"/>
            </p:cNvSpPr>
            <p:nvPr/>
          </p:nvSpPr>
          <p:spPr bwMode="auto">
            <a:xfrm>
              <a:off x="5176" y="1440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25</a:t>
              </a:r>
            </a:p>
          </p:txBody>
        </p:sp>
        <p:sp>
          <p:nvSpPr>
            <p:cNvPr id="150559" name="Rectangle 31"/>
            <p:cNvSpPr>
              <a:spLocks noChangeArrowheads="1"/>
            </p:cNvSpPr>
            <p:nvPr/>
          </p:nvSpPr>
          <p:spPr bwMode="auto">
            <a:xfrm>
              <a:off x="4832" y="1440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23</a:t>
              </a:r>
            </a:p>
          </p:txBody>
        </p:sp>
        <p:sp>
          <p:nvSpPr>
            <p:cNvPr id="150560" name="Rectangle 32"/>
            <p:cNvSpPr>
              <a:spLocks noChangeArrowheads="1"/>
            </p:cNvSpPr>
            <p:nvPr/>
          </p:nvSpPr>
          <p:spPr bwMode="auto">
            <a:xfrm>
              <a:off x="4488" y="1440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21</a:t>
              </a:r>
            </a:p>
          </p:txBody>
        </p:sp>
        <p:sp>
          <p:nvSpPr>
            <p:cNvPr id="150561" name="Rectangle 33"/>
            <p:cNvSpPr>
              <a:spLocks noChangeArrowheads="1"/>
            </p:cNvSpPr>
            <p:nvPr/>
          </p:nvSpPr>
          <p:spPr bwMode="auto">
            <a:xfrm>
              <a:off x="4144" y="1440"/>
              <a:ext cx="343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19</a:t>
              </a:r>
            </a:p>
          </p:txBody>
        </p:sp>
        <p:sp>
          <p:nvSpPr>
            <p:cNvPr id="150562" name="Rectangle 34"/>
            <p:cNvSpPr>
              <a:spLocks noChangeArrowheads="1"/>
            </p:cNvSpPr>
            <p:nvPr/>
          </p:nvSpPr>
          <p:spPr bwMode="auto">
            <a:xfrm>
              <a:off x="3800" y="1440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17</a:t>
              </a:r>
            </a:p>
          </p:txBody>
        </p:sp>
        <p:sp>
          <p:nvSpPr>
            <p:cNvPr id="150563" name="Rectangle 35"/>
            <p:cNvSpPr>
              <a:spLocks noChangeArrowheads="1"/>
            </p:cNvSpPr>
            <p:nvPr/>
          </p:nvSpPr>
          <p:spPr bwMode="auto">
            <a:xfrm>
              <a:off x="3456" y="1440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15</a:t>
              </a:r>
            </a:p>
          </p:txBody>
        </p:sp>
        <p:sp>
          <p:nvSpPr>
            <p:cNvPr id="150564" name="Rectangle 36"/>
            <p:cNvSpPr>
              <a:spLocks noChangeArrowheads="1"/>
            </p:cNvSpPr>
            <p:nvPr/>
          </p:nvSpPr>
          <p:spPr bwMode="auto">
            <a:xfrm>
              <a:off x="3112" y="1440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11</a:t>
              </a:r>
            </a:p>
          </p:txBody>
        </p:sp>
        <p:sp>
          <p:nvSpPr>
            <p:cNvPr id="150565" name="Rectangle 37"/>
            <p:cNvSpPr>
              <a:spLocks noChangeArrowheads="1"/>
            </p:cNvSpPr>
            <p:nvPr/>
          </p:nvSpPr>
          <p:spPr bwMode="auto">
            <a:xfrm>
              <a:off x="2768" y="1440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 9</a:t>
              </a:r>
            </a:p>
          </p:txBody>
        </p:sp>
        <p:sp>
          <p:nvSpPr>
            <p:cNvPr id="150566" name="Rectangle 38"/>
            <p:cNvSpPr>
              <a:spLocks noChangeArrowheads="1"/>
            </p:cNvSpPr>
            <p:nvPr/>
          </p:nvSpPr>
          <p:spPr bwMode="auto">
            <a:xfrm>
              <a:off x="2424" y="1440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 7</a:t>
              </a:r>
            </a:p>
          </p:txBody>
        </p:sp>
        <p:sp>
          <p:nvSpPr>
            <p:cNvPr id="150567" name="Rectangle 39"/>
            <p:cNvSpPr>
              <a:spLocks noChangeArrowheads="1"/>
            </p:cNvSpPr>
            <p:nvPr/>
          </p:nvSpPr>
          <p:spPr bwMode="auto">
            <a:xfrm>
              <a:off x="2080" y="1440"/>
              <a:ext cx="343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 5</a:t>
              </a:r>
            </a:p>
          </p:txBody>
        </p:sp>
        <p:sp>
          <p:nvSpPr>
            <p:cNvPr id="150568" name="Rectangle 40"/>
            <p:cNvSpPr>
              <a:spLocks noChangeArrowheads="1"/>
            </p:cNvSpPr>
            <p:nvPr/>
          </p:nvSpPr>
          <p:spPr bwMode="auto">
            <a:xfrm>
              <a:off x="1736" y="1440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3</a:t>
              </a:r>
            </a:p>
          </p:txBody>
        </p:sp>
        <p:sp>
          <p:nvSpPr>
            <p:cNvPr id="150569" name="Rectangle 41"/>
            <p:cNvSpPr>
              <a:spLocks noChangeArrowheads="1"/>
            </p:cNvSpPr>
            <p:nvPr/>
          </p:nvSpPr>
          <p:spPr bwMode="auto">
            <a:xfrm>
              <a:off x="1392" y="1440"/>
              <a:ext cx="3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zh-CN" altLang="en-US" sz="2400"/>
                <a:t>1</a:t>
              </a:r>
            </a:p>
          </p:txBody>
        </p:sp>
        <p:sp>
          <p:nvSpPr>
            <p:cNvPr id="46122" name="Line 42"/>
            <p:cNvSpPr>
              <a:spLocks noChangeShapeType="1"/>
            </p:cNvSpPr>
            <p:nvPr/>
          </p:nvSpPr>
          <p:spPr bwMode="auto">
            <a:xfrm>
              <a:off x="1392" y="1440"/>
              <a:ext cx="41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3" name="Line 43"/>
            <p:cNvSpPr>
              <a:spLocks noChangeShapeType="1"/>
            </p:cNvSpPr>
            <p:nvPr/>
          </p:nvSpPr>
          <p:spPr bwMode="auto">
            <a:xfrm>
              <a:off x="1392" y="2112"/>
              <a:ext cx="4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4" name="Line 44"/>
            <p:cNvSpPr>
              <a:spLocks noChangeShapeType="1"/>
            </p:cNvSpPr>
            <p:nvPr/>
          </p:nvSpPr>
          <p:spPr bwMode="auto">
            <a:xfrm>
              <a:off x="1392" y="2784"/>
              <a:ext cx="41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5" name="Line 45"/>
            <p:cNvSpPr>
              <a:spLocks noChangeShapeType="1"/>
            </p:cNvSpPr>
            <p:nvPr/>
          </p:nvSpPr>
          <p:spPr bwMode="auto">
            <a:xfrm>
              <a:off x="1392" y="1440"/>
              <a:ext cx="0" cy="13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6" name="Line 46"/>
            <p:cNvSpPr>
              <a:spLocks noChangeShapeType="1"/>
            </p:cNvSpPr>
            <p:nvPr/>
          </p:nvSpPr>
          <p:spPr bwMode="auto">
            <a:xfrm>
              <a:off x="1736" y="1440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7" name="Line 47"/>
            <p:cNvSpPr>
              <a:spLocks noChangeShapeType="1"/>
            </p:cNvSpPr>
            <p:nvPr/>
          </p:nvSpPr>
          <p:spPr bwMode="auto">
            <a:xfrm>
              <a:off x="2080" y="1440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8" name="Line 48"/>
            <p:cNvSpPr>
              <a:spLocks noChangeShapeType="1"/>
            </p:cNvSpPr>
            <p:nvPr/>
          </p:nvSpPr>
          <p:spPr bwMode="auto">
            <a:xfrm>
              <a:off x="2424" y="1440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9" name="Line 49"/>
            <p:cNvSpPr>
              <a:spLocks noChangeShapeType="1"/>
            </p:cNvSpPr>
            <p:nvPr/>
          </p:nvSpPr>
          <p:spPr bwMode="auto">
            <a:xfrm>
              <a:off x="2768" y="1440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0" name="Line 50"/>
            <p:cNvSpPr>
              <a:spLocks noChangeShapeType="1"/>
            </p:cNvSpPr>
            <p:nvPr/>
          </p:nvSpPr>
          <p:spPr bwMode="auto">
            <a:xfrm>
              <a:off x="3112" y="1440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1" name="Line 51"/>
            <p:cNvSpPr>
              <a:spLocks noChangeShapeType="1"/>
            </p:cNvSpPr>
            <p:nvPr/>
          </p:nvSpPr>
          <p:spPr bwMode="auto">
            <a:xfrm>
              <a:off x="3456" y="1440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2" name="Line 52"/>
            <p:cNvSpPr>
              <a:spLocks noChangeShapeType="1"/>
            </p:cNvSpPr>
            <p:nvPr/>
          </p:nvSpPr>
          <p:spPr bwMode="auto">
            <a:xfrm>
              <a:off x="3800" y="1440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3" name="Line 53"/>
            <p:cNvSpPr>
              <a:spLocks noChangeShapeType="1"/>
            </p:cNvSpPr>
            <p:nvPr/>
          </p:nvSpPr>
          <p:spPr bwMode="auto">
            <a:xfrm>
              <a:off x="4144" y="1440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4" name="Line 54"/>
            <p:cNvSpPr>
              <a:spLocks noChangeShapeType="1"/>
            </p:cNvSpPr>
            <p:nvPr/>
          </p:nvSpPr>
          <p:spPr bwMode="auto">
            <a:xfrm>
              <a:off x="4488" y="1440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5" name="Line 55"/>
            <p:cNvSpPr>
              <a:spLocks noChangeShapeType="1"/>
            </p:cNvSpPr>
            <p:nvPr/>
          </p:nvSpPr>
          <p:spPr bwMode="auto">
            <a:xfrm>
              <a:off x="4832" y="1440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6" name="Line 56"/>
            <p:cNvSpPr>
              <a:spLocks noChangeShapeType="1"/>
            </p:cNvSpPr>
            <p:nvPr/>
          </p:nvSpPr>
          <p:spPr bwMode="auto">
            <a:xfrm>
              <a:off x="5176" y="1440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7" name="Line 57"/>
            <p:cNvSpPr>
              <a:spLocks noChangeShapeType="1"/>
            </p:cNvSpPr>
            <p:nvPr/>
          </p:nvSpPr>
          <p:spPr bwMode="auto">
            <a:xfrm>
              <a:off x="5520" y="1440"/>
              <a:ext cx="0" cy="13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586" name="Rectangle 58"/>
            <p:cNvSpPr>
              <a:spLocks noChangeArrowheads="1"/>
            </p:cNvSpPr>
            <p:nvPr/>
          </p:nvSpPr>
          <p:spPr bwMode="auto">
            <a:xfrm>
              <a:off x="288" y="2112"/>
              <a:ext cx="1104" cy="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en-US" altLang="zh-CN" sz="2400" i="1"/>
                <a:t>a </a:t>
              </a:r>
              <a:r>
                <a:rPr kumimoji="0" lang="en-US" altLang="zh-CN" sz="2400" baseline="30000">
                  <a:latin typeface="Arial"/>
                </a:rPr>
                <a:t>–</a:t>
              </a:r>
              <a:r>
                <a:rPr kumimoji="0" lang="en-US" altLang="zh-CN" sz="2400" baseline="30000"/>
                <a:t>1</a:t>
              </a:r>
              <a:r>
                <a:rPr kumimoji="0" lang="en-US" altLang="zh-CN" sz="2400"/>
                <a:t>(mod26)</a:t>
              </a:r>
              <a:endParaRPr kumimoji="0" lang="zh-CN" altLang="en-US" sz="2400"/>
            </a:p>
          </p:txBody>
        </p:sp>
        <p:sp>
          <p:nvSpPr>
            <p:cNvPr id="150587" name="Rectangle 59"/>
            <p:cNvSpPr>
              <a:spLocks noChangeArrowheads="1"/>
            </p:cNvSpPr>
            <p:nvPr/>
          </p:nvSpPr>
          <p:spPr bwMode="auto">
            <a:xfrm>
              <a:off x="288" y="1440"/>
              <a:ext cx="110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Arial" charset="0"/>
                <a:buChar char="►"/>
                <a:defRPr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r>
                <a:rPr kumimoji="0" lang="en-US" altLang="zh-CN" sz="2400" i="1"/>
                <a:t>       a</a:t>
              </a:r>
            </a:p>
          </p:txBody>
        </p:sp>
        <p:sp>
          <p:nvSpPr>
            <p:cNvPr id="46140" name="Line 60"/>
            <p:cNvSpPr>
              <a:spLocks noChangeShapeType="1"/>
            </p:cNvSpPr>
            <p:nvPr/>
          </p:nvSpPr>
          <p:spPr bwMode="auto">
            <a:xfrm>
              <a:off x="288" y="1440"/>
              <a:ext cx="1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1" name="Line 61"/>
            <p:cNvSpPr>
              <a:spLocks noChangeShapeType="1"/>
            </p:cNvSpPr>
            <p:nvPr/>
          </p:nvSpPr>
          <p:spPr bwMode="auto">
            <a:xfrm>
              <a:off x="288" y="2112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2" name="Line 62"/>
            <p:cNvSpPr>
              <a:spLocks noChangeShapeType="1"/>
            </p:cNvSpPr>
            <p:nvPr/>
          </p:nvSpPr>
          <p:spPr bwMode="auto">
            <a:xfrm>
              <a:off x="288" y="2780"/>
              <a:ext cx="1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3" name="Line 63"/>
            <p:cNvSpPr>
              <a:spLocks noChangeShapeType="1"/>
            </p:cNvSpPr>
            <p:nvPr/>
          </p:nvSpPr>
          <p:spPr bwMode="auto">
            <a:xfrm>
              <a:off x="288" y="1440"/>
              <a:ext cx="0" cy="13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44" name="Line 64"/>
            <p:cNvSpPr>
              <a:spLocks noChangeShapeType="1"/>
            </p:cNvSpPr>
            <p:nvPr/>
          </p:nvSpPr>
          <p:spPr bwMode="auto">
            <a:xfrm>
              <a:off x="1392" y="1440"/>
              <a:ext cx="0" cy="13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/>
      <p:bldP spid="150531" grpId="0"/>
      <p:bldP spid="150533" grpId="0"/>
      <p:bldP spid="150536" grpId="0"/>
      <p:bldP spid="150538" grpId="0"/>
      <p:bldP spid="150539" grpId="0"/>
      <p:bldP spid="150541" grpId="0"/>
      <p:bldP spid="150542" grpId="0"/>
      <p:bldP spid="150543" grpId="0"/>
      <p:bldP spid="1505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58801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怎样求自然数</a:t>
            </a:r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关于模 </a:t>
            </a:r>
            <a:r>
              <a:rPr lang="en-US" altLang="zh-CN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的倒数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dirty="0"/>
              <a:t>即解方程</a:t>
            </a:r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2951163" y="1125538"/>
          <a:ext cx="31670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3" name="Equation" r:id="rId3" imgW="927000" imgH="203040" progId="Equation.DSMT4">
                  <p:embed/>
                </p:oleObj>
              </mc:Choice>
              <mc:Fallback>
                <p:oleObj name="Equation" r:id="rId3" imgW="9270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1125538"/>
                        <a:ext cx="316706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533400" y="1828800"/>
            <a:ext cx="31165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定义  </a:t>
            </a:r>
            <a:r>
              <a:rPr lang="en-US" altLang="zh-CN" sz="2800" dirty="0">
                <a:solidFill>
                  <a:srgbClr val="FFFF00"/>
                </a:solidFill>
              </a:rPr>
              <a:t>Euler </a:t>
            </a:r>
            <a:r>
              <a:rPr lang="zh-CN" altLang="en-US" sz="2800" dirty="0">
                <a:solidFill>
                  <a:srgbClr val="FFFF00"/>
                </a:solidFill>
              </a:rPr>
              <a:t>函数： 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609600" y="2362200"/>
            <a:ext cx="7543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/>
              <a:t>        设 </a:t>
            </a:r>
            <a:r>
              <a:rPr lang="en-US" altLang="zh-CN" sz="2800" i="1"/>
              <a:t>m</a:t>
            </a:r>
            <a:r>
              <a:rPr lang="en-US" altLang="zh-CN" sz="2800"/>
              <a:t> </a:t>
            </a:r>
            <a:r>
              <a:rPr lang="zh-CN" altLang="en-US" sz="2800"/>
              <a:t>为一自然数，</a:t>
            </a:r>
            <a:r>
              <a:rPr lang="en-US" altLang="zh-CN" sz="2800" i="1"/>
              <a:t>Z</a:t>
            </a:r>
            <a:r>
              <a:rPr lang="en-US" altLang="zh-CN" sz="2800" i="1" baseline="-25000"/>
              <a:t>m</a:t>
            </a:r>
            <a:r>
              <a:rPr lang="zh-CN" altLang="en-US" sz="2800"/>
              <a:t>中与</a:t>
            </a:r>
            <a:r>
              <a:rPr lang="en-US" altLang="zh-CN" sz="2800" i="1"/>
              <a:t>m</a:t>
            </a:r>
            <a:r>
              <a:rPr lang="en-US" altLang="zh-CN" sz="2800"/>
              <a:t> </a:t>
            </a:r>
            <a:r>
              <a:rPr lang="zh-CN" altLang="en-US" sz="2800"/>
              <a:t>互素的数的个数称为</a:t>
            </a:r>
            <a:r>
              <a:rPr lang="en-US" altLang="zh-CN" sz="2800" i="1"/>
              <a:t>m</a:t>
            </a:r>
            <a:r>
              <a:rPr lang="en-US" altLang="zh-CN" sz="2800"/>
              <a:t> </a:t>
            </a:r>
            <a:r>
              <a:rPr lang="zh-CN" altLang="en-US" sz="2800"/>
              <a:t>的</a:t>
            </a:r>
            <a:r>
              <a:rPr lang="en-US" altLang="zh-CN" sz="2800"/>
              <a:t>Euler </a:t>
            </a:r>
            <a:r>
              <a:rPr lang="zh-CN" altLang="en-US" sz="2800"/>
              <a:t>函数，记为</a:t>
            </a:r>
            <a:r>
              <a:rPr lang="zh-CN" altLang="en-US" sz="2800" i="1">
                <a:sym typeface="Symbol" pitchFamily="18" charset="2"/>
              </a:rPr>
              <a:t> </a:t>
            </a:r>
            <a:r>
              <a:rPr lang="zh-CN" altLang="en-US" sz="2800">
                <a:sym typeface="Symbol" pitchFamily="18" charset="2"/>
              </a:rPr>
              <a:t>(</a:t>
            </a:r>
            <a:r>
              <a:rPr lang="en-US" altLang="zh-CN" sz="2800" i="1">
                <a:sym typeface="Symbol" pitchFamily="18" charset="2"/>
              </a:rPr>
              <a:t>m</a:t>
            </a:r>
            <a:r>
              <a:rPr lang="en-US" altLang="zh-CN" sz="2800">
                <a:sym typeface="Symbol" pitchFamily="18" charset="2"/>
              </a:rPr>
              <a:t>)    </a:t>
            </a:r>
            <a:endParaRPr lang="zh-CN" altLang="en-US" sz="2800">
              <a:sym typeface="Symbol" pitchFamily="18" charset="2"/>
            </a:endParaRP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1143000" y="3581400"/>
            <a:ext cx="19495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FF00"/>
                </a:solidFill>
              </a:rPr>
              <a:t>Euler </a:t>
            </a:r>
            <a:r>
              <a:rPr lang="zh-CN" altLang="en-US" sz="2800" dirty="0">
                <a:solidFill>
                  <a:srgbClr val="FFFF00"/>
                </a:solidFill>
              </a:rPr>
              <a:t>定理  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1143000" y="419100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对任意整数 </a:t>
            </a:r>
            <a:r>
              <a:rPr lang="en-US" altLang="zh-CN" sz="2800" i="1" dirty="0"/>
              <a:t>k</a:t>
            </a:r>
            <a:r>
              <a:rPr lang="en-US" altLang="zh-CN" sz="2800" dirty="0"/>
              <a:t>, </a:t>
            </a:r>
            <a:r>
              <a:rPr lang="en-US" altLang="zh-CN" sz="2800" i="1" dirty="0"/>
              <a:t>m</a:t>
            </a:r>
            <a:r>
              <a:rPr lang="en-US" altLang="zh-CN" sz="2800" dirty="0"/>
              <a:t>, </a:t>
            </a:r>
            <a:r>
              <a:rPr lang="zh-CN" altLang="en-US" sz="2800" dirty="0">
                <a:solidFill>
                  <a:srgbClr val="FFC000"/>
                </a:solidFill>
              </a:rPr>
              <a:t>若</a:t>
            </a:r>
            <a:r>
              <a:rPr lang="en-US" altLang="zh-CN" sz="2800" i="1" dirty="0">
                <a:solidFill>
                  <a:srgbClr val="FFC000"/>
                </a:solidFill>
              </a:rPr>
              <a:t>k</a:t>
            </a:r>
            <a:r>
              <a:rPr lang="en-US" altLang="zh-CN" sz="2800" dirty="0">
                <a:solidFill>
                  <a:srgbClr val="FFC000"/>
                </a:solidFill>
              </a:rPr>
              <a:t>, </a:t>
            </a:r>
            <a:r>
              <a:rPr lang="en-US" altLang="zh-CN" sz="2800" i="1" dirty="0">
                <a:solidFill>
                  <a:srgbClr val="FFC000"/>
                </a:solidFill>
              </a:rPr>
              <a:t>m</a:t>
            </a:r>
            <a:r>
              <a:rPr lang="zh-CN" altLang="en-US" sz="2800" dirty="0">
                <a:solidFill>
                  <a:srgbClr val="FFC000"/>
                </a:solidFill>
              </a:rPr>
              <a:t>互素</a:t>
            </a:r>
            <a:r>
              <a:rPr lang="zh-CN" altLang="en-US" sz="2800" dirty="0"/>
              <a:t>，则</a:t>
            </a:r>
            <a:r>
              <a:rPr lang="zh-CN" altLang="en-US" dirty="0">
                <a:solidFill>
                  <a:srgbClr val="008080"/>
                </a:solidFill>
              </a:rPr>
              <a:t> </a:t>
            </a:r>
            <a:endParaRPr lang="zh-CN" altLang="en-US" dirty="0"/>
          </a:p>
        </p:txBody>
      </p:sp>
      <p:graphicFrame>
        <p:nvGraphicFramePr>
          <p:cNvPr id="151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31419"/>
              </p:ext>
            </p:extLst>
          </p:nvPr>
        </p:nvGraphicFramePr>
        <p:xfrm>
          <a:off x="3275856" y="5805264"/>
          <a:ext cx="3046023" cy="600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4" name="Equation" r:id="rId5" imgW="1180800" imgH="228600" progId="Equation.DSMT4">
                  <p:embed/>
                </p:oleObj>
              </mc:Choice>
              <mc:Fallback>
                <p:oleObj name="Equation" r:id="rId5" imgW="1180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805264"/>
                        <a:ext cx="3046023" cy="600223"/>
                      </a:xfrm>
                      <a:prstGeom prst="rect">
                        <a:avLst/>
                      </a:prstGeom>
                      <a:solidFill>
                        <a:srgbClr val="0033CC">
                          <a:alpha val="46000"/>
                        </a:srgb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018157"/>
              </p:ext>
            </p:extLst>
          </p:nvPr>
        </p:nvGraphicFramePr>
        <p:xfrm>
          <a:off x="2657475" y="4787900"/>
          <a:ext cx="34496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5" name="Equation" r:id="rId7" imgW="1282680" imgH="228600" progId="Equation.DSMT4">
                  <p:embed/>
                </p:oleObj>
              </mc:Choice>
              <mc:Fallback>
                <p:oleObj name="Equation" r:id="rId7" imgW="12826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4787900"/>
                        <a:ext cx="3449638" cy="6350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609600" y="53340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/>
              <a:t>故所求 </a:t>
            </a:r>
            <a:r>
              <a:rPr lang="en-US" altLang="zh-CN" sz="2800" i="1"/>
              <a:t>x</a:t>
            </a:r>
            <a:r>
              <a:rPr lang="zh-CN" altLang="en-US" sz="2800"/>
              <a:t>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utoUpdateAnimBg="0"/>
      <p:bldP spid="151555" grpId="0" autoUpdateAnimBg="0"/>
      <p:bldP spid="151557" grpId="0" autoUpdateAnimBg="0"/>
      <p:bldP spid="151558" grpId="0" autoUpdateAnimBg="0"/>
      <p:bldP spid="151559" grpId="0" autoUpdateAnimBg="0"/>
      <p:bldP spid="151560" grpId="0" autoUpdateAnimBg="0"/>
      <p:bldP spid="15156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914400" y="428625"/>
            <a:ext cx="7315200" cy="2143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b="1" dirty="0">
                <a:solidFill>
                  <a:schemeClr val="tx2">
                    <a:lumMod val="90000"/>
                  </a:schemeClr>
                </a:solidFill>
              </a:rPr>
              <a:t>下列叙述错误的是</a:t>
            </a: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chemeClr val="tx2">
                    <a:lumMod val="90000"/>
                  </a:schemeClr>
                </a:solidFill>
              </a:rPr>
              <a:t>13</a:t>
            </a:r>
            <a:r>
              <a:rPr lang="zh-CN" altLang="en-US" sz="2600" dirty="0">
                <a:solidFill>
                  <a:schemeClr val="tx2">
                    <a:lumMod val="90000"/>
                  </a:schemeClr>
                </a:solidFill>
              </a:rPr>
              <a:t>关于模</a:t>
            </a:r>
            <a:r>
              <a:rPr lang="en-US" altLang="zh-CN" sz="2600" dirty="0">
                <a:solidFill>
                  <a:schemeClr val="tx2">
                    <a:lumMod val="90000"/>
                  </a:schemeClr>
                </a:solidFill>
              </a:rPr>
              <a:t>26</a:t>
            </a:r>
            <a:r>
              <a:rPr lang="zh-CN" altLang="en-US" sz="2600" dirty="0">
                <a:solidFill>
                  <a:schemeClr val="tx2">
                    <a:lumMod val="90000"/>
                  </a:schemeClr>
                </a:solidFill>
              </a:rPr>
              <a:t>的倒数不存在</a:t>
            </a: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chemeClr val="tx2">
                    <a:lumMod val="90000"/>
                  </a:schemeClr>
                </a:solidFill>
              </a:rPr>
              <a:t>若 </a:t>
            </a:r>
            <a:r>
              <a:rPr lang="en-US" altLang="zh-CN" sz="2600" dirty="0">
                <a:solidFill>
                  <a:schemeClr val="tx2">
                    <a:lumMod val="90000"/>
                  </a:schemeClr>
                </a:solidFill>
              </a:rPr>
              <a:t>b</a:t>
            </a:r>
            <a:r>
              <a:rPr lang="zh-CN" altLang="en-US" sz="2600" dirty="0">
                <a:solidFill>
                  <a:schemeClr val="tx2">
                    <a:lumMod val="90000"/>
                  </a:schemeClr>
                </a:solidFill>
              </a:rPr>
              <a:t>是</a:t>
            </a:r>
            <a:r>
              <a:rPr lang="en-US" altLang="zh-CN" sz="2600" dirty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zh-CN" altLang="en-US" sz="2600" dirty="0">
                <a:solidFill>
                  <a:schemeClr val="tx2">
                    <a:lumMod val="90000"/>
                  </a:schemeClr>
                </a:solidFill>
              </a:rPr>
              <a:t>的关于模</a:t>
            </a:r>
            <a:r>
              <a:rPr lang="en-US" altLang="zh-CN" sz="2600" dirty="0">
                <a:solidFill>
                  <a:schemeClr val="tx2">
                    <a:lumMod val="90000"/>
                  </a:schemeClr>
                </a:solidFill>
              </a:rPr>
              <a:t>m</a:t>
            </a:r>
            <a:r>
              <a:rPr lang="zh-CN" altLang="en-US" sz="2600" dirty="0">
                <a:solidFill>
                  <a:schemeClr val="tx2">
                    <a:lumMod val="90000"/>
                  </a:schemeClr>
                </a:solidFill>
              </a:rPr>
              <a:t>的倒数，则</a:t>
            </a:r>
            <a:r>
              <a:rPr lang="en-US" altLang="zh-CN" sz="2600" dirty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zh-CN" altLang="en-US" sz="2600" dirty="0">
                <a:solidFill>
                  <a:schemeClr val="tx2">
                    <a:lumMod val="90000"/>
                  </a:schemeClr>
                </a:solidFill>
              </a:rPr>
              <a:t>也是</a:t>
            </a:r>
            <a:r>
              <a:rPr lang="en-US" altLang="zh-CN" sz="2600" dirty="0">
                <a:solidFill>
                  <a:schemeClr val="tx2">
                    <a:lumMod val="90000"/>
                  </a:schemeClr>
                </a:solidFill>
              </a:rPr>
              <a:t>b</a:t>
            </a:r>
            <a:r>
              <a:rPr lang="zh-CN" altLang="en-US" sz="2600" dirty="0">
                <a:solidFill>
                  <a:schemeClr val="tx2">
                    <a:lumMod val="90000"/>
                  </a:schemeClr>
                </a:solidFill>
              </a:rPr>
              <a:t>的关于模</a:t>
            </a:r>
            <a:r>
              <a:rPr lang="en-US" altLang="zh-CN" sz="2600" dirty="0">
                <a:solidFill>
                  <a:schemeClr val="tx2">
                    <a:lumMod val="90000"/>
                  </a:schemeClr>
                </a:solidFill>
              </a:rPr>
              <a:t>m</a:t>
            </a:r>
            <a:r>
              <a:rPr lang="zh-CN" altLang="en-US" sz="2600" dirty="0">
                <a:solidFill>
                  <a:schemeClr val="tx2">
                    <a:lumMod val="90000"/>
                  </a:schemeClr>
                </a:solidFill>
              </a:rPr>
              <a:t>的倒数</a:t>
            </a: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817637" y="4455614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chemeClr val="tx2">
                    <a:lumMod val="90000"/>
                  </a:schemeClr>
                </a:solidFill>
              </a:rPr>
              <a:t>15</a:t>
            </a:r>
            <a:r>
              <a:rPr lang="zh-CN" altLang="en-US" sz="2600" dirty="0">
                <a:solidFill>
                  <a:schemeClr val="tx2">
                    <a:lumMod val="90000"/>
                  </a:schemeClr>
                </a:solidFill>
              </a:rPr>
              <a:t>关于模</a:t>
            </a:r>
            <a:r>
              <a:rPr lang="en-US" altLang="zh-CN" sz="2600" dirty="0">
                <a:solidFill>
                  <a:schemeClr val="tx2">
                    <a:lumMod val="90000"/>
                  </a:schemeClr>
                </a:solidFill>
              </a:rPr>
              <a:t>9</a:t>
            </a:r>
            <a:r>
              <a:rPr lang="zh-CN" altLang="en-US" sz="2600" dirty="0">
                <a:solidFill>
                  <a:schemeClr val="tx2">
                    <a:lumMod val="90000"/>
                  </a:schemeClr>
                </a:solidFill>
              </a:rPr>
              <a:t>的倒数是存在的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15" name="组合 14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3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单选题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196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3B4F9977-EED7-49D2-9591-002A28347B06}" type="slidenum">
              <a:rPr lang="zh-CN" altLang="en-US" sz="1200">
                <a:latin typeface="Arial Black" pitchFamily="34" charset="0"/>
              </a:rPr>
              <a:pPr>
                <a:defRPr/>
              </a:pPr>
              <a:t>4</a:t>
            </a:fld>
            <a:endParaRPr lang="en-US" altLang="zh-CN" sz="1200">
              <a:latin typeface="Arial Black" pitchFamily="34" charset="0"/>
            </a:endParaRPr>
          </a:p>
        </p:txBody>
      </p:sp>
      <p:pic>
        <p:nvPicPr>
          <p:cNvPr id="15363" name="标题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50" y="249238"/>
            <a:ext cx="8540750" cy="1165225"/>
          </a:xfrm>
        </p:spPr>
      </p:pic>
      <p:sp>
        <p:nvSpPr>
          <p:cNvPr id="20484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540750" cy="4498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>
                <a:ea typeface="方正姚体" pitchFamily="2" charset="-122"/>
              </a:rPr>
              <a:t>单表密码</a:t>
            </a:r>
            <a:endParaRPr lang="en-US" altLang="zh-CN" sz="4000">
              <a:ea typeface="方正姚体" pitchFamily="2" charset="-122"/>
            </a:endParaRPr>
          </a:p>
          <a:p>
            <a:pPr eaLnBrk="1" hangingPunct="1">
              <a:defRPr/>
            </a:pPr>
            <a:r>
              <a:rPr lang="zh-CN" altLang="en-US" sz="4000">
                <a:ea typeface="方正姚体" pitchFamily="2" charset="-122"/>
              </a:rPr>
              <a:t>多表密码</a:t>
            </a:r>
            <a:endParaRPr lang="en-US" altLang="zh-CN" sz="4000">
              <a:ea typeface="方正姚体" pitchFamily="2" charset="-122"/>
            </a:endParaRPr>
          </a:p>
          <a:p>
            <a:pPr eaLnBrk="1" hangingPunct="1">
              <a:defRPr/>
            </a:pPr>
            <a:r>
              <a:rPr lang="en-US" altLang="zh-CN" sz="4000">
                <a:latin typeface="Constantia" pitchFamily="18" charset="0"/>
                <a:ea typeface="方正姚体" pitchFamily="2" charset="-122"/>
              </a:rPr>
              <a:t>Hill</a:t>
            </a:r>
            <a:r>
              <a:rPr lang="en-US" altLang="zh-CN" sz="4000" baseline="-25000">
                <a:latin typeface="Constantia" pitchFamily="18" charset="0"/>
                <a:ea typeface="方正姚体" pitchFamily="2" charset="-122"/>
              </a:rPr>
              <a:t>2</a:t>
            </a:r>
            <a:r>
              <a:rPr lang="zh-CN" altLang="en-US" sz="4000">
                <a:ea typeface="方正姚体" pitchFamily="2" charset="-122"/>
              </a:rPr>
              <a:t>密码简介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C000"/>
                </a:solidFill>
              </a:rPr>
              <a:t>矩阵模 </a:t>
            </a:r>
            <a:r>
              <a:rPr lang="en-US" altLang="zh-CN" sz="2800" b="1" i="1" dirty="0">
                <a:solidFill>
                  <a:srgbClr val="FFC000"/>
                </a:solidFill>
              </a:rPr>
              <a:t>m </a:t>
            </a:r>
            <a:r>
              <a:rPr lang="zh-CN" altLang="en-US" sz="2800" b="1" dirty="0">
                <a:solidFill>
                  <a:srgbClr val="FFC000"/>
                </a:solidFill>
              </a:rPr>
              <a:t>可逆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3048000" y="381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>
                <a:ea typeface="宋体" pitchFamily="2" charset="-122"/>
              </a:rPr>
              <a:t>设</a:t>
            </a: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3581400" y="457200"/>
          <a:ext cx="167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0" name="Equation" r:id="rId3" imgW="1714500" imgH="552298" progId="Equation.3">
                  <p:embed/>
                </p:oleObj>
              </mc:Choice>
              <mc:Fallback>
                <p:oleObj name="Equation" r:id="rId3" imgW="1714500" imgH="55229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"/>
                        <a:ext cx="1676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5257800" y="3810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ea typeface="宋体" pitchFamily="2" charset="-122"/>
              </a:rPr>
              <a:t>为 </a:t>
            </a:r>
            <a:r>
              <a:rPr lang="en-US" altLang="zh-CN" sz="2800" i="1" dirty="0">
                <a:ea typeface="宋体" pitchFamily="2" charset="-122"/>
              </a:rPr>
              <a:t>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zh-CN" altLang="en-US" sz="2800" dirty="0">
                <a:ea typeface="宋体" pitchFamily="2" charset="-122"/>
              </a:rPr>
              <a:t>阶方阵，</a:t>
            </a:r>
          </a:p>
        </p:txBody>
      </p:sp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7315200" y="431800"/>
          <a:ext cx="1371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1" name="Equation" r:id="rId5" imgW="1362075" imgH="523850" progId="Equation.3">
                  <p:embed/>
                </p:oleObj>
              </mc:Choice>
              <mc:Fallback>
                <p:oleObj name="Equation" r:id="rId5" imgW="1362075" imgH="5238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31800"/>
                        <a:ext cx="1371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2057400" y="9144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ea typeface="宋体" pitchFamily="2" charset="-122"/>
              </a:rPr>
              <a:t>若存在</a:t>
            </a:r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3276600" y="990600"/>
          <a:ext cx="312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2" name="Equation" r:id="rId7" imgW="3505200" imgH="552298" progId="Equation.3">
                  <p:embed/>
                </p:oleObj>
              </mc:Choice>
              <mc:Fallback>
                <p:oleObj name="Equation" r:id="rId7" imgW="3505200" imgH="55229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90600"/>
                        <a:ext cx="312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5" name="Object 9"/>
          <p:cNvGraphicFramePr>
            <a:graphicFrameLocks noChangeAspect="1"/>
          </p:cNvGraphicFramePr>
          <p:nvPr/>
        </p:nvGraphicFramePr>
        <p:xfrm>
          <a:off x="2133600" y="1524000"/>
          <a:ext cx="24384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3" name="Equation" r:id="rId9" imgW="2590800" imgH="418998" progId="Equation.3">
                  <p:embed/>
                </p:oleObj>
              </mc:Choice>
              <mc:Fallback>
                <p:oleObj name="Equation" r:id="rId9" imgW="2590800" imgH="41899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24384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6400800" y="8382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ea typeface="宋体" pitchFamily="2" charset="-122"/>
              </a:rPr>
              <a:t>使得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4572000" y="13716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ea typeface="宋体" pitchFamily="2" charset="-122"/>
              </a:rPr>
              <a:t>，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称 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为 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的模 </a:t>
            </a:r>
            <a:r>
              <a:rPr lang="en-US" altLang="zh-CN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m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逆矩</a:t>
            </a:r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2133600" y="18288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阵</a:t>
            </a:r>
            <a:r>
              <a:rPr lang="zh-CN" altLang="en-US" sz="2800" dirty="0">
                <a:ea typeface="宋体" pitchFamily="2" charset="-122"/>
              </a:rPr>
              <a:t>，记作</a:t>
            </a:r>
          </a:p>
        </p:txBody>
      </p:sp>
      <p:graphicFrame>
        <p:nvGraphicFramePr>
          <p:cNvPr id="152589" name="Object 13"/>
          <p:cNvGraphicFramePr>
            <a:graphicFrameLocks noChangeAspect="1"/>
          </p:cNvGraphicFramePr>
          <p:nvPr/>
        </p:nvGraphicFramePr>
        <p:xfrm>
          <a:off x="3810000" y="1905000"/>
          <a:ext cx="236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4" name="Equation" r:id="rId11" imgW="2590800" imgH="514502" progId="Equation.3">
                  <p:embed/>
                </p:oleObj>
              </mc:Choice>
              <mc:Fallback>
                <p:oleObj name="Equation" r:id="rId11" imgW="2590800" imgH="51450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05000"/>
                        <a:ext cx="2362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292606" y="26670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   题</a:t>
            </a:r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1333500" y="2981325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ea typeface="宋体" pitchFamily="2" charset="-122"/>
              </a:rPr>
              <a:t>矩阵 </a:t>
            </a:r>
            <a:r>
              <a:rPr lang="en-US" altLang="zh-CN" sz="2800" i="1" dirty="0">
                <a:ea typeface="宋体" pitchFamily="2" charset="-122"/>
              </a:rPr>
              <a:t>A </a:t>
            </a:r>
            <a:r>
              <a:rPr lang="zh-CN" altLang="en-US" sz="2800" dirty="0">
                <a:ea typeface="宋体" pitchFamily="2" charset="-122"/>
              </a:rPr>
              <a:t>模 </a:t>
            </a:r>
            <a:r>
              <a:rPr lang="en-US" altLang="zh-CN" sz="2800" i="1" dirty="0">
                <a:ea typeface="宋体" pitchFamily="2" charset="-122"/>
              </a:rPr>
              <a:t>m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zh-CN" altLang="en-US" sz="2800" dirty="0">
                <a:ea typeface="宋体" pitchFamily="2" charset="-122"/>
              </a:rPr>
              <a:t>可逆</a:t>
            </a:r>
          </a:p>
        </p:txBody>
      </p:sp>
      <p:graphicFrame>
        <p:nvGraphicFramePr>
          <p:cNvPr id="1525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918542"/>
              </p:ext>
            </p:extLst>
          </p:nvPr>
        </p:nvGraphicFramePr>
        <p:xfrm>
          <a:off x="3995936" y="3006725"/>
          <a:ext cx="17287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5" name="Equation" r:id="rId13" imgW="209550" imgH="143053" progId="Equation.DSMT4">
                  <p:embed/>
                </p:oleObj>
              </mc:Choice>
              <mc:Fallback>
                <p:oleObj name="Equation" r:id="rId13" imgW="209550" imgH="143053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006725"/>
                        <a:ext cx="172878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3" name="Text Box 17"/>
          <p:cNvSpPr txBox="1">
            <a:spLocks noChangeArrowheads="1"/>
          </p:cNvSpPr>
          <p:nvPr/>
        </p:nvSpPr>
        <p:spPr bwMode="auto">
          <a:xfrm>
            <a:off x="5580112" y="2667000"/>
            <a:ext cx="3200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dirty="0" err="1">
                <a:ea typeface="宋体" pitchFamily="2" charset="-122"/>
              </a:rPr>
              <a:t>det</a:t>
            </a:r>
            <a:r>
              <a:rPr lang="en-US" altLang="zh-CN" sz="2800" dirty="0">
                <a:ea typeface="宋体" pitchFamily="2" charset="-122"/>
              </a:rPr>
              <a:t>(A)</a:t>
            </a:r>
            <a:r>
              <a:rPr lang="zh-CN" altLang="en-US" sz="2800" dirty="0">
                <a:ea typeface="宋体" pitchFamily="2" charset="-122"/>
              </a:rPr>
              <a:t>与 </a:t>
            </a:r>
            <a:r>
              <a:rPr lang="en-US" altLang="zh-CN" sz="2800" i="1" dirty="0">
                <a:ea typeface="宋体" pitchFamily="2" charset="-122"/>
              </a:rPr>
              <a:t>m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zh-CN" altLang="en-US" sz="2800" dirty="0">
                <a:ea typeface="宋体" pitchFamily="2" charset="-122"/>
              </a:rPr>
              <a:t>无公共素因子</a:t>
            </a:r>
          </a:p>
        </p:txBody>
      </p:sp>
      <p:graphicFrame>
        <p:nvGraphicFramePr>
          <p:cNvPr id="152595" name="Object 19"/>
          <p:cNvGraphicFramePr>
            <a:graphicFrameLocks noChangeAspect="1"/>
          </p:cNvGraphicFramePr>
          <p:nvPr/>
        </p:nvGraphicFramePr>
        <p:xfrm>
          <a:off x="2590800" y="3810000"/>
          <a:ext cx="571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6" name="Equation" r:id="rId15" imgW="6438900" imgH="514502" progId="Equation.3">
                  <p:embed/>
                </p:oleObj>
              </mc:Choice>
              <mc:Fallback>
                <p:oleObj name="Equation" r:id="rId15" imgW="6438900" imgH="51450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10000"/>
                        <a:ext cx="571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6" name="Text Box 20"/>
          <p:cNvSpPr txBox="1">
            <a:spLocks noChangeArrowheads="1"/>
          </p:cNvSpPr>
          <p:nvPr/>
        </p:nvSpPr>
        <p:spPr bwMode="auto">
          <a:xfrm>
            <a:off x="250825" y="3500438"/>
            <a:ext cx="2017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模 </a:t>
            </a:r>
            <a:r>
              <a:rPr lang="en-US" altLang="zh-CN" sz="2800" b="1" i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zh-CN" altLang="en-US" sz="28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逆矩阵公式</a:t>
            </a:r>
            <a:endParaRPr lang="en-US" altLang="zh-CN" sz="2800" b="1" dirty="0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685800" y="46482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99"/>
                </a:solidFill>
              </a:rPr>
              <a:t>例   子</a:t>
            </a:r>
          </a:p>
        </p:txBody>
      </p:sp>
      <p:graphicFrame>
        <p:nvGraphicFramePr>
          <p:cNvPr id="152598" name="Object 22"/>
          <p:cNvGraphicFramePr>
            <a:graphicFrameLocks noChangeAspect="1"/>
          </p:cNvGraphicFramePr>
          <p:nvPr/>
        </p:nvGraphicFramePr>
        <p:xfrm>
          <a:off x="2133600" y="4648200"/>
          <a:ext cx="54864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7" name="Equation" r:id="rId17" imgW="6276975" imgH="1085901" progId="Equation.3">
                  <p:embed/>
                </p:oleObj>
              </mc:Choice>
              <mc:Fallback>
                <p:oleObj name="Equation" r:id="rId17" imgW="6276975" imgH="108590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48200"/>
                        <a:ext cx="54864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9" name="Object 23">
            <a:hlinkClick r:id="rId19" action="ppaction://hlinksldjump"/>
          </p:cNvPr>
          <p:cNvGraphicFramePr>
            <a:graphicFrameLocks noChangeAspect="1"/>
          </p:cNvGraphicFramePr>
          <p:nvPr/>
        </p:nvGraphicFramePr>
        <p:xfrm>
          <a:off x="2133600" y="5638800"/>
          <a:ext cx="457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8" name="Equation" r:id="rId20" imgW="5810250" imgH="1085901" progId="Equation.3">
                  <p:embed/>
                </p:oleObj>
              </mc:Choice>
              <mc:Fallback>
                <p:oleObj name="Equation" r:id="rId20" imgW="5810250" imgH="10859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638800"/>
                        <a:ext cx="4572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/>
      <p:bldP spid="152579" grpId="0"/>
      <p:bldP spid="152581" grpId="0"/>
      <p:bldP spid="152583" grpId="0"/>
      <p:bldP spid="152586" grpId="0"/>
      <p:bldP spid="152587" grpId="0"/>
      <p:bldP spid="152588" grpId="0"/>
      <p:bldP spid="152590" grpId="0"/>
      <p:bldP spid="152591" grpId="0"/>
      <p:bldP spid="152593" grpId="0"/>
      <p:bldP spid="152596" grpId="0"/>
      <p:bldP spid="15259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一个简单实例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838200" y="11430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99"/>
                </a:solidFill>
              </a:rPr>
              <a:t>明  文：</a:t>
            </a:r>
            <a:r>
              <a:rPr lang="en-US" altLang="zh-CN" sz="2800"/>
              <a:t>Our marshal was shot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99"/>
                </a:solidFill>
              </a:rPr>
              <a:t>分  组：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2133600" y="17526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/>
              <a:t>ou  rm ar sh al wa ss ho t</a:t>
            </a:r>
            <a:r>
              <a:rPr lang="en-US" altLang="zh-CN" sz="2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endParaRPr lang="zh-CN" altLang="en-US" sz="2800" b="1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6553200" y="1447800"/>
            <a:ext cx="1524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ea typeface="宋体" pitchFamily="2" charset="-122"/>
              </a:rPr>
              <a:t>补充哑字母</a:t>
            </a:r>
          </a:p>
        </p:txBody>
      </p:sp>
      <p:cxnSp>
        <p:nvCxnSpPr>
          <p:cNvPr id="153607" name="AutoShape 7"/>
          <p:cNvCxnSpPr>
            <a:cxnSpLocks noChangeShapeType="1"/>
          </p:cNvCxnSpPr>
          <p:nvPr/>
        </p:nvCxnSpPr>
        <p:spPr bwMode="auto">
          <a:xfrm rot="10800000" flipV="1">
            <a:off x="6019800" y="1676400"/>
            <a:ext cx="533400" cy="304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838200" y="23622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99"/>
                </a:solidFill>
              </a:rPr>
              <a:t>对应向量</a:t>
            </a:r>
          </a:p>
        </p:txBody>
      </p:sp>
      <p:graphicFrame>
        <p:nvGraphicFramePr>
          <p:cNvPr id="153609" name="Object 9"/>
          <p:cNvGraphicFramePr>
            <a:graphicFrameLocks noChangeAspect="1"/>
          </p:cNvGraphicFramePr>
          <p:nvPr/>
        </p:nvGraphicFramePr>
        <p:xfrm>
          <a:off x="2514600" y="2667000"/>
          <a:ext cx="5867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7" name="Equation" r:id="rId3" imgW="2781300" imgH="447853" progId="Equation.DSMT4">
                  <p:embed/>
                </p:oleObj>
              </mc:Choice>
              <mc:Fallback>
                <p:oleObj name="Equation" r:id="rId3" imgW="2781300" imgH="44785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67000"/>
                        <a:ext cx="5867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838200" y="3886200"/>
            <a:ext cx="150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99"/>
                </a:solidFill>
              </a:rPr>
              <a:t>加  密：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2286000" y="39624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左乘加密矩阵</a:t>
            </a:r>
          </a:p>
        </p:txBody>
      </p:sp>
      <p:graphicFrame>
        <p:nvGraphicFramePr>
          <p:cNvPr id="1536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102627"/>
              </p:ext>
            </p:extLst>
          </p:nvPr>
        </p:nvGraphicFramePr>
        <p:xfrm>
          <a:off x="4800600" y="4114800"/>
          <a:ext cx="1295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8" name="Equation" r:id="rId5" imgW="1847850" imgH="1085901" progId="Equation.3">
                  <p:embed/>
                </p:oleObj>
              </mc:Choice>
              <mc:Fallback>
                <p:oleObj name="Equation" r:id="rId5" imgW="1847850" imgH="10859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114800"/>
                        <a:ext cx="1295400" cy="7620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3" name="Text Box 13"/>
          <p:cNvSpPr txBox="1">
            <a:spLocks noChangeArrowheads="1"/>
          </p:cNvSpPr>
          <p:nvPr/>
        </p:nvSpPr>
        <p:spPr bwMode="auto">
          <a:xfrm>
            <a:off x="838200" y="48006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99"/>
                </a:solidFill>
              </a:rPr>
              <a:t>直接结果</a:t>
            </a:r>
          </a:p>
        </p:txBody>
      </p:sp>
      <p:graphicFrame>
        <p:nvGraphicFramePr>
          <p:cNvPr id="153614" name="Object 14"/>
          <p:cNvGraphicFramePr>
            <a:graphicFrameLocks noChangeAspect="1"/>
          </p:cNvGraphicFramePr>
          <p:nvPr/>
        </p:nvGraphicFramePr>
        <p:xfrm>
          <a:off x="2514600" y="5181600"/>
          <a:ext cx="604996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9" name="Equation" r:id="rId7" imgW="2886075" imgH="447853" progId="Equation.DSMT4">
                  <p:embed/>
                </p:oleObj>
              </mc:Choice>
              <mc:Fallback>
                <p:oleObj name="Equation" r:id="rId7" imgW="2886075" imgH="44785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81600"/>
                        <a:ext cx="6049963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30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153603" grpId="0"/>
      <p:bldP spid="153604" grpId="0"/>
      <p:bldP spid="153605" grpId="0"/>
      <p:bldP spid="153606" grpId="0" animBg="1"/>
      <p:bldP spid="153608" grpId="0"/>
      <p:bldP spid="153610" grpId="0"/>
      <p:bldP spid="153611" grpId="0"/>
      <p:bldP spid="1536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6" name="Object 2"/>
          <p:cNvGraphicFramePr>
            <a:graphicFrameLocks noChangeAspect="1"/>
          </p:cNvGraphicFramePr>
          <p:nvPr/>
        </p:nvGraphicFramePr>
        <p:xfrm>
          <a:off x="2286000" y="914400"/>
          <a:ext cx="55181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5" name="Equation" r:id="rId3" imgW="2628900" imgH="447853" progId="Equation.DSMT4">
                  <p:embed/>
                </p:oleObj>
              </mc:Choice>
              <mc:Fallback>
                <p:oleObj name="Equation" r:id="rId3" imgW="2628900" imgH="44785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14400"/>
                        <a:ext cx="551815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609600" y="6096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99"/>
                </a:solidFill>
              </a:rPr>
              <a:t>密文向量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609600" y="21336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99"/>
                </a:solidFill>
              </a:rPr>
              <a:t>密   文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2286000" y="20574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宋体" pitchFamily="2" charset="-122"/>
              </a:rPr>
              <a:t>ek  rm kb ix yj yc ee ls hh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685800" y="30480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99"/>
                </a:solidFill>
              </a:rPr>
              <a:t>解  密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2209800" y="30480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只要将解密矩阵</a:t>
            </a:r>
          </a:p>
        </p:txBody>
      </p:sp>
      <p:graphicFrame>
        <p:nvGraphicFramePr>
          <p:cNvPr id="154632" name="Object 8">
            <a:hlinkClick r:id="rId5" action="ppaction://hlinksldjump"/>
          </p:cNvPr>
          <p:cNvGraphicFramePr>
            <a:graphicFrameLocks noChangeAspect="1"/>
          </p:cNvGraphicFramePr>
          <p:nvPr/>
        </p:nvGraphicFramePr>
        <p:xfrm>
          <a:off x="5105400" y="2819400"/>
          <a:ext cx="276383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6" name="Equation" r:id="rId6" imgW="1400175" imgH="447853" progId="Equation.DSMT4">
                  <p:embed/>
                </p:oleObj>
              </mc:Choice>
              <mc:Fallback>
                <p:oleObj name="Equation" r:id="rId6" imgW="1400175" imgH="44785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19400"/>
                        <a:ext cx="276383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2209800" y="3581400"/>
            <a:ext cx="523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ea typeface="宋体" pitchFamily="2" charset="-122"/>
              </a:rPr>
              <a:t>左乘密文向量即可求得明文向</a:t>
            </a:r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2209800" y="41148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量，从而查出明文</a:t>
            </a: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685800" y="50292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99"/>
                </a:solidFill>
              </a:rPr>
              <a:t>结  论</a:t>
            </a:r>
          </a:p>
        </p:txBody>
      </p:sp>
      <p:sp>
        <p:nvSpPr>
          <p:cNvPr id="154636" name="Text Box 12"/>
          <p:cNvSpPr txBox="1">
            <a:spLocks noChangeArrowheads="1"/>
          </p:cNvSpPr>
          <p:nvPr/>
        </p:nvSpPr>
        <p:spPr bwMode="auto">
          <a:xfrm>
            <a:off x="2209800" y="49530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使用</a:t>
            </a:r>
            <a:r>
              <a:rPr lang="en-US" altLang="zh-CN" sz="2800">
                <a:ea typeface="宋体" pitchFamily="2" charset="-122"/>
              </a:rPr>
              <a:t>Hill</a:t>
            </a:r>
            <a:r>
              <a:rPr lang="zh-CN" altLang="en-US" sz="2800">
                <a:ea typeface="宋体" pitchFamily="2" charset="-122"/>
              </a:rPr>
              <a:t>密码时的加密矩阵应该模</a:t>
            </a:r>
            <a:endParaRPr lang="en-US" altLang="zh-CN" sz="2800">
              <a:ea typeface="宋体" pitchFamily="2" charset="-122"/>
            </a:endParaRPr>
          </a:p>
        </p:txBody>
      </p: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2209800" y="54864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26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zh-CN" altLang="en-US" sz="2800">
                <a:ea typeface="宋体" pitchFamily="2" charset="-122"/>
              </a:rPr>
              <a:t>可逆</a:t>
            </a:r>
            <a:endParaRPr lang="zh-CN" altLang="en-US" sz="24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54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/>
      <p:bldP spid="154628" grpId="0"/>
      <p:bldP spid="154629" grpId="0"/>
      <p:bldP spid="154631" grpId="0"/>
      <p:bldP spid="154633" grpId="0"/>
      <p:bldP spid="154634" grpId="0"/>
      <p:bldP spid="154635" grpId="0"/>
      <p:bldP spid="154636" grpId="0"/>
      <p:bldP spid="1546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426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HILL</a:t>
            </a:r>
            <a:r>
              <a:rPr lang="en-US" altLang="zh-CN" baseline="-25000">
                <a:solidFill>
                  <a:schemeClr val="tx2"/>
                </a:solidFill>
              </a:rPr>
              <a:t>2</a:t>
            </a:r>
            <a:r>
              <a:rPr lang="zh-CN" altLang="en-US">
                <a:solidFill>
                  <a:schemeClr val="tx2"/>
                </a:solidFill>
              </a:rPr>
              <a:t>密码的破译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143000" y="1295400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FF99"/>
                </a:solidFill>
                <a:ea typeface="宋体" pitchFamily="2" charset="-122"/>
                <a:sym typeface="Marlett" pitchFamily="2" charset="2"/>
              </a:rPr>
              <a:t> </a:t>
            </a:r>
            <a:r>
              <a:rPr lang="zh-CN" altLang="en-US" sz="2800">
                <a:solidFill>
                  <a:srgbClr val="FFFF99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>
                <a:ea typeface="宋体" pitchFamily="2" charset="-122"/>
              </a:rPr>
              <a:t>关键是求得加密矩阵的逆</a:t>
            </a:r>
            <a:r>
              <a:rPr lang="zh-CN" altLang="en-US" sz="280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z="2800">
                <a:ea typeface="宋体" pitchFamily="2" charset="-122"/>
              </a:rPr>
              <a:t>解密矩阵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FF99"/>
                </a:solidFill>
                <a:ea typeface="宋体" pitchFamily="2" charset="-122"/>
                <a:sym typeface="Marlett" pitchFamily="2" charset="2"/>
              </a:rPr>
              <a:t></a:t>
            </a:r>
            <a:r>
              <a:rPr lang="zh-CN" altLang="en-US" sz="2800">
                <a:solidFill>
                  <a:srgbClr val="FFFF99"/>
                </a:solidFill>
                <a:ea typeface="宋体" pitchFamily="2" charset="-122"/>
                <a:sym typeface="Symbol" pitchFamily="18" charset="2"/>
              </a:rPr>
              <a:t>  </a:t>
            </a:r>
            <a:r>
              <a:rPr lang="zh-CN" altLang="en-US" sz="2800">
                <a:ea typeface="宋体" pitchFamily="2" charset="-122"/>
              </a:rPr>
              <a:t>只要分析出两个明文向量（线性无关）与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4384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相应的密文向量</a:t>
            </a:r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2514600" y="3124200"/>
          <a:ext cx="38862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3" name="Equation" r:id="rId3" imgW="1847850" imgH="476301" progId="Equation.DSMT4">
                  <p:embed/>
                </p:oleObj>
              </mc:Choice>
              <mc:Fallback>
                <p:oleObj name="Equation" r:id="rId3" imgW="1847850" imgH="4763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24200"/>
                        <a:ext cx="38862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143000" y="31242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FF99"/>
                </a:solidFill>
                <a:ea typeface="宋体" pitchFamily="2" charset="-122"/>
                <a:sym typeface="Marlett" pitchFamily="2" charset="2"/>
              </a:rPr>
              <a:t></a:t>
            </a:r>
            <a:r>
              <a:rPr lang="zh-CN" altLang="en-US" sz="2800">
                <a:solidFill>
                  <a:srgbClr val="FFFF99"/>
                </a:solidFill>
                <a:ea typeface="宋体" pitchFamily="2" charset="-122"/>
                <a:sym typeface="Symbol" pitchFamily="18" charset="2"/>
              </a:rPr>
              <a:t>  </a:t>
            </a:r>
            <a:r>
              <a:rPr lang="zh-CN" altLang="en-US" sz="2800">
                <a:ea typeface="宋体" pitchFamily="2" charset="-122"/>
              </a:rPr>
              <a:t>若有</a:t>
            </a:r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157704" name="Object 8"/>
          <p:cNvGraphicFramePr>
            <a:graphicFrameLocks noChangeAspect="1"/>
          </p:cNvGraphicFramePr>
          <p:nvPr/>
        </p:nvGraphicFramePr>
        <p:xfrm>
          <a:off x="1752600" y="4572000"/>
          <a:ext cx="704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4" name="Equation" r:id="rId5" imgW="180975" imgH="143053" progId="Equation.DSMT4">
                  <p:embed/>
                </p:oleObj>
              </mc:Choice>
              <mc:Fallback>
                <p:oleObj name="Equation" r:id="rId5" imgW="180975" imgH="14305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572000"/>
                        <a:ext cx="704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9"/>
          <p:cNvGraphicFramePr>
            <a:graphicFrameLocks noChangeAspect="1"/>
          </p:cNvGraphicFramePr>
          <p:nvPr/>
        </p:nvGraphicFramePr>
        <p:xfrm>
          <a:off x="2411413" y="4221163"/>
          <a:ext cx="41910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5" name="Equation" r:id="rId7" imgW="1971675" imgH="476301" progId="Equation.DSMT4">
                  <p:embed/>
                </p:oleObj>
              </mc:Choice>
              <mc:Fallback>
                <p:oleObj name="Equation" r:id="rId7" imgW="1971675" imgH="4763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221163"/>
                        <a:ext cx="419100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6" name="Object 10"/>
          <p:cNvGraphicFramePr>
            <a:graphicFrameLocks noChangeAspect="1"/>
          </p:cNvGraphicFramePr>
          <p:nvPr/>
        </p:nvGraphicFramePr>
        <p:xfrm>
          <a:off x="1752600" y="5715000"/>
          <a:ext cx="704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6" name="Equation" r:id="rId9" imgW="180975" imgH="143053" progId="Equation.DSMT4">
                  <p:embed/>
                </p:oleObj>
              </mc:Choice>
              <mc:Fallback>
                <p:oleObj name="Equation" r:id="rId9" imgW="180975" imgH="14305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715000"/>
                        <a:ext cx="704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976912"/>
              </p:ext>
            </p:extLst>
          </p:nvPr>
        </p:nvGraphicFramePr>
        <p:xfrm>
          <a:off x="2514600" y="5373216"/>
          <a:ext cx="601386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7" name="Equation" r:id="rId11" imgW="2730240" imgH="507960" progId="Equation.DSMT4">
                  <p:embed/>
                </p:oleObj>
              </mc:Choice>
              <mc:Fallback>
                <p:oleObj name="Equation" r:id="rId11" imgW="2730240" imgH="5079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373216"/>
                        <a:ext cx="6013863" cy="1104900"/>
                      </a:xfrm>
                      <a:prstGeom prst="rect">
                        <a:avLst/>
                      </a:prstGeom>
                      <a:solidFill>
                        <a:schemeClr val="tx2">
                          <a:alpha val="34117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/>
      <p:bldP spid="157699" grpId="0"/>
      <p:bldP spid="157701" grpId="0"/>
      <p:bldP spid="15770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838200" y="1066800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  甲方截获了一段密文：</a:t>
            </a:r>
            <a:r>
              <a:rPr lang="en-US" altLang="zh-CN"/>
              <a:t>OJWPISWAZUXAU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472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一个破译例子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533400" y="15240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UISEABA</a:t>
            </a:r>
            <a:r>
              <a:rPr lang="en-US" altLang="zh-CN" u="sng"/>
              <a:t>UCRS</a:t>
            </a:r>
            <a:r>
              <a:rPr lang="en-US" altLang="zh-CN"/>
              <a:t>IPLBHAAMMLPJJOTENH</a:t>
            </a:r>
            <a:endParaRPr lang="zh-CN" altLang="en-US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57200" y="21336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经分析这段密文是用</a:t>
            </a:r>
            <a:r>
              <a:rPr lang="en-US" altLang="zh-CN" sz="2800" dirty="0">
                <a:ea typeface="宋体" pitchFamily="2" charset="-122"/>
              </a:rPr>
              <a:t>HILL</a:t>
            </a:r>
            <a:r>
              <a:rPr lang="en-US" altLang="zh-CN" sz="2800" baseline="-25000" dirty="0">
                <a:ea typeface="宋体" pitchFamily="2" charset="-122"/>
              </a:rPr>
              <a:t>2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密码编译的，且</a:t>
            </a:r>
            <a:r>
              <a:rPr lang="zh-CN" altLang="en-US" sz="2800" dirty="0">
                <a:ea typeface="宋体" pitchFamily="2" charset="-122"/>
              </a:rPr>
              <a:t>这段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457200" y="26670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ea typeface="宋体" pitchFamily="2" charset="-122"/>
              </a:rPr>
              <a:t>密文的字母   </a:t>
            </a:r>
            <a:r>
              <a:rPr lang="en-US" altLang="zh-CN" sz="2800">
                <a:ea typeface="宋体" pitchFamily="2" charset="-122"/>
              </a:rPr>
              <a:t>UCRS   </a:t>
            </a:r>
            <a:r>
              <a:rPr lang="zh-CN" altLang="en-US" sz="2800">
                <a:ea typeface="宋体" pitchFamily="2" charset="-122"/>
              </a:rPr>
              <a:t>依次代表了字母  </a:t>
            </a:r>
            <a:r>
              <a:rPr lang="en-US" altLang="zh-CN" sz="2800">
                <a:ea typeface="宋体" pitchFamily="2" charset="-122"/>
              </a:rPr>
              <a:t>TACO，</a:t>
            </a:r>
            <a:r>
              <a:rPr lang="zh-CN" altLang="en-US" sz="2800">
                <a:ea typeface="宋体" pitchFamily="2" charset="-122"/>
              </a:rPr>
              <a:t>若</a:t>
            </a:r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457200" y="31242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明文字母的表值如前，试破译这密文的内容？</a:t>
            </a:r>
          </a:p>
        </p:txBody>
      </p:sp>
      <p:graphicFrame>
        <p:nvGraphicFramePr>
          <p:cNvPr id="158728" name="Object 8"/>
          <p:cNvGraphicFramePr>
            <a:graphicFrameLocks noChangeAspect="1"/>
          </p:cNvGraphicFramePr>
          <p:nvPr/>
        </p:nvGraphicFramePr>
        <p:xfrm>
          <a:off x="1116013" y="4437063"/>
          <a:ext cx="30480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8" name="Equation" r:id="rId3" imgW="3886200" imgH="1085901" progId="Equation.3">
                  <p:embed/>
                </p:oleObj>
              </mc:Choice>
              <mc:Fallback>
                <p:oleObj name="Equation" r:id="rId3" imgW="3886200" imgH="10859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37063"/>
                        <a:ext cx="30480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9" name="Object 9"/>
          <p:cNvGraphicFramePr>
            <a:graphicFrameLocks noChangeAspect="1"/>
          </p:cNvGraphicFramePr>
          <p:nvPr/>
        </p:nvGraphicFramePr>
        <p:xfrm>
          <a:off x="5486400" y="4419600"/>
          <a:ext cx="2133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9" name="Equation" r:id="rId5" imgW="2809875" imgH="1085901" progId="Equation.3">
                  <p:embed/>
                </p:oleObj>
              </mc:Choice>
              <mc:Fallback>
                <p:oleObj name="Equation" r:id="rId5" imgW="2809875" imgH="10859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419600"/>
                        <a:ext cx="2133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0" name="Object 10"/>
          <p:cNvGraphicFramePr>
            <a:graphicFrameLocks noChangeAspect="1"/>
          </p:cNvGraphicFramePr>
          <p:nvPr/>
        </p:nvGraphicFramePr>
        <p:xfrm>
          <a:off x="1143000" y="5562600"/>
          <a:ext cx="2971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0" name="Equation" r:id="rId7" imgW="3924300" imgH="1085901" progId="Equation.3">
                  <p:embed/>
                </p:oleObj>
              </mc:Choice>
              <mc:Fallback>
                <p:oleObj name="Equation" r:id="rId7" imgW="3924300" imgH="10859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62600"/>
                        <a:ext cx="2971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5486400" y="5562600"/>
          <a:ext cx="21336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1" name="Equation" r:id="rId9" imgW="2838450" imgH="1085901" progId="Equation.3">
                  <p:embed/>
                </p:oleObj>
              </mc:Choice>
              <mc:Fallback>
                <p:oleObj name="Equation" r:id="rId9" imgW="2838450" imgH="10859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562600"/>
                        <a:ext cx="21336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609600" y="38100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99"/>
                </a:solidFill>
              </a:rPr>
              <a:t>关  系</a:t>
            </a:r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4356100" y="4581525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其中</a:t>
            </a:r>
          </a:p>
        </p:txBody>
      </p:sp>
      <p:sp>
        <p:nvSpPr>
          <p:cNvPr id="158734" name="Text Box 14"/>
          <p:cNvSpPr txBox="1">
            <a:spLocks noChangeArrowheads="1"/>
          </p:cNvSpPr>
          <p:nvPr/>
        </p:nvSpPr>
        <p:spPr bwMode="auto">
          <a:xfrm>
            <a:off x="4427538" y="573405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其中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/>
      <p:bldP spid="158723" grpId="0"/>
      <p:bldP spid="158724" grpId="0"/>
      <p:bldP spid="158725" grpId="0"/>
      <p:bldP spid="158726" grpId="0"/>
      <p:bldP spid="158727" grpId="0"/>
      <p:bldP spid="158732" grpId="0"/>
      <p:bldP spid="158733" grpId="0"/>
      <p:bldP spid="1587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2057400" y="609600"/>
          <a:ext cx="1524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0" name="Equation" r:id="rId3" imgW="742950" imgH="447853" progId="Equation.DSMT4">
                  <p:embed/>
                </p:oleObj>
              </mc:Choice>
              <mc:Fallback>
                <p:oleObj name="Equation" r:id="rId3" imgW="742950" imgH="44785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09600"/>
                        <a:ext cx="1524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3657600" y="609600"/>
          <a:ext cx="16002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1" name="Equation" r:id="rId5" imgW="723900" imgH="447853" progId="Equation.DSMT4">
                  <p:embed/>
                </p:oleObj>
              </mc:Choice>
              <mc:Fallback>
                <p:oleObj name="Equation" r:id="rId5" imgW="723900" imgH="44785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"/>
                        <a:ext cx="16002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1676400" y="2057400"/>
          <a:ext cx="7010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2" name="Equation" r:id="rId7" imgW="3143250" imgH="447853" progId="Equation.DSMT4">
                  <p:embed/>
                </p:oleObj>
              </mc:Choice>
              <mc:Fallback>
                <p:oleObj name="Equation" r:id="rId7" imgW="3143250" imgH="44785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7010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99"/>
                </a:solidFill>
              </a:rPr>
              <a:t>计算</a:t>
            </a:r>
            <a:r>
              <a:rPr lang="en-US" altLang="zh-CN" sz="2800" i="1">
                <a:solidFill>
                  <a:srgbClr val="FFFF99"/>
                </a:solidFill>
              </a:rPr>
              <a:t>A</a:t>
            </a:r>
            <a:r>
              <a:rPr lang="en-US" altLang="zh-CN" sz="2800" i="1" baseline="30000">
                <a:solidFill>
                  <a:srgbClr val="FFFF99"/>
                </a:solidFill>
              </a:rPr>
              <a:t>－</a:t>
            </a:r>
            <a:r>
              <a:rPr lang="en-US" altLang="zh-CN" sz="2800" baseline="30000">
                <a:solidFill>
                  <a:srgbClr val="FFFF99"/>
                </a:solidFill>
              </a:rPr>
              <a:t>1</a:t>
            </a:r>
            <a:endParaRPr lang="en-US" altLang="zh-CN" sz="2800" i="1">
              <a:solidFill>
                <a:srgbClr val="FFFF99"/>
              </a:solidFill>
            </a:endParaRPr>
          </a:p>
        </p:txBody>
      </p:sp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1703388" y="3159125"/>
          <a:ext cx="154463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3" name="Equation" r:id="rId9" imgW="704850" imgH="485648" progId="Equation.DSMT4">
                  <p:embed/>
                </p:oleObj>
              </mc:Choice>
              <mc:Fallback>
                <p:oleObj name="Equation" r:id="rId9" imgW="704850" imgH="48564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3159125"/>
                        <a:ext cx="154463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3048000" y="3124200"/>
          <a:ext cx="49530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4" name="Equation" r:id="rId11" imgW="2190750" imgH="447853" progId="Equation.DSMT4">
                  <p:embed/>
                </p:oleObj>
              </mc:Choice>
              <mc:Fallback>
                <p:oleObj name="Equation" r:id="rId11" imgW="2190750" imgH="44785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49530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4419600" y="4191000"/>
          <a:ext cx="16764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5" name="Equation" r:id="rId13" imgW="742950" imgH="447853" progId="Equation.DSMT4">
                  <p:embed/>
                </p:oleObj>
              </mc:Choice>
              <mc:Fallback>
                <p:oleObj name="Equation" r:id="rId13" imgW="742950" imgH="44785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16764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1600200" y="5334000"/>
          <a:ext cx="19383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6" name="Equation" r:id="rId15" imgW="981075" imgH="447853" progId="Equation.DSMT4">
                  <p:embed/>
                </p:oleObj>
              </mc:Choice>
              <mc:Fallback>
                <p:oleObj name="Equation" r:id="rId15" imgW="981075" imgH="44785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334000"/>
                        <a:ext cx="19383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/>
          <p:cNvGraphicFramePr>
            <a:graphicFrameLocks noChangeAspect="1"/>
          </p:cNvGraphicFramePr>
          <p:nvPr/>
        </p:nvGraphicFramePr>
        <p:xfrm>
          <a:off x="3505200" y="5257800"/>
          <a:ext cx="15446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7" name="Equation" r:id="rId17" imgW="704850" imgH="485648" progId="Equation.DSMT4">
                  <p:embed/>
                </p:oleObj>
              </mc:Choice>
              <mc:Fallback>
                <p:oleObj name="Equation" r:id="rId17" imgW="704850" imgH="48564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257800"/>
                        <a:ext cx="154463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6248400" y="5410200"/>
          <a:ext cx="13716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8" name="Equation" r:id="rId19" imgW="1657350" imgH="1085901" progId="Equation.3">
                  <p:embed/>
                </p:oleObj>
              </mc:Choice>
              <mc:Fallback>
                <p:oleObj name="Equation" r:id="rId19" imgW="1657350" imgH="10859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410200"/>
                        <a:ext cx="13716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4800600" y="55626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/>
              <a:t>(</a:t>
            </a:r>
            <a:r>
              <a:rPr lang="en-US" altLang="zh-CN" sz="2800"/>
              <a:t>mod26)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9" grpId="0"/>
      <p:bldP spid="15975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99"/>
                </a:solidFill>
              </a:rPr>
              <a:t>破  译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密文向量</a:t>
            </a:r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1676400" y="1371600"/>
          <a:ext cx="6057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1" name="Equation" r:id="rId3" imgW="2876550" imgH="447853" progId="Equation.DSMT4">
                  <p:embed/>
                </p:oleObj>
              </mc:Choice>
              <mc:Fallback>
                <p:oleObj name="Equation" r:id="rId3" imgW="2876550" imgH="44785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6057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62000" y="33528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明文向量</a:t>
            </a:r>
          </a:p>
        </p:txBody>
      </p:sp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1828800" y="4876800"/>
          <a:ext cx="670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2" name="Equation" r:id="rId5" imgW="3200400" imgH="447853" progId="Equation.DSMT4">
                  <p:embed/>
                </p:oleObj>
              </mc:Choice>
              <mc:Fallback>
                <p:oleObj name="Equation" r:id="rId5" imgW="3200400" imgH="44785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76800"/>
                        <a:ext cx="670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1752600" y="2362200"/>
          <a:ext cx="655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3" name="Equation" r:id="rId7" imgW="3105150" imgH="447853" progId="Equation.DSMT4">
                  <p:embed/>
                </p:oleObj>
              </mc:Choice>
              <mc:Fallback>
                <p:oleObj name="Equation" r:id="rId7" imgW="3105150" imgH="44785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6553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1828800" y="3886200"/>
          <a:ext cx="6019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4" name="Equation" r:id="rId9" imgW="3000375" imgH="447853" progId="Equation.DSMT4">
                  <p:embed/>
                </p:oleObj>
              </mc:Choice>
              <mc:Fallback>
                <p:oleObj name="Equation" r:id="rId9" imgW="3000375" imgH="44785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6019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762000" y="58674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宋体" pitchFamily="2" charset="-122"/>
              </a:rPr>
              <a:t>明文：</a:t>
            </a:r>
            <a:r>
              <a:rPr lang="en-US" altLang="zh-CN" sz="2800">
                <a:ea typeface="宋体" pitchFamily="2" charset="-122"/>
              </a:rPr>
              <a:t>Clinton is going to visit a country in Middle East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/>
      <p:bldP spid="160771" grpId="0"/>
      <p:bldP spid="1607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CB7C8146-BEEB-4CC0-8575-59E1C027C7B8}" type="slidenum">
              <a:rPr lang="zh-CN" altLang="en-US" sz="1200">
                <a:latin typeface="Arial Black" pitchFamily="34" charset="0"/>
              </a:rPr>
              <a:pPr>
                <a:defRPr/>
              </a:pPr>
              <a:t>5</a:t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38354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45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密码学术语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39750" y="14128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zh-CN" altLang="en-US" sz="2800" b="1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明  文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208109" y="12954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sz="28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800">
                <a:latin typeface="Tahoma" pitchFamily="34" charset="0"/>
                <a:ea typeface="宋体" pitchFamily="2" charset="-122"/>
              </a:defRPr>
            </a:lvl2pPr>
            <a:lvl3pPr>
              <a:defRPr sz="2400">
                <a:latin typeface="Tahoma" pitchFamily="34" charset="0"/>
                <a:ea typeface="宋体" pitchFamily="2" charset="-122"/>
              </a:defRPr>
            </a:lvl3pPr>
            <a:lvl4pPr>
              <a:defRPr sz="2000">
                <a:latin typeface="Tahoma" pitchFamily="34" charset="0"/>
                <a:ea typeface="宋体" pitchFamily="2" charset="-122"/>
              </a:defRPr>
            </a:lvl4pPr>
            <a:lvl5pPr>
              <a:defRPr sz="2000"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需要采用某种方法对其进行变换来隐蔽 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195513" y="1773238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它所载荷的信息或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字符串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95288" y="227647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加密过程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2195513" y="2276475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sz="28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800">
                <a:latin typeface="Tahoma" pitchFamily="34" charset="0"/>
                <a:ea typeface="宋体" pitchFamily="2" charset="-122"/>
              </a:defRPr>
            </a:lvl2pPr>
            <a:lvl3pPr>
              <a:defRPr sz="2400">
                <a:latin typeface="Tahoma" pitchFamily="34" charset="0"/>
                <a:ea typeface="宋体" pitchFamily="2" charset="-122"/>
              </a:defRPr>
            </a:lvl3pPr>
            <a:lvl4pPr>
              <a:defRPr sz="2000">
                <a:latin typeface="Tahoma" pitchFamily="34" charset="0"/>
                <a:ea typeface="宋体" pitchFamily="2" charset="-122"/>
              </a:defRPr>
            </a:lvl4pPr>
            <a:lvl5pPr>
              <a:defRPr sz="2000"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将明文变换成另一种不能被非授权者所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209800" y="2667000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sz="2800">
                <a:solidFill>
                  <a:schemeClr val="bg1"/>
                </a:solidFill>
                <a:latin typeface="楷体_GB2312" pitchFamily="49" charset="-122"/>
              </a:defRPr>
            </a:lvl1pPr>
            <a:lvl2pPr>
              <a:defRPr sz="2800">
                <a:latin typeface="Tahoma" pitchFamily="34" charset="0"/>
                <a:ea typeface="宋体" pitchFamily="2" charset="-122"/>
              </a:defRPr>
            </a:lvl2pPr>
            <a:lvl3pPr>
              <a:defRPr sz="2400">
                <a:latin typeface="Tahoma" pitchFamily="34" charset="0"/>
                <a:ea typeface="宋体" pitchFamily="2" charset="-122"/>
              </a:defRPr>
            </a:lvl3pPr>
            <a:lvl4pPr>
              <a:defRPr sz="2000">
                <a:latin typeface="Tahoma" pitchFamily="34" charset="0"/>
                <a:ea typeface="宋体" pitchFamily="2" charset="-122"/>
              </a:defRPr>
            </a:lvl4pPr>
            <a:lvl5pPr>
              <a:defRPr sz="2000"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理解的隐蔽信息的消息或字符串的过程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209800" y="3352800"/>
            <a:ext cx="6229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sz="2800">
                <a:solidFill>
                  <a:schemeClr val="bg1"/>
                </a:solidFill>
                <a:latin typeface="楷体_GB2312" pitchFamily="49" charset="-122"/>
              </a:defRPr>
            </a:lvl1pPr>
            <a:lvl2pPr>
              <a:defRPr sz="2800">
                <a:latin typeface="Tahoma" pitchFamily="34" charset="0"/>
                <a:ea typeface="宋体" pitchFamily="2" charset="-122"/>
              </a:defRPr>
            </a:lvl2pPr>
            <a:lvl3pPr>
              <a:defRPr sz="2400">
                <a:latin typeface="Tahoma" pitchFamily="34" charset="0"/>
                <a:ea typeface="宋体" pitchFamily="2" charset="-122"/>
              </a:defRPr>
            </a:lvl3pPr>
            <a:lvl4pPr>
              <a:defRPr sz="2000">
                <a:latin typeface="Tahoma" pitchFamily="34" charset="0"/>
                <a:ea typeface="宋体" pitchFamily="2" charset="-122"/>
              </a:defRPr>
            </a:lvl4pPr>
            <a:lvl5pPr>
              <a:defRPr sz="2000"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明文经过加密过程的变换所得的消息或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33400" y="3429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密  文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09800" y="3886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209800" y="44958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将明文变为密文的变换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533400" y="4495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加密变换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533400" y="51816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解密变换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286000" y="51816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将密文变为明文的变换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68313" y="59499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zh-CN" altLang="en-US" sz="2800" b="1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密  钥</a:t>
            </a:r>
            <a:endParaRPr lang="zh-CN" altLang="en-US" sz="3600" b="1">
              <a:solidFill>
                <a:srgbClr val="FFCC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17" name="Text Box 21"/>
          <p:cNvSpPr txBox="1">
            <a:spLocks noChangeArrowheads="1"/>
          </p:cNvSpPr>
          <p:nvPr/>
        </p:nvSpPr>
        <p:spPr bwMode="auto">
          <a:xfrm>
            <a:off x="2286000" y="58674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加密或解密变换所使用的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20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/>
      <p:bldP spid="9223" grpId="0"/>
      <p:bldP spid="9224" grpId="0"/>
      <p:bldP spid="9226" grpId="0"/>
      <p:bldP spid="9227" grpId="0"/>
      <p:bldP spid="9228" grpId="0"/>
      <p:bldP spid="9229" grpId="0" autoUpdateAnimBg="0"/>
      <p:bldP spid="9230" grpId="0"/>
      <p:bldP spid="9231" grpId="0"/>
      <p:bldP spid="9232" grpId="0"/>
      <p:bldP spid="9233" grpId="0"/>
      <p:bldP spid="9234" grpId="0"/>
      <p:bldP spid="9235" grpId="0"/>
      <p:bldP spid="9236" grpId="0"/>
      <p:bldP spid="256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9CF789A3-5875-4F5A-8E03-8B8DF2DC6B34}" type="slidenum">
              <a:rPr lang="zh-CN" altLang="en-US" sz="1200">
                <a:latin typeface="Arial Black" pitchFamily="34" charset="0"/>
              </a:rPr>
              <a:pPr>
                <a:defRPr/>
              </a:pPr>
              <a:t>6</a:t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27088" y="11969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楷体_GB2312" pitchFamily="49" charset="-122"/>
              </a:rPr>
              <a:t>发送者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9750" y="333375"/>
            <a:ext cx="66246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45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简单的加密解密过程模型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048000" y="1219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楷体_GB2312" pitchFamily="49" charset="-122"/>
              </a:rPr>
              <a:t>明文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781800" y="1219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楷体_GB2312" pitchFamily="49" charset="-122"/>
              </a:rPr>
              <a:t>密文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7234277" y="1905000"/>
            <a:ext cx="553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普通信道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116013" y="31416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楷体_GB2312" pitchFamily="49" charset="-122"/>
              </a:rPr>
              <a:t>接收者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3048000" y="3200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楷体_GB2312" pitchFamily="49" charset="-122"/>
              </a:rPr>
              <a:t>明文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638800" y="41910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楷体_GB2312" pitchFamily="49" charset="-122"/>
              </a:rPr>
              <a:t>窃听、干扰</a:t>
            </a: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3886200" y="152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2286000" y="152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6096000" y="152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084888" y="1773238"/>
            <a:ext cx="1158875" cy="1752600"/>
            <a:chOff x="3686" y="1675"/>
            <a:chExt cx="826" cy="1109"/>
          </a:xfrm>
        </p:grpSpPr>
        <p:sp>
          <p:nvSpPr>
            <p:cNvPr id="17428" name="Line 24"/>
            <p:cNvSpPr>
              <a:spLocks noChangeShapeType="1"/>
            </p:cNvSpPr>
            <p:nvPr/>
          </p:nvSpPr>
          <p:spPr bwMode="auto">
            <a:xfrm>
              <a:off x="4512" y="1675"/>
              <a:ext cx="0" cy="1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9" name="Line 25"/>
            <p:cNvSpPr>
              <a:spLocks noChangeShapeType="1"/>
            </p:cNvSpPr>
            <p:nvPr/>
          </p:nvSpPr>
          <p:spPr bwMode="auto">
            <a:xfrm flipH="1">
              <a:off x="3686" y="2784"/>
              <a:ext cx="8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6659563" y="350043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H="1">
            <a:off x="3886200" y="3505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H="1">
            <a:off x="2362200" y="3505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4724400" y="1219200"/>
            <a:ext cx="1295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楷体_GB2312" pitchFamily="49" charset="-122"/>
              </a:rPr>
              <a:t>加密器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4724400" y="3200400"/>
            <a:ext cx="1295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楷体_GB2312" pitchFamily="49" charset="-122"/>
              </a:rPr>
              <a:t>解密器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0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30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30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1271" grpId="0"/>
      <p:bldP spid="11273" grpId="0"/>
      <p:bldP spid="11274" grpId="0" autoUpdateAnimBg="0"/>
      <p:bldP spid="11281" grpId="0"/>
      <p:bldP spid="11282" grpId="0"/>
      <p:bldP spid="11283" grpId="0" autoUpdateAnimBg="0"/>
      <p:bldP spid="11284" grpId="0" animBg="1"/>
      <p:bldP spid="11285" grpId="0" animBg="1"/>
      <p:bldP spid="11286" grpId="0" animBg="1"/>
      <p:bldP spid="11290" grpId="0" animBg="1"/>
      <p:bldP spid="11291" grpId="0" animBg="1"/>
      <p:bldP spid="11292" grpId="0" animBg="1"/>
      <p:bldP spid="11293" grpId="0" animBg="1"/>
      <p:bldP spid="112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A92102DA-5EDE-46A6-9EAA-5C09B44A398A}" type="slidenum">
              <a:rPr lang="zh-CN" altLang="en-US" sz="1200">
                <a:latin typeface="Arial Black" pitchFamily="34" charset="0"/>
              </a:rPr>
              <a:pPr>
                <a:defRPr/>
              </a:pPr>
              <a:t>7</a:t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4213" y="404813"/>
            <a:ext cx="4800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45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单表密码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38200" y="1600200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zh-CN" altLang="en-US" sz="2400">
                <a:solidFill>
                  <a:srgbClr val="FF9933"/>
                </a:solidFill>
                <a:latin typeface="宋体" pitchFamily="2" charset="-122"/>
                <a:ea typeface="宋体" pitchFamily="2" charset="-122"/>
              </a:rPr>
              <a:t>★</a:t>
            </a:r>
            <a:r>
              <a:rPr lang="zh-CN" altLang="en-US" sz="2800">
                <a:solidFill>
                  <a:srgbClr val="FFFF99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假设要加密的明文是由26个字母所构成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38200" y="22860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zh-CN" altLang="en-US" sz="2400" b="1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★ 加密方案：将</a:t>
            </a:r>
            <a:r>
              <a:rPr lang="en-US" altLang="zh-CN" sz="2400" b="1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26</a:t>
            </a:r>
            <a:r>
              <a:rPr lang="zh-CN" altLang="en-US" sz="2400" b="1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个英文字母做一个置换。</a:t>
            </a:r>
            <a:endParaRPr lang="zh-CN" altLang="en-US" sz="2800" b="1">
              <a:solidFill>
                <a:srgbClr val="FFCC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371600" y="28194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制作一张对照表。例如：</a:t>
            </a:r>
          </a:p>
        </p:txBody>
      </p:sp>
      <p:graphicFrame>
        <p:nvGraphicFramePr>
          <p:cNvPr id="1073" name="Group 49"/>
          <p:cNvGraphicFramePr>
            <a:graphicFrameLocks noGrp="1"/>
          </p:cNvGraphicFramePr>
          <p:nvPr/>
        </p:nvGraphicFramePr>
        <p:xfrm>
          <a:off x="857250" y="3786188"/>
          <a:ext cx="7802563" cy="10511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1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字母</a:t>
                      </a:r>
                    </a:p>
                  </a:txBody>
                  <a:tcPr marL="91436" marR="91436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   B   C   D   E   F   G   H    I    J    K   L   M </a:t>
                      </a:r>
                    </a:p>
                  </a:txBody>
                  <a:tcPr marL="91436" marR="91436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密文</a:t>
                      </a:r>
                    </a:p>
                  </a:txBody>
                  <a:tcPr marL="91436" marR="91436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   C   D   E   F   G   H    I    J    K   L   M   N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CC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5" name="Group 51"/>
          <p:cNvGraphicFramePr>
            <a:graphicFrameLocks noGrp="1"/>
          </p:cNvGraphicFramePr>
          <p:nvPr/>
        </p:nvGraphicFramePr>
        <p:xfrm>
          <a:off x="762000" y="4876800"/>
          <a:ext cx="7924800" cy="1143219"/>
        </p:xfrm>
        <a:graphic>
          <a:graphicData uri="http://schemas.openxmlformats.org/drawingml/2006/table">
            <a:tbl>
              <a:tblPr/>
              <a:tblGrid>
                <a:gridCol w="10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字母</a:t>
                      </a:r>
                    </a:p>
                  </a:txBody>
                  <a:tcPr marT="45672" marB="4567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N   O    P   Q    R   S   T   U   V   W   X   Y   Z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1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密文</a:t>
                      </a:r>
                    </a:p>
                  </a:txBody>
                  <a:tcPr marT="45672" marB="4567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O    P   Q    R   S   T   U   V   W   X   Y   Z  A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CC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714375" y="6215063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置换的可能性：</a:t>
            </a:r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3429000" y="6143625"/>
          <a:ext cx="17986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4" imgW="622030" imgH="203112" progId="Equation.DSMT4">
                  <p:embed/>
                </p:oleObj>
              </mc:Choice>
              <mc:Fallback>
                <p:oleObj name="Equation" r:id="rId4" imgW="622030" imgH="203112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143625"/>
                        <a:ext cx="17986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mph" presetSubtype="1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5" grpId="1"/>
      <p:bldP spid="10245" grpId="2"/>
      <p:bldP spid="10246" grpId="0"/>
      <p:bldP spid="10247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560252AD-1CB4-49DD-B926-15D7A4EF6BF6}" type="slidenum">
              <a:rPr lang="zh-CN" altLang="en-US" sz="1200">
                <a:latin typeface="Arial Black" pitchFamily="34" charset="0"/>
              </a:rPr>
              <a:pPr>
                <a:defRPr/>
              </a:pPr>
              <a:t>8</a:t>
            </a:fld>
            <a:endParaRPr lang="en-US" altLang="zh-CN" sz="1200">
              <a:latin typeface="Arial Black" pitchFamily="34" charset="0"/>
            </a:endParaRPr>
          </a:p>
        </p:txBody>
      </p:sp>
      <p:pic>
        <p:nvPicPr>
          <p:cNvPr id="19459" name="标题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50" y="249238"/>
            <a:ext cx="8540750" cy="1165225"/>
          </a:xfrm>
        </p:spPr>
      </p:pic>
      <p:sp>
        <p:nvSpPr>
          <p:cNvPr id="23556" name="内容占位符 2"/>
          <p:cNvSpPr>
            <a:spLocks noGrp="1"/>
          </p:cNvSpPr>
          <p:nvPr>
            <p:ph idx="4294967295"/>
          </p:nvPr>
        </p:nvSpPr>
        <p:spPr>
          <a:xfrm>
            <a:off x="889775" y="1771650"/>
            <a:ext cx="7772400" cy="457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方正姚体" pitchFamily="2" charset="-122"/>
              </a:rPr>
              <a:t>将</a:t>
            </a:r>
            <a:r>
              <a:rPr lang="en-US" altLang="zh-CN" dirty="0">
                <a:ea typeface="方正姚体" pitchFamily="2" charset="-122"/>
              </a:rPr>
              <a:t>26</a:t>
            </a:r>
            <a:r>
              <a:rPr lang="zh-CN" altLang="en-US" dirty="0">
                <a:ea typeface="方正姚体" pitchFamily="2" charset="-122"/>
              </a:rPr>
              <a:t>个英文字母从</a:t>
            </a:r>
            <a:r>
              <a:rPr lang="en-US" altLang="zh-CN" dirty="0">
                <a:ea typeface="方正姚体" pitchFamily="2" charset="-122"/>
              </a:rPr>
              <a:t>a</a:t>
            </a:r>
            <a:r>
              <a:rPr lang="zh-CN" altLang="en-US" dirty="0">
                <a:ea typeface="方正姚体" pitchFamily="2" charset="-122"/>
              </a:rPr>
              <a:t>到</a:t>
            </a:r>
            <a:r>
              <a:rPr lang="en-US" altLang="zh-CN" dirty="0">
                <a:ea typeface="方正姚体" pitchFamily="2" charset="-122"/>
              </a:rPr>
              <a:t>z </a:t>
            </a:r>
            <a:r>
              <a:rPr lang="zh-CN" altLang="en-US" dirty="0">
                <a:ea typeface="方正姚体" pitchFamily="2" charset="-122"/>
              </a:rPr>
              <a:t>按顺序排列后，并认为</a:t>
            </a:r>
            <a:r>
              <a:rPr lang="en-US" altLang="zh-CN" dirty="0">
                <a:ea typeface="方正姚体" pitchFamily="2" charset="-122"/>
              </a:rPr>
              <a:t>z</a:t>
            </a:r>
            <a:r>
              <a:rPr lang="zh-CN" altLang="en-US" dirty="0">
                <a:ea typeface="方正姚体" pitchFamily="2" charset="-122"/>
              </a:rPr>
              <a:t>后面是</a:t>
            </a:r>
            <a:r>
              <a:rPr lang="en-US" altLang="zh-CN" dirty="0">
                <a:ea typeface="方正姚体" pitchFamily="2" charset="-122"/>
              </a:rPr>
              <a:t>a. </a:t>
            </a:r>
            <a:r>
              <a:rPr lang="zh-CN" altLang="en-US" dirty="0">
                <a:ea typeface="方正姚体" pitchFamily="2" charset="-122"/>
              </a:rPr>
              <a:t>秘密取定</a:t>
            </a:r>
            <a:r>
              <a:rPr lang="en-US" altLang="zh-CN" dirty="0">
                <a:ea typeface="方正姚体" pitchFamily="2" charset="-122"/>
              </a:rPr>
              <a:t>0</a:t>
            </a:r>
            <a:r>
              <a:rPr lang="zh-CN" altLang="en-US" dirty="0">
                <a:ea typeface="方正姚体" pitchFamily="2" charset="-122"/>
              </a:rPr>
              <a:t>到</a:t>
            </a:r>
            <a:r>
              <a:rPr lang="en-US" altLang="zh-CN" dirty="0">
                <a:ea typeface="方正姚体" pitchFamily="2" charset="-122"/>
              </a:rPr>
              <a:t>25</a:t>
            </a:r>
            <a:r>
              <a:rPr lang="zh-CN" altLang="en-US" dirty="0">
                <a:ea typeface="方正姚体" pitchFamily="2" charset="-122"/>
              </a:rPr>
              <a:t>的一个整数</a:t>
            </a:r>
            <a:r>
              <a:rPr lang="el-GR" altLang="zh-CN" dirty="0">
                <a:latin typeface="Cambria" pitchFamily="18" charset="0"/>
                <a:ea typeface="方正姚体" pitchFamily="2" charset="-122"/>
              </a:rPr>
              <a:t>α</a:t>
            </a:r>
            <a:endParaRPr lang="en-US" altLang="zh-CN" dirty="0">
              <a:ea typeface="方正姚体" pitchFamily="2" charset="-122"/>
            </a:endParaRPr>
          </a:p>
          <a:p>
            <a:pPr eaLnBrk="1" hangingPunct="1">
              <a:defRPr/>
            </a:pPr>
            <a:r>
              <a:rPr lang="zh-CN" altLang="en-US" dirty="0">
                <a:ea typeface="方正姚体" pitchFamily="2" charset="-122"/>
              </a:rPr>
              <a:t>将每个明文字母在字母表上向后移动</a:t>
            </a:r>
            <a:r>
              <a:rPr lang="el-GR" altLang="zh-CN" sz="3600" b="1" dirty="0">
                <a:solidFill>
                  <a:srgbClr val="FF0066"/>
                </a:solidFill>
                <a:latin typeface="Cambria" pitchFamily="18" charset="0"/>
                <a:ea typeface="方正姚体" pitchFamily="2" charset="-122"/>
              </a:rPr>
              <a:t>α</a:t>
            </a:r>
            <a:r>
              <a:rPr lang="zh-CN" altLang="en-US" dirty="0">
                <a:ea typeface="方正姚体" pitchFamily="2" charset="-122"/>
              </a:rPr>
              <a:t>个位置，就得到密文字母。</a:t>
            </a: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7143750" y="3929063"/>
            <a:ext cx="1500188" cy="642937"/>
            <a:chOff x="6858016" y="3500438"/>
            <a:chExt cx="1785938" cy="1071565"/>
          </a:xfrm>
        </p:grpSpPr>
        <p:sp>
          <p:nvSpPr>
            <p:cNvPr id="9" name="下箭头 8"/>
            <p:cNvSpPr/>
            <p:nvPr/>
          </p:nvSpPr>
          <p:spPr>
            <a:xfrm>
              <a:off x="7508135" y="3500438"/>
              <a:ext cx="285373" cy="4286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858016" y="3929064"/>
              <a:ext cx="1785938" cy="6429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7030A0"/>
                  </a:solidFill>
                </a:rPr>
                <a:t>密钥</a:t>
              </a:r>
            </a:p>
          </p:txBody>
        </p:sp>
      </p:grpSp>
      <p:graphicFrame>
        <p:nvGraphicFramePr>
          <p:cNvPr id="24624" name="Group 48"/>
          <p:cNvGraphicFramePr>
            <a:graphicFrameLocks noGrp="1"/>
          </p:cNvGraphicFramePr>
          <p:nvPr/>
        </p:nvGraphicFramePr>
        <p:xfrm>
          <a:off x="785813" y="4500563"/>
          <a:ext cx="7924800" cy="105116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1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字母</a:t>
                      </a: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   B   C   D   E   F   G   H    I    J    K   L   M </a:t>
                      </a: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密文</a:t>
                      </a: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D   E   F   G   H    I    J    K   L   M   N   O   P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67" marB="456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625" name="Group 49"/>
          <p:cNvGraphicFramePr>
            <a:graphicFrameLocks noGrp="1"/>
          </p:cNvGraphicFramePr>
          <p:nvPr/>
        </p:nvGraphicFramePr>
        <p:xfrm>
          <a:off x="785813" y="5572125"/>
          <a:ext cx="7924800" cy="1143219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字母</a:t>
                      </a:r>
                    </a:p>
                  </a:txBody>
                  <a:tcPr marT="45672" marB="4567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N   O    P   Q    R   S   T   U   V   W   X   Y   Z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1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密文</a:t>
                      </a:r>
                    </a:p>
                  </a:txBody>
                  <a:tcPr marT="45672" marB="4567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Q    R   S   T   U   V   W   X   Y   Z    A   B   C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82" name="Oval 30"/>
          <p:cNvSpPr>
            <a:spLocks noChangeArrowheads="1"/>
          </p:cNvSpPr>
          <p:nvPr/>
        </p:nvSpPr>
        <p:spPr bwMode="auto">
          <a:xfrm>
            <a:off x="7740650" y="3573463"/>
            <a:ext cx="431800" cy="360362"/>
          </a:xfrm>
          <a:prstGeom prst="ellipse">
            <a:avLst/>
          </a:prstGeom>
          <a:noFill/>
          <a:ln w="34925" algn="ctr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  <p:bldP spid="235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anchor="b"/>
          <a:lstStyle/>
          <a:p>
            <a:pPr>
              <a:defRPr/>
            </a:pPr>
            <a:fld id="{09A9675B-3C27-4E85-9B90-1E193E82DD0B}" type="slidenum">
              <a:rPr lang="zh-CN" altLang="en-US" sz="1200">
                <a:latin typeface="Arial Black" pitchFamily="34" charset="0"/>
              </a:rPr>
              <a:pPr>
                <a:defRPr/>
              </a:pPr>
              <a:t>9</a:t>
            </a:fld>
            <a:endParaRPr lang="en-US" altLang="zh-CN" sz="1200">
              <a:latin typeface="Arial Black" pitchFamily="34" charset="0"/>
            </a:endParaRPr>
          </a:p>
        </p:txBody>
      </p:sp>
      <p:pic>
        <p:nvPicPr>
          <p:cNvPr id="20483" name="标题 1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463" y="-96838"/>
            <a:ext cx="8491537" cy="1498601"/>
          </a:xfrm>
        </p:spPr>
      </p:pic>
      <p:sp>
        <p:nvSpPr>
          <p:cNvPr id="24580" name="Text Box 9"/>
          <p:cNvSpPr>
            <a:spLocks noGrp="1" noChangeArrowheads="1"/>
          </p:cNvSpPr>
          <p:nvPr>
            <p:ph idx="4294967295"/>
          </p:nvPr>
        </p:nvSpPr>
        <p:spPr>
          <a:xfrm>
            <a:off x="915988" y="5516563"/>
            <a:ext cx="8228012" cy="519112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latin typeface="Gungsuh" pitchFamily="18" charset="-127"/>
                <a:ea typeface="Gungsuh" pitchFamily="18" charset="-127"/>
              </a:rPr>
              <a:t>    </a:t>
            </a:r>
            <a:r>
              <a:rPr lang="en-US" altLang="zh-CN" sz="2800">
                <a:latin typeface="Gungsuh" pitchFamily="18" charset="-127"/>
                <a:ea typeface="Gungsuh" pitchFamily="18" charset="-127"/>
              </a:rPr>
              <a:t>He is  the ruler of ancient  Roma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28688" y="4214813"/>
            <a:ext cx="6348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密文</a:t>
            </a:r>
            <a:r>
              <a:rPr lang="zh-CN" altLang="en-US" sz="2400">
                <a:latin typeface="Times New Roman" pitchFamily="18" charset="0"/>
              </a:rPr>
              <a:t>：</a:t>
            </a:r>
            <a:r>
              <a:rPr lang="en-US" altLang="zh-CN" sz="2800">
                <a:latin typeface="Times New Roman" pitchFamily="18" charset="0"/>
              </a:rPr>
              <a:t>Kh lv wkh uxohu  ri  dqflhqw  Urpd</a:t>
            </a:r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1000125" y="4786313"/>
            <a:ext cx="5732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</a:rPr>
              <a:t>明文</a:t>
            </a:r>
            <a:r>
              <a:rPr lang="en-US" altLang="zh-CN" sz="2800">
                <a:latin typeface="Times New Roman" pitchFamily="18" charset="0"/>
              </a:rPr>
              <a:t>???</a:t>
            </a:r>
          </a:p>
        </p:txBody>
      </p:sp>
      <p:graphicFrame>
        <p:nvGraphicFramePr>
          <p:cNvPr id="24605" name="Group 29"/>
          <p:cNvGraphicFramePr>
            <a:graphicFrameLocks noGrp="1"/>
          </p:cNvGraphicFramePr>
          <p:nvPr/>
        </p:nvGraphicFramePr>
        <p:xfrm>
          <a:off x="642938" y="1643063"/>
          <a:ext cx="7924800" cy="1079729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6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字母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   B   C   D   E   F   G   H    I    J    K   L   M 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密文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D   E   F   G   H    I    J    K   L   M   N   O   P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49"/>
          <p:cNvGraphicFramePr>
            <a:graphicFrameLocks noGrp="1"/>
          </p:cNvGraphicFramePr>
          <p:nvPr/>
        </p:nvGraphicFramePr>
        <p:xfrm>
          <a:off x="642938" y="2714625"/>
          <a:ext cx="7924800" cy="1143219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字母</a:t>
                      </a:r>
                    </a:p>
                  </a:txBody>
                  <a:tcPr marT="45672" marB="4567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N   O    P   Q    R   S   T   U   V   W   X   Y   Z</a:t>
                      </a: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1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密文</a:t>
                      </a:r>
                    </a:p>
                  </a:txBody>
                  <a:tcPr marT="45672" marB="4567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Q    R   S   T   U   V   W   X   Y   Z    A   B   C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5219700" y="2205038"/>
            <a:ext cx="360363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708400" y="2205038"/>
            <a:ext cx="358775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795963" y="2197100"/>
            <a:ext cx="360362" cy="576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56100" y="3213100"/>
            <a:ext cx="360363" cy="576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13" name="Text Box 9"/>
          <p:cNvSpPr txBox="1">
            <a:spLocks noChangeArrowheads="1"/>
          </p:cNvSpPr>
          <p:nvPr/>
        </p:nvSpPr>
        <p:spPr bwMode="auto">
          <a:xfrm>
            <a:off x="395288" y="836613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</a:rPr>
              <a:t>假设密钥为</a:t>
            </a:r>
            <a:r>
              <a:rPr lang="en-US" altLang="zh-CN" sz="2800"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  <p:bldP spid="4" grpId="0"/>
      <p:bldP spid="24582" grpId="0"/>
      <p:bldP spid="6" grpId="0" animBg="1"/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2_Radial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3605</TotalTime>
  <Words>2605</Words>
  <Application>Microsoft Office PowerPoint</Application>
  <PresentationFormat>全屏显示(4:3)</PresentationFormat>
  <Paragraphs>460</Paragraphs>
  <Slides>46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8" baseType="lpstr">
      <vt:lpstr>Gungsuh</vt:lpstr>
      <vt:lpstr>Microsoft Yahei</vt:lpstr>
      <vt:lpstr>等线</vt:lpstr>
      <vt:lpstr>等线 Light</vt:lpstr>
      <vt:lpstr>华文楷体</vt:lpstr>
      <vt:lpstr>楷体_GB2312</vt:lpstr>
      <vt:lpstr>宋体</vt:lpstr>
      <vt:lpstr>Arial</vt:lpstr>
      <vt:lpstr>Arial Black</vt:lpstr>
      <vt:lpstr>Calibri</vt:lpstr>
      <vt:lpstr>Cambria</vt:lpstr>
      <vt:lpstr>Constantia</vt:lpstr>
      <vt:lpstr>Courier New</vt:lpstr>
      <vt:lpstr>Rockwell</vt:lpstr>
      <vt:lpstr>Tahoma</vt:lpstr>
      <vt:lpstr>Times New Roman</vt:lpstr>
      <vt:lpstr>Wingdings</vt:lpstr>
      <vt:lpstr>Wingdings 2</vt:lpstr>
      <vt:lpstr>沉稳</vt:lpstr>
      <vt:lpstr>2_Radial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有关的MATLAB 命令</vt:lpstr>
      <vt:lpstr>有关的MATLAB 命令 (char)</vt:lpstr>
      <vt:lpstr>有关的MATLAB 命令（char）</vt:lpstr>
      <vt:lpstr>有关的MATLAB 命令（char）</vt:lpstr>
      <vt:lpstr>有关的MATLAB 命令（double）</vt:lpstr>
      <vt:lpstr>字符串的比较</vt:lpstr>
      <vt:lpstr>字符与整数的加法和减法——转化为字符的ASCII码与整数的加减法</vt:lpstr>
      <vt:lpstr>有关的MATLAB 命令（textscan）</vt:lpstr>
      <vt:lpstr>有关的MATLAB 命令（textscan）</vt:lpstr>
      <vt:lpstr>有关的MATLAB 命令（textscan）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SXH</dc:creator>
  <cp:lastModifiedBy>SXH</cp:lastModifiedBy>
  <cp:revision>220</cp:revision>
  <cp:lastPrinted>2010-10-27T00:46:42Z</cp:lastPrinted>
  <dcterms:created xsi:type="dcterms:W3CDTF">1601-01-01T00:00:00Z</dcterms:created>
  <dcterms:modified xsi:type="dcterms:W3CDTF">2019-04-15T05:11:34Z</dcterms:modified>
</cp:coreProperties>
</file>