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43" r:id="rId2"/>
    <p:sldId id="554" r:id="rId3"/>
    <p:sldId id="560" r:id="rId4"/>
    <p:sldId id="555" r:id="rId5"/>
    <p:sldId id="556" r:id="rId6"/>
    <p:sldId id="569" r:id="rId7"/>
    <p:sldId id="546" r:id="rId8"/>
    <p:sldId id="571" r:id="rId9"/>
    <p:sldId id="547" r:id="rId10"/>
    <p:sldId id="561" r:id="rId11"/>
    <p:sldId id="572" r:id="rId12"/>
    <p:sldId id="548" r:id="rId13"/>
    <p:sldId id="575" r:id="rId14"/>
    <p:sldId id="574" r:id="rId15"/>
    <p:sldId id="559" r:id="rId16"/>
    <p:sldId id="565" r:id="rId17"/>
    <p:sldId id="549" r:id="rId18"/>
    <p:sldId id="553" r:id="rId19"/>
    <p:sldId id="564" r:id="rId20"/>
    <p:sldId id="562" r:id="rId21"/>
    <p:sldId id="563" r:id="rId22"/>
    <p:sldId id="557" r:id="rId23"/>
    <p:sldId id="558" r:id="rId24"/>
    <p:sldId id="576" r:id="rId25"/>
    <p:sldId id="566" r:id="rId26"/>
    <p:sldId id="567" r:id="rId27"/>
    <p:sldId id="550" r:id="rId28"/>
    <p:sldId id="551" r:id="rId29"/>
    <p:sldId id="552" r:id="rId30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400" i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400" i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400" i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400" i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400" i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400" i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400" i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400" i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400" i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66"/>
    <a:srgbClr val="FF99FF"/>
    <a:srgbClr val="FFCC00"/>
    <a:srgbClr val="3399FF"/>
    <a:srgbClr val="66CCFF"/>
    <a:srgbClr val="FF33CC"/>
    <a:srgbClr val="FF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 autoAdjust="0"/>
    <p:restoredTop sz="94630" autoAdjust="0"/>
  </p:normalViewPr>
  <p:slideViewPr>
    <p:cSldViewPr>
      <p:cViewPr varScale="1">
        <p:scale>
          <a:sx n="90" d="100"/>
          <a:sy n="90" d="100"/>
        </p:scale>
        <p:origin x="825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82282-729D-430E-8445-60873FA202B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F50AB-95F1-4657-B7FB-433DE3BA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23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45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5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5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45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fld id="{BF777B47-53E3-4180-A184-681EC8CB7D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856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3E7E1-B62D-4A4A-89A2-ABDBAAD0478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最后一段体现了动态规划的“最优性原理”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6308F-1441-48AD-BFE0-A609424A8D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0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C028F-6DAB-4D16-B748-4D3D8867A7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12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E3612-B57D-4F81-84A3-9DF2833A78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76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BC309-9340-4A46-AE0F-BC76B9324B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02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2873-14E8-4DB7-B6B3-26F70300EA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00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9714F-3C5E-4AFB-9D8D-AA61C64EF4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1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38C71-0D7F-43E5-9F86-EC16DE613D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89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6C108-0A1D-43F7-841E-88DE31B404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19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1D7A0-D4C0-42A2-B0BA-E524385863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40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D9010-51F7-4CD9-91CE-35D7D84BE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93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09D7F-4E3A-4F18-8E66-8FE0B2FEB3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65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5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Rectangle 98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12" name="Rectangle 98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13" name="Rectangle 9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14" name="Rectangle 9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15" name="Rectangle 9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</a:defRPr>
            </a:lvl1pPr>
          </a:lstStyle>
          <a:p>
            <a:fld id="{68FE9D49-792B-41AD-A9B5-4BDFA770D5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8" name="WordArt 4"/>
          <p:cNvSpPr>
            <a:spLocks noChangeArrowheads="1" noChangeShapeType="1"/>
          </p:cNvSpPr>
          <p:nvPr/>
        </p:nvSpPr>
        <p:spPr bwMode="auto">
          <a:xfrm>
            <a:off x="4572000" y="1371600"/>
            <a:ext cx="32766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黑体"/>
                <a:ea typeface="黑体"/>
              </a:rPr>
              <a:t>实验五</a:t>
            </a:r>
          </a:p>
        </p:txBody>
      </p:sp>
      <p:sp>
        <p:nvSpPr>
          <p:cNvPr id="318470" name="WordArt 6"/>
          <p:cNvSpPr>
            <a:spLocks noChangeArrowheads="1" noChangeShapeType="1"/>
          </p:cNvSpPr>
          <p:nvPr/>
        </p:nvSpPr>
        <p:spPr bwMode="auto">
          <a:xfrm>
            <a:off x="2555776" y="3645024"/>
            <a:ext cx="5112568" cy="172819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052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黑体"/>
                <a:ea typeface="黑体"/>
              </a:rPr>
              <a:t>动态规划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 animBg="1"/>
      <p:bldP spid="31847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250825" y="692150"/>
            <a:ext cx="86868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6)</a:t>
            </a:r>
            <a:r>
              <a:rPr lang="zh-CN" altLang="en-US" sz="40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阶段指标函数</a:t>
            </a:r>
            <a:r>
              <a:rPr lang="en-US" altLang="zh-CN" sz="4000" dirty="0" err="1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4000" i="0" baseline="-25000" dirty="0" err="1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4000" i="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4000" dirty="0" err="1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4000" baseline="-25000" dirty="0" err="1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4000" baseline="-2500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000" i="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 , </a:t>
            </a:r>
            <a:r>
              <a:rPr lang="en-US" altLang="zh-CN" sz="4000" dirty="0" err="1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sz="4000" baseline="-25000" dirty="0" err="1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40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4000" dirty="0" err="1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4000" i="0" baseline="-25000" dirty="0" err="1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40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4000" i="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CN" sz="3500" i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i="0" dirty="0">
                <a:latin typeface="楷体_GB2312" pitchFamily="49" charset="-122"/>
                <a:ea typeface="楷体_GB2312" pitchFamily="49" charset="-122"/>
              </a:rPr>
              <a:t>系统从第</a:t>
            </a:r>
            <a:r>
              <a:rPr lang="en-US" altLang="zh-CN" sz="3500" i="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500" i="0" dirty="0">
                <a:latin typeface="楷体_GB2312" pitchFamily="49" charset="-122"/>
                <a:ea typeface="楷体_GB2312" pitchFamily="49" charset="-122"/>
              </a:rPr>
              <a:t>阶段开始到第</a:t>
            </a:r>
            <a:r>
              <a:rPr lang="en-US" altLang="zh-CN" sz="3500" i="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500" i="0" dirty="0">
                <a:latin typeface="楷体_GB2312" pitchFamily="49" charset="-122"/>
                <a:ea typeface="楷体_GB2312" pitchFamily="49" charset="-122"/>
              </a:rPr>
              <a:t>阶段结束</a:t>
            </a:r>
            <a:endParaRPr lang="en-US" altLang="zh-CN" sz="3500" i="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500" i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500" i="0" dirty="0">
                <a:latin typeface="楷体_GB2312" pitchFamily="49" charset="-122"/>
                <a:ea typeface="楷体_GB2312" pitchFamily="49" charset="-122"/>
              </a:rPr>
              <a:t>执行某一策略所产生结果的数量表示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221484" y="404664"/>
            <a:ext cx="8686800" cy="246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5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7) </a:t>
            </a:r>
            <a:r>
              <a:rPr lang="zh-CN" altLang="en-US" sz="35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指标函数和最优值函数</a:t>
            </a:r>
            <a:r>
              <a:rPr lang="en-US" altLang="zh-CN" sz="35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b="1" i="0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指标函数</a:t>
            </a:r>
            <a:r>
              <a:rPr lang="zh-CN" altLang="en-US" sz="3200" i="0" dirty="0">
                <a:latin typeface="楷体_GB2312" pitchFamily="49" charset="-122"/>
                <a:ea typeface="楷体_GB2312" pitchFamily="49" charset="-122"/>
              </a:rPr>
              <a:t>是系统执行某一策略所产生结果的</a:t>
            </a:r>
            <a:r>
              <a:rPr lang="zh-CN" altLang="en-US" sz="3200" b="1" i="0" dirty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数量</a:t>
            </a:r>
            <a:r>
              <a:rPr lang="zh-CN" altLang="en-US" sz="3200" i="0" dirty="0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3200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i="0" dirty="0">
                <a:latin typeface="楷体_GB2312" pitchFamily="49" charset="-122"/>
                <a:ea typeface="楷体_GB2312" pitchFamily="49" charset="-122"/>
              </a:rPr>
              <a:t>它定义在</a:t>
            </a:r>
            <a:r>
              <a:rPr lang="zh-CN" altLang="en-US" sz="32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全过程</a:t>
            </a:r>
            <a:r>
              <a:rPr lang="zh-CN" altLang="en-US" sz="3200" i="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200" i="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所有后部子过程上</a:t>
            </a:r>
            <a:r>
              <a:rPr lang="en-US" altLang="zh-CN" sz="3200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i="0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3200" i="0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323850" y="2996952"/>
            <a:ext cx="8686800" cy="6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350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35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(s</a:t>
            </a:r>
            <a:r>
              <a:rPr lang="en-US" altLang="zh-CN" sz="3500" i="0" baseline="-3000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5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,u</a:t>
            </a:r>
            <a:r>
              <a:rPr lang="en-US" altLang="zh-CN" sz="3500" i="0" baseline="-3000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5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,s</a:t>
            </a:r>
            <a:r>
              <a:rPr lang="en-US" altLang="zh-CN" sz="3500" i="0" baseline="-2500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5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,u</a:t>
            </a:r>
            <a:r>
              <a:rPr lang="en-US" altLang="zh-CN" sz="3500" i="0" baseline="-2500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5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,...,s</a:t>
            </a:r>
            <a:r>
              <a:rPr lang="en-US" altLang="zh-CN" sz="3500" i="0" baseline="-3000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5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,u</a:t>
            </a:r>
            <a:r>
              <a:rPr lang="en-US" altLang="zh-CN" sz="3500" i="0" baseline="-3000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5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,s</a:t>
            </a:r>
            <a:r>
              <a:rPr lang="en-US" altLang="zh-CN" sz="3500" i="0" baseline="-3000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en-US" altLang="zh-CN" sz="35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350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DEFC993-19C5-4CDA-8C7C-F50D527E2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056"/>
            <a:ext cx="8686800" cy="6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3500" dirty="0" err="1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3500" i="0" baseline="-30000" dirty="0" err="1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500" i="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500" i="0" dirty="0" err="1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3500" i="0" baseline="-30000" dirty="0" err="1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500" i="0" dirty="0" err="1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,u</a:t>
            </a:r>
            <a:r>
              <a:rPr lang="en-US" altLang="zh-CN" sz="3500" i="0" baseline="-25000" dirty="0" err="1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500" i="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,...,s</a:t>
            </a:r>
            <a:r>
              <a:rPr lang="en-US" altLang="zh-CN" sz="3500" i="0" baseline="-3000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500" i="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,u</a:t>
            </a:r>
            <a:r>
              <a:rPr lang="en-US" altLang="zh-CN" sz="3500" i="0" baseline="-2500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500" i="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,s</a:t>
            </a:r>
            <a:r>
              <a:rPr lang="en-US" altLang="zh-CN" sz="3500" i="0" baseline="-3000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en-US" altLang="zh-CN" sz="3500" i="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endParaRPr lang="zh-CN" altLang="en-US" sz="350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A69AE21-486E-433C-BFDE-E4339B90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103189"/>
            <a:ext cx="8686800" cy="6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3500" b="1" i="0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指标函数的最优值称为</a:t>
            </a:r>
            <a:r>
              <a:rPr lang="zh-CN" altLang="en-US" sz="35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最优值函数</a:t>
            </a:r>
            <a:endParaRPr lang="zh-CN" altLang="en-US" sz="3500" i="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51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72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304800" y="152400"/>
            <a:ext cx="8610600" cy="34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8)</a:t>
            </a:r>
            <a:r>
              <a:rPr lang="zh-CN" altLang="en-US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最优策略</a:t>
            </a:r>
            <a:endParaRPr lang="en-US" altLang="zh-CN" sz="3600" i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3100" b="1" i="0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使指标函数</a:t>
            </a:r>
            <a:r>
              <a:rPr lang="en-US" altLang="zh-CN" sz="3100" b="1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3100" b="1" i="0" baseline="-30000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100" b="1" i="0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达到最优的策略</a:t>
            </a:r>
            <a:r>
              <a:rPr lang="zh-CN" altLang="en-US" sz="3100" i="0" dirty="0">
                <a:latin typeface="楷体_GB2312" pitchFamily="49" charset="-122"/>
                <a:ea typeface="楷体_GB2312" pitchFamily="49" charset="-122"/>
              </a:rPr>
              <a:t>是指从阶段</a:t>
            </a:r>
            <a:r>
              <a:rPr lang="en-US" altLang="zh-CN" sz="31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100" i="0" dirty="0">
                <a:latin typeface="楷体_GB2312" pitchFamily="49" charset="-122"/>
                <a:ea typeface="楷体_GB2312" pitchFamily="49" charset="-122"/>
              </a:rPr>
              <a:t>开始的</a:t>
            </a:r>
            <a:r>
              <a:rPr lang="zh-CN" altLang="en-US" sz="31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后部子过程的最优策略</a:t>
            </a:r>
            <a:r>
              <a:rPr lang="en-US" altLang="zh-CN" sz="3100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100" i="0" dirty="0">
                <a:latin typeface="楷体_GB2312" pitchFamily="49" charset="-122"/>
                <a:ea typeface="楷体_GB2312" pitchFamily="49" charset="-122"/>
              </a:rPr>
              <a:t>记作： </a:t>
            </a:r>
            <a:r>
              <a:rPr lang="en-US" altLang="zh-CN" sz="3100" b="1" i="0" dirty="0" err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100" b="1" i="0" baseline="-25000" dirty="0" err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100" b="1" i="0" baseline="30000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3100" b="1" i="0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={</a:t>
            </a:r>
            <a:r>
              <a:rPr lang="en-US" altLang="zh-CN" sz="3100" b="1" i="0" dirty="0" err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sz="3100" b="1" i="0" baseline="-25000" dirty="0" err="1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100" b="1" i="0" baseline="30000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3100" b="1" i="0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,... u</a:t>
            </a:r>
            <a:r>
              <a:rPr lang="en-US" altLang="zh-CN" sz="3100" b="1" i="0" baseline="-25000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100" b="1" i="0" baseline="30000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3100" b="1" i="0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en-US" altLang="zh-CN" sz="32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3200" i="0" dirty="0">
              <a:latin typeface="楷体_GB2312" pitchFamily="49" charset="-122"/>
              <a:ea typeface="楷体_GB2312" pitchFamily="49" charset="-122"/>
            </a:endParaRP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最优策略：即</a:t>
            </a:r>
            <a:r>
              <a:rPr lang="zh-CN" altLang="en-US" sz="3600" i="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全过程的</a:t>
            </a:r>
            <a:r>
              <a:rPr lang="zh-CN" altLang="en-US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最优策略，记为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600" i="0" baseline="30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3600" i="0" baseline="-30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395536" y="4005064"/>
            <a:ext cx="8229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9)</a:t>
            </a:r>
            <a:r>
              <a:rPr lang="zh-CN" altLang="en-US" sz="32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最优性原理</a:t>
            </a:r>
            <a:endParaRPr lang="en-US" altLang="zh-CN" sz="3200" i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i="0" dirty="0">
                <a:latin typeface="楷体_GB2312" pitchFamily="49" charset="-122"/>
                <a:ea typeface="楷体_GB2312" pitchFamily="49" charset="-122"/>
              </a:rPr>
              <a:t>最优策略的任何截断仍是最优的</a:t>
            </a:r>
            <a:r>
              <a:rPr lang="en-US" altLang="zh-CN" sz="3200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i="0" dirty="0">
                <a:latin typeface="楷体_GB2312" pitchFamily="49" charset="-122"/>
                <a:ea typeface="楷体_GB2312" pitchFamily="49" charset="-122"/>
              </a:rPr>
              <a:t>这是动态规划的基本原理。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3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3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3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836712"/>
            <a:ext cx="868680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32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）无后效性</a:t>
            </a:r>
            <a:endParaRPr lang="en-US" altLang="zh-CN" sz="3200" i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sz="3200" i="0" dirty="0">
                <a:latin typeface="楷体_GB2312" pitchFamily="49" charset="-122"/>
                <a:ea typeface="楷体_GB2312" pitchFamily="49" charset="-122"/>
              </a:rPr>
              <a:t>如果某阶段的状态给定，则此阶段以后过程的发展不受以前状态的影响，未来状态只依赖于当前状态。</a:t>
            </a:r>
          </a:p>
        </p:txBody>
      </p:sp>
    </p:spTree>
    <p:extLst>
      <p:ext uri="{BB962C8B-B14F-4D97-AF65-F5344CB8AC3E}">
        <p14:creationId xmlns:p14="http://schemas.microsoft.com/office/powerpoint/2010/main" val="188567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467544" y="404664"/>
            <a:ext cx="822960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11)</a:t>
            </a:r>
            <a:r>
              <a:rPr lang="zh-CN" altLang="en-US" sz="40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动态规划方法</a:t>
            </a:r>
            <a:endParaRPr lang="en-US" altLang="zh-CN" sz="4000" i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i="0" dirty="0">
                <a:latin typeface="楷体_GB2312" pitchFamily="49" charset="-122"/>
                <a:ea typeface="楷体_GB2312" pitchFamily="49" charset="-122"/>
              </a:rPr>
              <a:t>符合最优性原理</a:t>
            </a:r>
            <a:r>
              <a:rPr lang="en-US" altLang="zh-CN" sz="3200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i="0" dirty="0">
                <a:latin typeface="楷体_GB2312" pitchFamily="49" charset="-122"/>
                <a:ea typeface="楷体_GB2312" pitchFamily="49" charset="-122"/>
              </a:rPr>
              <a:t>无后效性的多阶段决策过程并进行求解的方法。 </a:t>
            </a:r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auto">
          <a:xfrm>
            <a:off x="226594" y="3212976"/>
            <a:ext cx="8229600" cy="193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12)</a:t>
            </a:r>
            <a:r>
              <a:rPr lang="zh-CN" altLang="en-US" sz="40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动态规划的逆序求解方法</a:t>
            </a:r>
            <a:endParaRPr lang="en-US" altLang="zh-CN" sz="4000" i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i="0" dirty="0">
                <a:latin typeface="楷体_GB2312" pitchFamily="49" charset="-122"/>
                <a:ea typeface="楷体_GB2312" pitchFamily="49" charset="-122"/>
              </a:rPr>
              <a:t>从终点逐段向始点方向寻找最优的一种方法。</a:t>
            </a:r>
          </a:p>
        </p:txBody>
      </p:sp>
    </p:spTree>
    <p:extLst>
      <p:ext uri="{BB962C8B-B14F-4D97-AF65-F5344CB8AC3E}">
        <p14:creationId xmlns:p14="http://schemas.microsoft.com/office/powerpoint/2010/main" val="291603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1027"/>
          <p:cNvSpPr>
            <a:spLocks noChangeArrowheads="1"/>
          </p:cNvSpPr>
          <p:nvPr/>
        </p:nvSpPr>
        <p:spPr bwMode="auto">
          <a:xfrm>
            <a:off x="152400" y="0"/>
            <a:ext cx="9144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9875" algn="just">
              <a:lnSpc>
                <a:spcPct val="110000"/>
              </a:lnSpc>
              <a:tabLst>
                <a:tab pos="3552825" algn="l"/>
              </a:tabLst>
            </a:pPr>
            <a:r>
              <a:rPr lang="zh-CN" altLang="en-US" sz="3600" i="0" dirty="0">
                <a:ea typeface="楷体_GB2312" pitchFamily="49" charset="-122"/>
              </a:rPr>
              <a:t>例</a:t>
            </a:r>
            <a:r>
              <a:rPr lang="en-US" altLang="zh-CN" sz="3600" i="0" dirty="0">
                <a:ea typeface="楷体_GB2312" pitchFamily="49" charset="-122"/>
              </a:rPr>
              <a:t>1 </a:t>
            </a:r>
            <a:r>
              <a:rPr lang="zh-CN" altLang="en-US" sz="3600" i="0" dirty="0">
                <a:ea typeface="楷体_GB2312" pitchFamily="49" charset="-122"/>
              </a:rPr>
              <a:t>这是一个</a:t>
            </a:r>
            <a:r>
              <a:rPr lang="en-US" altLang="zh-CN" sz="3600" i="0" dirty="0">
                <a:ea typeface="楷体_GB2312" pitchFamily="49" charset="-122"/>
              </a:rPr>
              <a:t>4</a:t>
            </a:r>
            <a:r>
              <a:rPr lang="zh-CN" altLang="en-US" sz="3600" i="0" dirty="0">
                <a:ea typeface="楷体_GB2312" pitchFamily="49" charset="-122"/>
              </a:rPr>
              <a:t>阶段动态规划问题</a:t>
            </a:r>
            <a:r>
              <a:rPr lang="en-US" altLang="zh-CN" sz="3600" i="0" dirty="0">
                <a:ea typeface="楷体_GB2312" pitchFamily="49" charset="-122"/>
              </a:rPr>
              <a:t>.</a:t>
            </a:r>
            <a:r>
              <a:rPr lang="zh-CN" altLang="en-US" sz="3600" i="0" dirty="0">
                <a:ea typeface="楷体_GB2312" pitchFamily="49" charset="-122"/>
              </a:rPr>
              <a:t>用逆序法求解。第</a:t>
            </a:r>
            <a:r>
              <a:rPr lang="en-US" altLang="zh-CN" sz="3600" i="0" dirty="0">
                <a:ea typeface="楷体_GB2312" pitchFamily="49" charset="-122"/>
              </a:rPr>
              <a:t>1</a:t>
            </a:r>
            <a:r>
              <a:rPr lang="zh-CN" altLang="en-US" sz="3600" i="0" dirty="0">
                <a:ea typeface="楷体_GB2312" pitchFamily="49" charset="-122"/>
              </a:rPr>
              <a:t>阶段是</a:t>
            </a:r>
            <a:r>
              <a:rPr lang="en-US" altLang="zh-CN" sz="3600" i="0" dirty="0">
                <a:ea typeface="楷体_GB2312" pitchFamily="49" charset="-122"/>
              </a:rPr>
              <a:t>1</a:t>
            </a:r>
            <a:r>
              <a:rPr lang="zh-CN" altLang="en-US" sz="3600" i="0" dirty="0">
                <a:ea typeface="楷体_GB2312" pitchFamily="49" charset="-122"/>
              </a:rPr>
              <a:t>月份</a:t>
            </a:r>
            <a:r>
              <a:rPr lang="en-US" altLang="zh-CN" sz="3600" i="0" dirty="0">
                <a:ea typeface="楷体_GB2312" pitchFamily="49" charset="-122"/>
              </a:rPr>
              <a:t>,…,</a:t>
            </a:r>
            <a:r>
              <a:rPr lang="zh-CN" altLang="en-US" sz="3600" i="0" dirty="0">
                <a:ea typeface="楷体_GB2312" pitchFamily="49" charset="-122"/>
              </a:rPr>
              <a:t>第</a:t>
            </a:r>
            <a:r>
              <a:rPr lang="en-US" altLang="zh-CN" sz="3600" i="0" dirty="0">
                <a:ea typeface="楷体_GB2312" pitchFamily="49" charset="-122"/>
              </a:rPr>
              <a:t>4</a:t>
            </a:r>
            <a:r>
              <a:rPr lang="zh-CN" altLang="en-US" sz="3600" i="0" dirty="0">
                <a:ea typeface="楷体_GB2312" pitchFamily="49" charset="-122"/>
              </a:rPr>
              <a:t>阶段是</a:t>
            </a:r>
            <a:r>
              <a:rPr lang="en-US" altLang="zh-CN" sz="3600" i="0" dirty="0">
                <a:ea typeface="楷体_GB2312" pitchFamily="49" charset="-122"/>
              </a:rPr>
              <a:t>4</a:t>
            </a:r>
            <a:r>
              <a:rPr lang="zh-CN" altLang="en-US" sz="3600" i="0" dirty="0">
                <a:ea typeface="楷体_GB2312" pitchFamily="49" charset="-122"/>
              </a:rPr>
              <a:t>月份</a:t>
            </a:r>
          </a:p>
          <a:p>
            <a:pPr indent="269875" algn="just">
              <a:lnSpc>
                <a:spcPct val="110000"/>
              </a:lnSpc>
              <a:tabLst>
                <a:tab pos="3552825" algn="l"/>
              </a:tabLst>
            </a:pPr>
            <a:r>
              <a:rPr lang="en-US" altLang="zh-CN" i="0" dirty="0" err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i="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第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阶段开始的产品存储数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状态变量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  <a:p>
            <a:pPr indent="269875" algn="just" eaLnBrk="0" hangingPunct="0">
              <a:lnSpc>
                <a:spcPct val="110000"/>
              </a:lnSpc>
              <a:tabLst>
                <a:tab pos="3552825" algn="l"/>
              </a:tabLst>
            </a:pPr>
            <a:r>
              <a:rPr lang="en-US" altLang="zh-CN" i="0" dirty="0" err="1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i="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第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阶段的产量（决策变量）；</a:t>
            </a:r>
          </a:p>
          <a:p>
            <a:pPr indent="269875" algn="just" eaLnBrk="0" hangingPunct="0">
              <a:lnSpc>
                <a:spcPct val="110000"/>
              </a:lnSpc>
              <a:tabLst>
                <a:tab pos="3552825" algn="l"/>
              </a:tabLst>
            </a:pP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en-US" altLang="zh-CN" i="0" baseline="-3000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第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阶段每件产品的生产成本；</a:t>
            </a:r>
          </a:p>
          <a:p>
            <a:pPr indent="269875" algn="just" eaLnBrk="0" hangingPunct="0">
              <a:lnSpc>
                <a:spcPct val="110000"/>
              </a:lnSpc>
              <a:tabLst>
                <a:tab pos="3552825" algn="l"/>
              </a:tabLst>
            </a:pPr>
            <a:r>
              <a:rPr lang="en-US" altLang="zh-CN" i="0" dirty="0" err="1">
                <a:solidFill>
                  <a:schemeClr val="bg1"/>
                </a:solidFill>
                <a:ea typeface="楷体_GB2312" pitchFamily="49" charset="-122"/>
              </a:rPr>
              <a:t>q</a:t>
            </a:r>
            <a:r>
              <a:rPr lang="en-US" altLang="zh-CN" i="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第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阶段的需求量；</a:t>
            </a:r>
          </a:p>
        </p:txBody>
      </p:sp>
      <p:sp>
        <p:nvSpPr>
          <p:cNvPr id="343045" name="Rectangle 1029"/>
          <p:cNvSpPr>
            <a:spLocks noChangeArrowheads="1"/>
          </p:cNvSpPr>
          <p:nvPr/>
        </p:nvSpPr>
        <p:spPr bwMode="auto">
          <a:xfrm>
            <a:off x="228600" y="3581400"/>
            <a:ext cx="8763000" cy="3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3600" b="1" i="0" dirty="0">
                <a:solidFill>
                  <a:srgbClr val="FF99FF"/>
                </a:solidFill>
                <a:ea typeface="楷体_GB2312" pitchFamily="49" charset="-122"/>
              </a:rPr>
              <a:t>阶段指标函数为</a:t>
            </a:r>
            <a:r>
              <a:rPr lang="en-US" altLang="zh-CN" sz="3600" b="1" i="0" dirty="0">
                <a:solidFill>
                  <a:srgbClr val="FF99FF"/>
                </a:solidFill>
                <a:ea typeface="楷体_GB2312" pitchFamily="49" charset="-122"/>
              </a:rPr>
              <a:t>:</a:t>
            </a:r>
            <a:r>
              <a:rPr lang="en-US" altLang="zh-CN" sz="3600" i="0" dirty="0">
                <a:ea typeface="楷体_GB2312" pitchFamily="49" charset="-122"/>
              </a:rPr>
              <a:t>  </a:t>
            </a:r>
            <a:r>
              <a:rPr lang="en-US" altLang="zh-CN" sz="3600" i="0" dirty="0" err="1">
                <a:ea typeface="楷体_GB2312" pitchFamily="49" charset="-122"/>
              </a:rPr>
              <a:t>v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(</a:t>
            </a:r>
            <a:r>
              <a:rPr lang="en-US" altLang="zh-CN" sz="3600" i="0" dirty="0" err="1">
                <a:ea typeface="楷体_GB2312" pitchFamily="49" charset="-122"/>
              </a:rPr>
              <a:t>s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, </a:t>
            </a:r>
            <a:r>
              <a:rPr lang="en-US" altLang="zh-CN" sz="3600" i="0" dirty="0" err="1">
                <a:ea typeface="楷体_GB2312" pitchFamily="49" charset="-122"/>
              </a:rPr>
              <a:t>u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) = </a:t>
            </a:r>
            <a:r>
              <a:rPr lang="en-US" altLang="zh-CN" sz="3600" i="0" dirty="0" err="1">
                <a:ea typeface="楷体_GB2312" pitchFamily="49" charset="-122"/>
              </a:rPr>
              <a:t>c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 err="1">
                <a:ea typeface="楷体_GB2312" pitchFamily="49" charset="-122"/>
              </a:rPr>
              <a:t>u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 + 2s</a:t>
            </a:r>
            <a:r>
              <a:rPr lang="en-US" altLang="zh-CN" sz="3600" i="0" baseline="-30000" dirty="0">
                <a:ea typeface="楷体_GB2312" pitchFamily="49" charset="-122"/>
              </a:rPr>
              <a:t>k</a:t>
            </a:r>
            <a:r>
              <a:rPr lang="zh-CN" altLang="en-US" sz="3600" i="0" dirty="0">
                <a:ea typeface="楷体_GB2312" pitchFamily="49" charset="-122"/>
              </a:rPr>
              <a:t>；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sz="3600" b="1" i="0" dirty="0">
                <a:solidFill>
                  <a:srgbClr val="FF99FF"/>
                </a:solidFill>
                <a:ea typeface="楷体_GB2312" pitchFamily="49" charset="-122"/>
              </a:rPr>
              <a:t>状态转移方程为</a:t>
            </a:r>
            <a:r>
              <a:rPr lang="en-US" altLang="zh-CN" sz="3600" b="1" i="0" dirty="0">
                <a:solidFill>
                  <a:srgbClr val="FF99FF"/>
                </a:solidFill>
                <a:ea typeface="楷体_GB2312" pitchFamily="49" charset="-122"/>
              </a:rPr>
              <a:t>:</a:t>
            </a:r>
            <a:r>
              <a:rPr lang="en-US" altLang="zh-CN" sz="3600" i="0" dirty="0">
                <a:ea typeface="楷体_GB2312" pitchFamily="49" charset="-122"/>
              </a:rPr>
              <a:t>  s</a:t>
            </a:r>
            <a:r>
              <a:rPr lang="en-US" altLang="zh-CN" sz="3600" i="0" baseline="-30000" dirty="0">
                <a:ea typeface="楷体_GB2312" pitchFamily="49" charset="-122"/>
              </a:rPr>
              <a:t>k+1</a:t>
            </a:r>
            <a:r>
              <a:rPr lang="en-US" altLang="zh-CN" sz="3600" i="0" dirty="0">
                <a:ea typeface="楷体_GB2312" pitchFamily="49" charset="-122"/>
              </a:rPr>
              <a:t> = </a:t>
            </a:r>
            <a:r>
              <a:rPr lang="en-US" altLang="zh-CN" sz="3600" i="0" dirty="0" err="1">
                <a:ea typeface="楷体_GB2312" pitchFamily="49" charset="-122"/>
              </a:rPr>
              <a:t>s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 + </a:t>
            </a:r>
            <a:r>
              <a:rPr lang="en-US" altLang="zh-CN" sz="3600" i="0" dirty="0" err="1">
                <a:ea typeface="楷体_GB2312" pitchFamily="49" charset="-122"/>
              </a:rPr>
              <a:t>u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 - </a:t>
            </a:r>
            <a:r>
              <a:rPr lang="en-US" altLang="zh-CN" sz="3600" i="0" dirty="0" err="1">
                <a:ea typeface="楷体_GB2312" pitchFamily="49" charset="-122"/>
              </a:rPr>
              <a:t>q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zh-CN" altLang="en-US" sz="3600" i="0" dirty="0">
                <a:ea typeface="楷体_GB2312" pitchFamily="49" charset="-122"/>
              </a:rPr>
              <a:t>；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sz="3600" b="1" i="0" dirty="0">
                <a:solidFill>
                  <a:srgbClr val="FF99FF"/>
                </a:solidFill>
                <a:ea typeface="楷体_GB2312" pitchFamily="49" charset="-122"/>
              </a:rPr>
              <a:t>逆序法基本方程为</a:t>
            </a:r>
            <a:r>
              <a:rPr lang="zh-CN" altLang="en-US" sz="3600" i="0" dirty="0">
                <a:ea typeface="楷体_GB2312" pitchFamily="49" charset="-122"/>
              </a:rPr>
              <a:t>：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sz="3600" i="0" dirty="0">
                <a:ea typeface="楷体_GB2312" pitchFamily="49" charset="-122"/>
              </a:rPr>
              <a:t> </a:t>
            </a:r>
            <a:r>
              <a:rPr lang="en-US" altLang="zh-CN" sz="3600" i="0" dirty="0" err="1">
                <a:ea typeface="楷体_GB2312" pitchFamily="49" charset="-122"/>
              </a:rPr>
              <a:t>f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(</a:t>
            </a:r>
            <a:r>
              <a:rPr lang="en-US" altLang="zh-CN" sz="3600" i="0" dirty="0" err="1">
                <a:ea typeface="楷体_GB2312" pitchFamily="49" charset="-122"/>
              </a:rPr>
              <a:t>s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)=min{</a:t>
            </a:r>
            <a:r>
              <a:rPr lang="en-US" altLang="zh-CN" sz="3600" i="0" dirty="0" err="1">
                <a:ea typeface="楷体_GB2312" pitchFamily="49" charset="-122"/>
              </a:rPr>
              <a:t>v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(</a:t>
            </a:r>
            <a:r>
              <a:rPr lang="en-US" altLang="zh-CN" sz="3600" i="0" dirty="0" err="1">
                <a:ea typeface="楷体_GB2312" pitchFamily="49" charset="-122"/>
              </a:rPr>
              <a:t>s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 err="1">
                <a:ea typeface="楷体_GB2312" pitchFamily="49" charset="-122"/>
              </a:rPr>
              <a:t>,u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(</a:t>
            </a:r>
            <a:r>
              <a:rPr lang="en-US" altLang="zh-CN" sz="3600" i="0" dirty="0" err="1">
                <a:ea typeface="楷体_GB2312" pitchFamily="49" charset="-122"/>
              </a:rPr>
              <a:t>s</a:t>
            </a:r>
            <a:r>
              <a:rPr lang="en-US" altLang="zh-CN" sz="3600" i="0" baseline="-25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))+f</a:t>
            </a:r>
            <a:r>
              <a:rPr lang="en-US" altLang="zh-CN" sz="3600" i="0" baseline="-30000" dirty="0">
                <a:ea typeface="楷体_GB2312" pitchFamily="49" charset="-122"/>
              </a:rPr>
              <a:t>k+1</a:t>
            </a:r>
            <a:r>
              <a:rPr lang="en-US" altLang="zh-CN" sz="3600" i="0" dirty="0">
                <a:ea typeface="楷体_GB2312" pitchFamily="49" charset="-122"/>
              </a:rPr>
              <a:t>(s</a:t>
            </a:r>
            <a:r>
              <a:rPr lang="en-US" altLang="zh-CN" sz="3600" i="0" baseline="-30000" dirty="0">
                <a:ea typeface="楷体_GB2312" pitchFamily="49" charset="-122"/>
              </a:rPr>
              <a:t>k+1</a:t>
            </a:r>
            <a:r>
              <a:rPr lang="en-US" altLang="zh-CN" sz="3600" i="0" dirty="0">
                <a:ea typeface="楷体_GB2312" pitchFamily="49" charset="-122"/>
              </a:rPr>
              <a:t>)|</a:t>
            </a:r>
            <a:r>
              <a:rPr lang="en-US" altLang="zh-CN" sz="3600" i="0" dirty="0" err="1">
                <a:ea typeface="楷体_GB2312" pitchFamily="49" charset="-122"/>
              </a:rPr>
              <a:t>u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 err="1">
                <a:ea typeface="楷体_GB2312" pitchFamily="49" charset="-122"/>
              </a:rPr>
              <a:t>∈D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(</a:t>
            </a:r>
            <a:r>
              <a:rPr lang="en-US" altLang="zh-CN" sz="3600" i="0" dirty="0" err="1">
                <a:ea typeface="楷体_GB2312" pitchFamily="49" charset="-122"/>
              </a:rPr>
              <a:t>s</a:t>
            </a:r>
            <a:r>
              <a:rPr lang="en-US" altLang="zh-CN" sz="3600" i="0" baseline="-30000" dirty="0" err="1">
                <a:ea typeface="楷体_GB2312" pitchFamily="49" charset="-122"/>
              </a:rPr>
              <a:t>k</a:t>
            </a:r>
            <a:r>
              <a:rPr lang="en-US" altLang="zh-CN" sz="3600" i="0" dirty="0">
                <a:ea typeface="楷体_GB2312" pitchFamily="49" charset="-122"/>
              </a:rPr>
              <a:t>)} 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3600" i="0" dirty="0">
                <a:ea typeface="楷体_GB2312" pitchFamily="49" charset="-122"/>
              </a:rPr>
              <a:t>         k = 4,3, 2, 1</a:t>
            </a:r>
            <a:r>
              <a:rPr lang="zh-CN" altLang="en-US" sz="3600" i="0" dirty="0">
                <a:ea typeface="楷体_GB2312" pitchFamily="49" charset="-122"/>
              </a:rPr>
              <a:t>。</a:t>
            </a:r>
            <a:endParaRPr lang="zh-CN" alt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autoUpdateAnimBg="0"/>
      <p:bldP spid="3430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152400" y="0"/>
            <a:ext cx="9144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9875" algn="just">
              <a:lnSpc>
                <a:spcPct val="110000"/>
              </a:lnSpc>
              <a:tabLst>
                <a:tab pos="3552825" algn="l"/>
              </a:tabLst>
            </a:pPr>
            <a:r>
              <a:rPr lang="zh-CN" altLang="en-US" sz="3600" i="0" dirty="0">
                <a:ea typeface="楷体_GB2312" pitchFamily="49" charset="-122"/>
              </a:rPr>
              <a:t>例</a:t>
            </a:r>
            <a:r>
              <a:rPr lang="en-US" altLang="zh-CN" sz="3600" i="0" dirty="0">
                <a:ea typeface="楷体_GB2312" pitchFamily="49" charset="-122"/>
              </a:rPr>
              <a:t>1 </a:t>
            </a:r>
            <a:r>
              <a:rPr lang="zh-CN" altLang="en-US" sz="3600" i="0" dirty="0">
                <a:ea typeface="楷体_GB2312" pitchFamily="49" charset="-122"/>
              </a:rPr>
              <a:t>这是一个</a:t>
            </a:r>
            <a:r>
              <a:rPr lang="en-US" altLang="zh-CN" sz="3600" i="0" dirty="0">
                <a:ea typeface="楷体_GB2312" pitchFamily="49" charset="-122"/>
              </a:rPr>
              <a:t>4</a:t>
            </a:r>
            <a:r>
              <a:rPr lang="zh-CN" altLang="en-US" sz="3600" i="0" dirty="0">
                <a:ea typeface="楷体_GB2312" pitchFamily="49" charset="-122"/>
              </a:rPr>
              <a:t>阶段动态规划问题</a:t>
            </a:r>
            <a:r>
              <a:rPr lang="en-US" altLang="zh-CN" sz="3600" i="0" dirty="0">
                <a:ea typeface="楷体_GB2312" pitchFamily="49" charset="-122"/>
              </a:rPr>
              <a:t>.</a:t>
            </a:r>
            <a:r>
              <a:rPr lang="zh-CN" altLang="en-US" sz="3600" i="0" dirty="0">
                <a:ea typeface="楷体_GB2312" pitchFamily="49" charset="-122"/>
              </a:rPr>
              <a:t>用逆序法求解。第</a:t>
            </a:r>
            <a:r>
              <a:rPr lang="en-US" altLang="zh-CN" sz="3600" i="0" dirty="0">
                <a:ea typeface="楷体_GB2312" pitchFamily="49" charset="-122"/>
              </a:rPr>
              <a:t>1</a:t>
            </a:r>
            <a:r>
              <a:rPr lang="zh-CN" altLang="en-US" sz="3600" i="0" dirty="0">
                <a:ea typeface="楷体_GB2312" pitchFamily="49" charset="-122"/>
              </a:rPr>
              <a:t>阶段是</a:t>
            </a:r>
            <a:r>
              <a:rPr lang="en-US" altLang="zh-CN" sz="3600" i="0" dirty="0">
                <a:ea typeface="楷体_GB2312" pitchFamily="49" charset="-122"/>
              </a:rPr>
              <a:t>1</a:t>
            </a:r>
            <a:r>
              <a:rPr lang="zh-CN" altLang="en-US" sz="3600" i="0" dirty="0">
                <a:ea typeface="楷体_GB2312" pitchFamily="49" charset="-122"/>
              </a:rPr>
              <a:t>月份</a:t>
            </a:r>
            <a:r>
              <a:rPr lang="en-US" altLang="zh-CN" sz="3600" i="0" dirty="0">
                <a:ea typeface="楷体_GB2312" pitchFamily="49" charset="-122"/>
              </a:rPr>
              <a:t>,…,</a:t>
            </a:r>
            <a:r>
              <a:rPr lang="zh-CN" altLang="en-US" sz="3600" i="0" dirty="0">
                <a:ea typeface="楷体_GB2312" pitchFamily="49" charset="-122"/>
              </a:rPr>
              <a:t>第</a:t>
            </a:r>
            <a:r>
              <a:rPr lang="en-US" altLang="zh-CN" sz="3600" i="0" dirty="0">
                <a:ea typeface="楷体_GB2312" pitchFamily="49" charset="-122"/>
              </a:rPr>
              <a:t>4</a:t>
            </a:r>
            <a:r>
              <a:rPr lang="zh-CN" altLang="en-US" sz="3600" i="0" dirty="0">
                <a:ea typeface="楷体_GB2312" pitchFamily="49" charset="-122"/>
              </a:rPr>
              <a:t>阶段是</a:t>
            </a:r>
            <a:r>
              <a:rPr lang="en-US" altLang="zh-CN" sz="3600" i="0" dirty="0">
                <a:ea typeface="楷体_GB2312" pitchFamily="49" charset="-122"/>
              </a:rPr>
              <a:t>4</a:t>
            </a:r>
            <a:r>
              <a:rPr lang="zh-CN" altLang="en-US" sz="3600" i="0" dirty="0">
                <a:ea typeface="楷体_GB2312" pitchFamily="49" charset="-122"/>
              </a:rPr>
              <a:t>月份</a:t>
            </a:r>
          </a:p>
          <a:p>
            <a:pPr indent="269875" algn="just">
              <a:lnSpc>
                <a:spcPct val="110000"/>
              </a:lnSpc>
              <a:tabLst>
                <a:tab pos="3552825" algn="l"/>
              </a:tabLst>
            </a:pPr>
            <a:r>
              <a:rPr lang="en-US" altLang="zh-CN" i="0" dirty="0" err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i="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第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阶段开始的产品存储数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状态变量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  <a:p>
            <a:pPr indent="269875" algn="just" eaLnBrk="0" hangingPunct="0">
              <a:lnSpc>
                <a:spcPct val="110000"/>
              </a:lnSpc>
              <a:tabLst>
                <a:tab pos="3552825" algn="l"/>
              </a:tabLst>
            </a:pPr>
            <a:r>
              <a:rPr lang="en-US" altLang="zh-CN" i="0" dirty="0" err="1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i="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第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阶段的产量（决策变量）；</a:t>
            </a:r>
          </a:p>
          <a:p>
            <a:pPr indent="269875" algn="just" eaLnBrk="0" hangingPunct="0">
              <a:lnSpc>
                <a:spcPct val="110000"/>
              </a:lnSpc>
              <a:tabLst>
                <a:tab pos="3552825" algn="l"/>
              </a:tabLst>
            </a:pP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en-US" altLang="zh-CN" i="0" baseline="-3000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第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阶段每件产品的生产成本；</a:t>
            </a:r>
          </a:p>
          <a:p>
            <a:pPr indent="269875" algn="just" eaLnBrk="0" hangingPunct="0">
              <a:lnSpc>
                <a:spcPct val="110000"/>
              </a:lnSpc>
              <a:tabLst>
                <a:tab pos="3552825" algn="l"/>
              </a:tabLst>
            </a:pPr>
            <a:r>
              <a:rPr lang="en-US" altLang="zh-CN" i="0" dirty="0" err="1">
                <a:solidFill>
                  <a:schemeClr val="bg1"/>
                </a:solidFill>
                <a:ea typeface="楷体_GB2312" pitchFamily="49" charset="-122"/>
              </a:rPr>
              <a:t>q</a:t>
            </a:r>
            <a:r>
              <a:rPr lang="en-US" altLang="zh-CN" i="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第</a:t>
            </a:r>
            <a:r>
              <a:rPr lang="en-US" altLang="zh-CN" i="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i="0" dirty="0">
                <a:solidFill>
                  <a:schemeClr val="bg1"/>
                </a:solidFill>
                <a:ea typeface="楷体_GB2312" pitchFamily="49" charset="-122"/>
              </a:rPr>
              <a:t>阶段的需求量；</a:t>
            </a:r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228600" y="3581400"/>
            <a:ext cx="87630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3600" b="1" i="0">
                <a:solidFill>
                  <a:srgbClr val="FF99FF"/>
                </a:solidFill>
                <a:ea typeface="楷体_GB2312" pitchFamily="49" charset="-122"/>
              </a:rPr>
              <a:t>逆序法基本方程为</a:t>
            </a:r>
            <a:r>
              <a:rPr lang="zh-CN" altLang="en-US" sz="3600" i="0">
                <a:ea typeface="楷体_GB2312" pitchFamily="49" charset="-122"/>
              </a:rPr>
              <a:t>：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sz="3600" i="0">
                <a:ea typeface="楷体_GB2312" pitchFamily="49" charset="-122"/>
              </a:rPr>
              <a:t> </a:t>
            </a:r>
            <a:r>
              <a:rPr lang="en-US" altLang="zh-CN" sz="3600" i="0">
                <a:ea typeface="楷体_GB2312" pitchFamily="49" charset="-122"/>
              </a:rPr>
              <a:t>f</a:t>
            </a:r>
            <a:r>
              <a:rPr lang="en-US" altLang="zh-CN" sz="3600" i="0" baseline="-30000">
                <a:ea typeface="楷体_GB2312" pitchFamily="49" charset="-122"/>
              </a:rPr>
              <a:t>k</a:t>
            </a:r>
            <a:r>
              <a:rPr lang="en-US" altLang="zh-CN" sz="3600" i="0">
                <a:ea typeface="楷体_GB2312" pitchFamily="49" charset="-122"/>
              </a:rPr>
              <a:t>(s</a:t>
            </a:r>
            <a:r>
              <a:rPr lang="en-US" altLang="zh-CN" sz="3600" i="0" baseline="-30000">
                <a:ea typeface="楷体_GB2312" pitchFamily="49" charset="-122"/>
              </a:rPr>
              <a:t>k</a:t>
            </a:r>
            <a:r>
              <a:rPr lang="en-US" altLang="zh-CN" sz="3600" i="0">
                <a:ea typeface="楷体_GB2312" pitchFamily="49" charset="-122"/>
              </a:rPr>
              <a:t>)=min{v</a:t>
            </a:r>
            <a:r>
              <a:rPr lang="en-US" altLang="zh-CN" sz="3600" i="0" baseline="-30000">
                <a:ea typeface="楷体_GB2312" pitchFamily="49" charset="-122"/>
              </a:rPr>
              <a:t>k</a:t>
            </a:r>
            <a:r>
              <a:rPr lang="en-US" altLang="zh-CN" sz="3600" i="0">
                <a:ea typeface="楷体_GB2312" pitchFamily="49" charset="-122"/>
              </a:rPr>
              <a:t>(s</a:t>
            </a:r>
            <a:r>
              <a:rPr lang="en-US" altLang="zh-CN" sz="3600" i="0" baseline="-30000">
                <a:ea typeface="楷体_GB2312" pitchFamily="49" charset="-122"/>
              </a:rPr>
              <a:t>k</a:t>
            </a:r>
            <a:r>
              <a:rPr lang="en-US" altLang="zh-CN" sz="3600" i="0">
                <a:ea typeface="楷体_GB2312" pitchFamily="49" charset="-122"/>
              </a:rPr>
              <a:t>,u</a:t>
            </a:r>
            <a:r>
              <a:rPr lang="en-US" altLang="zh-CN" sz="3600" i="0" baseline="-30000">
                <a:ea typeface="楷体_GB2312" pitchFamily="49" charset="-122"/>
              </a:rPr>
              <a:t>k</a:t>
            </a:r>
            <a:r>
              <a:rPr lang="en-US" altLang="zh-CN" sz="3600" i="0">
                <a:ea typeface="楷体_GB2312" pitchFamily="49" charset="-122"/>
              </a:rPr>
              <a:t>(s</a:t>
            </a:r>
            <a:r>
              <a:rPr lang="en-US" altLang="zh-CN" sz="3600" i="0" baseline="-25000">
                <a:ea typeface="楷体_GB2312" pitchFamily="49" charset="-122"/>
              </a:rPr>
              <a:t>k</a:t>
            </a:r>
            <a:r>
              <a:rPr lang="en-US" altLang="zh-CN" sz="3600" i="0">
                <a:ea typeface="楷体_GB2312" pitchFamily="49" charset="-122"/>
              </a:rPr>
              <a:t>))+f</a:t>
            </a:r>
            <a:r>
              <a:rPr lang="en-US" altLang="zh-CN" sz="3600" i="0" baseline="-30000">
                <a:ea typeface="楷体_GB2312" pitchFamily="49" charset="-122"/>
              </a:rPr>
              <a:t>k+1</a:t>
            </a:r>
            <a:r>
              <a:rPr lang="en-US" altLang="zh-CN" sz="3600" i="0">
                <a:ea typeface="楷体_GB2312" pitchFamily="49" charset="-122"/>
              </a:rPr>
              <a:t>(s</a:t>
            </a:r>
            <a:r>
              <a:rPr lang="en-US" altLang="zh-CN" sz="3600" i="0" baseline="-30000">
                <a:ea typeface="楷体_GB2312" pitchFamily="49" charset="-122"/>
              </a:rPr>
              <a:t>k+1</a:t>
            </a:r>
            <a:r>
              <a:rPr lang="en-US" altLang="zh-CN" sz="3600" i="0">
                <a:ea typeface="楷体_GB2312" pitchFamily="49" charset="-122"/>
              </a:rPr>
              <a:t>)|u</a:t>
            </a:r>
            <a:r>
              <a:rPr lang="en-US" altLang="zh-CN" sz="3600" i="0" baseline="-30000">
                <a:ea typeface="楷体_GB2312" pitchFamily="49" charset="-122"/>
              </a:rPr>
              <a:t>k</a:t>
            </a:r>
            <a:r>
              <a:rPr lang="en-US" altLang="zh-CN" sz="3600" i="0">
                <a:ea typeface="楷体_GB2312" pitchFamily="49" charset="-122"/>
              </a:rPr>
              <a:t>∈D</a:t>
            </a:r>
            <a:r>
              <a:rPr lang="en-US" altLang="zh-CN" sz="3600" i="0" baseline="-30000">
                <a:ea typeface="楷体_GB2312" pitchFamily="49" charset="-122"/>
              </a:rPr>
              <a:t>k</a:t>
            </a:r>
            <a:r>
              <a:rPr lang="en-US" altLang="zh-CN" sz="3600" i="0">
                <a:ea typeface="楷体_GB2312" pitchFamily="49" charset="-122"/>
              </a:rPr>
              <a:t>(s</a:t>
            </a:r>
            <a:r>
              <a:rPr lang="en-US" altLang="zh-CN" sz="3600" i="0" baseline="-30000">
                <a:ea typeface="楷体_GB2312" pitchFamily="49" charset="-122"/>
              </a:rPr>
              <a:t>k</a:t>
            </a:r>
            <a:r>
              <a:rPr lang="en-US" altLang="zh-CN" sz="3600" i="0">
                <a:ea typeface="楷体_GB2312" pitchFamily="49" charset="-122"/>
              </a:rPr>
              <a:t>)} 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3600" i="0">
                <a:ea typeface="楷体_GB2312" pitchFamily="49" charset="-122"/>
              </a:rPr>
              <a:t>         k = 4,3, 2, 1</a:t>
            </a:r>
            <a:r>
              <a:rPr lang="zh-CN" altLang="en-US" sz="3600" i="0">
                <a:ea typeface="楷体_GB2312" pitchFamily="49" charset="-122"/>
              </a:rPr>
              <a:t>。 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i="0"/>
              <a:t> </a:t>
            </a:r>
            <a:r>
              <a:rPr lang="zh-CN" altLang="en-US" sz="3600" b="1" i="0">
                <a:solidFill>
                  <a:srgbClr val="FF99FF"/>
                </a:solidFill>
                <a:ea typeface="楷体_GB2312" pitchFamily="49" charset="-122"/>
              </a:rPr>
              <a:t>边界条件：</a:t>
            </a:r>
            <a:r>
              <a:rPr lang="en-US" altLang="zh-CN" i="0"/>
              <a:t>f</a:t>
            </a:r>
            <a:r>
              <a:rPr lang="en-US" altLang="zh-CN" i="0" baseline="-25000"/>
              <a:t>5</a:t>
            </a:r>
            <a:r>
              <a:rPr lang="en-US" altLang="zh-CN" i="0"/>
              <a:t>(s</a:t>
            </a:r>
            <a:r>
              <a:rPr lang="en-US" altLang="zh-CN" i="0" baseline="-25000"/>
              <a:t>5</a:t>
            </a:r>
            <a:r>
              <a:rPr lang="en-US" altLang="zh-CN" i="0"/>
              <a:t>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utoUpdateAnimBg="0"/>
      <p:bldP spid="3512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228600" y="3090863"/>
            <a:ext cx="8686800" cy="3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600" i="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求从始点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3600" i="0" baseline="-25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到终点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3600" i="0" baseline="-25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的最短路径</a:t>
            </a:r>
            <a:r>
              <a:rPr lang="en-US" altLang="zh-CN" sz="3600" i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两顶点连线上的数字表示距离</a:t>
            </a:r>
            <a:r>
              <a:rPr lang="en-US" altLang="zh-CN" sz="3600" i="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解：把该问题看成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个阶段的决策过程</a:t>
            </a:r>
          </a:p>
          <a:p>
            <a:pPr>
              <a:lnSpc>
                <a:spcPct val="120000"/>
              </a:lnSpc>
            </a:pPr>
            <a:r>
              <a:rPr lang="zh-CN" altLang="en-US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k=3</a:t>
            </a:r>
            <a:r>
              <a:rPr lang="zh-CN" altLang="en-US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时初始状态有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5 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zh-CN" altLang="en-US" sz="3600" i="0" baseline="-30000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，对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有两个决策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9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。</a:t>
            </a:r>
            <a:r>
              <a:rPr lang="zh-CN" altLang="en-US" sz="3600" i="0" dirty="0">
                <a:ea typeface="楷体_GB2312" pitchFamily="49" charset="-122"/>
              </a:rPr>
              <a:t>用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逆序逐段求解</a:t>
            </a:r>
          </a:p>
        </p:txBody>
      </p:sp>
      <p:grpSp>
        <p:nvGrpSpPr>
          <p:cNvPr id="324717" name="Group 109"/>
          <p:cNvGrpSpPr>
            <a:grpSpLocks/>
          </p:cNvGrpSpPr>
          <p:nvPr/>
        </p:nvGrpSpPr>
        <p:grpSpPr bwMode="auto">
          <a:xfrm>
            <a:off x="827087" y="-268325"/>
            <a:ext cx="7253288" cy="3405188"/>
            <a:chOff x="672" y="-130"/>
            <a:chExt cx="4569" cy="2145"/>
          </a:xfrm>
        </p:grpSpPr>
        <p:sp>
          <p:nvSpPr>
            <p:cNvPr id="324669" name="Rectangle 61"/>
            <p:cNvSpPr>
              <a:spLocks noChangeArrowheads="1"/>
            </p:cNvSpPr>
            <p:nvPr/>
          </p:nvSpPr>
          <p:spPr bwMode="auto">
            <a:xfrm>
              <a:off x="2511" y="1611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en-US" altLang="zh-CN" sz="3600" b="1" i="0" baseline="-2500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324670" name="Rectangle 62"/>
            <p:cNvSpPr>
              <a:spLocks noChangeArrowheads="1"/>
            </p:cNvSpPr>
            <p:nvPr/>
          </p:nvSpPr>
          <p:spPr bwMode="auto">
            <a:xfrm>
              <a:off x="2008" y="1644"/>
              <a:ext cx="2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i="0"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sz="3200" i="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324716" name="Group 108"/>
            <p:cNvGrpSpPr>
              <a:grpSpLocks/>
            </p:cNvGrpSpPr>
            <p:nvPr/>
          </p:nvGrpSpPr>
          <p:grpSpPr bwMode="auto">
            <a:xfrm>
              <a:off x="672" y="-130"/>
              <a:ext cx="4569" cy="2098"/>
              <a:chOff x="672" y="-168"/>
              <a:chExt cx="4569" cy="2098"/>
            </a:xfrm>
          </p:grpSpPr>
          <p:sp>
            <p:nvSpPr>
              <p:cNvPr id="324672" name="Line 64"/>
              <p:cNvSpPr>
                <a:spLocks noChangeShapeType="1"/>
              </p:cNvSpPr>
              <p:nvPr/>
            </p:nvSpPr>
            <p:spPr bwMode="auto">
              <a:xfrm flipV="1">
                <a:off x="1027" y="460"/>
                <a:ext cx="618" cy="52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73" name="Line 65"/>
              <p:cNvSpPr>
                <a:spLocks noChangeShapeType="1"/>
              </p:cNvSpPr>
              <p:nvPr/>
            </p:nvSpPr>
            <p:spPr bwMode="auto">
              <a:xfrm>
                <a:off x="986" y="1052"/>
                <a:ext cx="618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74" name="Line 66"/>
              <p:cNvSpPr>
                <a:spLocks noChangeShapeType="1"/>
              </p:cNvSpPr>
              <p:nvPr/>
            </p:nvSpPr>
            <p:spPr bwMode="auto">
              <a:xfrm>
                <a:off x="986" y="1117"/>
                <a:ext cx="756" cy="4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75" name="Line 67"/>
              <p:cNvSpPr>
                <a:spLocks noChangeShapeType="1"/>
              </p:cNvSpPr>
              <p:nvPr/>
            </p:nvSpPr>
            <p:spPr bwMode="auto">
              <a:xfrm flipV="1">
                <a:off x="1658" y="230"/>
                <a:ext cx="977" cy="23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76" name="Line 68"/>
              <p:cNvSpPr>
                <a:spLocks noChangeShapeType="1"/>
              </p:cNvSpPr>
              <p:nvPr/>
            </p:nvSpPr>
            <p:spPr bwMode="auto">
              <a:xfrm>
                <a:off x="1703" y="481"/>
                <a:ext cx="891" cy="43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77" name="Line 69"/>
              <p:cNvSpPr>
                <a:spLocks noChangeShapeType="1"/>
              </p:cNvSpPr>
              <p:nvPr/>
            </p:nvSpPr>
            <p:spPr bwMode="auto">
              <a:xfrm flipV="1">
                <a:off x="1604" y="230"/>
                <a:ext cx="1014" cy="80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78" name="Line 70"/>
              <p:cNvSpPr>
                <a:spLocks noChangeShapeType="1"/>
              </p:cNvSpPr>
              <p:nvPr/>
            </p:nvSpPr>
            <p:spPr bwMode="auto">
              <a:xfrm flipV="1">
                <a:off x="1645" y="921"/>
                <a:ext cx="949" cy="11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79" name="Line 71"/>
              <p:cNvSpPr>
                <a:spLocks noChangeShapeType="1"/>
              </p:cNvSpPr>
              <p:nvPr/>
            </p:nvSpPr>
            <p:spPr bwMode="auto">
              <a:xfrm>
                <a:off x="1634" y="1087"/>
                <a:ext cx="919" cy="59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80" name="Line 72"/>
              <p:cNvSpPr>
                <a:spLocks noChangeShapeType="1"/>
              </p:cNvSpPr>
              <p:nvPr/>
            </p:nvSpPr>
            <p:spPr bwMode="auto">
              <a:xfrm flipV="1">
                <a:off x="1810" y="954"/>
                <a:ext cx="784" cy="62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81" name="Line 73"/>
              <p:cNvSpPr>
                <a:spLocks noChangeShapeType="1"/>
              </p:cNvSpPr>
              <p:nvPr/>
            </p:nvSpPr>
            <p:spPr bwMode="auto">
              <a:xfrm>
                <a:off x="1810" y="1611"/>
                <a:ext cx="743" cy="9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82" name="Line 74"/>
              <p:cNvSpPr>
                <a:spLocks noChangeShapeType="1"/>
              </p:cNvSpPr>
              <p:nvPr/>
            </p:nvSpPr>
            <p:spPr bwMode="auto">
              <a:xfrm>
                <a:off x="2669" y="236"/>
                <a:ext cx="1027" cy="3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83" name="Line 75"/>
              <p:cNvSpPr>
                <a:spLocks noChangeShapeType="1"/>
              </p:cNvSpPr>
              <p:nvPr/>
            </p:nvSpPr>
            <p:spPr bwMode="auto">
              <a:xfrm flipV="1">
                <a:off x="2618" y="674"/>
                <a:ext cx="1058" cy="25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84" name="Line 76"/>
              <p:cNvSpPr>
                <a:spLocks noChangeShapeType="1"/>
              </p:cNvSpPr>
              <p:nvPr/>
            </p:nvSpPr>
            <p:spPr bwMode="auto">
              <a:xfrm>
                <a:off x="2618" y="954"/>
                <a:ext cx="1008" cy="49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85" name="Line 77"/>
              <p:cNvSpPr>
                <a:spLocks noChangeShapeType="1"/>
              </p:cNvSpPr>
              <p:nvPr/>
            </p:nvSpPr>
            <p:spPr bwMode="auto">
              <a:xfrm flipV="1">
                <a:off x="2594" y="674"/>
                <a:ext cx="1113" cy="100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86" name="Line 78"/>
              <p:cNvSpPr>
                <a:spLocks noChangeShapeType="1"/>
              </p:cNvSpPr>
              <p:nvPr/>
            </p:nvSpPr>
            <p:spPr bwMode="auto">
              <a:xfrm flipV="1">
                <a:off x="2538" y="1466"/>
                <a:ext cx="1088" cy="211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87" name="Line 79"/>
              <p:cNvSpPr>
                <a:spLocks noChangeShapeType="1"/>
              </p:cNvSpPr>
              <p:nvPr/>
            </p:nvSpPr>
            <p:spPr bwMode="auto">
              <a:xfrm>
                <a:off x="3707" y="625"/>
                <a:ext cx="1114" cy="39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88" name="Line 80"/>
              <p:cNvSpPr>
                <a:spLocks noChangeShapeType="1"/>
              </p:cNvSpPr>
              <p:nvPr/>
            </p:nvSpPr>
            <p:spPr bwMode="auto">
              <a:xfrm flipV="1">
                <a:off x="3676" y="1058"/>
                <a:ext cx="1145" cy="37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89" name="Rectangle 81"/>
              <p:cNvSpPr>
                <a:spLocks noChangeArrowheads="1"/>
              </p:cNvSpPr>
              <p:nvPr/>
            </p:nvSpPr>
            <p:spPr bwMode="auto">
              <a:xfrm>
                <a:off x="672" y="856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24690" name="Rectangle 82"/>
              <p:cNvSpPr>
                <a:spLocks noChangeArrowheads="1"/>
              </p:cNvSpPr>
              <p:nvPr/>
            </p:nvSpPr>
            <p:spPr bwMode="auto">
              <a:xfrm>
                <a:off x="1456" y="-37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324691" name="Rectangle 83"/>
              <p:cNvSpPr>
                <a:spLocks noChangeArrowheads="1"/>
              </p:cNvSpPr>
              <p:nvPr/>
            </p:nvSpPr>
            <p:spPr bwMode="auto">
              <a:xfrm>
                <a:off x="1396" y="978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324692" name="Rectangle 84"/>
              <p:cNvSpPr>
                <a:spLocks noChangeArrowheads="1"/>
              </p:cNvSpPr>
              <p:nvPr/>
            </p:nvSpPr>
            <p:spPr bwMode="auto">
              <a:xfrm>
                <a:off x="1480" y="1413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324693" name="Rectangle 85"/>
              <p:cNvSpPr>
                <a:spLocks noChangeArrowheads="1"/>
              </p:cNvSpPr>
              <p:nvPr/>
            </p:nvSpPr>
            <p:spPr bwMode="auto">
              <a:xfrm>
                <a:off x="2502" y="-168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324694" name="Rectangle 86"/>
              <p:cNvSpPr>
                <a:spLocks noChangeArrowheads="1"/>
              </p:cNvSpPr>
              <p:nvPr/>
            </p:nvSpPr>
            <p:spPr bwMode="auto">
              <a:xfrm>
                <a:off x="2455" y="443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324695" name="Rectangle 87"/>
              <p:cNvSpPr>
                <a:spLocks noChangeArrowheads="1"/>
              </p:cNvSpPr>
              <p:nvPr/>
            </p:nvSpPr>
            <p:spPr bwMode="auto">
              <a:xfrm>
                <a:off x="3707" y="221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8</a:t>
                </a:r>
              </a:p>
            </p:txBody>
          </p:sp>
          <p:sp>
            <p:nvSpPr>
              <p:cNvPr id="324696" name="Rectangle 88"/>
              <p:cNvSpPr>
                <a:spLocks noChangeArrowheads="1"/>
              </p:cNvSpPr>
              <p:nvPr/>
            </p:nvSpPr>
            <p:spPr bwMode="auto">
              <a:xfrm>
                <a:off x="3624" y="1316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9</a:t>
                </a:r>
              </a:p>
            </p:txBody>
          </p:sp>
          <p:sp>
            <p:nvSpPr>
              <p:cNvPr id="324697" name="Rectangle 89"/>
              <p:cNvSpPr>
                <a:spLocks noChangeArrowheads="1"/>
              </p:cNvSpPr>
              <p:nvPr/>
            </p:nvSpPr>
            <p:spPr bwMode="auto">
              <a:xfrm>
                <a:off x="4789" y="954"/>
                <a:ext cx="45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324698" name="Rectangle 90"/>
              <p:cNvSpPr>
                <a:spLocks noChangeArrowheads="1"/>
              </p:cNvSpPr>
              <p:nvPr/>
            </p:nvSpPr>
            <p:spPr bwMode="auto">
              <a:xfrm>
                <a:off x="1100" y="482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699" name="Rectangle 91"/>
              <p:cNvSpPr>
                <a:spLocks noChangeArrowheads="1"/>
              </p:cNvSpPr>
              <p:nvPr/>
            </p:nvSpPr>
            <p:spPr bwMode="auto">
              <a:xfrm>
                <a:off x="1265" y="722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00" name="Rectangle 92"/>
              <p:cNvSpPr>
                <a:spLocks noChangeArrowheads="1"/>
              </p:cNvSpPr>
              <p:nvPr/>
            </p:nvSpPr>
            <p:spPr bwMode="auto">
              <a:xfrm>
                <a:off x="4110" y="510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01" name="Rectangle 93"/>
              <p:cNvSpPr>
                <a:spLocks noChangeArrowheads="1"/>
              </p:cNvSpPr>
              <p:nvPr/>
            </p:nvSpPr>
            <p:spPr bwMode="auto">
              <a:xfrm>
                <a:off x="2584" y="914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02" name="Rectangle 94"/>
              <p:cNvSpPr>
                <a:spLocks noChangeArrowheads="1"/>
              </p:cNvSpPr>
              <p:nvPr/>
            </p:nvSpPr>
            <p:spPr bwMode="auto">
              <a:xfrm>
                <a:off x="1059" y="1283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03" name="Rectangle 95"/>
              <p:cNvSpPr>
                <a:spLocks noChangeArrowheads="1"/>
              </p:cNvSpPr>
              <p:nvPr/>
            </p:nvSpPr>
            <p:spPr bwMode="auto">
              <a:xfrm>
                <a:off x="1623" y="573"/>
                <a:ext cx="25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6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04" name="Rectangle 96"/>
              <p:cNvSpPr>
                <a:spLocks noChangeArrowheads="1"/>
              </p:cNvSpPr>
              <p:nvPr/>
            </p:nvSpPr>
            <p:spPr bwMode="auto">
              <a:xfrm>
                <a:off x="3950" y="1279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05" name="Rectangle 97"/>
              <p:cNvSpPr>
                <a:spLocks noChangeArrowheads="1"/>
              </p:cNvSpPr>
              <p:nvPr/>
            </p:nvSpPr>
            <p:spPr bwMode="auto">
              <a:xfrm>
                <a:off x="2844" y="29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06" name="Rectangle 98"/>
              <p:cNvSpPr>
                <a:spLocks noChangeArrowheads="1"/>
              </p:cNvSpPr>
              <p:nvPr/>
            </p:nvSpPr>
            <p:spPr bwMode="auto">
              <a:xfrm>
                <a:off x="2008" y="2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07" name="Rectangle 99"/>
              <p:cNvSpPr>
                <a:spLocks noChangeArrowheads="1"/>
              </p:cNvSpPr>
              <p:nvPr/>
            </p:nvSpPr>
            <p:spPr bwMode="auto">
              <a:xfrm>
                <a:off x="1836" y="325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08" name="Rectangle 100"/>
              <p:cNvSpPr>
                <a:spLocks noChangeArrowheads="1"/>
              </p:cNvSpPr>
              <p:nvPr/>
            </p:nvSpPr>
            <p:spPr bwMode="auto">
              <a:xfrm>
                <a:off x="1832" y="875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09" name="Rectangle 101"/>
              <p:cNvSpPr>
                <a:spLocks noChangeArrowheads="1"/>
              </p:cNvSpPr>
              <p:nvPr/>
            </p:nvSpPr>
            <p:spPr bwMode="auto">
              <a:xfrm>
                <a:off x="2840" y="1565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10" name="Rectangle 102"/>
              <p:cNvSpPr>
                <a:spLocks noChangeArrowheads="1"/>
              </p:cNvSpPr>
              <p:nvPr/>
            </p:nvSpPr>
            <p:spPr bwMode="auto">
              <a:xfrm>
                <a:off x="2569" y="1241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11" name="Rectangle 103"/>
              <p:cNvSpPr>
                <a:spLocks noChangeArrowheads="1"/>
              </p:cNvSpPr>
              <p:nvPr/>
            </p:nvSpPr>
            <p:spPr bwMode="auto">
              <a:xfrm>
                <a:off x="1715" y="1117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12" name="Rectangle 104"/>
              <p:cNvSpPr>
                <a:spLocks noChangeArrowheads="1"/>
              </p:cNvSpPr>
              <p:nvPr/>
            </p:nvSpPr>
            <p:spPr bwMode="auto">
              <a:xfrm>
                <a:off x="2081" y="976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4713" name="Rectangle 105"/>
              <p:cNvSpPr>
                <a:spLocks noChangeArrowheads="1"/>
              </p:cNvSpPr>
              <p:nvPr/>
            </p:nvSpPr>
            <p:spPr bwMode="auto">
              <a:xfrm>
                <a:off x="2784" y="530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2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2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250825" y="260350"/>
            <a:ext cx="8497888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 i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状态变量</a:t>
            </a:r>
            <a:r>
              <a:rPr lang="en-US" altLang="zh-CN" sz="3600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</a:t>
            </a:r>
            <a:r>
              <a:rPr lang="en-US" altLang="zh-CN" sz="3600" b="1" baseline="-2500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r>
              <a:rPr lang="en-US" altLang="zh-CN" sz="3600" i="0">
                <a:solidFill>
                  <a:schemeClr val="bg1"/>
                </a:solidFill>
                <a:ea typeface="楷体_GB2312" pitchFamily="49" charset="-122"/>
              </a:rPr>
              <a:t>  ——</a:t>
            </a:r>
            <a:r>
              <a:rPr lang="zh-CN" altLang="en-US" sz="3600" i="0">
                <a:solidFill>
                  <a:schemeClr val="bg1"/>
                </a:solidFill>
                <a:ea typeface="楷体_GB2312" pitchFamily="49" charset="-122"/>
              </a:rPr>
              <a:t>第</a:t>
            </a:r>
            <a:r>
              <a:rPr lang="en-US" altLang="zh-CN" sz="3600" i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sz="3600" i="0">
                <a:solidFill>
                  <a:schemeClr val="bg1"/>
                </a:solidFill>
                <a:ea typeface="楷体_GB2312" pitchFamily="49" charset="-122"/>
              </a:rPr>
              <a:t>阶段所位于的顶点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250825" y="1196975"/>
            <a:ext cx="8893175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 i="0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决策变量</a:t>
            </a:r>
            <a:r>
              <a:rPr lang="en-US" altLang="zh-CN" sz="3600" b="1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u</a:t>
            </a:r>
            <a:r>
              <a:rPr lang="en-US" altLang="zh-CN" sz="3600" b="1" baseline="-25000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 ——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若当前位于第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阶段的位置               </a:t>
            </a:r>
            <a:r>
              <a:rPr lang="en-US" altLang="zh-CN" sz="3600" dirty="0" err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aseline="-25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sz="3600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则第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k+1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阶段将“迈向”顶点</a:t>
            </a:r>
            <a:r>
              <a:rPr lang="en-US" altLang="zh-CN" sz="3600" i="0" dirty="0" err="1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3600" i="0" baseline="-25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endParaRPr lang="en-US" altLang="zh-CN" sz="3600" i="0" baseline="-250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250825" y="2636838"/>
            <a:ext cx="8893175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 i="0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阶段指标函数</a:t>
            </a:r>
            <a:r>
              <a:rPr lang="en-US" altLang="zh-CN" sz="36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</a:t>
            </a:r>
            <a:r>
              <a:rPr lang="en-US" altLang="zh-CN" sz="3600" b="1" baseline="-25000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r>
              <a:rPr lang="en-US" altLang="zh-CN" sz="36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3600" b="1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</a:t>
            </a:r>
            <a:r>
              <a:rPr lang="en-US" altLang="zh-CN" sz="3600" b="1" baseline="-25000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r>
              <a:rPr lang="en-US" altLang="zh-CN" sz="3600" b="1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,u</a:t>
            </a:r>
            <a:r>
              <a:rPr lang="en-US" altLang="zh-CN" sz="3600" b="1" baseline="-25000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r>
              <a:rPr lang="en-US" altLang="zh-CN" sz="36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3600" b="1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</a:t>
            </a:r>
            <a:r>
              <a:rPr lang="en-US" altLang="zh-CN" sz="3600" b="1" baseline="-25000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r>
              <a:rPr lang="en-US" altLang="zh-CN" sz="36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))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 ——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从第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阶段的顶点</a:t>
            </a:r>
            <a:r>
              <a:rPr lang="zh-CN" altLang="en-US" i="0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</a:t>
            </a:r>
            <a:r>
              <a:rPr lang="en-US" altLang="zh-CN" baseline="-25000" dirty="0" err="1">
                <a:solidFill>
                  <a:schemeClr val="bg1"/>
                </a:solidFill>
              </a:rPr>
              <a:t>k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到第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k+1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阶段的顶点</a:t>
            </a:r>
            <a:r>
              <a:rPr lang="en-US" altLang="zh-CN" sz="3600" dirty="0" err="1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3600" baseline="-25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即</a:t>
            </a:r>
            <a:r>
              <a:rPr lang="en-US" altLang="zh-CN" sz="3600" dirty="0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aseline="-25000" dirty="0">
                <a:solidFill>
                  <a:schemeClr val="bg1"/>
                </a:solidFill>
                <a:ea typeface="楷体_GB2312" pitchFamily="49" charset="-122"/>
              </a:rPr>
              <a:t>k+1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的距离</a:t>
            </a:r>
            <a:r>
              <a:rPr lang="zh-CN" altLang="en-US" i="0" dirty="0"/>
              <a:t> </a:t>
            </a:r>
            <a:endParaRPr lang="zh-CN" altLang="en-US" sz="3600" i="0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250825" y="4076700"/>
            <a:ext cx="8893175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i="0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指标函数</a:t>
            </a:r>
            <a:r>
              <a:rPr lang="en-US" altLang="zh-CN" b="1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b="1" baseline="-25000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b="1" i="0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b="1" baseline="-25000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b="1" i="0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i="0" dirty="0"/>
              <a:t> </a:t>
            </a:r>
            <a:r>
              <a:rPr lang="en-US" altLang="zh-CN" i="0" dirty="0">
                <a:solidFill>
                  <a:schemeClr val="bg1"/>
                </a:solidFill>
              </a:rPr>
              <a:t>——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从第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阶段的顶点 </a:t>
            </a:r>
            <a:r>
              <a:rPr lang="en-US" altLang="zh-CN" sz="3600" dirty="0" err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aseline="-25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到第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n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阶段（最终阶段）的顶点的最短路长</a:t>
            </a:r>
            <a:r>
              <a:rPr lang="zh-CN" altLang="en-US" i="0" dirty="0"/>
              <a:t> </a:t>
            </a:r>
            <a:endParaRPr lang="zh-CN" altLang="en-US" sz="3600" i="0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/>
      <p:bldP spid="328708" grpId="0"/>
      <p:bldP spid="328709" grpId="0"/>
      <p:bldP spid="3287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350212" name="Text Box 4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4000">
                <a:solidFill>
                  <a:schemeClr val="bg1"/>
                </a:solidFill>
              </a:rPr>
              <a:t>逆序法的基本方程为：</a:t>
            </a:r>
          </a:p>
          <a:p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50216" name="AutoShape 8"/>
          <p:cNvSpPr>
            <a:spLocks/>
          </p:cNvSpPr>
          <p:nvPr/>
        </p:nvSpPr>
        <p:spPr bwMode="auto">
          <a:xfrm>
            <a:off x="179388" y="2636838"/>
            <a:ext cx="109537" cy="2073275"/>
          </a:xfrm>
          <a:prstGeom prst="leftBrace">
            <a:avLst>
              <a:gd name="adj1" fmla="val 157730"/>
              <a:gd name="adj2" fmla="val 50000"/>
            </a:avLst>
          </a:prstGeom>
          <a:noFill/>
          <a:ln w="444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0218" name="Group 10"/>
          <p:cNvGrpSpPr>
            <a:grpSpLocks/>
          </p:cNvGrpSpPr>
          <p:nvPr/>
        </p:nvGrpSpPr>
        <p:grpSpPr bwMode="auto">
          <a:xfrm>
            <a:off x="323850" y="2565400"/>
            <a:ext cx="8953500" cy="2317750"/>
            <a:chOff x="120" y="1570"/>
            <a:chExt cx="5640" cy="1460"/>
          </a:xfrm>
        </p:grpSpPr>
        <p:sp>
          <p:nvSpPr>
            <p:cNvPr id="350215" name="Rectangle 7"/>
            <p:cNvSpPr>
              <a:spLocks noChangeArrowheads="1"/>
            </p:cNvSpPr>
            <p:nvPr/>
          </p:nvSpPr>
          <p:spPr bwMode="auto">
            <a:xfrm>
              <a:off x="295" y="2704"/>
              <a:ext cx="23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>
                  <a:solidFill>
                    <a:schemeClr val="bg1"/>
                  </a:solidFill>
                </a:rPr>
                <a:t>f</a:t>
              </a:r>
              <a:r>
                <a:rPr lang="en-US" altLang="zh-CN" sz="2800" baseline="-30000">
                  <a:solidFill>
                    <a:schemeClr val="bg1"/>
                  </a:solidFill>
                </a:rPr>
                <a:t>5</a:t>
              </a:r>
              <a:r>
                <a:rPr lang="en-US" altLang="zh-CN" sz="2800" i="0">
                  <a:solidFill>
                    <a:schemeClr val="bg1"/>
                  </a:solidFill>
                </a:rPr>
                <a:t>(</a:t>
              </a:r>
              <a:r>
                <a:rPr lang="en-US" altLang="zh-CN" sz="2800">
                  <a:solidFill>
                    <a:schemeClr val="bg1"/>
                  </a:solidFill>
                </a:rPr>
                <a:t>s</a:t>
              </a:r>
              <a:r>
                <a:rPr lang="en-US" altLang="zh-CN" sz="2800" baseline="-30000">
                  <a:solidFill>
                    <a:schemeClr val="bg1"/>
                  </a:solidFill>
                </a:rPr>
                <a:t>5</a:t>
              </a:r>
              <a:r>
                <a:rPr lang="en-US" altLang="zh-CN" sz="2800" i="0">
                  <a:solidFill>
                    <a:schemeClr val="bg1"/>
                  </a:solidFill>
                </a:rPr>
                <a:t>)</a:t>
              </a:r>
              <a:r>
                <a:rPr lang="en-US" altLang="zh-CN" sz="2800">
                  <a:solidFill>
                    <a:schemeClr val="bg1"/>
                  </a:solidFill>
                </a:rPr>
                <a:t> =0</a:t>
              </a:r>
            </a:p>
          </p:txBody>
        </p:sp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120" y="1570"/>
              <a:ext cx="5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>
                  <a:solidFill>
                    <a:schemeClr val="bg1"/>
                  </a:solidFill>
                </a:rPr>
                <a:t> f</a:t>
              </a:r>
              <a:r>
                <a:rPr lang="en-US" altLang="zh-CN" sz="2800" baseline="-30000">
                  <a:solidFill>
                    <a:schemeClr val="bg1"/>
                  </a:solidFill>
                </a:rPr>
                <a:t>k</a:t>
              </a:r>
              <a:r>
                <a:rPr lang="en-US" altLang="zh-CN" sz="2800" i="0">
                  <a:solidFill>
                    <a:schemeClr val="bg1"/>
                  </a:solidFill>
                </a:rPr>
                <a:t>(</a:t>
              </a:r>
              <a:r>
                <a:rPr lang="en-US" altLang="zh-CN" sz="2800">
                  <a:solidFill>
                    <a:schemeClr val="bg1"/>
                  </a:solidFill>
                </a:rPr>
                <a:t>s</a:t>
              </a:r>
              <a:r>
                <a:rPr lang="en-US" altLang="zh-CN" sz="2800" baseline="-30000">
                  <a:solidFill>
                    <a:schemeClr val="bg1"/>
                  </a:solidFill>
                </a:rPr>
                <a:t>k</a:t>
              </a:r>
              <a:r>
                <a:rPr lang="en-US" altLang="zh-CN" sz="2800" i="0">
                  <a:solidFill>
                    <a:schemeClr val="bg1"/>
                  </a:solidFill>
                </a:rPr>
                <a:t>)</a:t>
              </a:r>
              <a:r>
                <a:rPr lang="en-US" altLang="zh-CN" sz="2800">
                  <a:solidFill>
                    <a:schemeClr val="bg1"/>
                  </a:solidFill>
                </a:rPr>
                <a:t> = min</a:t>
              </a:r>
              <a:r>
                <a:rPr lang="en-US" altLang="zh-CN" sz="2800" i="0">
                  <a:solidFill>
                    <a:schemeClr val="bg1"/>
                  </a:solidFill>
                </a:rPr>
                <a:t>{</a:t>
              </a:r>
              <a:r>
                <a:rPr lang="en-US" altLang="zh-CN" sz="2800">
                  <a:solidFill>
                    <a:schemeClr val="bg1"/>
                  </a:solidFill>
                </a:rPr>
                <a:t>d</a:t>
              </a:r>
              <a:r>
                <a:rPr lang="en-US" altLang="zh-CN" sz="2800" baseline="-30000">
                  <a:solidFill>
                    <a:schemeClr val="bg1"/>
                  </a:solidFill>
                </a:rPr>
                <a:t>k</a:t>
              </a:r>
              <a:r>
                <a:rPr lang="en-US" altLang="zh-CN" sz="2800" i="0">
                  <a:solidFill>
                    <a:schemeClr val="bg1"/>
                  </a:solidFill>
                </a:rPr>
                <a:t>(</a:t>
              </a:r>
              <a:r>
                <a:rPr lang="en-US" altLang="zh-CN" sz="2800">
                  <a:solidFill>
                    <a:schemeClr val="bg1"/>
                  </a:solidFill>
                </a:rPr>
                <a:t>s</a:t>
              </a:r>
              <a:r>
                <a:rPr lang="en-US" altLang="zh-CN" sz="2800" baseline="-25000">
                  <a:solidFill>
                    <a:schemeClr val="bg1"/>
                  </a:solidFill>
                </a:rPr>
                <a:t>k</a:t>
              </a:r>
              <a:r>
                <a:rPr lang="en-US" altLang="zh-CN" sz="2800">
                  <a:solidFill>
                    <a:schemeClr val="bg1"/>
                  </a:solidFill>
                </a:rPr>
                <a:t>,u</a:t>
              </a:r>
              <a:r>
                <a:rPr lang="en-US" altLang="zh-CN" sz="2800" baseline="-30000">
                  <a:solidFill>
                    <a:schemeClr val="bg1"/>
                  </a:solidFill>
                </a:rPr>
                <a:t>k</a:t>
              </a:r>
              <a:r>
                <a:rPr lang="en-US" altLang="zh-CN" sz="2800" i="0">
                  <a:solidFill>
                    <a:schemeClr val="bg1"/>
                  </a:solidFill>
                </a:rPr>
                <a:t>(</a:t>
              </a:r>
              <a:r>
                <a:rPr lang="en-US" altLang="zh-CN" sz="2800">
                  <a:solidFill>
                    <a:schemeClr val="bg1"/>
                  </a:solidFill>
                </a:rPr>
                <a:t>s</a:t>
              </a:r>
              <a:r>
                <a:rPr lang="en-US" altLang="zh-CN" sz="2800" baseline="-25000">
                  <a:solidFill>
                    <a:schemeClr val="bg1"/>
                  </a:solidFill>
                </a:rPr>
                <a:t>k</a:t>
              </a:r>
              <a:r>
                <a:rPr lang="en-US" altLang="zh-CN" sz="2800" i="0">
                  <a:solidFill>
                    <a:schemeClr val="bg1"/>
                  </a:solidFill>
                </a:rPr>
                <a:t>))</a:t>
              </a:r>
              <a:r>
                <a:rPr lang="en-US" altLang="zh-CN" sz="2800">
                  <a:solidFill>
                    <a:schemeClr val="bg1"/>
                  </a:solidFill>
                </a:rPr>
                <a:t> + f</a:t>
              </a:r>
              <a:r>
                <a:rPr lang="en-US" altLang="zh-CN" sz="2800" baseline="-30000">
                  <a:solidFill>
                    <a:schemeClr val="bg1"/>
                  </a:solidFill>
                </a:rPr>
                <a:t>k+1</a:t>
              </a:r>
              <a:r>
                <a:rPr lang="en-US" altLang="zh-CN" sz="2800" i="0">
                  <a:solidFill>
                    <a:schemeClr val="bg1"/>
                  </a:solidFill>
                </a:rPr>
                <a:t>(</a:t>
              </a:r>
              <a:r>
                <a:rPr lang="en-US" altLang="zh-CN" sz="2800">
                  <a:solidFill>
                    <a:schemeClr val="bg1"/>
                  </a:solidFill>
                </a:rPr>
                <a:t>s</a:t>
              </a:r>
              <a:r>
                <a:rPr lang="en-US" altLang="zh-CN" sz="2800" baseline="-30000">
                  <a:solidFill>
                    <a:schemeClr val="bg1"/>
                  </a:solidFill>
                </a:rPr>
                <a:t>k+1</a:t>
              </a:r>
              <a:r>
                <a:rPr lang="en-US" altLang="zh-CN" sz="2800" i="0">
                  <a:solidFill>
                    <a:schemeClr val="bg1"/>
                  </a:solidFill>
                </a:rPr>
                <a:t>)</a:t>
              </a:r>
              <a:r>
                <a:rPr lang="en-US" altLang="zh-CN" sz="2800">
                  <a:solidFill>
                    <a:schemeClr val="bg1"/>
                  </a:solidFill>
                </a:rPr>
                <a:t> | u</a:t>
              </a:r>
              <a:r>
                <a:rPr lang="en-US" altLang="zh-CN" sz="2800" baseline="-30000">
                  <a:solidFill>
                    <a:schemeClr val="bg1"/>
                  </a:solidFill>
                </a:rPr>
                <a:t>k</a:t>
              </a:r>
              <a:r>
                <a:rPr lang="en-US" altLang="zh-CN" sz="2800">
                  <a:solidFill>
                    <a:schemeClr val="bg1"/>
                  </a:solidFill>
                  <a:sym typeface="Symbol" pitchFamily="18" charset="2"/>
                </a:rPr>
                <a:t>D</a:t>
              </a:r>
              <a:r>
                <a:rPr lang="en-US" altLang="zh-CN" sz="2800" baseline="-25000">
                  <a:solidFill>
                    <a:schemeClr val="bg1"/>
                  </a:solidFill>
                  <a:sym typeface="Symbol" pitchFamily="18" charset="2"/>
                </a:rPr>
                <a:t>k</a:t>
              </a:r>
              <a:r>
                <a:rPr lang="en-US" altLang="zh-CN" sz="2800" i="0">
                  <a:solidFill>
                    <a:schemeClr val="bg1"/>
                  </a:solidFill>
                  <a:sym typeface="Symbol" pitchFamily="18" charset="2"/>
                </a:rPr>
                <a:t>(</a:t>
              </a:r>
              <a:r>
                <a:rPr lang="en-US" altLang="zh-CN" sz="2800">
                  <a:solidFill>
                    <a:schemeClr val="bg1"/>
                  </a:solidFill>
                  <a:sym typeface="Symbol" pitchFamily="18" charset="2"/>
                </a:rPr>
                <a:t>s</a:t>
              </a:r>
              <a:r>
                <a:rPr lang="en-US" altLang="zh-CN" sz="2800" baseline="-25000">
                  <a:solidFill>
                    <a:schemeClr val="bg1"/>
                  </a:solidFill>
                  <a:sym typeface="Symbol" pitchFamily="18" charset="2"/>
                </a:rPr>
                <a:t>k</a:t>
              </a:r>
              <a:r>
                <a:rPr lang="en-US" altLang="zh-CN" sz="2800" i="0">
                  <a:solidFill>
                    <a:schemeClr val="bg1"/>
                  </a:solidFill>
                  <a:sym typeface="Symbol" pitchFamily="18" charset="2"/>
                </a:rPr>
                <a:t>)</a:t>
              </a:r>
              <a:r>
                <a:rPr lang="en-US" altLang="zh-CN" sz="2800" i="0">
                  <a:solidFill>
                    <a:schemeClr val="bg1"/>
                  </a:solidFill>
                </a:rPr>
                <a:t>}</a:t>
              </a:r>
              <a:r>
                <a:rPr lang="en-US" altLang="zh-CN" sz="2800">
                  <a:solidFill>
                    <a:schemeClr val="bg1"/>
                  </a:solidFill>
                </a:rPr>
                <a:t>, </a:t>
              </a:r>
              <a:r>
                <a:rPr lang="en-US" altLang="zh-CN" sz="2000">
                  <a:solidFill>
                    <a:schemeClr val="bg1"/>
                  </a:solidFill>
                </a:rPr>
                <a:t>k = 4,3,2,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0" y="260350"/>
            <a:ext cx="8839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某工厂与用户订合同</a:t>
            </a:r>
            <a:r>
              <a:rPr lang="en-US" altLang="zh-CN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3600" b="1" i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个月内出售一定量的某产品</a:t>
            </a:r>
            <a:r>
              <a:rPr lang="zh-CN" altLang="en-US" sz="3600" i="0">
                <a:latin typeface="楷体_GB2312" pitchFamily="49" charset="-122"/>
                <a:ea typeface="楷体_GB2312" pitchFamily="49" charset="-122"/>
              </a:rPr>
              <a:t>，产量限制为</a:t>
            </a:r>
            <a:r>
              <a:rPr lang="en-US" altLang="zh-CN" sz="3600" b="1" i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3600" i="0">
                <a:latin typeface="楷体_GB2312" pitchFamily="49" charset="-122"/>
                <a:ea typeface="楷体_GB2312" pitchFamily="49" charset="-122"/>
              </a:rPr>
              <a:t>的倍数</a:t>
            </a:r>
            <a:r>
              <a:rPr lang="en-US" altLang="zh-CN" sz="3600" i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b="1" i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工厂每月最多生产</a:t>
            </a:r>
            <a:r>
              <a:rPr lang="en-US" altLang="zh-CN" sz="3600" b="1" i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3600" b="1" i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件</a:t>
            </a:r>
            <a:r>
              <a:rPr lang="en-US" altLang="zh-CN" sz="3600" i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产品可以存储</a:t>
            </a:r>
            <a:r>
              <a:rPr lang="en-US" altLang="zh-CN" sz="3600" i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b="1" i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存储费用为每台</a:t>
            </a:r>
            <a:r>
              <a:rPr lang="en-US" altLang="zh-CN" sz="3600" b="1" i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200</a:t>
            </a:r>
            <a:r>
              <a:rPr lang="zh-CN" altLang="en-US" sz="3600" b="1" i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元</a:t>
            </a:r>
            <a:r>
              <a:rPr lang="en-US" altLang="zh-CN" sz="3600" i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每个月的需求量及每件产品的生产成本如下表</a:t>
            </a:r>
          </a:p>
        </p:txBody>
      </p:sp>
      <p:grpSp>
        <p:nvGrpSpPr>
          <p:cNvPr id="336998" name="Group 102"/>
          <p:cNvGrpSpPr>
            <a:grpSpLocks/>
          </p:cNvGrpSpPr>
          <p:nvPr/>
        </p:nvGrpSpPr>
        <p:grpSpPr bwMode="auto">
          <a:xfrm>
            <a:off x="0" y="3429000"/>
            <a:ext cx="8942388" cy="2514600"/>
            <a:chOff x="-3" y="-3"/>
            <a:chExt cx="2006" cy="2022"/>
          </a:xfrm>
        </p:grpSpPr>
        <p:grpSp>
          <p:nvGrpSpPr>
            <p:cNvPr id="336999" name="Group 103"/>
            <p:cNvGrpSpPr>
              <a:grpSpLocks/>
            </p:cNvGrpSpPr>
            <p:nvPr/>
          </p:nvGrpSpPr>
          <p:grpSpPr bwMode="auto">
            <a:xfrm>
              <a:off x="0" y="0"/>
              <a:ext cx="2000" cy="2016"/>
              <a:chOff x="0" y="0"/>
              <a:chExt cx="2000" cy="2016"/>
            </a:xfrm>
          </p:grpSpPr>
          <p:grpSp>
            <p:nvGrpSpPr>
              <p:cNvPr id="337000" name="Group 104"/>
              <p:cNvGrpSpPr>
                <a:grpSpLocks/>
              </p:cNvGrpSpPr>
              <p:nvPr/>
            </p:nvGrpSpPr>
            <p:grpSpPr bwMode="auto">
              <a:xfrm>
                <a:off x="0" y="0"/>
                <a:ext cx="358" cy="480"/>
                <a:chOff x="0" y="0"/>
                <a:chExt cx="358" cy="480"/>
              </a:xfrm>
            </p:grpSpPr>
            <p:sp>
              <p:nvSpPr>
                <p:cNvPr id="337001" name="Rectangle 10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月份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02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03" name="Group 107"/>
              <p:cNvGrpSpPr>
                <a:grpSpLocks/>
              </p:cNvGrpSpPr>
              <p:nvPr/>
            </p:nvGrpSpPr>
            <p:grpSpPr bwMode="auto">
              <a:xfrm>
                <a:off x="358" y="0"/>
                <a:ext cx="968" cy="480"/>
                <a:chOff x="358" y="0"/>
                <a:chExt cx="968" cy="480"/>
              </a:xfrm>
            </p:grpSpPr>
            <p:sp>
              <p:nvSpPr>
                <p:cNvPr id="337004" name="Rectangle 108"/>
                <p:cNvSpPr>
                  <a:spLocks noChangeArrowheads="1"/>
                </p:cNvSpPr>
                <p:nvPr/>
              </p:nvSpPr>
              <p:spPr bwMode="auto">
                <a:xfrm>
                  <a:off x="401" y="0"/>
                  <a:ext cx="88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2800" i="0" dirty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每件生产成本</a:t>
                  </a:r>
                  <a:r>
                    <a:rPr lang="en-US" altLang="zh-CN" sz="2800" i="0" dirty="0" err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C</a:t>
                  </a:r>
                  <a:r>
                    <a:rPr lang="en-US" altLang="zh-CN" sz="2400" i="0" dirty="0" err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k</a:t>
                  </a:r>
                  <a:r>
                    <a:rPr lang="zh-CN" altLang="en-US" sz="2800" i="0" dirty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（百元）</a:t>
                  </a:r>
                </a:p>
                <a:p>
                  <a:pPr algn="ctr" eaLnBrk="0" hangingPunct="0"/>
                  <a:endParaRPr lang="en-US" altLang="zh-CN" sz="2800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05" name="Rectangle 109"/>
                <p:cNvSpPr>
                  <a:spLocks noChangeArrowheads="1"/>
                </p:cNvSpPr>
                <p:nvPr/>
              </p:nvSpPr>
              <p:spPr bwMode="auto">
                <a:xfrm>
                  <a:off x="358" y="0"/>
                  <a:ext cx="96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06" name="Group 110"/>
              <p:cNvGrpSpPr>
                <a:grpSpLocks/>
              </p:cNvGrpSpPr>
              <p:nvPr/>
            </p:nvGrpSpPr>
            <p:grpSpPr bwMode="auto">
              <a:xfrm>
                <a:off x="1326" y="0"/>
                <a:ext cx="674" cy="480"/>
                <a:chOff x="1326" y="0"/>
                <a:chExt cx="674" cy="480"/>
              </a:xfrm>
            </p:grpSpPr>
            <p:sp>
              <p:nvSpPr>
                <p:cNvPr id="33700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69" y="0"/>
                  <a:ext cx="58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3200" i="0" dirty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需要量</a:t>
                  </a:r>
                  <a:r>
                    <a:rPr lang="en-US" altLang="zh-CN" sz="3200" i="0" dirty="0" err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q</a:t>
                  </a:r>
                  <a:r>
                    <a:rPr lang="en-US" altLang="zh-CN" sz="1800" b="1" i="0" dirty="0" err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k</a:t>
                  </a:r>
                  <a:r>
                    <a:rPr lang="zh-CN" altLang="en-US" sz="3200" i="0" dirty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（件）</a:t>
                  </a:r>
                </a:p>
                <a:p>
                  <a:pPr algn="ctr" eaLnBrk="0" hangingPunct="0"/>
                  <a:endParaRPr lang="en-US" altLang="zh-CN" sz="3200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08" name="Rectangle 112"/>
                <p:cNvSpPr>
                  <a:spLocks noChangeArrowheads="1"/>
                </p:cNvSpPr>
                <p:nvPr/>
              </p:nvSpPr>
              <p:spPr bwMode="auto">
                <a:xfrm>
                  <a:off x="1326" y="0"/>
                  <a:ext cx="67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09" name="Group 113"/>
              <p:cNvGrpSpPr>
                <a:grpSpLocks/>
              </p:cNvGrpSpPr>
              <p:nvPr/>
            </p:nvGrpSpPr>
            <p:grpSpPr bwMode="auto">
              <a:xfrm>
                <a:off x="0" y="480"/>
                <a:ext cx="358" cy="384"/>
                <a:chOff x="0" y="480"/>
                <a:chExt cx="358" cy="384"/>
              </a:xfrm>
            </p:grpSpPr>
            <p:sp>
              <p:nvSpPr>
                <p:cNvPr id="337010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2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11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12" name="Group 116"/>
              <p:cNvGrpSpPr>
                <a:grpSpLocks/>
              </p:cNvGrpSpPr>
              <p:nvPr/>
            </p:nvGrpSpPr>
            <p:grpSpPr bwMode="auto">
              <a:xfrm>
                <a:off x="358" y="480"/>
                <a:ext cx="968" cy="384"/>
                <a:chOff x="358" y="480"/>
                <a:chExt cx="968" cy="384"/>
              </a:xfrm>
            </p:grpSpPr>
            <p:sp>
              <p:nvSpPr>
                <p:cNvPr id="337013" name="Rectangle 117"/>
                <p:cNvSpPr>
                  <a:spLocks noChangeArrowheads="1"/>
                </p:cNvSpPr>
                <p:nvPr/>
              </p:nvSpPr>
              <p:spPr bwMode="auto">
                <a:xfrm>
                  <a:off x="401" y="480"/>
                  <a:ext cx="88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70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14" name="Rectangle 118"/>
                <p:cNvSpPr>
                  <a:spLocks noChangeArrowheads="1"/>
                </p:cNvSpPr>
                <p:nvPr/>
              </p:nvSpPr>
              <p:spPr bwMode="auto">
                <a:xfrm>
                  <a:off x="358" y="480"/>
                  <a:ext cx="9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15" name="Group 119"/>
              <p:cNvGrpSpPr>
                <a:grpSpLocks/>
              </p:cNvGrpSpPr>
              <p:nvPr/>
            </p:nvGrpSpPr>
            <p:grpSpPr bwMode="auto">
              <a:xfrm>
                <a:off x="1326" y="480"/>
                <a:ext cx="674" cy="384"/>
                <a:chOff x="1326" y="480"/>
                <a:chExt cx="674" cy="384"/>
              </a:xfrm>
            </p:grpSpPr>
            <p:sp>
              <p:nvSpPr>
                <p:cNvPr id="33701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69" y="480"/>
                  <a:ext cx="5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 dirty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60</a:t>
                  </a:r>
                </a:p>
                <a:p>
                  <a:pPr algn="ctr" eaLnBrk="0" hangingPunct="0"/>
                  <a:endParaRPr lang="en-US" altLang="zh-CN" sz="3200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17" name="Rectangle 121"/>
                <p:cNvSpPr>
                  <a:spLocks noChangeArrowheads="1"/>
                </p:cNvSpPr>
                <p:nvPr/>
              </p:nvSpPr>
              <p:spPr bwMode="auto">
                <a:xfrm>
                  <a:off x="1326" y="480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18" name="Group 122"/>
              <p:cNvGrpSpPr>
                <a:grpSpLocks/>
              </p:cNvGrpSpPr>
              <p:nvPr/>
            </p:nvGrpSpPr>
            <p:grpSpPr bwMode="auto">
              <a:xfrm>
                <a:off x="0" y="864"/>
                <a:ext cx="358" cy="384"/>
                <a:chOff x="0" y="864"/>
                <a:chExt cx="358" cy="384"/>
              </a:xfrm>
            </p:grpSpPr>
            <p:sp>
              <p:nvSpPr>
                <p:cNvPr id="33701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2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2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20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3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21" name="Group 125"/>
              <p:cNvGrpSpPr>
                <a:grpSpLocks/>
              </p:cNvGrpSpPr>
              <p:nvPr/>
            </p:nvGrpSpPr>
            <p:grpSpPr bwMode="auto">
              <a:xfrm>
                <a:off x="358" y="864"/>
                <a:ext cx="968" cy="384"/>
                <a:chOff x="358" y="864"/>
                <a:chExt cx="968" cy="384"/>
              </a:xfrm>
            </p:grpSpPr>
            <p:sp>
              <p:nvSpPr>
                <p:cNvPr id="337022" name="Rectangle 126"/>
                <p:cNvSpPr>
                  <a:spLocks noChangeArrowheads="1"/>
                </p:cNvSpPr>
                <p:nvPr/>
              </p:nvSpPr>
              <p:spPr bwMode="auto">
                <a:xfrm>
                  <a:off x="401" y="864"/>
                  <a:ext cx="88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72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23" name="Rectangle 127"/>
                <p:cNvSpPr>
                  <a:spLocks noChangeArrowheads="1"/>
                </p:cNvSpPr>
                <p:nvPr/>
              </p:nvSpPr>
              <p:spPr bwMode="auto">
                <a:xfrm>
                  <a:off x="358" y="864"/>
                  <a:ext cx="9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24" name="Group 128"/>
              <p:cNvGrpSpPr>
                <a:grpSpLocks/>
              </p:cNvGrpSpPr>
              <p:nvPr/>
            </p:nvGrpSpPr>
            <p:grpSpPr bwMode="auto">
              <a:xfrm>
                <a:off x="1326" y="864"/>
                <a:ext cx="674" cy="384"/>
                <a:chOff x="1326" y="864"/>
                <a:chExt cx="674" cy="384"/>
              </a:xfrm>
            </p:grpSpPr>
            <p:sp>
              <p:nvSpPr>
                <p:cNvPr id="33702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69" y="864"/>
                  <a:ext cx="5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70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2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326" y="864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27" name="Group 131"/>
              <p:cNvGrpSpPr>
                <a:grpSpLocks/>
              </p:cNvGrpSpPr>
              <p:nvPr/>
            </p:nvGrpSpPr>
            <p:grpSpPr bwMode="auto">
              <a:xfrm>
                <a:off x="0" y="1248"/>
                <a:ext cx="358" cy="384"/>
                <a:chOff x="0" y="1248"/>
                <a:chExt cx="358" cy="384"/>
              </a:xfrm>
            </p:grpSpPr>
            <p:sp>
              <p:nvSpPr>
                <p:cNvPr id="33702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2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3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29" name="Rectangle 133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3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30" name="Group 134"/>
              <p:cNvGrpSpPr>
                <a:grpSpLocks/>
              </p:cNvGrpSpPr>
              <p:nvPr/>
            </p:nvGrpSpPr>
            <p:grpSpPr bwMode="auto">
              <a:xfrm>
                <a:off x="358" y="1248"/>
                <a:ext cx="968" cy="384"/>
                <a:chOff x="358" y="1248"/>
                <a:chExt cx="968" cy="384"/>
              </a:xfrm>
            </p:grpSpPr>
            <p:sp>
              <p:nvSpPr>
                <p:cNvPr id="337031" name="Rectangle 135"/>
                <p:cNvSpPr>
                  <a:spLocks noChangeArrowheads="1"/>
                </p:cNvSpPr>
                <p:nvPr/>
              </p:nvSpPr>
              <p:spPr bwMode="auto">
                <a:xfrm>
                  <a:off x="401" y="1248"/>
                  <a:ext cx="88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80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32" name="Rectangle 136"/>
                <p:cNvSpPr>
                  <a:spLocks noChangeArrowheads="1"/>
                </p:cNvSpPr>
                <p:nvPr/>
              </p:nvSpPr>
              <p:spPr bwMode="auto">
                <a:xfrm>
                  <a:off x="358" y="1248"/>
                  <a:ext cx="9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33" name="Group 137"/>
              <p:cNvGrpSpPr>
                <a:grpSpLocks/>
              </p:cNvGrpSpPr>
              <p:nvPr/>
            </p:nvGrpSpPr>
            <p:grpSpPr bwMode="auto">
              <a:xfrm>
                <a:off x="1326" y="1248"/>
                <a:ext cx="674" cy="384"/>
                <a:chOff x="1326" y="1248"/>
                <a:chExt cx="674" cy="384"/>
              </a:xfrm>
            </p:grpSpPr>
            <p:sp>
              <p:nvSpPr>
                <p:cNvPr id="337034" name="Rectangle 138"/>
                <p:cNvSpPr>
                  <a:spLocks noChangeArrowheads="1"/>
                </p:cNvSpPr>
                <p:nvPr/>
              </p:nvSpPr>
              <p:spPr bwMode="auto">
                <a:xfrm>
                  <a:off x="1369" y="1248"/>
                  <a:ext cx="5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120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35" name="Rectangle 139"/>
                <p:cNvSpPr>
                  <a:spLocks noChangeArrowheads="1"/>
                </p:cNvSpPr>
                <p:nvPr/>
              </p:nvSpPr>
              <p:spPr bwMode="auto">
                <a:xfrm>
                  <a:off x="1326" y="1248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36" name="Group 140"/>
              <p:cNvGrpSpPr>
                <a:grpSpLocks/>
              </p:cNvGrpSpPr>
              <p:nvPr/>
            </p:nvGrpSpPr>
            <p:grpSpPr bwMode="auto">
              <a:xfrm>
                <a:off x="0" y="1632"/>
                <a:ext cx="358" cy="384"/>
                <a:chOff x="0" y="1632"/>
                <a:chExt cx="358" cy="384"/>
              </a:xfrm>
            </p:grpSpPr>
            <p:sp>
              <p:nvSpPr>
                <p:cNvPr id="337037" name="Rectangle 141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2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38" name="Rectangle 142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3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39" name="Group 143"/>
              <p:cNvGrpSpPr>
                <a:grpSpLocks/>
              </p:cNvGrpSpPr>
              <p:nvPr/>
            </p:nvGrpSpPr>
            <p:grpSpPr bwMode="auto">
              <a:xfrm>
                <a:off x="358" y="1632"/>
                <a:ext cx="968" cy="384"/>
                <a:chOff x="358" y="1632"/>
                <a:chExt cx="968" cy="384"/>
              </a:xfrm>
            </p:grpSpPr>
            <p:sp>
              <p:nvSpPr>
                <p:cNvPr id="337040" name="Rectangle 144"/>
                <p:cNvSpPr>
                  <a:spLocks noChangeArrowheads="1"/>
                </p:cNvSpPr>
                <p:nvPr/>
              </p:nvSpPr>
              <p:spPr bwMode="auto">
                <a:xfrm>
                  <a:off x="401" y="1632"/>
                  <a:ext cx="88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76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41" name="Rectangle 145"/>
                <p:cNvSpPr>
                  <a:spLocks noChangeArrowheads="1"/>
                </p:cNvSpPr>
                <p:nvPr/>
              </p:nvSpPr>
              <p:spPr bwMode="auto">
                <a:xfrm>
                  <a:off x="358" y="1632"/>
                  <a:ext cx="9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042" name="Group 146"/>
              <p:cNvGrpSpPr>
                <a:grpSpLocks/>
              </p:cNvGrpSpPr>
              <p:nvPr/>
            </p:nvGrpSpPr>
            <p:grpSpPr bwMode="auto">
              <a:xfrm>
                <a:off x="1326" y="1632"/>
                <a:ext cx="674" cy="384"/>
                <a:chOff x="1326" y="1632"/>
                <a:chExt cx="674" cy="384"/>
              </a:xfrm>
            </p:grpSpPr>
            <p:sp>
              <p:nvSpPr>
                <p:cNvPr id="337043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69" y="1632"/>
                  <a:ext cx="5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60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7044" name="Rectangle 148"/>
                <p:cNvSpPr>
                  <a:spLocks noChangeArrowheads="1"/>
                </p:cNvSpPr>
                <p:nvPr/>
              </p:nvSpPr>
              <p:spPr bwMode="auto">
                <a:xfrm>
                  <a:off x="1326" y="1632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7045" name="Rectangle 149"/>
            <p:cNvSpPr>
              <a:spLocks noChangeArrowheads="1"/>
            </p:cNvSpPr>
            <p:nvPr/>
          </p:nvSpPr>
          <p:spPr bwMode="auto">
            <a:xfrm>
              <a:off x="-3" y="-3"/>
              <a:ext cx="2006" cy="202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76200" y="304800"/>
            <a:ext cx="89916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  k=4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时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出发点有两个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9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，即第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阶段的 状态可以是</a:t>
            </a:r>
            <a:r>
              <a:rPr lang="en-US" altLang="zh-CN" i="0" dirty="0">
                <a:solidFill>
                  <a:schemeClr val="bg1"/>
                </a:solidFill>
              </a:rPr>
              <a:t>v</a:t>
            </a:r>
            <a:r>
              <a:rPr lang="en-US" altLang="zh-CN" i="0" baseline="-25000" dirty="0">
                <a:solidFill>
                  <a:schemeClr val="bg1"/>
                </a:solidFill>
              </a:rPr>
              <a:t>8</a:t>
            </a:r>
            <a:r>
              <a:rPr lang="zh-CN" altLang="en-US" i="0" dirty="0">
                <a:solidFill>
                  <a:schemeClr val="bg1"/>
                </a:solidFill>
              </a:rPr>
              <a:t>或</a:t>
            </a:r>
            <a:r>
              <a:rPr lang="en-US" altLang="zh-CN" i="0" dirty="0">
                <a:solidFill>
                  <a:schemeClr val="bg1"/>
                </a:solidFill>
              </a:rPr>
              <a:t>v</a:t>
            </a:r>
            <a:r>
              <a:rPr lang="en-US" altLang="zh-CN" i="0" baseline="-25000" dirty="0">
                <a:solidFill>
                  <a:schemeClr val="bg1"/>
                </a:solidFill>
              </a:rPr>
              <a:t>9</a:t>
            </a:r>
            <a:r>
              <a:rPr lang="en-US" altLang="zh-CN" i="0" dirty="0"/>
              <a:t> 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160523" y="1844675"/>
            <a:ext cx="89916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3600" i="0" dirty="0">
                <a:ea typeface="楷体_GB2312" pitchFamily="49" charset="-122"/>
              </a:rPr>
              <a:t> </a:t>
            </a:r>
            <a:r>
              <a:rPr lang="zh-CN" altLang="en-US" sz="3600" i="0" dirty="0">
                <a:ea typeface="楷体_GB2312" pitchFamily="49" charset="-122"/>
              </a:rPr>
              <a:t>以</a:t>
            </a:r>
            <a:r>
              <a:rPr lang="en-US" altLang="zh-CN" sz="3600" dirty="0">
                <a:solidFill>
                  <a:schemeClr val="bg1"/>
                </a:solidFill>
                <a:ea typeface="楷体_GB2312" pitchFamily="49" charset="-122"/>
              </a:rPr>
              <a:t>f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3600" i="0" dirty="0">
                <a:ea typeface="楷体_GB2312" pitchFamily="49" charset="-122"/>
              </a:rPr>
              <a:t>表示由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zh-CN" altLang="en-US" sz="3600" i="0" dirty="0">
                <a:ea typeface="楷体_GB2312" pitchFamily="49" charset="-122"/>
              </a:rPr>
              <a:t>到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10</a:t>
            </a:r>
            <a:r>
              <a:rPr lang="zh-CN" altLang="en-US" sz="3600" i="0" dirty="0">
                <a:ea typeface="楷体_GB2312" pitchFamily="49" charset="-122"/>
              </a:rPr>
              <a:t>的最短距离</a:t>
            </a:r>
            <a:r>
              <a:rPr lang="en-US" altLang="zh-CN" sz="3600" i="0" dirty="0">
                <a:ea typeface="楷体_GB2312" pitchFamily="49" charset="-122"/>
              </a:rPr>
              <a:t>, </a:t>
            </a:r>
            <a:r>
              <a:rPr lang="en-US" altLang="zh-CN" sz="3600" dirty="0">
                <a:solidFill>
                  <a:schemeClr val="bg1"/>
                </a:solidFill>
                <a:ea typeface="楷体_GB2312" pitchFamily="49" charset="-122"/>
              </a:rPr>
              <a:t>f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9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3600" i="0" dirty="0">
                <a:ea typeface="楷体_GB2312" pitchFamily="49" charset="-122"/>
              </a:rPr>
              <a:t>表示由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9</a:t>
            </a:r>
            <a:r>
              <a:rPr lang="zh-CN" altLang="en-US" sz="3600" i="0" dirty="0">
                <a:ea typeface="楷体_GB2312" pitchFamily="49" charset="-122"/>
              </a:rPr>
              <a:t>到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10</a:t>
            </a:r>
            <a:r>
              <a:rPr lang="zh-CN" altLang="en-US" sz="3600" i="0" dirty="0">
                <a:ea typeface="楷体_GB2312" pitchFamily="49" charset="-122"/>
              </a:rPr>
              <a:t>的最短距离</a:t>
            </a:r>
            <a:r>
              <a:rPr lang="en-US" altLang="zh-CN" sz="3600" i="0" dirty="0">
                <a:ea typeface="楷体_GB2312" pitchFamily="49" charset="-122"/>
              </a:rPr>
              <a:t>,</a:t>
            </a:r>
            <a:r>
              <a:rPr lang="zh-CN" altLang="en-US" sz="3600" i="0" dirty="0">
                <a:ea typeface="楷体_GB2312" pitchFamily="49" charset="-122"/>
              </a:rPr>
              <a:t>则</a:t>
            </a:r>
            <a:endParaRPr lang="zh-CN" altLang="en-US" sz="3600" i="0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179388" y="3213100"/>
            <a:ext cx="4249075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3600" dirty="0">
                <a:solidFill>
                  <a:srgbClr val="FFCCFF"/>
                </a:solidFill>
                <a:ea typeface="楷体_GB2312" pitchFamily="49" charset="-122"/>
              </a:rPr>
              <a:t>f</a:t>
            </a:r>
            <a:r>
              <a:rPr lang="en-US" altLang="zh-CN" sz="3600" baseline="-30000" dirty="0">
                <a:solidFill>
                  <a:srgbClr val="FFCCFF"/>
                </a:solidFill>
                <a:ea typeface="楷体_GB2312" pitchFamily="49" charset="-122"/>
              </a:rPr>
              <a:t>4</a:t>
            </a:r>
            <a:r>
              <a:rPr lang="en-US" altLang="zh-CN" sz="3600" dirty="0">
                <a:solidFill>
                  <a:srgbClr val="FFCCFF"/>
                </a:solidFill>
                <a:ea typeface="楷体_GB2312" pitchFamily="49" charset="-122"/>
              </a:rPr>
              <a:t>(v</a:t>
            </a:r>
            <a:r>
              <a:rPr lang="en-US" altLang="zh-CN" sz="3600" baseline="-30000" dirty="0">
                <a:solidFill>
                  <a:srgbClr val="FFCCFF"/>
                </a:solidFill>
                <a:ea typeface="楷体_GB2312" pitchFamily="49" charset="-122"/>
              </a:rPr>
              <a:t>8</a:t>
            </a:r>
            <a:r>
              <a:rPr lang="en-US" altLang="zh-CN" sz="3600" dirty="0">
                <a:solidFill>
                  <a:srgbClr val="FFCCFF"/>
                </a:solidFill>
                <a:ea typeface="楷体_GB2312" pitchFamily="49" charset="-122"/>
              </a:rPr>
              <a:t>) =3, u</a:t>
            </a:r>
            <a:r>
              <a:rPr lang="en-US" altLang="zh-CN" sz="3600" baseline="-25000" dirty="0">
                <a:solidFill>
                  <a:srgbClr val="FFCCFF"/>
                </a:solidFill>
                <a:ea typeface="楷体_GB2312" pitchFamily="49" charset="-122"/>
              </a:rPr>
              <a:t>4</a:t>
            </a:r>
            <a:r>
              <a:rPr lang="en-US" altLang="zh-CN" sz="3600" dirty="0">
                <a:solidFill>
                  <a:srgbClr val="FFCCFF"/>
                </a:solidFill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FFCCFF"/>
                </a:solidFill>
              </a:rPr>
              <a:t>v</a:t>
            </a:r>
            <a:r>
              <a:rPr lang="en-US" altLang="zh-CN" baseline="-25000" dirty="0">
                <a:solidFill>
                  <a:srgbClr val="FFCCFF"/>
                </a:solidFill>
              </a:rPr>
              <a:t>8</a:t>
            </a:r>
            <a:r>
              <a:rPr lang="en-US" altLang="zh-CN" sz="3600" dirty="0">
                <a:solidFill>
                  <a:srgbClr val="FFCCFF"/>
                </a:solidFill>
                <a:ea typeface="楷体_GB2312" pitchFamily="49" charset="-122"/>
              </a:rPr>
              <a:t>)=v</a:t>
            </a:r>
            <a:r>
              <a:rPr lang="en-US" altLang="zh-CN" sz="3600" baseline="-25000" dirty="0">
                <a:solidFill>
                  <a:srgbClr val="FFCCFF"/>
                </a:solidFill>
                <a:ea typeface="楷体_GB2312" pitchFamily="49" charset="-122"/>
              </a:rPr>
              <a:t>10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3600" i="0" dirty="0">
                <a:solidFill>
                  <a:srgbClr val="FFCCFF"/>
                </a:solidFill>
                <a:ea typeface="楷体_GB2312" pitchFamily="49" charset="-122"/>
              </a:rPr>
              <a:t>f</a:t>
            </a:r>
            <a:r>
              <a:rPr lang="en-US" altLang="zh-CN" sz="3600" i="0" baseline="-30000" dirty="0">
                <a:solidFill>
                  <a:srgbClr val="FFCCFF"/>
                </a:solidFill>
                <a:ea typeface="楷体_GB2312" pitchFamily="49" charset="-122"/>
              </a:rPr>
              <a:t>4</a:t>
            </a:r>
            <a:r>
              <a:rPr lang="en-US" altLang="zh-CN" sz="3600" i="0" dirty="0">
                <a:solidFill>
                  <a:srgbClr val="FFCCFF"/>
                </a:solidFill>
                <a:ea typeface="楷体_GB2312" pitchFamily="49" charset="-122"/>
              </a:rPr>
              <a:t>(v</a:t>
            </a:r>
            <a:r>
              <a:rPr lang="en-US" altLang="zh-CN" sz="3600" i="0" baseline="-30000" dirty="0">
                <a:solidFill>
                  <a:srgbClr val="FFCCFF"/>
                </a:solidFill>
                <a:ea typeface="楷体_GB2312" pitchFamily="49" charset="-122"/>
              </a:rPr>
              <a:t>9</a:t>
            </a:r>
            <a:r>
              <a:rPr lang="en-US" altLang="zh-CN" sz="3600" i="0" dirty="0">
                <a:solidFill>
                  <a:srgbClr val="FFCCFF"/>
                </a:solidFill>
                <a:ea typeface="楷体_GB2312" pitchFamily="49" charset="-122"/>
              </a:rPr>
              <a:t>)= 4, </a:t>
            </a:r>
            <a:r>
              <a:rPr lang="en-US" altLang="zh-CN" dirty="0">
                <a:solidFill>
                  <a:srgbClr val="FFCCFF"/>
                </a:solidFill>
              </a:rPr>
              <a:t>u</a:t>
            </a:r>
            <a:r>
              <a:rPr lang="en-US" altLang="zh-CN" baseline="-25000" dirty="0">
                <a:solidFill>
                  <a:srgbClr val="FFCCFF"/>
                </a:solidFill>
              </a:rPr>
              <a:t>4</a:t>
            </a:r>
            <a:r>
              <a:rPr lang="en-US" altLang="zh-CN" dirty="0">
                <a:solidFill>
                  <a:srgbClr val="FFCCFF"/>
                </a:solidFill>
              </a:rPr>
              <a:t>(v</a:t>
            </a:r>
            <a:r>
              <a:rPr lang="en-US" altLang="zh-CN" baseline="-25000" dirty="0">
                <a:solidFill>
                  <a:srgbClr val="FFCCFF"/>
                </a:solidFill>
              </a:rPr>
              <a:t>9</a:t>
            </a:r>
            <a:r>
              <a:rPr lang="en-US" altLang="zh-CN" dirty="0">
                <a:solidFill>
                  <a:srgbClr val="FFCCFF"/>
                </a:solidFill>
              </a:rPr>
              <a:t>)=v</a:t>
            </a:r>
            <a:r>
              <a:rPr lang="en-US" altLang="zh-CN" baseline="-25000" dirty="0">
                <a:solidFill>
                  <a:srgbClr val="FFCCFF"/>
                </a:solidFill>
              </a:rPr>
              <a:t>10</a:t>
            </a:r>
          </a:p>
        </p:txBody>
      </p:sp>
      <p:grpSp>
        <p:nvGrpSpPr>
          <p:cNvPr id="53" name="Group 109"/>
          <p:cNvGrpSpPr>
            <a:grpSpLocks/>
          </p:cNvGrpSpPr>
          <p:nvPr/>
        </p:nvGrpSpPr>
        <p:grpSpPr bwMode="auto">
          <a:xfrm>
            <a:off x="3212978" y="3384550"/>
            <a:ext cx="5941490" cy="3446574"/>
            <a:chOff x="625" y="-130"/>
            <a:chExt cx="4676" cy="2193"/>
          </a:xfrm>
        </p:grpSpPr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2464" y="1611"/>
              <a:ext cx="451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en-US" altLang="zh-CN" sz="3600" b="1" i="0" baseline="-2500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55" name="Rectangle 62"/>
            <p:cNvSpPr>
              <a:spLocks noChangeArrowheads="1"/>
            </p:cNvSpPr>
            <p:nvPr/>
          </p:nvSpPr>
          <p:spPr bwMode="auto">
            <a:xfrm>
              <a:off x="1976" y="1644"/>
              <a:ext cx="307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i="0"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sz="3200" i="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56" name="Group 108"/>
            <p:cNvGrpSpPr>
              <a:grpSpLocks/>
            </p:cNvGrpSpPr>
            <p:nvPr/>
          </p:nvGrpSpPr>
          <p:grpSpPr bwMode="auto">
            <a:xfrm>
              <a:off x="625" y="-130"/>
              <a:ext cx="4676" cy="2142"/>
              <a:chOff x="625" y="-168"/>
              <a:chExt cx="4676" cy="2142"/>
            </a:xfrm>
          </p:grpSpPr>
          <p:sp>
            <p:nvSpPr>
              <p:cNvPr id="57" name="Line 64"/>
              <p:cNvSpPr>
                <a:spLocks noChangeShapeType="1"/>
              </p:cNvSpPr>
              <p:nvPr/>
            </p:nvSpPr>
            <p:spPr bwMode="auto">
              <a:xfrm flipV="1">
                <a:off x="1027" y="460"/>
                <a:ext cx="618" cy="52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65"/>
              <p:cNvSpPr>
                <a:spLocks noChangeShapeType="1"/>
              </p:cNvSpPr>
              <p:nvPr/>
            </p:nvSpPr>
            <p:spPr bwMode="auto">
              <a:xfrm>
                <a:off x="986" y="1052"/>
                <a:ext cx="618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66"/>
              <p:cNvSpPr>
                <a:spLocks noChangeShapeType="1"/>
              </p:cNvSpPr>
              <p:nvPr/>
            </p:nvSpPr>
            <p:spPr bwMode="auto">
              <a:xfrm>
                <a:off x="986" y="1117"/>
                <a:ext cx="756" cy="4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67"/>
              <p:cNvSpPr>
                <a:spLocks noChangeShapeType="1"/>
              </p:cNvSpPr>
              <p:nvPr/>
            </p:nvSpPr>
            <p:spPr bwMode="auto">
              <a:xfrm flipV="1">
                <a:off x="1658" y="230"/>
                <a:ext cx="977" cy="23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68"/>
              <p:cNvSpPr>
                <a:spLocks noChangeShapeType="1"/>
              </p:cNvSpPr>
              <p:nvPr/>
            </p:nvSpPr>
            <p:spPr bwMode="auto">
              <a:xfrm>
                <a:off x="1703" y="481"/>
                <a:ext cx="891" cy="43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69"/>
              <p:cNvSpPr>
                <a:spLocks noChangeShapeType="1"/>
              </p:cNvSpPr>
              <p:nvPr/>
            </p:nvSpPr>
            <p:spPr bwMode="auto">
              <a:xfrm flipV="1">
                <a:off x="1604" y="230"/>
                <a:ext cx="1014" cy="80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Line 70"/>
              <p:cNvSpPr>
                <a:spLocks noChangeShapeType="1"/>
              </p:cNvSpPr>
              <p:nvPr/>
            </p:nvSpPr>
            <p:spPr bwMode="auto">
              <a:xfrm flipV="1">
                <a:off x="1645" y="921"/>
                <a:ext cx="949" cy="11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71"/>
              <p:cNvSpPr>
                <a:spLocks noChangeShapeType="1"/>
              </p:cNvSpPr>
              <p:nvPr/>
            </p:nvSpPr>
            <p:spPr bwMode="auto">
              <a:xfrm>
                <a:off x="1634" y="1087"/>
                <a:ext cx="919" cy="59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72"/>
              <p:cNvSpPr>
                <a:spLocks noChangeShapeType="1"/>
              </p:cNvSpPr>
              <p:nvPr/>
            </p:nvSpPr>
            <p:spPr bwMode="auto">
              <a:xfrm flipV="1">
                <a:off x="1810" y="954"/>
                <a:ext cx="784" cy="62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73"/>
              <p:cNvSpPr>
                <a:spLocks noChangeShapeType="1"/>
              </p:cNvSpPr>
              <p:nvPr/>
            </p:nvSpPr>
            <p:spPr bwMode="auto">
              <a:xfrm>
                <a:off x="1810" y="1611"/>
                <a:ext cx="743" cy="9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74"/>
              <p:cNvSpPr>
                <a:spLocks noChangeShapeType="1"/>
              </p:cNvSpPr>
              <p:nvPr/>
            </p:nvSpPr>
            <p:spPr bwMode="auto">
              <a:xfrm>
                <a:off x="2669" y="236"/>
                <a:ext cx="1027" cy="3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75"/>
              <p:cNvSpPr>
                <a:spLocks noChangeShapeType="1"/>
              </p:cNvSpPr>
              <p:nvPr/>
            </p:nvSpPr>
            <p:spPr bwMode="auto">
              <a:xfrm flipV="1">
                <a:off x="2618" y="674"/>
                <a:ext cx="1058" cy="25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76"/>
              <p:cNvSpPr>
                <a:spLocks noChangeShapeType="1"/>
              </p:cNvSpPr>
              <p:nvPr/>
            </p:nvSpPr>
            <p:spPr bwMode="auto">
              <a:xfrm>
                <a:off x="2618" y="954"/>
                <a:ext cx="1008" cy="49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77"/>
              <p:cNvSpPr>
                <a:spLocks noChangeShapeType="1"/>
              </p:cNvSpPr>
              <p:nvPr/>
            </p:nvSpPr>
            <p:spPr bwMode="auto">
              <a:xfrm flipV="1">
                <a:off x="2594" y="674"/>
                <a:ext cx="1113" cy="100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78"/>
              <p:cNvSpPr>
                <a:spLocks noChangeShapeType="1"/>
              </p:cNvSpPr>
              <p:nvPr/>
            </p:nvSpPr>
            <p:spPr bwMode="auto">
              <a:xfrm flipV="1">
                <a:off x="2538" y="1466"/>
                <a:ext cx="1088" cy="211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79"/>
              <p:cNvSpPr>
                <a:spLocks noChangeShapeType="1"/>
              </p:cNvSpPr>
              <p:nvPr/>
            </p:nvSpPr>
            <p:spPr bwMode="auto">
              <a:xfrm>
                <a:off x="3707" y="625"/>
                <a:ext cx="1114" cy="39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80"/>
              <p:cNvSpPr>
                <a:spLocks noChangeShapeType="1"/>
              </p:cNvSpPr>
              <p:nvPr/>
            </p:nvSpPr>
            <p:spPr bwMode="auto">
              <a:xfrm flipV="1">
                <a:off x="3676" y="1058"/>
                <a:ext cx="1145" cy="37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" name="Rectangle 81"/>
              <p:cNvSpPr>
                <a:spLocks noChangeArrowheads="1"/>
              </p:cNvSpPr>
              <p:nvPr/>
            </p:nvSpPr>
            <p:spPr bwMode="auto">
              <a:xfrm>
                <a:off x="625" y="856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75" name="Rectangle 82"/>
              <p:cNvSpPr>
                <a:spLocks noChangeArrowheads="1"/>
              </p:cNvSpPr>
              <p:nvPr/>
            </p:nvSpPr>
            <p:spPr bwMode="auto">
              <a:xfrm>
                <a:off x="1409" y="-37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76" name="Rectangle 83"/>
              <p:cNvSpPr>
                <a:spLocks noChangeArrowheads="1"/>
              </p:cNvSpPr>
              <p:nvPr/>
            </p:nvSpPr>
            <p:spPr bwMode="auto">
              <a:xfrm>
                <a:off x="1349" y="978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77" name="Rectangle 84"/>
              <p:cNvSpPr>
                <a:spLocks noChangeArrowheads="1"/>
              </p:cNvSpPr>
              <p:nvPr/>
            </p:nvSpPr>
            <p:spPr bwMode="auto">
              <a:xfrm>
                <a:off x="1433" y="1413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78" name="Rectangle 85"/>
              <p:cNvSpPr>
                <a:spLocks noChangeArrowheads="1"/>
              </p:cNvSpPr>
              <p:nvPr/>
            </p:nvSpPr>
            <p:spPr bwMode="auto">
              <a:xfrm>
                <a:off x="2455" y="-168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79" name="Rectangle 86"/>
              <p:cNvSpPr>
                <a:spLocks noChangeArrowheads="1"/>
              </p:cNvSpPr>
              <p:nvPr/>
            </p:nvSpPr>
            <p:spPr bwMode="auto">
              <a:xfrm>
                <a:off x="2408" y="443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80" name="Rectangle 87"/>
              <p:cNvSpPr>
                <a:spLocks noChangeArrowheads="1"/>
              </p:cNvSpPr>
              <p:nvPr/>
            </p:nvSpPr>
            <p:spPr bwMode="auto">
              <a:xfrm>
                <a:off x="3660" y="221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8</a:t>
                </a:r>
              </a:p>
            </p:txBody>
          </p:sp>
          <p:sp>
            <p:nvSpPr>
              <p:cNvPr id="81" name="Rectangle 88"/>
              <p:cNvSpPr>
                <a:spLocks noChangeArrowheads="1"/>
              </p:cNvSpPr>
              <p:nvPr/>
            </p:nvSpPr>
            <p:spPr bwMode="auto">
              <a:xfrm>
                <a:off x="3577" y="1316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9</a:t>
                </a:r>
              </a:p>
            </p:txBody>
          </p:sp>
          <p:sp>
            <p:nvSpPr>
              <p:cNvPr id="82" name="Rectangle 89"/>
              <p:cNvSpPr>
                <a:spLocks noChangeArrowheads="1"/>
              </p:cNvSpPr>
              <p:nvPr/>
            </p:nvSpPr>
            <p:spPr bwMode="auto">
              <a:xfrm>
                <a:off x="4728" y="954"/>
                <a:ext cx="573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83" name="Rectangle 90"/>
              <p:cNvSpPr>
                <a:spLocks noChangeArrowheads="1"/>
              </p:cNvSpPr>
              <p:nvPr/>
            </p:nvSpPr>
            <p:spPr bwMode="auto">
              <a:xfrm>
                <a:off x="1068" y="48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4" name="Rectangle 91"/>
              <p:cNvSpPr>
                <a:spLocks noChangeArrowheads="1"/>
              </p:cNvSpPr>
              <p:nvPr/>
            </p:nvSpPr>
            <p:spPr bwMode="auto">
              <a:xfrm>
                <a:off x="1233" y="72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5" name="Rectangle 92"/>
              <p:cNvSpPr>
                <a:spLocks noChangeArrowheads="1"/>
              </p:cNvSpPr>
              <p:nvPr/>
            </p:nvSpPr>
            <p:spPr bwMode="auto">
              <a:xfrm>
                <a:off x="4078" y="510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6" name="Rectangle 93"/>
              <p:cNvSpPr>
                <a:spLocks noChangeArrowheads="1"/>
              </p:cNvSpPr>
              <p:nvPr/>
            </p:nvSpPr>
            <p:spPr bwMode="auto">
              <a:xfrm>
                <a:off x="2552" y="914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7" name="Rectangle 94"/>
              <p:cNvSpPr>
                <a:spLocks noChangeArrowheads="1"/>
              </p:cNvSpPr>
              <p:nvPr/>
            </p:nvSpPr>
            <p:spPr bwMode="auto">
              <a:xfrm>
                <a:off x="1027" y="1283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8" name="Rectangle 95"/>
              <p:cNvSpPr>
                <a:spLocks noChangeArrowheads="1"/>
              </p:cNvSpPr>
              <p:nvPr/>
            </p:nvSpPr>
            <p:spPr bwMode="auto">
              <a:xfrm>
                <a:off x="1589" y="573"/>
                <a:ext cx="327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6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9" name="Rectangle 96"/>
              <p:cNvSpPr>
                <a:spLocks noChangeArrowheads="1"/>
              </p:cNvSpPr>
              <p:nvPr/>
            </p:nvSpPr>
            <p:spPr bwMode="auto">
              <a:xfrm>
                <a:off x="3918" y="1279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0" name="Rectangle 97"/>
              <p:cNvSpPr>
                <a:spLocks noChangeArrowheads="1"/>
              </p:cNvSpPr>
              <p:nvPr/>
            </p:nvSpPr>
            <p:spPr bwMode="auto">
              <a:xfrm>
                <a:off x="2812" y="29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1" name="Rectangle 98"/>
              <p:cNvSpPr>
                <a:spLocks noChangeArrowheads="1"/>
              </p:cNvSpPr>
              <p:nvPr/>
            </p:nvSpPr>
            <p:spPr bwMode="auto">
              <a:xfrm>
                <a:off x="1976" y="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2" name="Rectangle 99"/>
              <p:cNvSpPr>
                <a:spLocks noChangeArrowheads="1"/>
              </p:cNvSpPr>
              <p:nvPr/>
            </p:nvSpPr>
            <p:spPr bwMode="auto">
              <a:xfrm>
                <a:off x="1804" y="32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3" name="Rectangle 100"/>
              <p:cNvSpPr>
                <a:spLocks noChangeArrowheads="1"/>
              </p:cNvSpPr>
              <p:nvPr/>
            </p:nvSpPr>
            <p:spPr bwMode="auto">
              <a:xfrm>
                <a:off x="1800" y="87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4" name="Rectangle 101"/>
              <p:cNvSpPr>
                <a:spLocks noChangeArrowheads="1"/>
              </p:cNvSpPr>
              <p:nvPr/>
            </p:nvSpPr>
            <p:spPr bwMode="auto">
              <a:xfrm>
                <a:off x="2808" y="156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5" name="Rectangle 102"/>
              <p:cNvSpPr>
                <a:spLocks noChangeArrowheads="1"/>
              </p:cNvSpPr>
              <p:nvPr/>
            </p:nvSpPr>
            <p:spPr bwMode="auto">
              <a:xfrm>
                <a:off x="2537" y="1241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6" name="Rectangle 103"/>
              <p:cNvSpPr>
                <a:spLocks noChangeArrowheads="1"/>
              </p:cNvSpPr>
              <p:nvPr/>
            </p:nvSpPr>
            <p:spPr bwMode="auto">
              <a:xfrm>
                <a:off x="1683" y="1117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7" name="Rectangle 104"/>
              <p:cNvSpPr>
                <a:spLocks noChangeArrowheads="1"/>
              </p:cNvSpPr>
              <p:nvPr/>
            </p:nvSpPr>
            <p:spPr bwMode="auto">
              <a:xfrm>
                <a:off x="2049" y="976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8" name="Rectangle 105"/>
              <p:cNvSpPr>
                <a:spLocks noChangeArrowheads="1"/>
              </p:cNvSpPr>
              <p:nvPr/>
            </p:nvSpPr>
            <p:spPr bwMode="auto">
              <a:xfrm>
                <a:off x="2752" y="530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2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/>
      <p:bldP spid="348164" grpId="0"/>
      <p:bldP spid="3481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k=3</a:t>
            </a:r>
            <a:r>
              <a:rPr lang="zh-CN" altLang="en-US" sz="3200" i="0" dirty="0">
                <a:solidFill>
                  <a:schemeClr val="bg1"/>
                </a:solidFill>
                <a:ea typeface="楷体_GB2312" pitchFamily="49" charset="-122"/>
              </a:rPr>
              <a:t>时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3200" i="0" dirty="0">
                <a:solidFill>
                  <a:schemeClr val="bg1"/>
                </a:solidFill>
                <a:ea typeface="楷体_GB2312" pitchFamily="49" charset="-122"/>
              </a:rPr>
              <a:t>出发点有三个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zh-CN" altLang="en-US" sz="3200" i="0" dirty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sz="3200" i="0" dirty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zh-CN" altLang="en-US" sz="3200" i="0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3200" i="0" dirty="0">
                <a:ea typeface="楷体_GB2312" pitchFamily="49" charset="-122"/>
              </a:rPr>
              <a:t>从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sz="3200" i="0" dirty="0">
                <a:ea typeface="楷体_GB2312" pitchFamily="49" charset="-122"/>
              </a:rPr>
              <a:t>出发有两个选择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, 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9</a:t>
            </a:r>
            <a:r>
              <a:rPr lang="zh-CN" altLang="en-US" sz="3200" i="0" baseline="-30000" dirty="0">
                <a:ea typeface="楷体_GB2312" pitchFamily="49" charset="-122"/>
              </a:rPr>
              <a:t>。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en-US" altLang="zh-CN" sz="3200" i="0" dirty="0">
                <a:ea typeface="楷体_GB2312" pitchFamily="49" charset="-122"/>
              </a:rPr>
              <a:t> </a:t>
            </a:r>
            <a:r>
              <a:rPr lang="zh-CN" altLang="en-US" sz="3200" i="0" dirty="0">
                <a:ea typeface="楷体_GB2312" pitchFamily="49" charset="-122"/>
              </a:rPr>
              <a:t>表示由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sz="3200" i="0" dirty="0">
                <a:ea typeface="楷体_GB2312" pitchFamily="49" charset="-122"/>
              </a:rPr>
              <a:t>到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zh-CN" altLang="en-US" sz="3200" i="0" dirty="0">
                <a:ea typeface="楷体_GB2312" pitchFamily="49" charset="-122"/>
              </a:rPr>
              <a:t>的距离</a:t>
            </a:r>
            <a:r>
              <a:rPr lang="en-US" altLang="zh-CN" sz="3200" i="0" dirty="0">
                <a:ea typeface="楷体_GB2312" pitchFamily="49" charset="-122"/>
              </a:rPr>
              <a:t>,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3200" i="0" dirty="0">
                <a:ea typeface="楷体_GB2312" pitchFamily="49" charset="-122"/>
              </a:rPr>
              <a:t>表示相应的选择或决策</a:t>
            </a:r>
            <a:r>
              <a:rPr lang="en-US" altLang="zh-CN" sz="3200" i="0" dirty="0">
                <a:ea typeface="楷体_GB2312" pitchFamily="49" charset="-122"/>
              </a:rPr>
              <a:t>,</a:t>
            </a:r>
            <a:r>
              <a:rPr lang="zh-CN" altLang="en-US" sz="3200" i="0" dirty="0">
                <a:ea typeface="楷体_GB2312" pitchFamily="49" charset="-122"/>
              </a:rPr>
              <a:t>则</a:t>
            </a:r>
            <a:r>
              <a:rPr lang="en-US" altLang="zh-CN" sz="3200" i="0" dirty="0">
                <a:ea typeface="楷体_GB2312" pitchFamily="49" charset="-122"/>
              </a:rPr>
              <a:t>: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114300" y="1962150"/>
            <a:ext cx="8915400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f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)= min {d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)}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      = min {4+ 3} = 7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i="0" dirty="0">
                <a:ea typeface="楷体_GB2312" pitchFamily="49" charset="-122"/>
              </a:rPr>
              <a:t>可见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 = 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zh-CN" altLang="en-US" sz="3200" i="0" dirty="0">
                <a:ea typeface="楷体_GB2312" pitchFamily="49" charset="-122"/>
              </a:rPr>
              <a:t>，其最短路径为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10</a:t>
            </a:r>
          </a:p>
        </p:txBody>
      </p:sp>
      <p:grpSp>
        <p:nvGrpSpPr>
          <p:cNvPr id="52" name="Group 109"/>
          <p:cNvGrpSpPr>
            <a:grpSpLocks/>
          </p:cNvGrpSpPr>
          <p:nvPr/>
        </p:nvGrpSpPr>
        <p:grpSpPr bwMode="auto">
          <a:xfrm>
            <a:off x="611560" y="3789040"/>
            <a:ext cx="6535639" cy="3101917"/>
            <a:chOff x="625" y="-130"/>
            <a:chExt cx="4676" cy="2193"/>
          </a:xfrm>
        </p:grpSpPr>
        <p:sp>
          <p:nvSpPr>
            <p:cNvPr id="53" name="Rectangle 61"/>
            <p:cNvSpPr>
              <a:spLocks noChangeArrowheads="1"/>
            </p:cNvSpPr>
            <p:nvPr/>
          </p:nvSpPr>
          <p:spPr bwMode="auto">
            <a:xfrm>
              <a:off x="2464" y="1611"/>
              <a:ext cx="451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en-US" altLang="zh-CN" sz="3600" b="1" i="0" baseline="-2500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54" name="Rectangle 62"/>
            <p:cNvSpPr>
              <a:spLocks noChangeArrowheads="1"/>
            </p:cNvSpPr>
            <p:nvPr/>
          </p:nvSpPr>
          <p:spPr bwMode="auto">
            <a:xfrm>
              <a:off x="1976" y="1644"/>
              <a:ext cx="307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i="0"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sz="3200" i="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55" name="Group 108"/>
            <p:cNvGrpSpPr>
              <a:grpSpLocks/>
            </p:cNvGrpSpPr>
            <p:nvPr/>
          </p:nvGrpSpPr>
          <p:grpSpPr bwMode="auto">
            <a:xfrm>
              <a:off x="625" y="-130"/>
              <a:ext cx="4676" cy="2142"/>
              <a:chOff x="625" y="-168"/>
              <a:chExt cx="4676" cy="2142"/>
            </a:xfrm>
          </p:grpSpPr>
          <p:sp>
            <p:nvSpPr>
              <p:cNvPr id="56" name="Line 64"/>
              <p:cNvSpPr>
                <a:spLocks noChangeShapeType="1"/>
              </p:cNvSpPr>
              <p:nvPr/>
            </p:nvSpPr>
            <p:spPr bwMode="auto">
              <a:xfrm flipV="1">
                <a:off x="1027" y="460"/>
                <a:ext cx="618" cy="52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65"/>
              <p:cNvSpPr>
                <a:spLocks noChangeShapeType="1"/>
              </p:cNvSpPr>
              <p:nvPr/>
            </p:nvSpPr>
            <p:spPr bwMode="auto">
              <a:xfrm>
                <a:off x="986" y="1052"/>
                <a:ext cx="618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66"/>
              <p:cNvSpPr>
                <a:spLocks noChangeShapeType="1"/>
              </p:cNvSpPr>
              <p:nvPr/>
            </p:nvSpPr>
            <p:spPr bwMode="auto">
              <a:xfrm>
                <a:off x="986" y="1117"/>
                <a:ext cx="756" cy="4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67"/>
              <p:cNvSpPr>
                <a:spLocks noChangeShapeType="1"/>
              </p:cNvSpPr>
              <p:nvPr/>
            </p:nvSpPr>
            <p:spPr bwMode="auto">
              <a:xfrm flipV="1">
                <a:off x="1658" y="230"/>
                <a:ext cx="977" cy="23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68"/>
              <p:cNvSpPr>
                <a:spLocks noChangeShapeType="1"/>
              </p:cNvSpPr>
              <p:nvPr/>
            </p:nvSpPr>
            <p:spPr bwMode="auto">
              <a:xfrm>
                <a:off x="1703" y="481"/>
                <a:ext cx="891" cy="43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69"/>
              <p:cNvSpPr>
                <a:spLocks noChangeShapeType="1"/>
              </p:cNvSpPr>
              <p:nvPr/>
            </p:nvSpPr>
            <p:spPr bwMode="auto">
              <a:xfrm flipV="1">
                <a:off x="1604" y="230"/>
                <a:ext cx="1014" cy="80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70"/>
              <p:cNvSpPr>
                <a:spLocks noChangeShapeType="1"/>
              </p:cNvSpPr>
              <p:nvPr/>
            </p:nvSpPr>
            <p:spPr bwMode="auto">
              <a:xfrm flipV="1">
                <a:off x="1645" y="921"/>
                <a:ext cx="949" cy="11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Line 71"/>
              <p:cNvSpPr>
                <a:spLocks noChangeShapeType="1"/>
              </p:cNvSpPr>
              <p:nvPr/>
            </p:nvSpPr>
            <p:spPr bwMode="auto">
              <a:xfrm>
                <a:off x="1634" y="1087"/>
                <a:ext cx="919" cy="59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72"/>
              <p:cNvSpPr>
                <a:spLocks noChangeShapeType="1"/>
              </p:cNvSpPr>
              <p:nvPr/>
            </p:nvSpPr>
            <p:spPr bwMode="auto">
              <a:xfrm flipV="1">
                <a:off x="1810" y="954"/>
                <a:ext cx="784" cy="62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73"/>
              <p:cNvSpPr>
                <a:spLocks noChangeShapeType="1"/>
              </p:cNvSpPr>
              <p:nvPr/>
            </p:nvSpPr>
            <p:spPr bwMode="auto">
              <a:xfrm>
                <a:off x="1810" y="1611"/>
                <a:ext cx="743" cy="9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74"/>
              <p:cNvSpPr>
                <a:spLocks noChangeShapeType="1"/>
              </p:cNvSpPr>
              <p:nvPr/>
            </p:nvSpPr>
            <p:spPr bwMode="auto">
              <a:xfrm>
                <a:off x="2669" y="236"/>
                <a:ext cx="1027" cy="3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75"/>
              <p:cNvSpPr>
                <a:spLocks noChangeShapeType="1"/>
              </p:cNvSpPr>
              <p:nvPr/>
            </p:nvSpPr>
            <p:spPr bwMode="auto">
              <a:xfrm flipV="1">
                <a:off x="2618" y="674"/>
                <a:ext cx="1058" cy="25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76"/>
              <p:cNvSpPr>
                <a:spLocks noChangeShapeType="1"/>
              </p:cNvSpPr>
              <p:nvPr/>
            </p:nvSpPr>
            <p:spPr bwMode="auto">
              <a:xfrm>
                <a:off x="2618" y="954"/>
                <a:ext cx="1008" cy="49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77"/>
              <p:cNvSpPr>
                <a:spLocks noChangeShapeType="1"/>
              </p:cNvSpPr>
              <p:nvPr/>
            </p:nvSpPr>
            <p:spPr bwMode="auto">
              <a:xfrm flipV="1">
                <a:off x="2594" y="674"/>
                <a:ext cx="1113" cy="100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78"/>
              <p:cNvSpPr>
                <a:spLocks noChangeShapeType="1"/>
              </p:cNvSpPr>
              <p:nvPr/>
            </p:nvSpPr>
            <p:spPr bwMode="auto">
              <a:xfrm flipV="1">
                <a:off x="2538" y="1466"/>
                <a:ext cx="1088" cy="211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79"/>
              <p:cNvSpPr>
                <a:spLocks noChangeShapeType="1"/>
              </p:cNvSpPr>
              <p:nvPr/>
            </p:nvSpPr>
            <p:spPr bwMode="auto">
              <a:xfrm>
                <a:off x="3707" y="625"/>
                <a:ext cx="1114" cy="39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80"/>
              <p:cNvSpPr>
                <a:spLocks noChangeShapeType="1"/>
              </p:cNvSpPr>
              <p:nvPr/>
            </p:nvSpPr>
            <p:spPr bwMode="auto">
              <a:xfrm flipV="1">
                <a:off x="3676" y="1058"/>
                <a:ext cx="1145" cy="37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Rectangle 81"/>
              <p:cNvSpPr>
                <a:spLocks noChangeArrowheads="1"/>
              </p:cNvSpPr>
              <p:nvPr/>
            </p:nvSpPr>
            <p:spPr bwMode="auto">
              <a:xfrm>
                <a:off x="625" y="856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 bwMode="auto">
              <a:xfrm>
                <a:off x="1409" y="-37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75" name="Rectangle 83"/>
              <p:cNvSpPr>
                <a:spLocks noChangeArrowheads="1"/>
              </p:cNvSpPr>
              <p:nvPr/>
            </p:nvSpPr>
            <p:spPr bwMode="auto">
              <a:xfrm>
                <a:off x="1349" y="978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76" name="Rectangle 84"/>
              <p:cNvSpPr>
                <a:spLocks noChangeArrowheads="1"/>
              </p:cNvSpPr>
              <p:nvPr/>
            </p:nvSpPr>
            <p:spPr bwMode="auto">
              <a:xfrm>
                <a:off x="1433" y="1413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77" name="Rectangle 85"/>
              <p:cNvSpPr>
                <a:spLocks noChangeArrowheads="1"/>
              </p:cNvSpPr>
              <p:nvPr/>
            </p:nvSpPr>
            <p:spPr bwMode="auto">
              <a:xfrm>
                <a:off x="2455" y="-168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78" name="Rectangle 86"/>
              <p:cNvSpPr>
                <a:spLocks noChangeArrowheads="1"/>
              </p:cNvSpPr>
              <p:nvPr/>
            </p:nvSpPr>
            <p:spPr bwMode="auto">
              <a:xfrm>
                <a:off x="2408" y="443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79" name="Rectangle 87"/>
              <p:cNvSpPr>
                <a:spLocks noChangeArrowheads="1"/>
              </p:cNvSpPr>
              <p:nvPr/>
            </p:nvSpPr>
            <p:spPr bwMode="auto">
              <a:xfrm>
                <a:off x="3660" y="221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8</a:t>
                </a:r>
              </a:p>
            </p:txBody>
          </p:sp>
          <p:sp>
            <p:nvSpPr>
              <p:cNvPr id="80" name="Rectangle 88"/>
              <p:cNvSpPr>
                <a:spLocks noChangeArrowheads="1"/>
              </p:cNvSpPr>
              <p:nvPr/>
            </p:nvSpPr>
            <p:spPr bwMode="auto">
              <a:xfrm>
                <a:off x="3577" y="1316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9</a:t>
                </a:r>
              </a:p>
            </p:txBody>
          </p:sp>
          <p:sp>
            <p:nvSpPr>
              <p:cNvPr id="81" name="Rectangle 89"/>
              <p:cNvSpPr>
                <a:spLocks noChangeArrowheads="1"/>
              </p:cNvSpPr>
              <p:nvPr/>
            </p:nvSpPr>
            <p:spPr bwMode="auto">
              <a:xfrm>
                <a:off x="4728" y="954"/>
                <a:ext cx="573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82" name="Rectangle 90"/>
              <p:cNvSpPr>
                <a:spLocks noChangeArrowheads="1"/>
              </p:cNvSpPr>
              <p:nvPr/>
            </p:nvSpPr>
            <p:spPr bwMode="auto">
              <a:xfrm>
                <a:off x="1068" y="48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3" name="Rectangle 91"/>
              <p:cNvSpPr>
                <a:spLocks noChangeArrowheads="1"/>
              </p:cNvSpPr>
              <p:nvPr/>
            </p:nvSpPr>
            <p:spPr bwMode="auto">
              <a:xfrm>
                <a:off x="1233" y="72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4" name="Rectangle 92"/>
              <p:cNvSpPr>
                <a:spLocks noChangeArrowheads="1"/>
              </p:cNvSpPr>
              <p:nvPr/>
            </p:nvSpPr>
            <p:spPr bwMode="auto">
              <a:xfrm>
                <a:off x="4078" y="510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5" name="Rectangle 93"/>
              <p:cNvSpPr>
                <a:spLocks noChangeArrowheads="1"/>
              </p:cNvSpPr>
              <p:nvPr/>
            </p:nvSpPr>
            <p:spPr bwMode="auto">
              <a:xfrm>
                <a:off x="2552" y="914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6" name="Rectangle 94"/>
              <p:cNvSpPr>
                <a:spLocks noChangeArrowheads="1"/>
              </p:cNvSpPr>
              <p:nvPr/>
            </p:nvSpPr>
            <p:spPr bwMode="auto">
              <a:xfrm>
                <a:off x="1027" y="1283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7" name="Rectangle 95"/>
              <p:cNvSpPr>
                <a:spLocks noChangeArrowheads="1"/>
              </p:cNvSpPr>
              <p:nvPr/>
            </p:nvSpPr>
            <p:spPr bwMode="auto">
              <a:xfrm>
                <a:off x="1589" y="573"/>
                <a:ext cx="327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6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8" name="Rectangle 96"/>
              <p:cNvSpPr>
                <a:spLocks noChangeArrowheads="1"/>
              </p:cNvSpPr>
              <p:nvPr/>
            </p:nvSpPr>
            <p:spPr bwMode="auto">
              <a:xfrm>
                <a:off x="3918" y="1279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9" name="Rectangle 97"/>
              <p:cNvSpPr>
                <a:spLocks noChangeArrowheads="1"/>
              </p:cNvSpPr>
              <p:nvPr/>
            </p:nvSpPr>
            <p:spPr bwMode="auto">
              <a:xfrm>
                <a:off x="2812" y="29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0" name="Rectangle 98"/>
              <p:cNvSpPr>
                <a:spLocks noChangeArrowheads="1"/>
              </p:cNvSpPr>
              <p:nvPr/>
            </p:nvSpPr>
            <p:spPr bwMode="auto">
              <a:xfrm>
                <a:off x="1976" y="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1" name="Rectangle 99"/>
              <p:cNvSpPr>
                <a:spLocks noChangeArrowheads="1"/>
              </p:cNvSpPr>
              <p:nvPr/>
            </p:nvSpPr>
            <p:spPr bwMode="auto">
              <a:xfrm>
                <a:off x="1804" y="32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2" name="Rectangle 100"/>
              <p:cNvSpPr>
                <a:spLocks noChangeArrowheads="1"/>
              </p:cNvSpPr>
              <p:nvPr/>
            </p:nvSpPr>
            <p:spPr bwMode="auto">
              <a:xfrm>
                <a:off x="1800" y="87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3" name="Rectangle 101"/>
              <p:cNvSpPr>
                <a:spLocks noChangeArrowheads="1"/>
              </p:cNvSpPr>
              <p:nvPr/>
            </p:nvSpPr>
            <p:spPr bwMode="auto">
              <a:xfrm>
                <a:off x="2808" y="156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4" name="Rectangle 102"/>
              <p:cNvSpPr>
                <a:spLocks noChangeArrowheads="1"/>
              </p:cNvSpPr>
              <p:nvPr/>
            </p:nvSpPr>
            <p:spPr bwMode="auto">
              <a:xfrm>
                <a:off x="2537" y="1241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5" name="Rectangle 103"/>
              <p:cNvSpPr>
                <a:spLocks noChangeArrowheads="1"/>
              </p:cNvSpPr>
              <p:nvPr/>
            </p:nvSpPr>
            <p:spPr bwMode="auto">
              <a:xfrm>
                <a:off x="1683" y="1117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6" name="Rectangle 104"/>
              <p:cNvSpPr>
                <a:spLocks noChangeArrowheads="1"/>
              </p:cNvSpPr>
              <p:nvPr/>
            </p:nvSpPr>
            <p:spPr bwMode="auto">
              <a:xfrm>
                <a:off x="2049" y="976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7" name="Rectangle 105"/>
              <p:cNvSpPr>
                <a:spLocks noChangeArrowheads="1"/>
              </p:cNvSpPr>
              <p:nvPr/>
            </p:nvSpPr>
            <p:spPr bwMode="auto">
              <a:xfrm>
                <a:off x="2752" y="530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2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/>
      <p:bldP spid="3491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0" y="1628775"/>
            <a:ext cx="89154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f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)= min {d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),d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9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9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)}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      = min {6+ 3</a:t>
            </a:r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6 + 4} = 9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i="0">
                <a:ea typeface="楷体_GB2312" pitchFamily="49" charset="-122"/>
              </a:rPr>
              <a:t>可见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) = 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zh-CN" altLang="en-US" sz="2800" i="0">
                <a:ea typeface="楷体_GB2312" pitchFamily="49" charset="-122"/>
              </a:rPr>
              <a:t>，其最短路径为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10</a:t>
            </a: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0" y="0"/>
            <a:ext cx="91440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f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)= min {d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),d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9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9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)}</a:t>
            </a:r>
          </a:p>
          <a:p>
            <a:pPr>
              <a:lnSpc>
                <a:spcPct val="110000"/>
              </a:lnSpc>
            </a:pP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      = min {2+ 3</a:t>
            </a:r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3 + 4} = 5</a:t>
            </a:r>
          </a:p>
          <a:p>
            <a:pPr>
              <a:lnSpc>
                <a:spcPct val="110000"/>
              </a:lnSpc>
            </a:pPr>
            <a:r>
              <a:rPr lang="zh-CN" altLang="en-US" sz="2800" i="0">
                <a:ea typeface="楷体_GB2312" pitchFamily="49" charset="-122"/>
              </a:rPr>
              <a:t>可见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) = 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zh-CN" altLang="en-US" sz="2800" i="0">
                <a:ea typeface="楷体_GB2312" pitchFamily="49" charset="-122"/>
              </a:rPr>
              <a:t>，其最短路径为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2800" i="0" baseline="-30000">
                <a:solidFill>
                  <a:schemeClr val="bg1"/>
                </a:solidFill>
                <a:ea typeface="楷体_GB2312" pitchFamily="49" charset="-122"/>
              </a:rPr>
              <a:t>10</a:t>
            </a:r>
          </a:p>
        </p:txBody>
      </p:sp>
      <p:grpSp>
        <p:nvGrpSpPr>
          <p:cNvPr id="52" name="Group 109"/>
          <p:cNvGrpSpPr>
            <a:grpSpLocks/>
          </p:cNvGrpSpPr>
          <p:nvPr/>
        </p:nvGrpSpPr>
        <p:grpSpPr bwMode="auto">
          <a:xfrm>
            <a:off x="539552" y="3501008"/>
            <a:ext cx="6535639" cy="3101917"/>
            <a:chOff x="625" y="-130"/>
            <a:chExt cx="4676" cy="2193"/>
          </a:xfrm>
        </p:grpSpPr>
        <p:sp>
          <p:nvSpPr>
            <p:cNvPr id="53" name="Rectangle 61"/>
            <p:cNvSpPr>
              <a:spLocks noChangeArrowheads="1"/>
            </p:cNvSpPr>
            <p:nvPr/>
          </p:nvSpPr>
          <p:spPr bwMode="auto">
            <a:xfrm>
              <a:off x="2464" y="1611"/>
              <a:ext cx="451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en-US" altLang="zh-CN" sz="3600" b="1" i="0" baseline="-2500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54" name="Rectangle 62"/>
            <p:cNvSpPr>
              <a:spLocks noChangeArrowheads="1"/>
            </p:cNvSpPr>
            <p:nvPr/>
          </p:nvSpPr>
          <p:spPr bwMode="auto">
            <a:xfrm>
              <a:off x="1976" y="1644"/>
              <a:ext cx="307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i="0"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sz="3200" i="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55" name="Group 108"/>
            <p:cNvGrpSpPr>
              <a:grpSpLocks/>
            </p:cNvGrpSpPr>
            <p:nvPr/>
          </p:nvGrpSpPr>
          <p:grpSpPr bwMode="auto">
            <a:xfrm>
              <a:off x="625" y="-130"/>
              <a:ext cx="4676" cy="2142"/>
              <a:chOff x="625" y="-168"/>
              <a:chExt cx="4676" cy="2142"/>
            </a:xfrm>
          </p:grpSpPr>
          <p:sp>
            <p:nvSpPr>
              <p:cNvPr id="56" name="Line 64"/>
              <p:cNvSpPr>
                <a:spLocks noChangeShapeType="1"/>
              </p:cNvSpPr>
              <p:nvPr/>
            </p:nvSpPr>
            <p:spPr bwMode="auto">
              <a:xfrm flipV="1">
                <a:off x="1027" y="460"/>
                <a:ext cx="618" cy="52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65"/>
              <p:cNvSpPr>
                <a:spLocks noChangeShapeType="1"/>
              </p:cNvSpPr>
              <p:nvPr/>
            </p:nvSpPr>
            <p:spPr bwMode="auto">
              <a:xfrm>
                <a:off x="986" y="1052"/>
                <a:ext cx="618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66"/>
              <p:cNvSpPr>
                <a:spLocks noChangeShapeType="1"/>
              </p:cNvSpPr>
              <p:nvPr/>
            </p:nvSpPr>
            <p:spPr bwMode="auto">
              <a:xfrm>
                <a:off x="986" y="1117"/>
                <a:ext cx="756" cy="4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67"/>
              <p:cNvSpPr>
                <a:spLocks noChangeShapeType="1"/>
              </p:cNvSpPr>
              <p:nvPr/>
            </p:nvSpPr>
            <p:spPr bwMode="auto">
              <a:xfrm flipV="1">
                <a:off x="1658" y="230"/>
                <a:ext cx="977" cy="23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68"/>
              <p:cNvSpPr>
                <a:spLocks noChangeShapeType="1"/>
              </p:cNvSpPr>
              <p:nvPr/>
            </p:nvSpPr>
            <p:spPr bwMode="auto">
              <a:xfrm>
                <a:off x="1703" y="481"/>
                <a:ext cx="891" cy="43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69"/>
              <p:cNvSpPr>
                <a:spLocks noChangeShapeType="1"/>
              </p:cNvSpPr>
              <p:nvPr/>
            </p:nvSpPr>
            <p:spPr bwMode="auto">
              <a:xfrm flipV="1">
                <a:off x="1604" y="230"/>
                <a:ext cx="1014" cy="80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70"/>
              <p:cNvSpPr>
                <a:spLocks noChangeShapeType="1"/>
              </p:cNvSpPr>
              <p:nvPr/>
            </p:nvSpPr>
            <p:spPr bwMode="auto">
              <a:xfrm flipV="1">
                <a:off x="1645" y="921"/>
                <a:ext cx="949" cy="11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Line 71"/>
              <p:cNvSpPr>
                <a:spLocks noChangeShapeType="1"/>
              </p:cNvSpPr>
              <p:nvPr/>
            </p:nvSpPr>
            <p:spPr bwMode="auto">
              <a:xfrm>
                <a:off x="1634" y="1087"/>
                <a:ext cx="919" cy="59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72"/>
              <p:cNvSpPr>
                <a:spLocks noChangeShapeType="1"/>
              </p:cNvSpPr>
              <p:nvPr/>
            </p:nvSpPr>
            <p:spPr bwMode="auto">
              <a:xfrm flipV="1">
                <a:off x="1810" y="954"/>
                <a:ext cx="784" cy="62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73"/>
              <p:cNvSpPr>
                <a:spLocks noChangeShapeType="1"/>
              </p:cNvSpPr>
              <p:nvPr/>
            </p:nvSpPr>
            <p:spPr bwMode="auto">
              <a:xfrm>
                <a:off x="1810" y="1611"/>
                <a:ext cx="743" cy="9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74"/>
              <p:cNvSpPr>
                <a:spLocks noChangeShapeType="1"/>
              </p:cNvSpPr>
              <p:nvPr/>
            </p:nvSpPr>
            <p:spPr bwMode="auto">
              <a:xfrm>
                <a:off x="2669" y="236"/>
                <a:ext cx="1027" cy="3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75"/>
              <p:cNvSpPr>
                <a:spLocks noChangeShapeType="1"/>
              </p:cNvSpPr>
              <p:nvPr/>
            </p:nvSpPr>
            <p:spPr bwMode="auto">
              <a:xfrm flipV="1">
                <a:off x="2618" y="674"/>
                <a:ext cx="1058" cy="25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76"/>
              <p:cNvSpPr>
                <a:spLocks noChangeShapeType="1"/>
              </p:cNvSpPr>
              <p:nvPr/>
            </p:nvSpPr>
            <p:spPr bwMode="auto">
              <a:xfrm>
                <a:off x="2618" y="954"/>
                <a:ext cx="1008" cy="49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77"/>
              <p:cNvSpPr>
                <a:spLocks noChangeShapeType="1"/>
              </p:cNvSpPr>
              <p:nvPr/>
            </p:nvSpPr>
            <p:spPr bwMode="auto">
              <a:xfrm flipV="1">
                <a:off x="2594" y="674"/>
                <a:ext cx="1113" cy="100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78"/>
              <p:cNvSpPr>
                <a:spLocks noChangeShapeType="1"/>
              </p:cNvSpPr>
              <p:nvPr/>
            </p:nvSpPr>
            <p:spPr bwMode="auto">
              <a:xfrm flipV="1">
                <a:off x="2538" y="1466"/>
                <a:ext cx="1088" cy="211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79"/>
              <p:cNvSpPr>
                <a:spLocks noChangeShapeType="1"/>
              </p:cNvSpPr>
              <p:nvPr/>
            </p:nvSpPr>
            <p:spPr bwMode="auto">
              <a:xfrm>
                <a:off x="3707" y="625"/>
                <a:ext cx="1114" cy="39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80"/>
              <p:cNvSpPr>
                <a:spLocks noChangeShapeType="1"/>
              </p:cNvSpPr>
              <p:nvPr/>
            </p:nvSpPr>
            <p:spPr bwMode="auto">
              <a:xfrm flipV="1">
                <a:off x="3676" y="1058"/>
                <a:ext cx="1145" cy="37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Rectangle 81"/>
              <p:cNvSpPr>
                <a:spLocks noChangeArrowheads="1"/>
              </p:cNvSpPr>
              <p:nvPr/>
            </p:nvSpPr>
            <p:spPr bwMode="auto">
              <a:xfrm>
                <a:off x="625" y="856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 bwMode="auto">
              <a:xfrm>
                <a:off x="1409" y="-37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75" name="Rectangle 83"/>
              <p:cNvSpPr>
                <a:spLocks noChangeArrowheads="1"/>
              </p:cNvSpPr>
              <p:nvPr/>
            </p:nvSpPr>
            <p:spPr bwMode="auto">
              <a:xfrm>
                <a:off x="1349" y="978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76" name="Rectangle 84"/>
              <p:cNvSpPr>
                <a:spLocks noChangeArrowheads="1"/>
              </p:cNvSpPr>
              <p:nvPr/>
            </p:nvSpPr>
            <p:spPr bwMode="auto">
              <a:xfrm>
                <a:off x="1433" y="1413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77" name="Rectangle 85"/>
              <p:cNvSpPr>
                <a:spLocks noChangeArrowheads="1"/>
              </p:cNvSpPr>
              <p:nvPr/>
            </p:nvSpPr>
            <p:spPr bwMode="auto">
              <a:xfrm>
                <a:off x="2455" y="-168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78" name="Rectangle 86"/>
              <p:cNvSpPr>
                <a:spLocks noChangeArrowheads="1"/>
              </p:cNvSpPr>
              <p:nvPr/>
            </p:nvSpPr>
            <p:spPr bwMode="auto">
              <a:xfrm>
                <a:off x="2408" y="443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79" name="Rectangle 87"/>
              <p:cNvSpPr>
                <a:spLocks noChangeArrowheads="1"/>
              </p:cNvSpPr>
              <p:nvPr/>
            </p:nvSpPr>
            <p:spPr bwMode="auto">
              <a:xfrm>
                <a:off x="3660" y="221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8</a:t>
                </a:r>
              </a:p>
            </p:txBody>
          </p:sp>
          <p:sp>
            <p:nvSpPr>
              <p:cNvPr id="80" name="Rectangle 88"/>
              <p:cNvSpPr>
                <a:spLocks noChangeArrowheads="1"/>
              </p:cNvSpPr>
              <p:nvPr/>
            </p:nvSpPr>
            <p:spPr bwMode="auto">
              <a:xfrm>
                <a:off x="3577" y="1316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9</a:t>
                </a:r>
              </a:p>
            </p:txBody>
          </p:sp>
          <p:sp>
            <p:nvSpPr>
              <p:cNvPr id="81" name="Rectangle 89"/>
              <p:cNvSpPr>
                <a:spLocks noChangeArrowheads="1"/>
              </p:cNvSpPr>
              <p:nvPr/>
            </p:nvSpPr>
            <p:spPr bwMode="auto">
              <a:xfrm>
                <a:off x="4728" y="954"/>
                <a:ext cx="573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82" name="Rectangle 90"/>
              <p:cNvSpPr>
                <a:spLocks noChangeArrowheads="1"/>
              </p:cNvSpPr>
              <p:nvPr/>
            </p:nvSpPr>
            <p:spPr bwMode="auto">
              <a:xfrm>
                <a:off x="1068" y="48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3" name="Rectangle 91"/>
              <p:cNvSpPr>
                <a:spLocks noChangeArrowheads="1"/>
              </p:cNvSpPr>
              <p:nvPr/>
            </p:nvSpPr>
            <p:spPr bwMode="auto">
              <a:xfrm>
                <a:off x="1233" y="72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4" name="Rectangle 92"/>
              <p:cNvSpPr>
                <a:spLocks noChangeArrowheads="1"/>
              </p:cNvSpPr>
              <p:nvPr/>
            </p:nvSpPr>
            <p:spPr bwMode="auto">
              <a:xfrm>
                <a:off x="4078" y="510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5" name="Rectangle 93"/>
              <p:cNvSpPr>
                <a:spLocks noChangeArrowheads="1"/>
              </p:cNvSpPr>
              <p:nvPr/>
            </p:nvSpPr>
            <p:spPr bwMode="auto">
              <a:xfrm>
                <a:off x="2552" y="914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6" name="Rectangle 94"/>
              <p:cNvSpPr>
                <a:spLocks noChangeArrowheads="1"/>
              </p:cNvSpPr>
              <p:nvPr/>
            </p:nvSpPr>
            <p:spPr bwMode="auto">
              <a:xfrm>
                <a:off x="1027" y="1283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7" name="Rectangle 95"/>
              <p:cNvSpPr>
                <a:spLocks noChangeArrowheads="1"/>
              </p:cNvSpPr>
              <p:nvPr/>
            </p:nvSpPr>
            <p:spPr bwMode="auto">
              <a:xfrm>
                <a:off x="1589" y="573"/>
                <a:ext cx="327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6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8" name="Rectangle 96"/>
              <p:cNvSpPr>
                <a:spLocks noChangeArrowheads="1"/>
              </p:cNvSpPr>
              <p:nvPr/>
            </p:nvSpPr>
            <p:spPr bwMode="auto">
              <a:xfrm>
                <a:off x="3918" y="1279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89" name="Rectangle 97"/>
              <p:cNvSpPr>
                <a:spLocks noChangeArrowheads="1"/>
              </p:cNvSpPr>
              <p:nvPr/>
            </p:nvSpPr>
            <p:spPr bwMode="auto">
              <a:xfrm>
                <a:off x="2812" y="29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0" name="Rectangle 98"/>
              <p:cNvSpPr>
                <a:spLocks noChangeArrowheads="1"/>
              </p:cNvSpPr>
              <p:nvPr/>
            </p:nvSpPr>
            <p:spPr bwMode="auto">
              <a:xfrm>
                <a:off x="1976" y="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1" name="Rectangle 99"/>
              <p:cNvSpPr>
                <a:spLocks noChangeArrowheads="1"/>
              </p:cNvSpPr>
              <p:nvPr/>
            </p:nvSpPr>
            <p:spPr bwMode="auto">
              <a:xfrm>
                <a:off x="1804" y="32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2" name="Rectangle 100"/>
              <p:cNvSpPr>
                <a:spLocks noChangeArrowheads="1"/>
              </p:cNvSpPr>
              <p:nvPr/>
            </p:nvSpPr>
            <p:spPr bwMode="auto">
              <a:xfrm>
                <a:off x="1800" y="87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3" name="Rectangle 101"/>
              <p:cNvSpPr>
                <a:spLocks noChangeArrowheads="1"/>
              </p:cNvSpPr>
              <p:nvPr/>
            </p:nvSpPr>
            <p:spPr bwMode="auto">
              <a:xfrm>
                <a:off x="2808" y="156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4" name="Rectangle 102"/>
              <p:cNvSpPr>
                <a:spLocks noChangeArrowheads="1"/>
              </p:cNvSpPr>
              <p:nvPr/>
            </p:nvSpPr>
            <p:spPr bwMode="auto">
              <a:xfrm>
                <a:off x="2537" y="1241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5" name="Rectangle 103"/>
              <p:cNvSpPr>
                <a:spLocks noChangeArrowheads="1"/>
              </p:cNvSpPr>
              <p:nvPr/>
            </p:nvSpPr>
            <p:spPr bwMode="auto">
              <a:xfrm>
                <a:off x="1683" y="1117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6" name="Rectangle 104"/>
              <p:cNvSpPr>
                <a:spLocks noChangeArrowheads="1"/>
              </p:cNvSpPr>
              <p:nvPr/>
            </p:nvSpPr>
            <p:spPr bwMode="auto">
              <a:xfrm>
                <a:off x="2049" y="976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7" name="Rectangle 105"/>
              <p:cNvSpPr>
                <a:spLocks noChangeArrowheads="1"/>
              </p:cNvSpPr>
              <p:nvPr/>
            </p:nvSpPr>
            <p:spPr bwMode="auto">
              <a:xfrm>
                <a:off x="2752" y="530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2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/>
      <p:bldP spid="3409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050"/>
          <p:cNvSpPr>
            <a:spLocks noChangeArrowheads="1"/>
          </p:cNvSpPr>
          <p:nvPr/>
        </p:nvSpPr>
        <p:spPr bwMode="auto">
          <a:xfrm>
            <a:off x="250825" y="549275"/>
            <a:ext cx="599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k=2</a:t>
            </a:r>
            <a:r>
              <a:rPr lang="zh-CN" altLang="en-US" sz="3200" i="0">
                <a:solidFill>
                  <a:schemeClr val="bg1"/>
                </a:solidFill>
                <a:ea typeface="楷体_GB2312" pitchFamily="49" charset="-122"/>
              </a:rPr>
              <a:t>时</a:t>
            </a:r>
            <a:r>
              <a:rPr lang="en-US" altLang="zh-CN" sz="3200" i="0">
                <a:ea typeface="楷体_GB2312" pitchFamily="49" charset="-122"/>
              </a:rPr>
              <a:t>,</a:t>
            </a:r>
            <a:r>
              <a:rPr lang="zh-CN" altLang="en-US" sz="3200" i="0">
                <a:ea typeface="楷体_GB2312" pitchFamily="49" charset="-122"/>
              </a:rPr>
              <a:t>出发点有三个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sz="3200" i="0">
                <a:ea typeface="楷体_GB2312" pitchFamily="49" charset="-122"/>
              </a:rPr>
              <a:t>、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zh-CN" altLang="en-US" sz="3200" i="0">
                <a:ea typeface="楷体_GB2312" pitchFamily="49" charset="-122"/>
              </a:rPr>
              <a:t>和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3200" i="0">
                <a:ea typeface="楷体_GB2312" pitchFamily="49" charset="-122"/>
              </a:rPr>
              <a:t>。</a:t>
            </a:r>
          </a:p>
        </p:txBody>
      </p:sp>
      <p:sp>
        <p:nvSpPr>
          <p:cNvPr id="342019" name="Rectangle 2051"/>
          <p:cNvSpPr>
            <a:spLocks noChangeArrowheads="1"/>
          </p:cNvSpPr>
          <p:nvPr/>
        </p:nvSpPr>
        <p:spPr bwMode="auto">
          <a:xfrm>
            <a:off x="179512" y="1286101"/>
            <a:ext cx="89154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f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)= min {d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), d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)}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      = min {7+ 7,7+5} = 12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i="0" dirty="0">
                <a:ea typeface="楷体_GB2312" pitchFamily="49" charset="-122"/>
              </a:rPr>
              <a:t>则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 = 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ea typeface="楷体_GB2312" pitchFamily="49" charset="-122"/>
              </a:rPr>
              <a:t>,</a:t>
            </a:r>
            <a:r>
              <a:rPr lang="zh-CN" altLang="en-US" sz="3200" i="0" dirty="0">
                <a:ea typeface="楷体_GB2312" pitchFamily="49" charset="-122"/>
              </a:rPr>
              <a:t>其最短路径为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→</a:t>
            </a:r>
            <a:r>
              <a:rPr lang="en-US" altLang="zh-CN" sz="3200" i="0" dirty="0">
                <a:ea typeface="楷体_GB2312" pitchFamily="49" charset="-122"/>
              </a:rPr>
              <a:t> 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10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FD1AF3-9537-4033-B4D7-92658E1B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495577"/>
            <a:ext cx="6828112" cy="3432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8" grpId="0" autoUpdateAnimBg="0"/>
      <p:bldP spid="34201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050"/>
          <p:cNvSpPr>
            <a:spLocks noChangeArrowheads="1"/>
          </p:cNvSpPr>
          <p:nvPr/>
        </p:nvSpPr>
        <p:spPr bwMode="auto">
          <a:xfrm>
            <a:off x="250825" y="549275"/>
            <a:ext cx="599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k=2</a:t>
            </a:r>
            <a:r>
              <a:rPr lang="zh-CN" altLang="en-US" sz="3200" i="0">
                <a:solidFill>
                  <a:schemeClr val="bg1"/>
                </a:solidFill>
                <a:ea typeface="楷体_GB2312" pitchFamily="49" charset="-122"/>
              </a:rPr>
              <a:t>时</a:t>
            </a:r>
            <a:r>
              <a:rPr lang="en-US" altLang="zh-CN" sz="3200" i="0">
                <a:ea typeface="楷体_GB2312" pitchFamily="49" charset="-122"/>
              </a:rPr>
              <a:t>,</a:t>
            </a:r>
            <a:r>
              <a:rPr lang="zh-CN" altLang="en-US" sz="3200" i="0">
                <a:ea typeface="楷体_GB2312" pitchFamily="49" charset="-122"/>
              </a:rPr>
              <a:t>出发点有三个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sz="3200" i="0">
                <a:ea typeface="楷体_GB2312" pitchFamily="49" charset="-122"/>
              </a:rPr>
              <a:t>、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zh-CN" altLang="en-US" sz="3200" i="0">
                <a:ea typeface="楷体_GB2312" pitchFamily="49" charset="-122"/>
              </a:rPr>
              <a:t>和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3200" i="0">
                <a:ea typeface="楷体_GB2312" pitchFamily="49" charset="-122"/>
              </a:rPr>
              <a:t>。</a:t>
            </a:r>
          </a:p>
        </p:txBody>
      </p:sp>
      <p:sp>
        <p:nvSpPr>
          <p:cNvPr id="342020" name="Rectangle 2052"/>
          <p:cNvSpPr>
            <a:spLocks noChangeArrowheads="1"/>
          </p:cNvSpPr>
          <p:nvPr/>
        </p:nvSpPr>
        <p:spPr bwMode="auto">
          <a:xfrm>
            <a:off x="228600" y="1196752"/>
            <a:ext cx="89154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f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)= min {d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3200" i="0" baseline="-25000" dirty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), d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3200" i="0" dirty="0">
                <a:solidFill>
                  <a:schemeClr val="bg1"/>
                </a:solidFill>
                <a:ea typeface="楷体_GB2312" pitchFamily="49" charset="-122"/>
              </a:rPr>
              <a:t>，                       		   </a:t>
            </a:r>
            <a:r>
              <a:rPr lang="en-US" altLang="zh-CN" sz="3200" i="0" dirty="0">
                <a:solidFill>
                  <a:schemeClr val="bg1"/>
                </a:solidFill>
              </a:rPr>
              <a:t>d</a:t>
            </a:r>
            <a:r>
              <a:rPr lang="en-US" altLang="zh-CN" sz="3200" i="0" baseline="-25000" dirty="0">
                <a:solidFill>
                  <a:schemeClr val="bg1"/>
                </a:solidFill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</a:rPr>
              <a:t>(v</a:t>
            </a:r>
            <a:r>
              <a:rPr lang="en-US" altLang="zh-CN" sz="3200" i="0" baseline="-25000" dirty="0">
                <a:solidFill>
                  <a:schemeClr val="bg1"/>
                </a:solidFill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</a:rPr>
              <a:t>,v</a:t>
            </a:r>
            <a:r>
              <a:rPr lang="en-US" altLang="zh-CN" sz="3200" i="0" baseline="-25000" dirty="0">
                <a:solidFill>
                  <a:schemeClr val="bg1"/>
                </a:solidFill>
              </a:rPr>
              <a:t>7</a:t>
            </a:r>
            <a:r>
              <a:rPr lang="en-US" altLang="zh-CN" sz="3200" i="0" dirty="0">
                <a:solidFill>
                  <a:schemeClr val="bg1"/>
                </a:solidFill>
              </a:rPr>
              <a:t>) + f</a:t>
            </a:r>
            <a:r>
              <a:rPr lang="en-US" altLang="zh-CN" sz="3200" i="0" baseline="-25000" dirty="0">
                <a:solidFill>
                  <a:schemeClr val="bg1"/>
                </a:solidFill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</a:rPr>
              <a:t>(v</a:t>
            </a:r>
            <a:r>
              <a:rPr lang="en-US" altLang="zh-CN" sz="3200" i="0" baseline="-25000" dirty="0">
                <a:solidFill>
                  <a:schemeClr val="bg1"/>
                </a:solidFill>
              </a:rPr>
              <a:t>7</a:t>
            </a:r>
            <a:r>
              <a:rPr lang="en-US" altLang="zh-CN" sz="3200" i="0" dirty="0">
                <a:solidFill>
                  <a:schemeClr val="bg1"/>
                </a:solidFill>
              </a:rPr>
              <a:t>)}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     = min {4+ 7,5+5</a:t>
            </a:r>
            <a:r>
              <a:rPr lang="zh-CN" altLang="en-US" sz="3200" i="0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6+9} = 10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i="0" dirty="0">
                <a:ea typeface="楷体_GB2312" pitchFamily="49" charset="-122"/>
              </a:rPr>
              <a:t>则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 = 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ea typeface="楷体_GB2312" pitchFamily="49" charset="-122"/>
              </a:rPr>
              <a:t>,</a:t>
            </a:r>
            <a:r>
              <a:rPr lang="zh-CN" altLang="en-US" sz="3200" i="0" dirty="0">
                <a:ea typeface="楷体_GB2312" pitchFamily="49" charset="-122"/>
              </a:rPr>
              <a:t>其最短路径为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→</a:t>
            </a:r>
            <a:r>
              <a:rPr lang="en-US" altLang="zh-CN" sz="3200" i="0" dirty="0">
                <a:ea typeface="楷体_GB2312" pitchFamily="49" charset="-122"/>
              </a:rPr>
              <a:t> 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9498C8-E86B-49B2-AE2C-46B23571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645024"/>
            <a:ext cx="6828112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8" grpId="0" autoUpdateAnimBg="0"/>
      <p:bldP spid="34202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250825" y="549275"/>
            <a:ext cx="599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k=2</a:t>
            </a:r>
            <a:r>
              <a:rPr lang="zh-CN" altLang="en-US" sz="3200" i="0">
                <a:solidFill>
                  <a:schemeClr val="bg1"/>
                </a:solidFill>
                <a:ea typeface="楷体_GB2312" pitchFamily="49" charset="-122"/>
              </a:rPr>
              <a:t>时</a:t>
            </a:r>
            <a:r>
              <a:rPr lang="en-US" altLang="zh-CN" sz="3200" i="0">
                <a:ea typeface="楷体_GB2312" pitchFamily="49" charset="-122"/>
              </a:rPr>
              <a:t>,</a:t>
            </a:r>
            <a:r>
              <a:rPr lang="zh-CN" altLang="en-US" sz="3200" i="0">
                <a:ea typeface="楷体_GB2312" pitchFamily="49" charset="-122"/>
              </a:rPr>
              <a:t>出发点有三个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sz="3200" i="0">
                <a:ea typeface="楷体_GB2312" pitchFamily="49" charset="-122"/>
              </a:rPr>
              <a:t>、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zh-CN" altLang="en-US" sz="3200" i="0">
                <a:ea typeface="楷体_GB2312" pitchFamily="49" charset="-122"/>
              </a:rPr>
              <a:t>和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3200" i="0">
                <a:ea typeface="楷体_GB2312" pitchFamily="49" charset="-122"/>
              </a:rPr>
              <a:t>。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107504" y="1484784"/>
            <a:ext cx="89154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f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)= min {d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), d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)}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      = min {3+ 9,5+5} = 10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i="0" dirty="0">
                <a:ea typeface="楷体_GB2312" pitchFamily="49" charset="-122"/>
              </a:rPr>
              <a:t>则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) = 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ea typeface="楷体_GB2312" pitchFamily="49" charset="-122"/>
              </a:rPr>
              <a:t>,</a:t>
            </a:r>
            <a:r>
              <a:rPr lang="zh-CN" altLang="en-US" sz="3200" i="0" dirty="0">
                <a:ea typeface="楷体_GB2312" pitchFamily="49" charset="-122"/>
              </a:rPr>
              <a:t>其最短路径为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→</a:t>
            </a:r>
            <a:r>
              <a:rPr lang="en-US" altLang="zh-CN" sz="3200" i="0" dirty="0">
                <a:ea typeface="楷体_GB2312" pitchFamily="49" charset="-122"/>
              </a:rPr>
              <a:t> 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3200" i="0" baseline="-30000" dirty="0">
                <a:solidFill>
                  <a:schemeClr val="bg1"/>
                </a:solidFill>
                <a:ea typeface="楷体_GB2312" pitchFamily="49" charset="-122"/>
              </a:rPr>
              <a:t>10</a:t>
            </a:r>
          </a:p>
        </p:txBody>
      </p:sp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582661" y="3673775"/>
            <a:ext cx="6535639" cy="3101917"/>
            <a:chOff x="625" y="-130"/>
            <a:chExt cx="4676" cy="2193"/>
          </a:xfrm>
        </p:grpSpPr>
        <p:sp>
          <p:nvSpPr>
            <p:cNvPr id="7" name="Rectangle 61"/>
            <p:cNvSpPr>
              <a:spLocks noChangeArrowheads="1"/>
            </p:cNvSpPr>
            <p:nvPr/>
          </p:nvSpPr>
          <p:spPr bwMode="auto">
            <a:xfrm>
              <a:off x="2464" y="1611"/>
              <a:ext cx="451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en-US" altLang="zh-CN" sz="3600" b="1" i="0" baseline="-2500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8" name="Rectangle 62"/>
            <p:cNvSpPr>
              <a:spLocks noChangeArrowheads="1"/>
            </p:cNvSpPr>
            <p:nvPr/>
          </p:nvSpPr>
          <p:spPr bwMode="auto">
            <a:xfrm>
              <a:off x="1976" y="1644"/>
              <a:ext cx="307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i="0"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sz="3200" i="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9" name="Group 108"/>
            <p:cNvGrpSpPr>
              <a:grpSpLocks/>
            </p:cNvGrpSpPr>
            <p:nvPr/>
          </p:nvGrpSpPr>
          <p:grpSpPr bwMode="auto">
            <a:xfrm>
              <a:off x="625" y="-130"/>
              <a:ext cx="4676" cy="2142"/>
              <a:chOff x="625" y="-168"/>
              <a:chExt cx="4676" cy="2142"/>
            </a:xfrm>
          </p:grpSpPr>
          <p:sp>
            <p:nvSpPr>
              <p:cNvPr id="10" name="Line 64"/>
              <p:cNvSpPr>
                <a:spLocks noChangeShapeType="1"/>
              </p:cNvSpPr>
              <p:nvPr/>
            </p:nvSpPr>
            <p:spPr bwMode="auto">
              <a:xfrm flipV="1">
                <a:off x="1027" y="460"/>
                <a:ext cx="618" cy="52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65"/>
              <p:cNvSpPr>
                <a:spLocks noChangeShapeType="1"/>
              </p:cNvSpPr>
              <p:nvPr/>
            </p:nvSpPr>
            <p:spPr bwMode="auto">
              <a:xfrm>
                <a:off x="986" y="1052"/>
                <a:ext cx="618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66"/>
              <p:cNvSpPr>
                <a:spLocks noChangeShapeType="1"/>
              </p:cNvSpPr>
              <p:nvPr/>
            </p:nvSpPr>
            <p:spPr bwMode="auto">
              <a:xfrm>
                <a:off x="986" y="1117"/>
                <a:ext cx="756" cy="4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67"/>
              <p:cNvSpPr>
                <a:spLocks noChangeShapeType="1"/>
              </p:cNvSpPr>
              <p:nvPr/>
            </p:nvSpPr>
            <p:spPr bwMode="auto">
              <a:xfrm flipV="1">
                <a:off x="1658" y="230"/>
                <a:ext cx="977" cy="23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68"/>
              <p:cNvSpPr>
                <a:spLocks noChangeShapeType="1"/>
              </p:cNvSpPr>
              <p:nvPr/>
            </p:nvSpPr>
            <p:spPr bwMode="auto">
              <a:xfrm>
                <a:off x="1703" y="481"/>
                <a:ext cx="891" cy="43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69"/>
              <p:cNvSpPr>
                <a:spLocks noChangeShapeType="1"/>
              </p:cNvSpPr>
              <p:nvPr/>
            </p:nvSpPr>
            <p:spPr bwMode="auto">
              <a:xfrm flipV="1">
                <a:off x="1604" y="230"/>
                <a:ext cx="1014" cy="80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70"/>
              <p:cNvSpPr>
                <a:spLocks noChangeShapeType="1"/>
              </p:cNvSpPr>
              <p:nvPr/>
            </p:nvSpPr>
            <p:spPr bwMode="auto">
              <a:xfrm flipV="1">
                <a:off x="1645" y="921"/>
                <a:ext cx="949" cy="11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71"/>
              <p:cNvSpPr>
                <a:spLocks noChangeShapeType="1"/>
              </p:cNvSpPr>
              <p:nvPr/>
            </p:nvSpPr>
            <p:spPr bwMode="auto">
              <a:xfrm>
                <a:off x="1634" y="1087"/>
                <a:ext cx="919" cy="59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72"/>
              <p:cNvSpPr>
                <a:spLocks noChangeShapeType="1"/>
              </p:cNvSpPr>
              <p:nvPr/>
            </p:nvSpPr>
            <p:spPr bwMode="auto">
              <a:xfrm flipV="1">
                <a:off x="1810" y="954"/>
                <a:ext cx="784" cy="62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73"/>
              <p:cNvSpPr>
                <a:spLocks noChangeShapeType="1"/>
              </p:cNvSpPr>
              <p:nvPr/>
            </p:nvSpPr>
            <p:spPr bwMode="auto">
              <a:xfrm>
                <a:off x="1810" y="1611"/>
                <a:ext cx="743" cy="9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74"/>
              <p:cNvSpPr>
                <a:spLocks noChangeShapeType="1"/>
              </p:cNvSpPr>
              <p:nvPr/>
            </p:nvSpPr>
            <p:spPr bwMode="auto">
              <a:xfrm>
                <a:off x="2669" y="236"/>
                <a:ext cx="1027" cy="3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75"/>
              <p:cNvSpPr>
                <a:spLocks noChangeShapeType="1"/>
              </p:cNvSpPr>
              <p:nvPr/>
            </p:nvSpPr>
            <p:spPr bwMode="auto">
              <a:xfrm flipV="1">
                <a:off x="2618" y="674"/>
                <a:ext cx="1058" cy="25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76"/>
              <p:cNvSpPr>
                <a:spLocks noChangeShapeType="1"/>
              </p:cNvSpPr>
              <p:nvPr/>
            </p:nvSpPr>
            <p:spPr bwMode="auto">
              <a:xfrm>
                <a:off x="2618" y="954"/>
                <a:ext cx="1008" cy="49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77"/>
              <p:cNvSpPr>
                <a:spLocks noChangeShapeType="1"/>
              </p:cNvSpPr>
              <p:nvPr/>
            </p:nvSpPr>
            <p:spPr bwMode="auto">
              <a:xfrm flipV="1">
                <a:off x="2594" y="674"/>
                <a:ext cx="1113" cy="100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78"/>
              <p:cNvSpPr>
                <a:spLocks noChangeShapeType="1"/>
              </p:cNvSpPr>
              <p:nvPr/>
            </p:nvSpPr>
            <p:spPr bwMode="auto">
              <a:xfrm flipV="1">
                <a:off x="2538" y="1466"/>
                <a:ext cx="1088" cy="211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79"/>
              <p:cNvSpPr>
                <a:spLocks noChangeShapeType="1"/>
              </p:cNvSpPr>
              <p:nvPr/>
            </p:nvSpPr>
            <p:spPr bwMode="auto">
              <a:xfrm>
                <a:off x="3707" y="625"/>
                <a:ext cx="1114" cy="39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80"/>
              <p:cNvSpPr>
                <a:spLocks noChangeShapeType="1"/>
              </p:cNvSpPr>
              <p:nvPr/>
            </p:nvSpPr>
            <p:spPr bwMode="auto">
              <a:xfrm flipV="1">
                <a:off x="3676" y="1058"/>
                <a:ext cx="1145" cy="37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Rectangle 81"/>
              <p:cNvSpPr>
                <a:spLocks noChangeArrowheads="1"/>
              </p:cNvSpPr>
              <p:nvPr/>
            </p:nvSpPr>
            <p:spPr bwMode="auto">
              <a:xfrm>
                <a:off x="625" y="856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8" name="Rectangle 82"/>
              <p:cNvSpPr>
                <a:spLocks noChangeArrowheads="1"/>
              </p:cNvSpPr>
              <p:nvPr/>
            </p:nvSpPr>
            <p:spPr bwMode="auto">
              <a:xfrm>
                <a:off x="1409" y="-37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29" name="Rectangle 83"/>
              <p:cNvSpPr>
                <a:spLocks noChangeArrowheads="1"/>
              </p:cNvSpPr>
              <p:nvPr/>
            </p:nvSpPr>
            <p:spPr bwMode="auto">
              <a:xfrm>
                <a:off x="1349" y="978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30" name="Rectangle 84"/>
              <p:cNvSpPr>
                <a:spLocks noChangeArrowheads="1"/>
              </p:cNvSpPr>
              <p:nvPr/>
            </p:nvSpPr>
            <p:spPr bwMode="auto">
              <a:xfrm>
                <a:off x="1433" y="1413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31" name="Rectangle 85"/>
              <p:cNvSpPr>
                <a:spLocks noChangeArrowheads="1"/>
              </p:cNvSpPr>
              <p:nvPr/>
            </p:nvSpPr>
            <p:spPr bwMode="auto">
              <a:xfrm>
                <a:off x="2455" y="-168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32" name="Rectangle 86"/>
              <p:cNvSpPr>
                <a:spLocks noChangeArrowheads="1"/>
              </p:cNvSpPr>
              <p:nvPr/>
            </p:nvSpPr>
            <p:spPr bwMode="auto">
              <a:xfrm>
                <a:off x="2408" y="443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33" name="Rectangle 87"/>
              <p:cNvSpPr>
                <a:spLocks noChangeArrowheads="1"/>
              </p:cNvSpPr>
              <p:nvPr/>
            </p:nvSpPr>
            <p:spPr bwMode="auto">
              <a:xfrm>
                <a:off x="3660" y="221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8</a:t>
                </a:r>
              </a:p>
            </p:txBody>
          </p:sp>
          <p:sp>
            <p:nvSpPr>
              <p:cNvPr id="34" name="Rectangle 88"/>
              <p:cNvSpPr>
                <a:spLocks noChangeArrowheads="1"/>
              </p:cNvSpPr>
              <p:nvPr/>
            </p:nvSpPr>
            <p:spPr bwMode="auto">
              <a:xfrm>
                <a:off x="3577" y="1316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9</a:t>
                </a:r>
              </a:p>
            </p:txBody>
          </p:sp>
          <p:sp>
            <p:nvSpPr>
              <p:cNvPr id="35" name="Rectangle 89"/>
              <p:cNvSpPr>
                <a:spLocks noChangeArrowheads="1"/>
              </p:cNvSpPr>
              <p:nvPr/>
            </p:nvSpPr>
            <p:spPr bwMode="auto">
              <a:xfrm>
                <a:off x="4728" y="954"/>
                <a:ext cx="573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36" name="Rectangle 90"/>
              <p:cNvSpPr>
                <a:spLocks noChangeArrowheads="1"/>
              </p:cNvSpPr>
              <p:nvPr/>
            </p:nvSpPr>
            <p:spPr bwMode="auto">
              <a:xfrm>
                <a:off x="1068" y="48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7" name="Rectangle 91"/>
              <p:cNvSpPr>
                <a:spLocks noChangeArrowheads="1"/>
              </p:cNvSpPr>
              <p:nvPr/>
            </p:nvSpPr>
            <p:spPr bwMode="auto">
              <a:xfrm>
                <a:off x="1233" y="72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8" name="Rectangle 92"/>
              <p:cNvSpPr>
                <a:spLocks noChangeArrowheads="1"/>
              </p:cNvSpPr>
              <p:nvPr/>
            </p:nvSpPr>
            <p:spPr bwMode="auto">
              <a:xfrm>
                <a:off x="4078" y="510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9" name="Rectangle 93"/>
              <p:cNvSpPr>
                <a:spLocks noChangeArrowheads="1"/>
              </p:cNvSpPr>
              <p:nvPr/>
            </p:nvSpPr>
            <p:spPr bwMode="auto">
              <a:xfrm>
                <a:off x="2552" y="914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0" name="Rectangle 94"/>
              <p:cNvSpPr>
                <a:spLocks noChangeArrowheads="1"/>
              </p:cNvSpPr>
              <p:nvPr/>
            </p:nvSpPr>
            <p:spPr bwMode="auto">
              <a:xfrm>
                <a:off x="1027" y="1283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" name="Rectangle 95"/>
              <p:cNvSpPr>
                <a:spLocks noChangeArrowheads="1"/>
              </p:cNvSpPr>
              <p:nvPr/>
            </p:nvSpPr>
            <p:spPr bwMode="auto">
              <a:xfrm>
                <a:off x="1589" y="573"/>
                <a:ext cx="327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6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2" name="Rectangle 96"/>
              <p:cNvSpPr>
                <a:spLocks noChangeArrowheads="1"/>
              </p:cNvSpPr>
              <p:nvPr/>
            </p:nvSpPr>
            <p:spPr bwMode="auto">
              <a:xfrm>
                <a:off x="3918" y="1279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3" name="Rectangle 97"/>
              <p:cNvSpPr>
                <a:spLocks noChangeArrowheads="1"/>
              </p:cNvSpPr>
              <p:nvPr/>
            </p:nvSpPr>
            <p:spPr bwMode="auto">
              <a:xfrm>
                <a:off x="2812" y="29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4" name="Rectangle 98"/>
              <p:cNvSpPr>
                <a:spLocks noChangeArrowheads="1"/>
              </p:cNvSpPr>
              <p:nvPr/>
            </p:nvSpPr>
            <p:spPr bwMode="auto">
              <a:xfrm>
                <a:off x="1976" y="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5" name="Rectangle 99"/>
              <p:cNvSpPr>
                <a:spLocks noChangeArrowheads="1"/>
              </p:cNvSpPr>
              <p:nvPr/>
            </p:nvSpPr>
            <p:spPr bwMode="auto">
              <a:xfrm>
                <a:off x="1804" y="32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6" name="Rectangle 100"/>
              <p:cNvSpPr>
                <a:spLocks noChangeArrowheads="1"/>
              </p:cNvSpPr>
              <p:nvPr/>
            </p:nvSpPr>
            <p:spPr bwMode="auto">
              <a:xfrm>
                <a:off x="1800" y="87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7" name="Rectangle 101"/>
              <p:cNvSpPr>
                <a:spLocks noChangeArrowheads="1"/>
              </p:cNvSpPr>
              <p:nvPr/>
            </p:nvSpPr>
            <p:spPr bwMode="auto">
              <a:xfrm>
                <a:off x="2808" y="156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8" name="Rectangle 102"/>
              <p:cNvSpPr>
                <a:spLocks noChangeArrowheads="1"/>
              </p:cNvSpPr>
              <p:nvPr/>
            </p:nvSpPr>
            <p:spPr bwMode="auto">
              <a:xfrm>
                <a:off x="2537" y="1241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9" name="Rectangle 103"/>
              <p:cNvSpPr>
                <a:spLocks noChangeArrowheads="1"/>
              </p:cNvSpPr>
              <p:nvPr/>
            </p:nvSpPr>
            <p:spPr bwMode="auto">
              <a:xfrm>
                <a:off x="1683" y="1117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/>
            </p:nvSpPr>
            <p:spPr bwMode="auto">
              <a:xfrm>
                <a:off x="2049" y="976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/>
            </p:nvSpPr>
            <p:spPr bwMode="auto">
              <a:xfrm>
                <a:off x="2752" y="530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2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utoUpdateAnimBg="0"/>
      <p:bldP spid="35226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318734" y="335691"/>
            <a:ext cx="4508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k=1</a:t>
            </a:r>
            <a:r>
              <a:rPr lang="zh-CN" altLang="en-US" sz="3200" i="0" dirty="0">
                <a:solidFill>
                  <a:schemeClr val="bg1"/>
                </a:solidFill>
                <a:ea typeface="楷体_GB2312" pitchFamily="49" charset="-122"/>
              </a:rPr>
              <a:t>时</a:t>
            </a:r>
            <a:r>
              <a:rPr lang="en-US" altLang="zh-CN" sz="3200" i="0" dirty="0">
                <a:ea typeface="楷体_GB2312" pitchFamily="49" charset="-122"/>
              </a:rPr>
              <a:t>,</a:t>
            </a:r>
            <a:r>
              <a:rPr lang="zh-CN" altLang="en-US" sz="3200" i="0" dirty="0">
                <a:ea typeface="楷体_GB2312" pitchFamily="49" charset="-122"/>
              </a:rPr>
              <a:t>出发点只有一个</a:t>
            </a:r>
            <a:r>
              <a:rPr lang="en-US" altLang="zh-CN" sz="32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i="0" baseline="-25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205154" y="995753"/>
            <a:ext cx="9144000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f</a:t>
            </a:r>
            <a:r>
              <a:rPr lang="en-US" altLang="zh-CN" sz="2800" i="0" baseline="-30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)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=min { d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), d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,v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) + f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 dirty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), </a:t>
            </a:r>
            <a:r>
              <a:rPr lang="en-US" altLang="zh-CN" sz="2800" i="0" dirty="0">
                <a:solidFill>
                  <a:schemeClr val="bg1"/>
                </a:solidFill>
              </a:rPr>
              <a:t>d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2800" i="0" dirty="0">
                <a:solidFill>
                  <a:schemeClr val="bg1"/>
                </a:solidFill>
              </a:rPr>
              <a:t>(v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2800" i="0" dirty="0">
                <a:solidFill>
                  <a:schemeClr val="bg1"/>
                </a:solidFill>
              </a:rPr>
              <a:t>,v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2800" i="0" dirty="0">
                <a:solidFill>
                  <a:schemeClr val="bg1"/>
                </a:solidFill>
              </a:rPr>
              <a:t>) + f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2800" i="0" dirty="0">
                <a:solidFill>
                  <a:schemeClr val="bg1"/>
                </a:solidFill>
              </a:rPr>
              <a:t>(v</a:t>
            </a:r>
            <a:r>
              <a:rPr lang="en-US" altLang="zh-CN" sz="2800" i="0" baseline="-2500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2800" i="0" dirty="0">
                <a:solidFill>
                  <a:schemeClr val="bg1"/>
                </a:solidFill>
              </a:rPr>
              <a:t>)}  </a:t>
            </a:r>
            <a:endParaRPr lang="en-US" altLang="zh-CN" sz="2800" i="0" dirty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= min {3+12 ,6+10,4+10} = 14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i="0" dirty="0">
                <a:ea typeface="楷体_GB2312" pitchFamily="49" charset="-122"/>
              </a:rPr>
              <a:t>则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2800" i="0" baseline="-30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(v</a:t>
            </a:r>
            <a:r>
              <a:rPr lang="en-US" altLang="zh-CN" sz="2800" i="0" baseline="-30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) = v</a:t>
            </a:r>
            <a:r>
              <a:rPr lang="en-US" altLang="zh-CN" sz="2800" i="0" baseline="-3000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2800" i="0" dirty="0">
                <a:ea typeface="楷体_GB2312" pitchFamily="49" charset="-122"/>
              </a:rPr>
              <a:t>,</a:t>
            </a:r>
            <a:r>
              <a:rPr lang="zh-CN" altLang="en-US" sz="2800" i="0" dirty="0">
                <a:ea typeface="楷体_GB2312" pitchFamily="49" charset="-122"/>
              </a:rPr>
              <a:t>其最短路径为</a:t>
            </a:r>
            <a:r>
              <a:rPr lang="en-US" altLang="zh-CN" i="0" dirty="0">
                <a:solidFill>
                  <a:schemeClr val="bg1"/>
                </a:solidFill>
              </a:rPr>
              <a:t>v</a:t>
            </a:r>
            <a:r>
              <a:rPr lang="en-US" altLang="zh-CN" i="0" baseline="-25000" dirty="0">
                <a:solidFill>
                  <a:schemeClr val="bg1"/>
                </a:solidFill>
              </a:rPr>
              <a:t>1</a:t>
            </a:r>
            <a:r>
              <a:rPr lang="en-US" altLang="zh-CN" i="0" dirty="0">
                <a:solidFill>
                  <a:schemeClr val="bg1"/>
                </a:solidFill>
              </a:rPr>
              <a:t>→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2800" i="0" baseline="-30000" dirty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→</a:t>
            </a:r>
            <a:r>
              <a:rPr lang="en-US" altLang="zh-CN" sz="2800" i="0" dirty="0">
                <a:ea typeface="楷体_GB2312" pitchFamily="49" charset="-122"/>
              </a:rPr>
              <a:t> 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2800" i="0" baseline="-30000" dirty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2800" i="0" baseline="-30000" dirty="0">
                <a:solidFill>
                  <a:schemeClr val="bg1"/>
                </a:solidFill>
                <a:ea typeface="楷体_GB2312" pitchFamily="49" charset="-122"/>
              </a:rPr>
              <a:t>8</a:t>
            </a:r>
            <a:r>
              <a:rPr lang="en-US" altLang="zh-CN" sz="2800" i="0" dirty="0">
                <a:solidFill>
                  <a:schemeClr val="bg1"/>
                </a:solidFill>
                <a:ea typeface="楷体_GB2312" pitchFamily="49" charset="-122"/>
              </a:rPr>
              <a:t>→v</a:t>
            </a:r>
            <a:r>
              <a:rPr lang="en-US" altLang="zh-CN" sz="2800" i="0" baseline="-30000" dirty="0">
                <a:solidFill>
                  <a:schemeClr val="bg1"/>
                </a:solidFill>
                <a:ea typeface="楷体_GB2312" pitchFamily="49" charset="-122"/>
              </a:rPr>
              <a:t>10</a:t>
            </a:r>
          </a:p>
        </p:txBody>
      </p:sp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582661" y="3754400"/>
            <a:ext cx="6535639" cy="3101917"/>
            <a:chOff x="625" y="-130"/>
            <a:chExt cx="4676" cy="2193"/>
          </a:xfrm>
        </p:grpSpPr>
        <p:sp>
          <p:nvSpPr>
            <p:cNvPr id="7" name="Rectangle 61"/>
            <p:cNvSpPr>
              <a:spLocks noChangeArrowheads="1"/>
            </p:cNvSpPr>
            <p:nvPr/>
          </p:nvSpPr>
          <p:spPr bwMode="auto">
            <a:xfrm>
              <a:off x="2464" y="1611"/>
              <a:ext cx="451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i="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en-US" altLang="zh-CN" sz="3600" b="1" i="0" baseline="-2500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8" name="Rectangle 62"/>
            <p:cNvSpPr>
              <a:spLocks noChangeArrowheads="1"/>
            </p:cNvSpPr>
            <p:nvPr/>
          </p:nvSpPr>
          <p:spPr bwMode="auto">
            <a:xfrm>
              <a:off x="1976" y="1644"/>
              <a:ext cx="307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i="0"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sz="3200" i="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9" name="Group 108"/>
            <p:cNvGrpSpPr>
              <a:grpSpLocks/>
            </p:cNvGrpSpPr>
            <p:nvPr/>
          </p:nvGrpSpPr>
          <p:grpSpPr bwMode="auto">
            <a:xfrm>
              <a:off x="625" y="-130"/>
              <a:ext cx="4676" cy="2142"/>
              <a:chOff x="625" y="-168"/>
              <a:chExt cx="4676" cy="2142"/>
            </a:xfrm>
          </p:grpSpPr>
          <p:sp>
            <p:nvSpPr>
              <p:cNvPr id="10" name="Line 64"/>
              <p:cNvSpPr>
                <a:spLocks noChangeShapeType="1"/>
              </p:cNvSpPr>
              <p:nvPr/>
            </p:nvSpPr>
            <p:spPr bwMode="auto">
              <a:xfrm flipV="1">
                <a:off x="1027" y="460"/>
                <a:ext cx="618" cy="52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65"/>
              <p:cNvSpPr>
                <a:spLocks noChangeShapeType="1"/>
              </p:cNvSpPr>
              <p:nvPr/>
            </p:nvSpPr>
            <p:spPr bwMode="auto">
              <a:xfrm>
                <a:off x="986" y="1052"/>
                <a:ext cx="618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oval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66"/>
              <p:cNvSpPr>
                <a:spLocks noChangeShapeType="1"/>
              </p:cNvSpPr>
              <p:nvPr/>
            </p:nvSpPr>
            <p:spPr bwMode="auto">
              <a:xfrm>
                <a:off x="986" y="1117"/>
                <a:ext cx="756" cy="4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67"/>
              <p:cNvSpPr>
                <a:spLocks noChangeShapeType="1"/>
              </p:cNvSpPr>
              <p:nvPr/>
            </p:nvSpPr>
            <p:spPr bwMode="auto">
              <a:xfrm flipV="1">
                <a:off x="1658" y="230"/>
                <a:ext cx="977" cy="23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68"/>
              <p:cNvSpPr>
                <a:spLocks noChangeShapeType="1"/>
              </p:cNvSpPr>
              <p:nvPr/>
            </p:nvSpPr>
            <p:spPr bwMode="auto">
              <a:xfrm>
                <a:off x="1703" y="481"/>
                <a:ext cx="891" cy="43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69"/>
              <p:cNvSpPr>
                <a:spLocks noChangeShapeType="1"/>
              </p:cNvSpPr>
              <p:nvPr/>
            </p:nvSpPr>
            <p:spPr bwMode="auto">
              <a:xfrm flipV="1">
                <a:off x="1604" y="230"/>
                <a:ext cx="1014" cy="80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70"/>
              <p:cNvSpPr>
                <a:spLocks noChangeShapeType="1"/>
              </p:cNvSpPr>
              <p:nvPr/>
            </p:nvSpPr>
            <p:spPr bwMode="auto">
              <a:xfrm flipV="1">
                <a:off x="1645" y="921"/>
                <a:ext cx="949" cy="11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71"/>
              <p:cNvSpPr>
                <a:spLocks noChangeShapeType="1"/>
              </p:cNvSpPr>
              <p:nvPr/>
            </p:nvSpPr>
            <p:spPr bwMode="auto">
              <a:xfrm>
                <a:off x="1634" y="1087"/>
                <a:ext cx="919" cy="59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72"/>
              <p:cNvSpPr>
                <a:spLocks noChangeShapeType="1"/>
              </p:cNvSpPr>
              <p:nvPr/>
            </p:nvSpPr>
            <p:spPr bwMode="auto">
              <a:xfrm flipV="1">
                <a:off x="1810" y="954"/>
                <a:ext cx="784" cy="62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73"/>
              <p:cNvSpPr>
                <a:spLocks noChangeShapeType="1"/>
              </p:cNvSpPr>
              <p:nvPr/>
            </p:nvSpPr>
            <p:spPr bwMode="auto">
              <a:xfrm>
                <a:off x="1810" y="1611"/>
                <a:ext cx="743" cy="9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74"/>
              <p:cNvSpPr>
                <a:spLocks noChangeShapeType="1"/>
              </p:cNvSpPr>
              <p:nvPr/>
            </p:nvSpPr>
            <p:spPr bwMode="auto">
              <a:xfrm>
                <a:off x="2669" y="236"/>
                <a:ext cx="1027" cy="3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75"/>
              <p:cNvSpPr>
                <a:spLocks noChangeShapeType="1"/>
              </p:cNvSpPr>
              <p:nvPr/>
            </p:nvSpPr>
            <p:spPr bwMode="auto">
              <a:xfrm flipV="1">
                <a:off x="2618" y="674"/>
                <a:ext cx="1058" cy="25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76"/>
              <p:cNvSpPr>
                <a:spLocks noChangeShapeType="1"/>
              </p:cNvSpPr>
              <p:nvPr/>
            </p:nvSpPr>
            <p:spPr bwMode="auto">
              <a:xfrm>
                <a:off x="2618" y="954"/>
                <a:ext cx="1008" cy="49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77"/>
              <p:cNvSpPr>
                <a:spLocks noChangeShapeType="1"/>
              </p:cNvSpPr>
              <p:nvPr/>
            </p:nvSpPr>
            <p:spPr bwMode="auto">
              <a:xfrm flipV="1">
                <a:off x="2594" y="674"/>
                <a:ext cx="1113" cy="100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78"/>
              <p:cNvSpPr>
                <a:spLocks noChangeShapeType="1"/>
              </p:cNvSpPr>
              <p:nvPr/>
            </p:nvSpPr>
            <p:spPr bwMode="auto">
              <a:xfrm flipV="1">
                <a:off x="2538" y="1466"/>
                <a:ext cx="1088" cy="211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79"/>
              <p:cNvSpPr>
                <a:spLocks noChangeShapeType="1"/>
              </p:cNvSpPr>
              <p:nvPr/>
            </p:nvSpPr>
            <p:spPr bwMode="auto">
              <a:xfrm>
                <a:off x="3707" y="625"/>
                <a:ext cx="1114" cy="39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80"/>
              <p:cNvSpPr>
                <a:spLocks noChangeShapeType="1"/>
              </p:cNvSpPr>
              <p:nvPr/>
            </p:nvSpPr>
            <p:spPr bwMode="auto">
              <a:xfrm flipV="1">
                <a:off x="3676" y="1058"/>
                <a:ext cx="1145" cy="37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Rectangle 81"/>
              <p:cNvSpPr>
                <a:spLocks noChangeArrowheads="1"/>
              </p:cNvSpPr>
              <p:nvPr/>
            </p:nvSpPr>
            <p:spPr bwMode="auto">
              <a:xfrm>
                <a:off x="625" y="856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8" name="Rectangle 82"/>
              <p:cNvSpPr>
                <a:spLocks noChangeArrowheads="1"/>
              </p:cNvSpPr>
              <p:nvPr/>
            </p:nvSpPr>
            <p:spPr bwMode="auto">
              <a:xfrm>
                <a:off x="1409" y="-37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29" name="Rectangle 83"/>
              <p:cNvSpPr>
                <a:spLocks noChangeArrowheads="1"/>
              </p:cNvSpPr>
              <p:nvPr/>
            </p:nvSpPr>
            <p:spPr bwMode="auto">
              <a:xfrm>
                <a:off x="1349" y="978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30" name="Rectangle 84"/>
              <p:cNvSpPr>
                <a:spLocks noChangeArrowheads="1"/>
              </p:cNvSpPr>
              <p:nvPr/>
            </p:nvSpPr>
            <p:spPr bwMode="auto">
              <a:xfrm>
                <a:off x="1433" y="1413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31" name="Rectangle 85"/>
              <p:cNvSpPr>
                <a:spLocks noChangeArrowheads="1"/>
              </p:cNvSpPr>
              <p:nvPr/>
            </p:nvSpPr>
            <p:spPr bwMode="auto">
              <a:xfrm>
                <a:off x="2455" y="-168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32" name="Rectangle 86"/>
              <p:cNvSpPr>
                <a:spLocks noChangeArrowheads="1"/>
              </p:cNvSpPr>
              <p:nvPr/>
            </p:nvSpPr>
            <p:spPr bwMode="auto">
              <a:xfrm>
                <a:off x="2408" y="443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33" name="Rectangle 87"/>
              <p:cNvSpPr>
                <a:spLocks noChangeArrowheads="1"/>
              </p:cNvSpPr>
              <p:nvPr/>
            </p:nvSpPr>
            <p:spPr bwMode="auto">
              <a:xfrm>
                <a:off x="3660" y="221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8</a:t>
                </a:r>
              </a:p>
            </p:txBody>
          </p:sp>
          <p:sp>
            <p:nvSpPr>
              <p:cNvPr id="34" name="Rectangle 88"/>
              <p:cNvSpPr>
                <a:spLocks noChangeArrowheads="1"/>
              </p:cNvSpPr>
              <p:nvPr/>
            </p:nvSpPr>
            <p:spPr bwMode="auto">
              <a:xfrm>
                <a:off x="3577" y="1316"/>
                <a:ext cx="451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9</a:t>
                </a:r>
              </a:p>
            </p:txBody>
          </p:sp>
          <p:sp>
            <p:nvSpPr>
              <p:cNvPr id="35" name="Rectangle 89"/>
              <p:cNvSpPr>
                <a:spLocks noChangeArrowheads="1"/>
              </p:cNvSpPr>
              <p:nvPr/>
            </p:nvSpPr>
            <p:spPr bwMode="auto">
              <a:xfrm>
                <a:off x="4728" y="954"/>
                <a:ext cx="573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36" name="Rectangle 90"/>
              <p:cNvSpPr>
                <a:spLocks noChangeArrowheads="1"/>
              </p:cNvSpPr>
              <p:nvPr/>
            </p:nvSpPr>
            <p:spPr bwMode="auto">
              <a:xfrm>
                <a:off x="1068" y="48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7" name="Rectangle 91"/>
              <p:cNvSpPr>
                <a:spLocks noChangeArrowheads="1"/>
              </p:cNvSpPr>
              <p:nvPr/>
            </p:nvSpPr>
            <p:spPr bwMode="auto">
              <a:xfrm>
                <a:off x="1233" y="72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8" name="Rectangle 92"/>
              <p:cNvSpPr>
                <a:spLocks noChangeArrowheads="1"/>
              </p:cNvSpPr>
              <p:nvPr/>
            </p:nvSpPr>
            <p:spPr bwMode="auto">
              <a:xfrm>
                <a:off x="4078" y="510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9" name="Rectangle 93"/>
              <p:cNvSpPr>
                <a:spLocks noChangeArrowheads="1"/>
              </p:cNvSpPr>
              <p:nvPr/>
            </p:nvSpPr>
            <p:spPr bwMode="auto">
              <a:xfrm>
                <a:off x="2552" y="914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0" name="Rectangle 94"/>
              <p:cNvSpPr>
                <a:spLocks noChangeArrowheads="1"/>
              </p:cNvSpPr>
              <p:nvPr/>
            </p:nvSpPr>
            <p:spPr bwMode="auto">
              <a:xfrm>
                <a:off x="1027" y="1283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" name="Rectangle 95"/>
              <p:cNvSpPr>
                <a:spLocks noChangeArrowheads="1"/>
              </p:cNvSpPr>
              <p:nvPr/>
            </p:nvSpPr>
            <p:spPr bwMode="auto">
              <a:xfrm>
                <a:off x="1589" y="573"/>
                <a:ext cx="327" cy="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6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2" name="Rectangle 96"/>
              <p:cNvSpPr>
                <a:spLocks noChangeArrowheads="1"/>
              </p:cNvSpPr>
              <p:nvPr/>
            </p:nvSpPr>
            <p:spPr bwMode="auto">
              <a:xfrm>
                <a:off x="3918" y="1279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3" name="Rectangle 97"/>
              <p:cNvSpPr>
                <a:spLocks noChangeArrowheads="1"/>
              </p:cNvSpPr>
              <p:nvPr/>
            </p:nvSpPr>
            <p:spPr bwMode="auto">
              <a:xfrm>
                <a:off x="2812" y="29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4" name="Rectangle 98"/>
              <p:cNvSpPr>
                <a:spLocks noChangeArrowheads="1"/>
              </p:cNvSpPr>
              <p:nvPr/>
            </p:nvSpPr>
            <p:spPr bwMode="auto">
              <a:xfrm>
                <a:off x="1976" y="2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2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5" name="Rectangle 99"/>
              <p:cNvSpPr>
                <a:spLocks noChangeArrowheads="1"/>
              </p:cNvSpPr>
              <p:nvPr/>
            </p:nvSpPr>
            <p:spPr bwMode="auto">
              <a:xfrm>
                <a:off x="1804" y="32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6" name="Rectangle 100"/>
              <p:cNvSpPr>
                <a:spLocks noChangeArrowheads="1"/>
              </p:cNvSpPr>
              <p:nvPr/>
            </p:nvSpPr>
            <p:spPr bwMode="auto">
              <a:xfrm>
                <a:off x="1800" y="87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7" name="Rectangle 101"/>
              <p:cNvSpPr>
                <a:spLocks noChangeArrowheads="1"/>
              </p:cNvSpPr>
              <p:nvPr/>
            </p:nvSpPr>
            <p:spPr bwMode="auto">
              <a:xfrm>
                <a:off x="2808" y="1565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8" name="Rectangle 102"/>
              <p:cNvSpPr>
                <a:spLocks noChangeArrowheads="1"/>
              </p:cNvSpPr>
              <p:nvPr/>
            </p:nvSpPr>
            <p:spPr bwMode="auto">
              <a:xfrm>
                <a:off x="2537" y="1241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9" name="Rectangle 103"/>
              <p:cNvSpPr>
                <a:spLocks noChangeArrowheads="1"/>
              </p:cNvSpPr>
              <p:nvPr/>
            </p:nvSpPr>
            <p:spPr bwMode="auto">
              <a:xfrm>
                <a:off x="1683" y="1117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/>
            </p:nvSpPr>
            <p:spPr bwMode="auto">
              <a:xfrm>
                <a:off x="2049" y="976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/>
            </p:nvSpPr>
            <p:spPr bwMode="auto">
              <a:xfrm>
                <a:off x="2752" y="530"/>
                <a:ext cx="307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i="0" dirty="0">
                    <a:latin typeface="楷体_GB2312" pitchFamily="49" charset="-122"/>
                    <a:ea typeface="楷体_GB2312" pitchFamily="49" charset="-122"/>
                  </a:rPr>
                  <a:t>2</a:t>
                </a:r>
                <a:endParaRPr lang="en-US" altLang="zh-CN" sz="32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 autoUpdateAnimBg="0"/>
      <p:bldP spid="35328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691" name="Group 59"/>
          <p:cNvGrpSpPr>
            <a:grpSpLocks/>
          </p:cNvGrpSpPr>
          <p:nvPr/>
        </p:nvGrpSpPr>
        <p:grpSpPr bwMode="auto">
          <a:xfrm>
            <a:off x="304800" y="1828800"/>
            <a:ext cx="8337550" cy="4375150"/>
            <a:chOff x="192" y="1152"/>
            <a:chExt cx="5252" cy="2756"/>
          </a:xfrm>
        </p:grpSpPr>
        <p:sp>
          <p:nvSpPr>
            <p:cNvPr id="325659" name="Rectangle 27"/>
            <p:cNvSpPr>
              <a:spLocks noChangeArrowheads="1"/>
            </p:cNvSpPr>
            <p:nvPr/>
          </p:nvSpPr>
          <p:spPr bwMode="auto">
            <a:xfrm>
              <a:off x="2332" y="3456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i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en-US" altLang="zh-CN" sz="3600" b="1" i="0" baseline="-250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325665" name="Rectangle 33"/>
            <p:cNvSpPr>
              <a:spLocks noChangeArrowheads="1"/>
            </p:cNvSpPr>
            <p:nvPr/>
          </p:nvSpPr>
          <p:spPr bwMode="auto">
            <a:xfrm>
              <a:off x="1728" y="3504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i="0"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sz="3600" i="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325689" name="Group 57"/>
            <p:cNvGrpSpPr>
              <a:grpSpLocks/>
            </p:cNvGrpSpPr>
            <p:nvPr/>
          </p:nvGrpSpPr>
          <p:grpSpPr bwMode="auto">
            <a:xfrm>
              <a:off x="192" y="1152"/>
              <a:ext cx="5252" cy="2640"/>
              <a:chOff x="192" y="1152"/>
              <a:chExt cx="5252" cy="2640"/>
            </a:xfrm>
          </p:grpSpPr>
          <p:sp>
            <p:nvSpPr>
              <p:cNvPr id="325636" name="Line 4"/>
              <p:cNvSpPr>
                <a:spLocks noChangeShapeType="1"/>
              </p:cNvSpPr>
              <p:nvPr/>
            </p:nvSpPr>
            <p:spPr bwMode="auto">
              <a:xfrm flipV="1">
                <a:off x="576" y="1824"/>
                <a:ext cx="720" cy="76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37" name="Line 5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38" name="Line 6"/>
              <p:cNvSpPr>
                <a:spLocks noChangeShapeType="1"/>
              </p:cNvSpPr>
              <p:nvPr/>
            </p:nvSpPr>
            <p:spPr bwMode="auto">
              <a:xfrm>
                <a:off x="528" y="2783"/>
                <a:ext cx="625" cy="577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39" name="Line 7"/>
              <p:cNvSpPr>
                <a:spLocks noChangeShapeType="1"/>
              </p:cNvSpPr>
              <p:nvPr/>
            </p:nvSpPr>
            <p:spPr bwMode="auto">
              <a:xfrm flipV="1">
                <a:off x="1440" y="1488"/>
                <a:ext cx="1008" cy="192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0" name="Line 8"/>
              <p:cNvSpPr>
                <a:spLocks noChangeShapeType="1"/>
              </p:cNvSpPr>
              <p:nvPr/>
            </p:nvSpPr>
            <p:spPr bwMode="auto">
              <a:xfrm>
                <a:off x="1440" y="1824"/>
                <a:ext cx="960" cy="57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1" name="Line 9"/>
              <p:cNvSpPr>
                <a:spLocks noChangeShapeType="1"/>
              </p:cNvSpPr>
              <p:nvPr/>
            </p:nvSpPr>
            <p:spPr bwMode="auto">
              <a:xfrm flipV="1">
                <a:off x="1488" y="1488"/>
                <a:ext cx="1008" cy="110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2" name="Line 10"/>
              <p:cNvSpPr>
                <a:spLocks noChangeShapeType="1"/>
              </p:cNvSpPr>
              <p:nvPr/>
            </p:nvSpPr>
            <p:spPr bwMode="auto">
              <a:xfrm flipV="1">
                <a:off x="1536" y="2496"/>
                <a:ext cx="864" cy="192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3" name="Line 11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816" cy="76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4" name="Line 12"/>
              <p:cNvSpPr>
                <a:spLocks noChangeShapeType="1"/>
              </p:cNvSpPr>
              <p:nvPr/>
            </p:nvSpPr>
            <p:spPr bwMode="auto">
              <a:xfrm flipV="1">
                <a:off x="1488" y="2592"/>
                <a:ext cx="960" cy="86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5" name="Line 13"/>
              <p:cNvSpPr>
                <a:spLocks noChangeShapeType="1"/>
              </p:cNvSpPr>
              <p:nvPr/>
            </p:nvSpPr>
            <p:spPr bwMode="auto">
              <a:xfrm>
                <a:off x="1488" y="3504"/>
                <a:ext cx="864" cy="14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6" name="Line 14"/>
              <p:cNvSpPr>
                <a:spLocks noChangeShapeType="1"/>
              </p:cNvSpPr>
              <p:nvPr/>
            </p:nvSpPr>
            <p:spPr bwMode="auto">
              <a:xfrm>
                <a:off x="2736" y="1440"/>
                <a:ext cx="960" cy="624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7" name="Line 15"/>
              <p:cNvSpPr>
                <a:spLocks noChangeShapeType="1"/>
              </p:cNvSpPr>
              <p:nvPr/>
            </p:nvSpPr>
            <p:spPr bwMode="auto">
              <a:xfrm flipV="1">
                <a:off x="2688" y="2208"/>
                <a:ext cx="1008" cy="24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8" name="Line 16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960" cy="76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49" name="Line 17"/>
              <p:cNvSpPr>
                <a:spLocks noChangeShapeType="1"/>
              </p:cNvSpPr>
              <p:nvPr/>
            </p:nvSpPr>
            <p:spPr bwMode="auto">
              <a:xfrm flipV="1">
                <a:off x="2544" y="2304"/>
                <a:ext cx="1152" cy="129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0" name="Line 18"/>
              <p:cNvSpPr>
                <a:spLocks noChangeShapeType="1"/>
              </p:cNvSpPr>
              <p:nvPr/>
            </p:nvSpPr>
            <p:spPr bwMode="auto">
              <a:xfrm flipV="1">
                <a:off x="2592" y="3360"/>
                <a:ext cx="1008" cy="24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1" name="Line 19"/>
              <p:cNvSpPr>
                <a:spLocks noChangeShapeType="1"/>
              </p:cNvSpPr>
              <p:nvPr/>
            </p:nvSpPr>
            <p:spPr bwMode="auto">
              <a:xfrm>
                <a:off x="4032" y="2160"/>
                <a:ext cx="960" cy="48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2" name="Line 20"/>
              <p:cNvSpPr>
                <a:spLocks noChangeShapeType="1"/>
              </p:cNvSpPr>
              <p:nvPr/>
            </p:nvSpPr>
            <p:spPr bwMode="auto">
              <a:xfrm flipV="1">
                <a:off x="3888" y="2832"/>
                <a:ext cx="1056" cy="432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53" name="Rectangle 21"/>
              <p:cNvSpPr>
                <a:spLocks noChangeArrowheads="1"/>
              </p:cNvSpPr>
              <p:nvPr/>
            </p:nvSpPr>
            <p:spPr bwMode="auto">
              <a:xfrm>
                <a:off x="192" y="2400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25654" name="Rectangle 22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325655" name="Rectangle 23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325656" name="Rectangle 24"/>
              <p:cNvSpPr>
                <a:spLocks noChangeArrowheads="1"/>
              </p:cNvSpPr>
              <p:nvPr/>
            </p:nvSpPr>
            <p:spPr bwMode="auto">
              <a:xfrm>
                <a:off x="1132" y="3216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325657" name="Rectangle 25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 dirty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325658" name="Rectangle 26"/>
              <p:cNvSpPr>
                <a:spLocks noChangeArrowheads="1"/>
              </p:cNvSpPr>
              <p:nvPr/>
            </p:nvSpPr>
            <p:spPr bwMode="auto">
              <a:xfrm>
                <a:off x="2400" y="2256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325660" name="Rectangle 28"/>
              <p:cNvSpPr>
                <a:spLocks noChangeArrowheads="1"/>
              </p:cNvSpPr>
              <p:nvPr/>
            </p:nvSpPr>
            <p:spPr bwMode="auto">
              <a:xfrm>
                <a:off x="3648" y="1924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8</a:t>
                </a:r>
              </a:p>
            </p:txBody>
          </p:sp>
          <p:sp>
            <p:nvSpPr>
              <p:cNvPr id="325661" name="Rectangle 29"/>
              <p:cNvSpPr>
                <a:spLocks noChangeArrowheads="1"/>
              </p:cNvSpPr>
              <p:nvPr/>
            </p:nvSpPr>
            <p:spPr bwMode="auto">
              <a:xfrm>
                <a:off x="3628" y="3072"/>
                <a:ext cx="3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9</a:t>
                </a:r>
              </a:p>
            </p:txBody>
          </p:sp>
          <p:sp>
            <p:nvSpPr>
              <p:cNvPr id="325662" name="Rectangle 30"/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45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v</a:t>
                </a:r>
                <a:r>
                  <a:rPr lang="en-US" altLang="zh-CN" sz="3600" b="1" i="0" baseline="-25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325663" name="Rectangle 31"/>
              <p:cNvSpPr>
                <a:spLocks noChangeArrowheads="1"/>
              </p:cNvSpPr>
              <p:nvPr/>
            </p:nvSpPr>
            <p:spPr bwMode="auto">
              <a:xfrm>
                <a:off x="672" y="1872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64" name="Rectangle 32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66" name="Rectangle 34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67" name="Rectangle 35"/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68" name="Rectangle 36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69" name="Rectangle 37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 dirty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600" i="0" baseline="-25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70" name="Rectangle 38"/>
              <p:cNvSpPr>
                <a:spLocks noChangeArrowheads="1"/>
              </p:cNvSpPr>
              <p:nvPr/>
            </p:nvSpPr>
            <p:spPr bwMode="auto">
              <a:xfrm>
                <a:off x="4416" y="2928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71" name="Rectangle 39"/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72" name="Rectangle 40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73" name="Rectangle 4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7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74" name="Rectangle 42"/>
              <p:cNvSpPr>
                <a:spLocks noChangeArrowheads="1"/>
              </p:cNvSpPr>
              <p:nvPr/>
            </p:nvSpPr>
            <p:spPr bwMode="auto">
              <a:xfrm>
                <a:off x="1872" y="2236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75" name="Rectangle 43"/>
              <p:cNvSpPr>
                <a:spLocks noChangeArrowheads="1"/>
              </p:cNvSpPr>
              <p:nvPr/>
            </p:nvSpPr>
            <p:spPr bwMode="auto">
              <a:xfrm>
                <a:off x="3072" y="3388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76" name="Rectangle 44"/>
              <p:cNvSpPr>
                <a:spLocks noChangeArrowheads="1"/>
              </p:cNvSpPr>
              <p:nvPr/>
            </p:nvSpPr>
            <p:spPr bwMode="auto">
              <a:xfrm>
                <a:off x="2620" y="2976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77" name="Rectangle 45"/>
              <p:cNvSpPr>
                <a:spLocks noChangeArrowheads="1"/>
              </p:cNvSpPr>
              <p:nvPr/>
            </p:nvSpPr>
            <p:spPr bwMode="auto">
              <a:xfrm>
                <a:off x="2064" y="3024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6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78" name="Rectangle 46"/>
              <p:cNvSpPr>
                <a:spLocks noChangeArrowheads="1"/>
              </p:cNvSpPr>
              <p:nvPr/>
            </p:nvSpPr>
            <p:spPr bwMode="auto">
              <a:xfrm>
                <a:off x="1948" y="2544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5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5679" name="Rectangle 47"/>
              <p:cNvSpPr>
                <a:spLocks noChangeArrowheads="1"/>
              </p:cNvSpPr>
              <p:nvPr/>
            </p:nvSpPr>
            <p:spPr bwMode="auto">
              <a:xfrm>
                <a:off x="3004" y="1996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i="0">
                    <a:latin typeface="楷体_GB2312" pitchFamily="49" charset="-122"/>
                    <a:ea typeface="楷体_GB2312" pitchFamily="49" charset="-122"/>
                  </a:rPr>
                  <a:t>2</a:t>
                </a:r>
                <a:endParaRPr lang="en-US" altLang="zh-CN" sz="3600" i="0" baseline="-2500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sp>
        <p:nvSpPr>
          <p:cNvPr id="325680" name="Line 48"/>
          <p:cNvSpPr>
            <a:spLocks noChangeShapeType="1"/>
          </p:cNvSpPr>
          <p:nvPr/>
        </p:nvSpPr>
        <p:spPr bwMode="auto">
          <a:xfrm>
            <a:off x="6400800" y="3429000"/>
            <a:ext cx="1524000" cy="762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81" name="Line 49"/>
          <p:cNvSpPr>
            <a:spLocks noChangeShapeType="1"/>
          </p:cNvSpPr>
          <p:nvPr/>
        </p:nvSpPr>
        <p:spPr bwMode="auto">
          <a:xfrm flipV="1">
            <a:off x="6172200" y="4495800"/>
            <a:ext cx="1676400" cy="685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82" name="Line 50"/>
          <p:cNvSpPr>
            <a:spLocks noChangeShapeType="1"/>
          </p:cNvSpPr>
          <p:nvPr/>
        </p:nvSpPr>
        <p:spPr bwMode="auto">
          <a:xfrm>
            <a:off x="4343400" y="2286000"/>
            <a:ext cx="1524000" cy="9906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83" name="Line 51"/>
          <p:cNvSpPr>
            <a:spLocks noChangeShapeType="1"/>
          </p:cNvSpPr>
          <p:nvPr/>
        </p:nvSpPr>
        <p:spPr bwMode="auto">
          <a:xfrm flipV="1">
            <a:off x="4267200" y="3505200"/>
            <a:ext cx="1600200" cy="381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84" name="Line 52"/>
          <p:cNvSpPr>
            <a:spLocks noChangeShapeType="1"/>
          </p:cNvSpPr>
          <p:nvPr/>
        </p:nvSpPr>
        <p:spPr bwMode="auto">
          <a:xfrm flipV="1">
            <a:off x="4038600" y="3657600"/>
            <a:ext cx="1828800" cy="2057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85" name="Line 53"/>
          <p:cNvSpPr>
            <a:spLocks noChangeShapeType="1"/>
          </p:cNvSpPr>
          <p:nvPr/>
        </p:nvSpPr>
        <p:spPr bwMode="auto">
          <a:xfrm>
            <a:off x="2286000" y="2895600"/>
            <a:ext cx="1524000" cy="914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86" name="Line 54"/>
          <p:cNvSpPr>
            <a:spLocks noChangeShapeType="1"/>
          </p:cNvSpPr>
          <p:nvPr/>
        </p:nvSpPr>
        <p:spPr bwMode="auto">
          <a:xfrm flipV="1">
            <a:off x="2438400" y="3962400"/>
            <a:ext cx="137160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87" name="Line 55"/>
          <p:cNvSpPr>
            <a:spLocks noChangeShapeType="1"/>
          </p:cNvSpPr>
          <p:nvPr/>
        </p:nvSpPr>
        <p:spPr bwMode="auto">
          <a:xfrm flipV="1">
            <a:off x="2362200" y="4114800"/>
            <a:ext cx="1524000" cy="13716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88" name="Line 56"/>
          <p:cNvSpPr>
            <a:spLocks noChangeShapeType="1"/>
          </p:cNvSpPr>
          <p:nvPr/>
        </p:nvSpPr>
        <p:spPr bwMode="auto">
          <a:xfrm>
            <a:off x="838200" y="4419600"/>
            <a:ext cx="992188" cy="915988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90" name="Line 58"/>
          <p:cNvSpPr>
            <a:spLocks noChangeShapeType="1"/>
          </p:cNvSpPr>
          <p:nvPr/>
        </p:nvSpPr>
        <p:spPr bwMode="auto">
          <a:xfrm>
            <a:off x="6400800" y="3429000"/>
            <a:ext cx="1524000" cy="762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92" name="Line 60"/>
          <p:cNvSpPr>
            <a:spLocks noChangeShapeType="1"/>
          </p:cNvSpPr>
          <p:nvPr/>
        </p:nvSpPr>
        <p:spPr bwMode="auto">
          <a:xfrm>
            <a:off x="838200" y="4419600"/>
            <a:ext cx="992188" cy="9159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93" name="Line 61"/>
          <p:cNvSpPr>
            <a:spLocks noChangeShapeType="1"/>
          </p:cNvSpPr>
          <p:nvPr/>
        </p:nvSpPr>
        <p:spPr bwMode="auto">
          <a:xfrm flipV="1">
            <a:off x="2362200" y="4114800"/>
            <a:ext cx="1524000" cy="1371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95" name="Line 63"/>
          <p:cNvSpPr>
            <a:spLocks noChangeShapeType="1"/>
          </p:cNvSpPr>
          <p:nvPr/>
        </p:nvSpPr>
        <p:spPr bwMode="auto">
          <a:xfrm flipV="1">
            <a:off x="4267200" y="3505200"/>
            <a:ext cx="16002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5696" name="Group 64"/>
          <p:cNvGrpSpPr>
            <a:grpSpLocks/>
          </p:cNvGrpSpPr>
          <p:nvPr/>
        </p:nvGrpSpPr>
        <p:grpSpPr bwMode="auto">
          <a:xfrm>
            <a:off x="152400" y="355600"/>
            <a:ext cx="8001000" cy="1397000"/>
            <a:chOff x="-48" y="2620"/>
            <a:chExt cx="5760" cy="949"/>
          </a:xfrm>
        </p:grpSpPr>
        <p:sp>
          <p:nvSpPr>
            <p:cNvPr id="325697" name="Rectangle 65"/>
            <p:cNvSpPr>
              <a:spLocks noChangeArrowheads="1"/>
            </p:cNvSpPr>
            <p:nvPr/>
          </p:nvSpPr>
          <p:spPr bwMode="auto">
            <a:xfrm>
              <a:off x="48" y="2620"/>
              <a:ext cx="542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 f</a:t>
              </a:r>
              <a:r>
                <a:rPr lang="en-US" altLang="zh-CN" sz="3000" i="0" baseline="-30000" dirty="0">
                  <a:solidFill>
                    <a:schemeClr val="bg1"/>
                  </a:solidFill>
                  <a:ea typeface="楷体_GB2312" pitchFamily="49" charset="-122"/>
                </a:rPr>
                <a:t>5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(s</a:t>
              </a:r>
              <a:r>
                <a:rPr lang="en-US" altLang="zh-CN" sz="3000" i="0" baseline="-30000" dirty="0">
                  <a:solidFill>
                    <a:schemeClr val="bg1"/>
                  </a:solidFill>
                  <a:ea typeface="楷体_GB2312" pitchFamily="49" charset="-122"/>
                </a:rPr>
                <a:t>5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)=0, s</a:t>
              </a:r>
              <a:r>
                <a:rPr lang="en-US" altLang="zh-CN" sz="3000" i="0" baseline="-30000" dirty="0">
                  <a:solidFill>
                    <a:schemeClr val="bg1"/>
                  </a:solidFill>
                  <a:ea typeface="楷体_GB2312" pitchFamily="49" charset="-122"/>
                </a:rPr>
                <a:t>k+1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 =T</a:t>
              </a:r>
              <a:r>
                <a:rPr lang="en-US" altLang="zh-CN" sz="3000" i="0" baseline="-30000" dirty="0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(</a:t>
              </a:r>
              <a:r>
                <a:rPr lang="en-US" altLang="zh-CN" sz="3000" i="0" dirty="0" err="1">
                  <a:solidFill>
                    <a:schemeClr val="bg1"/>
                  </a:solidFill>
                  <a:ea typeface="楷体_GB2312" pitchFamily="49" charset="-122"/>
                </a:rPr>
                <a:t>s</a:t>
              </a:r>
              <a:r>
                <a:rPr lang="en-US" altLang="zh-CN" sz="3000" i="0" baseline="-30000" dirty="0" err="1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, </a:t>
              </a:r>
              <a:r>
                <a:rPr lang="en-US" altLang="zh-CN" sz="3000" i="0" dirty="0" err="1">
                  <a:solidFill>
                    <a:schemeClr val="bg1"/>
                  </a:solidFill>
                  <a:ea typeface="楷体_GB2312" pitchFamily="49" charset="-122"/>
                </a:rPr>
                <a:t>u</a:t>
              </a:r>
              <a:r>
                <a:rPr lang="en-US" altLang="zh-CN" sz="3000" i="0" baseline="-30000" dirty="0" err="1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)</a:t>
              </a:r>
              <a:r>
                <a:rPr lang="zh-CN" altLang="en-US" sz="3000" i="0" dirty="0">
                  <a:solidFill>
                    <a:schemeClr val="bg1"/>
                  </a:solidFill>
                  <a:ea typeface="楷体_GB2312" pitchFamily="49" charset="-122"/>
                </a:rPr>
                <a:t>，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k=4, 3,2,1</a:t>
              </a:r>
            </a:p>
          </p:txBody>
        </p:sp>
        <p:sp>
          <p:nvSpPr>
            <p:cNvPr id="325698" name="AutoShape 66"/>
            <p:cNvSpPr>
              <a:spLocks/>
            </p:cNvSpPr>
            <p:nvPr/>
          </p:nvSpPr>
          <p:spPr bwMode="auto">
            <a:xfrm>
              <a:off x="48" y="2736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zh-CN" sz="3000" i="0">
                <a:solidFill>
                  <a:schemeClr val="bg1"/>
                </a:solidFill>
              </a:endParaRPr>
            </a:p>
          </p:txBody>
        </p:sp>
        <p:sp>
          <p:nvSpPr>
            <p:cNvPr id="325699" name="Rectangle 67"/>
            <p:cNvSpPr>
              <a:spLocks noChangeArrowheads="1"/>
            </p:cNvSpPr>
            <p:nvPr/>
          </p:nvSpPr>
          <p:spPr bwMode="auto">
            <a:xfrm>
              <a:off x="-48" y="3196"/>
              <a:ext cx="5760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   </a:t>
              </a:r>
              <a:r>
                <a:rPr lang="en-US" altLang="zh-CN" sz="3000" i="0" dirty="0" err="1">
                  <a:solidFill>
                    <a:schemeClr val="bg1"/>
                  </a:solidFill>
                  <a:ea typeface="楷体_GB2312" pitchFamily="49" charset="-122"/>
                </a:rPr>
                <a:t>f</a:t>
              </a:r>
              <a:r>
                <a:rPr lang="en-US" altLang="zh-CN" sz="3000" i="0" baseline="-30000" dirty="0" err="1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(</a:t>
              </a:r>
              <a:r>
                <a:rPr lang="en-US" altLang="zh-CN" sz="3000" i="0" dirty="0" err="1">
                  <a:solidFill>
                    <a:schemeClr val="bg1"/>
                  </a:solidFill>
                  <a:ea typeface="楷体_GB2312" pitchFamily="49" charset="-122"/>
                </a:rPr>
                <a:t>s</a:t>
              </a:r>
              <a:r>
                <a:rPr lang="en-US" altLang="zh-CN" sz="3000" i="0" baseline="-30000" dirty="0" err="1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)=min{d</a:t>
              </a:r>
              <a:r>
                <a:rPr lang="en-US" altLang="zh-CN" sz="3000" i="0" baseline="-30000" dirty="0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(</a:t>
              </a:r>
              <a:r>
                <a:rPr lang="en-US" altLang="zh-CN" sz="3000" i="0" dirty="0" err="1">
                  <a:solidFill>
                    <a:schemeClr val="bg1"/>
                  </a:solidFill>
                  <a:ea typeface="楷体_GB2312" pitchFamily="49" charset="-122"/>
                </a:rPr>
                <a:t>s</a:t>
              </a:r>
              <a:r>
                <a:rPr lang="en-US" altLang="zh-CN" sz="3000" i="0" baseline="-30000" dirty="0" err="1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en-US" altLang="zh-CN" sz="3000" i="0" dirty="0" err="1">
                  <a:solidFill>
                    <a:schemeClr val="bg1"/>
                  </a:solidFill>
                  <a:ea typeface="楷体_GB2312" pitchFamily="49" charset="-122"/>
                </a:rPr>
                <a:t>,u</a:t>
              </a:r>
              <a:r>
                <a:rPr lang="en-US" altLang="zh-CN" sz="3000" i="0" baseline="-30000" dirty="0" err="1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(</a:t>
              </a:r>
              <a:r>
                <a:rPr lang="en-US" altLang="zh-CN" sz="3000" i="0" dirty="0" err="1">
                  <a:solidFill>
                    <a:schemeClr val="bg1"/>
                  </a:solidFill>
                  <a:ea typeface="楷体_GB2312" pitchFamily="49" charset="-122"/>
                </a:rPr>
                <a:t>s</a:t>
              </a:r>
              <a:r>
                <a:rPr lang="en-US" altLang="zh-CN" sz="3000" i="0" baseline="-30000" dirty="0" err="1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))+f</a:t>
              </a:r>
              <a:r>
                <a:rPr lang="en-US" altLang="zh-CN" sz="3000" i="0" baseline="-30000" dirty="0">
                  <a:solidFill>
                    <a:schemeClr val="bg1"/>
                  </a:solidFill>
                  <a:ea typeface="楷体_GB2312" pitchFamily="49" charset="-122"/>
                </a:rPr>
                <a:t>k+1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(s</a:t>
              </a:r>
              <a:r>
                <a:rPr lang="en-US" altLang="zh-CN" sz="3000" i="0" baseline="-30000" dirty="0">
                  <a:solidFill>
                    <a:schemeClr val="bg1"/>
                  </a:solidFill>
                  <a:ea typeface="楷体_GB2312" pitchFamily="49" charset="-122"/>
                </a:rPr>
                <a:t>k+1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)| </a:t>
              </a:r>
              <a:r>
                <a:rPr lang="en-US" altLang="zh-CN" sz="3000" i="0" dirty="0" err="1">
                  <a:solidFill>
                    <a:schemeClr val="bg1"/>
                  </a:solidFill>
                  <a:ea typeface="楷体_GB2312" pitchFamily="49" charset="-122"/>
                </a:rPr>
                <a:t>u</a:t>
              </a:r>
              <a:r>
                <a:rPr lang="en-US" altLang="zh-CN" sz="3000" i="0" baseline="-30000" dirty="0" err="1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en-US" altLang="zh-CN" sz="3000" i="0" dirty="0" err="1">
                  <a:solidFill>
                    <a:schemeClr val="bg1"/>
                  </a:solidFill>
                  <a:ea typeface="楷体_GB2312" pitchFamily="49" charset="-122"/>
                </a:rPr>
                <a:t>∈D</a:t>
              </a:r>
              <a:r>
                <a:rPr lang="en-US" altLang="zh-CN" sz="3000" i="0" baseline="-30000" dirty="0" err="1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(</a:t>
              </a:r>
              <a:r>
                <a:rPr lang="en-US" altLang="zh-CN" sz="3000" i="0" dirty="0" err="1">
                  <a:solidFill>
                    <a:schemeClr val="bg1"/>
                  </a:solidFill>
                  <a:ea typeface="楷体_GB2312" pitchFamily="49" charset="-122"/>
                </a:rPr>
                <a:t>s</a:t>
              </a:r>
              <a:r>
                <a:rPr lang="en-US" altLang="zh-CN" sz="3000" i="0" baseline="-30000" dirty="0" err="1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en-US" altLang="zh-CN" sz="3000" i="0" dirty="0">
                  <a:solidFill>
                    <a:schemeClr val="bg1"/>
                  </a:solidFill>
                  <a:ea typeface="楷体_GB2312" pitchFamily="49" charset="-122"/>
                </a:rPr>
                <a:t>)}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5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5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5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5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5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5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5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5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80" grpId="0" animBg="1"/>
      <p:bldP spid="325681" grpId="0" animBg="1"/>
      <p:bldP spid="325682" grpId="0" animBg="1"/>
      <p:bldP spid="325683" grpId="0" animBg="1"/>
      <p:bldP spid="325684" grpId="0" animBg="1"/>
      <p:bldP spid="325685" grpId="0" animBg="1"/>
      <p:bldP spid="325686" grpId="0" animBg="1"/>
      <p:bldP spid="325687" grpId="0" animBg="1"/>
      <p:bldP spid="325688" grpId="0" animBg="1"/>
      <p:bldP spid="325690" grpId="0" animBg="1"/>
      <p:bldP spid="325692" grpId="0" animBg="1"/>
      <p:bldP spid="325693" grpId="0" animBg="1"/>
      <p:bldP spid="32569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76200" y="228600"/>
            <a:ext cx="8915400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9875">
              <a:lnSpc>
                <a:spcPct val="105000"/>
              </a:lnSpc>
            </a:pPr>
            <a:r>
              <a:rPr lang="zh-CN" altLang="en-US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某部门将某种设备</a:t>
            </a:r>
            <a:r>
              <a:rPr lang="en-US" altLang="zh-CN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台</a:t>
            </a:r>
            <a:r>
              <a:rPr lang="en-US" altLang="zh-CN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分配给所属的三个工厂</a:t>
            </a:r>
            <a:r>
              <a:rPr lang="en-US" altLang="zh-CN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各工厂获得这种设备后</a:t>
            </a:r>
            <a:r>
              <a:rPr lang="en-US" altLang="zh-CN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盈利如表</a:t>
            </a:r>
            <a:r>
              <a:rPr lang="en-US" altLang="zh-CN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问</a:t>
            </a:r>
            <a:r>
              <a:rPr lang="en-US" altLang="zh-CN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这五台设备如何分配使得盈利最大？</a:t>
            </a:r>
          </a:p>
        </p:txBody>
      </p:sp>
      <p:grpSp>
        <p:nvGrpSpPr>
          <p:cNvPr id="326661" name="Group 5"/>
          <p:cNvGrpSpPr>
            <a:grpSpLocks/>
          </p:cNvGrpSpPr>
          <p:nvPr/>
        </p:nvGrpSpPr>
        <p:grpSpPr bwMode="auto">
          <a:xfrm>
            <a:off x="1447800" y="2133600"/>
            <a:ext cx="6858000" cy="3581400"/>
            <a:chOff x="-3" y="-3"/>
            <a:chExt cx="1572" cy="2790"/>
          </a:xfrm>
        </p:grpSpPr>
        <p:grpSp>
          <p:nvGrpSpPr>
            <p:cNvPr id="326662" name="Group 6"/>
            <p:cNvGrpSpPr>
              <a:grpSpLocks/>
            </p:cNvGrpSpPr>
            <p:nvPr/>
          </p:nvGrpSpPr>
          <p:grpSpPr bwMode="auto">
            <a:xfrm>
              <a:off x="0" y="0"/>
              <a:ext cx="1566" cy="2784"/>
              <a:chOff x="0" y="0"/>
              <a:chExt cx="1566" cy="2784"/>
            </a:xfrm>
          </p:grpSpPr>
          <p:grpSp>
            <p:nvGrpSpPr>
              <p:cNvPr id="326663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678" cy="480"/>
                <a:chOff x="0" y="0"/>
                <a:chExt cx="678" cy="480"/>
              </a:xfrm>
            </p:grpSpPr>
            <p:sp>
              <p:nvSpPr>
                <p:cNvPr id="326664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9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sz="3200" i="0">
                      <a:latin typeface="楷体_GB2312" pitchFamily="49" charset="-122"/>
                      <a:ea typeface="楷体_GB2312" pitchFamily="49" charset="-122"/>
                    </a:rPr>
                    <a:t>工厂设备数  </a:t>
                  </a:r>
                </a:p>
                <a:p>
                  <a:pPr algn="just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665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666" name="Group 10"/>
              <p:cNvGrpSpPr>
                <a:grpSpLocks/>
              </p:cNvGrpSpPr>
              <p:nvPr/>
            </p:nvGrpSpPr>
            <p:grpSpPr bwMode="auto">
              <a:xfrm>
                <a:off x="678" y="0"/>
                <a:ext cx="296" cy="480"/>
                <a:chOff x="678" y="0"/>
                <a:chExt cx="296" cy="480"/>
              </a:xfrm>
            </p:grpSpPr>
            <p:sp>
              <p:nvSpPr>
                <p:cNvPr id="326667" name="Rectangle 11"/>
                <p:cNvSpPr>
                  <a:spLocks noChangeArrowheads="1"/>
                </p:cNvSpPr>
                <p:nvPr/>
              </p:nvSpPr>
              <p:spPr bwMode="auto">
                <a:xfrm>
                  <a:off x="721" y="0"/>
                  <a:ext cx="210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3200" i="0">
                      <a:latin typeface="楷体_GB2312" pitchFamily="49" charset="-122"/>
                      <a:ea typeface="楷体_GB2312" pitchFamily="49" charset="-122"/>
                    </a:rPr>
                    <a:t>甲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668" name="Rectangle 12"/>
                <p:cNvSpPr>
                  <a:spLocks noChangeArrowheads="1"/>
                </p:cNvSpPr>
                <p:nvPr/>
              </p:nvSpPr>
              <p:spPr bwMode="auto">
                <a:xfrm>
                  <a:off x="678" y="0"/>
                  <a:ext cx="29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669" name="Group 13"/>
              <p:cNvGrpSpPr>
                <a:grpSpLocks/>
              </p:cNvGrpSpPr>
              <p:nvPr/>
            </p:nvGrpSpPr>
            <p:grpSpPr bwMode="auto">
              <a:xfrm>
                <a:off x="974" y="0"/>
                <a:ext cx="296" cy="480"/>
                <a:chOff x="974" y="0"/>
                <a:chExt cx="296" cy="480"/>
              </a:xfrm>
            </p:grpSpPr>
            <p:sp>
              <p:nvSpPr>
                <p:cNvPr id="326670" name="Rectangle 14"/>
                <p:cNvSpPr>
                  <a:spLocks noChangeArrowheads="1"/>
                </p:cNvSpPr>
                <p:nvPr/>
              </p:nvSpPr>
              <p:spPr bwMode="auto">
                <a:xfrm>
                  <a:off x="1017" y="0"/>
                  <a:ext cx="210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3200" i="0">
                      <a:latin typeface="楷体_GB2312" pitchFamily="49" charset="-122"/>
                      <a:ea typeface="楷体_GB2312" pitchFamily="49" charset="-122"/>
                    </a:rPr>
                    <a:t>乙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671" name="Rectangle 15"/>
                <p:cNvSpPr>
                  <a:spLocks noChangeArrowheads="1"/>
                </p:cNvSpPr>
                <p:nvPr/>
              </p:nvSpPr>
              <p:spPr bwMode="auto">
                <a:xfrm>
                  <a:off x="974" y="0"/>
                  <a:ext cx="29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672" name="Group 16"/>
              <p:cNvGrpSpPr>
                <a:grpSpLocks/>
              </p:cNvGrpSpPr>
              <p:nvPr/>
            </p:nvGrpSpPr>
            <p:grpSpPr bwMode="auto">
              <a:xfrm>
                <a:off x="1270" y="0"/>
                <a:ext cx="296" cy="480"/>
                <a:chOff x="1270" y="0"/>
                <a:chExt cx="296" cy="480"/>
              </a:xfrm>
            </p:grpSpPr>
            <p:sp>
              <p:nvSpPr>
                <p:cNvPr id="326673" name="Rectangle 17"/>
                <p:cNvSpPr>
                  <a:spLocks noChangeArrowheads="1"/>
                </p:cNvSpPr>
                <p:nvPr/>
              </p:nvSpPr>
              <p:spPr bwMode="auto">
                <a:xfrm>
                  <a:off x="1313" y="0"/>
                  <a:ext cx="210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3200" i="0">
                      <a:latin typeface="楷体_GB2312" pitchFamily="49" charset="-122"/>
                      <a:ea typeface="楷体_GB2312" pitchFamily="49" charset="-122"/>
                    </a:rPr>
                    <a:t>丙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674" name="Rectangle 18"/>
                <p:cNvSpPr>
                  <a:spLocks noChangeArrowheads="1"/>
                </p:cNvSpPr>
                <p:nvPr/>
              </p:nvSpPr>
              <p:spPr bwMode="auto">
                <a:xfrm>
                  <a:off x="1270" y="0"/>
                  <a:ext cx="29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675" name="Group 19"/>
              <p:cNvGrpSpPr>
                <a:grpSpLocks/>
              </p:cNvGrpSpPr>
              <p:nvPr/>
            </p:nvGrpSpPr>
            <p:grpSpPr bwMode="auto">
              <a:xfrm>
                <a:off x="0" y="480"/>
                <a:ext cx="678" cy="384"/>
                <a:chOff x="0" y="480"/>
                <a:chExt cx="678" cy="384"/>
              </a:xfrm>
            </p:grpSpPr>
            <p:sp>
              <p:nvSpPr>
                <p:cNvPr id="326676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5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0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677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6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678" name="Group 22"/>
              <p:cNvGrpSpPr>
                <a:grpSpLocks/>
              </p:cNvGrpSpPr>
              <p:nvPr/>
            </p:nvGrpSpPr>
            <p:grpSpPr bwMode="auto">
              <a:xfrm>
                <a:off x="678" y="480"/>
                <a:ext cx="296" cy="384"/>
                <a:chOff x="678" y="480"/>
                <a:chExt cx="296" cy="384"/>
              </a:xfrm>
            </p:grpSpPr>
            <p:sp>
              <p:nvSpPr>
                <p:cNvPr id="326679" name="Rectangle 23"/>
                <p:cNvSpPr>
                  <a:spLocks noChangeArrowheads="1"/>
                </p:cNvSpPr>
                <p:nvPr/>
              </p:nvSpPr>
              <p:spPr bwMode="auto">
                <a:xfrm>
                  <a:off x="721" y="480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0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680" name="Rectangle 24"/>
                <p:cNvSpPr>
                  <a:spLocks noChangeArrowheads="1"/>
                </p:cNvSpPr>
                <p:nvPr/>
              </p:nvSpPr>
              <p:spPr bwMode="auto">
                <a:xfrm>
                  <a:off x="678" y="480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681" name="Group 25"/>
              <p:cNvGrpSpPr>
                <a:grpSpLocks/>
              </p:cNvGrpSpPr>
              <p:nvPr/>
            </p:nvGrpSpPr>
            <p:grpSpPr bwMode="auto">
              <a:xfrm>
                <a:off x="974" y="480"/>
                <a:ext cx="296" cy="384"/>
                <a:chOff x="974" y="480"/>
                <a:chExt cx="296" cy="384"/>
              </a:xfrm>
            </p:grpSpPr>
            <p:sp>
              <p:nvSpPr>
                <p:cNvPr id="326682" name="Rectangle 26"/>
                <p:cNvSpPr>
                  <a:spLocks noChangeArrowheads="1"/>
                </p:cNvSpPr>
                <p:nvPr/>
              </p:nvSpPr>
              <p:spPr bwMode="auto">
                <a:xfrm>
                  <a:off x="1017" y="480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0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683" name="Rectangle 27"/>
                <p:cNvSpPr>
                  <a:spLocks noChangeArrowheads="1"/>
                </p:cNvSpPr>
                <p:nvPr/>
              </p:nvSpPr>
              <p:spPr bwMode="auto">
                <a:xfrm>
                  <a:off x="974" y="480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684" name="Group 28"/>
              <p:cNvGrpSpPr>
                <a:grpSpLocks/>
              </p:cNvGrpSpPr>
              <p:nvPr/>
            </p:nvGrpSpPr>
            <p:grpSpPr bwMode="auto">
              <a:xfrm>
                <a:off x="1270" y="480"/>
                <a:ext cx="296" cy="384"/>
                <a:chOff x="1270" y="480"/>
                <a:chExt cx="296" cy="384"/>
              </a:xfrm>
            </p:grpSpPr>
            <p:sp>
              <p:nvSpPr>
                <p:cNvPr id="326685" name="Rectangle 29"/>
                <p:cNvSpPr>
                  <a:spLocks noChangeArrowheads="1"/>
                </p:cNvSpPr>
                <p:nvPr/>
              </p:nvSpPr>
              <p:spPr bwMode="auto">
                <a:xfrm>
                  <a:off x="1313" y="480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0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686" name="Rectangle 30"/>
                <p:cNvSpPr>
                  <a:spLocks noChangeArrowheads="1"/>
                </p:cNvSpPr>
                <p:nvPr/>
              </p:nvSpPr>
              <p:spPr bwMode="auto">
                <a:xfrm>
                  <a:off x="1270" y="480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687" name="Group 31"/>
              <p:cNvGrpSpPr>
                <a:grpSpLocks/>
              </p:cNvGrpSpPr>
              <p:nvPr/>
            </p:nvGrpSpPr>
            <p:grpSpPr bwMode="auto">
              <a:xfrm>
                <a:off x="0" y="864"/>
                <a:ext cx="678" cy="384"/>
                <a:chOff x="0" y="864"/>
                <a:chExt cx="678" cy="384"/>
              </a:xfrm>
            </p:grpSpPr>
            <p:sp>
              <p:nvSpPr>
                <p:cNvPr id="326688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5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689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6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690" name="Group 34"/>
              <p:cNvGrpSpPr>
                <a:grpSpLocks/>
              </p:cNvGrpSpPr>
              <p:nvPr/>
            </p:nvGrpSpPr>
            <p:grpSpPr bwMode="auto">
              <a:xfrm>
                <a:off x="678" y="864"/>
                <a:ext cx="296" cy="384"/>
                <a:chOff x="678" y="864"/>
                <a:chExt cx="296" cy="384"/>
              </a:xfrm>
            </p:grpSpPr>
            <p:sp>
              <p:nvSpPr>
                <p:cNvPr id="326691" name="Rectangle 35"/>
                <p:cNvSpPr>
                  <a:spLocks noChangeArrowheads="1"/>
                </p:cNvSpPr>
                <p:nvPr/>
              </p:nvSpPr>
              <p:spPr bwMode="auto">
                <a:xfrm>
                  <a:off x="721" y="864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3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692" name="Rectangle 36"/>
                <p:cNvSpPr>
                  <a:spLocks noChangeArrowheads="1"/>
                </p:cNvSpPr>
                <p:nvPr/>
              </p:nvSpPr>
              <p:spPr bwMode="auto">
                <a:xfrm>
                  <a:off x="678" y="864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693" name="Group 37"/>
              <p:cNvGrpSpPr>
                <a:grpSpLocks/>
              </p:cNvGrpSpPr>
              <p:nvPr/>
            </p:nvGrpSpPr>
            <p:grpSpPr bwMode="auto">
              <a:xfrm>
                <a:off x="974" y="864"/>
                <a:ext cx="296" cy="384"/>
                <a:chOff x="974" y="864"/>
                <a:chExt cx="296" cy="384"/>
              </a:xfrm>
            </p:grpSpPr>
            <p:sp>
              <p:nvSpPr>
                <p:cNvPr id="326694" name="Rectangle 38"/>
                <p:cNvSpPr>
                  <a:spLocks noChangeArrowheads="1"/>
                </p:cNvSpPr>
                <p:nvPr/>
              </p:nvSpPr>
              <p:spPr bwMode="auto">
                <a:xfrm>
                  <a:off x="1017" y="864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5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695" name="Rectangle 39"/>
                <p:cNvSpPr>
                  <a:spLocks noChangeArrowheads="1"/>
                </p:cNvSpPr>
                <p:nvPr/>
              </p:nvSpPr>
              <p:spPr bwMode="auto">
                <a:xfrm>
                  <a:off x="974" y="864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696" name="Group 40"/>
              <p:cNvGrpSpPr>
                <a:grpSpLocks/>
              </p:cNvGrpSpPr>
              <p:nvPr/>
            </p:nvGrpSpPr>
            <p:grpSpPr bwMode="auto">
              <a:xfrm>
                <a:off x="1270" y="864"/>
                <a:ext cx="296" cy="384"/>
                <a:chOff x="1270" y="864"/>
                <a:chExt cx="296" cy="384"/>
              </a:xfrm>
            </p:grpSpPr>
            <p:sp>
              <p:nvSpPr>
                <p:cNvPr id="326697" name="Rectangle 41"/>
                <p:cNvSpPr>
                  <a:spLocks noChangeArrowheads="1"/>
                </p:cNvSpPr>
                <p:nvPr/>
              </p:nvSpPr>
              <p:spPr bwMode="auto">
                <a:xfrm>
                  <a:off x="1313" y="864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698" name="Rectangle 42"/>
                <p:cNvSpPr>
                  <a:spLocks noChangeArrowheads="1"/>
                </p:cNvSpPr>
                <p:nvPr/>
              </p:nvSpPr>
              <p:spPr bwMode="auto">
                <a:xfrm>
                  <a:off x="1270" y="864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699" name="Group 43"/>
              <p:cNvGrpSpPr>
                <a:grpSpLocks/>
              </p:cNvGrpSpPr>
              <p:nvPr/>
            </p:nvGrpSpPr>
            <p:grpSpPr bwMode="auto">
              <a:xfrm>
                <a:off x="0" y="1248"/>
                <a:ext cx="678" cy="384"/>
                <a:chOff x="0" y="1248"/>
                <a:chExt cx="678" cy="384"/>
              </a:xfrm>
            </p:grpSpPr>
            <p:sp>
              <p:nvSpPr>
                <p:cNvPr id="326700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5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2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01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6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02" name="Group 46"/>
              <p:cNvGrpSpPr>
                <a:grpSpLocks/>
              </p:cNvGrpSpPr>
              <p:nvPr/>
            </p:nvGrpSpPr>
            <p:grpSpPr bwMode="auto">
              <a:xfrm>
                <a:off x="678" y="1248"/>
                <a:ext cx="296" cy="384"/>
                <a:chOff x="678" y="1248"/>
                <a:chExt cx="296" cy="384"/>
              </a:xfrm>
            </p:grpSpPr>
            <p:sp>
              <p:nvSpPr>
                <p:cNvPr id="326703" name="Rectangle 47"/>
                <p:cNvSpPr>
                  <a:spLocks noChangeArrowheads="1"/>
                </p:cNvSpPr>
                <p:nvPr/>
              </p:nvSpPr>
              <p:spPr bwMode="auto">
                <a:xfrm>
                  <a:off x="721" y="1248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7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04" name="Rectangle 48"/>
                <p:cNvSpPr>
                  <a:spLocks noChangeArrowheads="1"/>
                </p:cNvSpPr>
                <p:nvPr/>
              </p:nvSpPr>
              <p:spPr bwMode="auto">
                <a:xfrm>
                  <a:off x="678" y="1248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05" name="Group 49"/>
              <p:cNvGrpSpPr>
                <a:grpSpLocks/>
              </p:cNvGrpSpPr>
              <p:nvPr/>
            </p:nvGrpSpPr>
            <p:grpSpPr bwMode="auto">
              <a:xfrm>
                <a:off x="974" y="1248"/>
                <a:ext cx="296" cy="384"/>
                <a:chOff x="974" y="1248"/>
                <a:chExt cx="296" cy="384"/>
              </a:xfrm>
            </p:grpSpPr>
            <p:sp>
              <p:nvSpPr>
                <p:cNvPr id="326706" name="Rectangle 50"/>
                <p:cNvSpPr>
                  <a:spLocks noChangeArrowheads="1"/>
                </p:cNvSpPr>
                <p:nvPr/>
              </p:nvSpPr>
              <p:spPr bwMode="auto">
                <a:xfrm>
                  <a:off x="1017" y="1248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10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07" name="Rectangle 51"/>
                <p:cNvSpPr>
                  <a:spLocks noChangeArrowheads="1"/>
                </p:cNvSpPr>
                <p:nvPr/>
              </p:nvSpPr>
              <p:spPr bwMode="auto">
                <a:xfrm>
                  <a:off x="974" y="1248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08" name="Group 52"/>
              <p:cNvGrpSpPr>
                <a:grpSpLocks/>
              </p:cNvGrpSpPr>
              <p:nvPr/>
            </p:nvGrpSpPr>
            <p:grpSpPr bwMode="auto">
              <a:xfrm>
                <a:off x="1270" y="1248"/>
                <a:ext cx="296" cy="384"/>
                <a:chOff x="1270" y="1248"/>
                <a:chExt cx="296" cy="384"/>
              </a:xfrm>
            </p:grpSpPr>
            <p:sp>
              <p:nvSpPr>
                <p:cNvPr id="326709" name="Rectangle 53"/>
                <p:cNvSpPr>
                  <a:spLocks noChangeArrowheads="1"/>
                </p:cNvSpPr>
                <p:nvPr/>
              </p:nvSpPr>
              <p:spPr bwMode="auto">
                <a:xfrm>
                  <a:off x="1313" y="1248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6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10" name="Rectangle 54"/>
                <p:cNvSpPr>
                  <a:spLocks noChangeArrowheads="1"/>
                </p:cNvSpPr>
                <p:nvPr/>
              </p:nvSpPr>
              <p:spPr bwMode="auto">
                <a:xfrm>
                  <a:off x="1270" y="1248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11" name="Group 55"/>
              <p:cNvGrpSpPr>
                <a:grpSpLocks/>
              </p:cNvGrpSpPr>
              <p:nvPr/>
            </p:nvGrpSpPr>
            <p:grpSpPr bwMode="auto">
              <a:xfrm>
                <a:off x="0" y="1632"/>
                <a:ext cx="678" cy="384"/>
                <a:chOff x="0" y="1632"/>
                <a:chExt cx="678" cy="384"/>
              </a:xfrm>
            </p:grpSpPr>
            <p:sp>
              <p:nvSpPr>
                <p:cNvPr id="326712" name="Rectangle 56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5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3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13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6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14" name="Group 58"/>
              <p:cNvGrpSpPr>
                <a:grpSpLocks/>
              </p:cNvGrpSpPr>
              <p:nvPr/>
            </p:nvGrpSpPr>
            <p:grpSpPr bwMode="auto">
              <a:xfrm>
                <a:off x="678" y="1632"/>
                <a:ext cx="296" cy="384"/>
                <a:chOff x="678" y="1632"/>
                <a:chExt cx="296" cy="384"/>
              </a:xfrm>
            </p:grpSpPr>
            <p:sp>
              <p:nvSpPr>
                <p:cNvPr id="326715" name="Rectangle 59"/>
                <p:cNvSpPr>
                  <a:spLocks noChangeArrowheads="1"/>
                </p:cNvSpPr>
                <p:nvPr/>
              </p:nvSpPr>
              <p:spPr bwMode="auto">
                <a:xfrm>
                  <a:off x="721" y="1632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9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16" name="Rectangle 60"/>
                <p:cNvSpPr>
                  <a:spLocks noChangeArrowheads="1"/>
                </p:cNvSpPr>
                <p:nvPr/>
              </p:nvSpPr>
              <p:spPr bwMode="auto">
                <a:xfrm>
                  <a:off x="678" y="1632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17" name="Group 61"/>
              <p:cNvGrpSpPr>
                <a:grpSpLocks/>
              </p:cNvGrpSpPr>
              <p:nvPr/>
            </p:nvGrpSpPr>
            <p:grpSpPr bwMode="auto">
              <a:xfrm>
                <a:off x="974" y="1632"/>
                <a:ext cx="296" cy="384"/>
                <a:chOff x="974" y="1632"/>
                <a:chExt cx="296" cy="384"/>
              </a:xfrm>
            </p:grpSpPr>
            <p:sp>
              <p:nvSpPr>
                <p:cNvPr id="326718" name="Rectangle 62"/>
                <p:cNvSpPr>
                  <a:spLocks noChangeArrowheads="1"/>
                </p:cNvSpPr>
                <p:nvPr/>
              </p:nvSpPr>
              <p:spPr bwMode="auto">
                <a:xfrm>
                  <a:off x="1017" y="1632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11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19" name="Rectangle 63"/>
                <p:cNvSpPr>
                  <a:spLocks noChangeArrowheads="1"/>
                </p:cNvSpPr>
                <p:nvPr/>
              </p:nvSpPr>
              <p:spPr bwMode="auto">
                <a:xfrm>
                  <a:off x="974" y="1632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20" name="Group 64"/>
              <p:cNvGrpSpPr>
                <a:grpSpLocks/>
              </p:cNvGrpSpPr>
              <p:nvPr/>
            </p:nvGrpSpPr>
            <p:grpSpPr bwMode="auto">
              <a:xfrm>
                <a:off x="1270" y="1632"/>
                <a:ext cx="296" cy="384"/>
                <a:chOff x="1270" y="1632"/>
                <a:chExt cx="296" cy="384"/>
              </a:xfrm>
            </p:grpSpPr>
            <p:sp>
              <p:nvSpPr>
                <p:cNvPr id="326721" name="Rectangle 65"/>
                <p:cNvSpPr>
                  <a:spLocks noChangeArrowheads="1"/>
                </p:cNvSpPr>
                <p:nvPr/>
              </p:nvSpPr>
              <p:spPr bwMode="auto">
                <a:xfrm>
                  <a:off x="1313" y="1632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11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22" name="Rectangle 66"/>
                <p:cNvSpPr>
                  <a:spLocks noChangeArrowheads="1"/>
                </p:cNvSpPr>
                <p:nvPr/>
              </p:nvSpPr>
              <p:spPr bwMode="auto">
                <a:xfrm>
                  <a:off x="1270" y="1632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23" name="Group 67"/>
              <p:cNvGrpSpPr>
                <a:grpSpLocks/>
              </p:cNvGrpSpPr>
              <p:nvPr/>
            </p:nvGrpSpPr>
            <p:grpSpPr bwMode="auto">
              <a:xfrm>
                <a:off x="0" y="2016"/>
                <a:ext cx="678" cy="384"/>
                <a:chOff x="0" y="2016"/>
                <a:chExt cx="678" cy="384"/>
              </a:xfrm>
            </p:grpSpPr>
            <p:sp>
              <p:nvSpPr>
                <p:cNvPr id="326724" name="Rectangle 68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5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25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6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26" name="Group 70"/>
              <p:cNvGrpSpPr>
                <a:grpSpLocks/>
              </p:cNvGrpSpPr>
              <p:nvPr/>
            </p:nvGrpSpPr>
            <p:grpSpPr bwMode="auto">
              <a:xfrm>
                <a:off x="678" y="2016"/>
                <a:ext cx="296" cy="384"/>
                <a:chOff x="678" y="2016"/>
                <a:chExt cx="296" cy="384"/>
              </a:xfrm>
            </p:grpSpPr>
            <p:sp>
              <p:nvSpPr>
                <p:cNvPr id="326727" name="Rectangle 71"/>
                <p:cNvSpPr>
                  <a:spLocks noChangeArrowheads="1"/>
                </p:cNvSpPr>
                <p:nvPr/>
              </p:nvSpPr>
              <p:spPr bwMode="auto">
                <a:xfrm>
                  <a:off x="721" y="2016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12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28" name="Rectangle 72"/>
                <p:cNvSpPr>
                  <a:spLocks noChangeArrowheads="1"/>
                </p:cNvSpPr>
                <p:nvPr/>
              </p:nvSpPr>
              <p:spPr bwMode="auto">
                <a:xfrm>
                  <a:off x="678" y="2016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29" name="Group 73"/>
              <p:cNvGrpSpPr>
                <a:grpSpLocks/>
              </p:cNvGrpSpPr>
              <p:nvPr/>
            </p:nvGrpSpPr>
            <p:grpSpPr bwMode="auto">
              <a:xfrm>
                <a:off x="974" y="2016"/>
                <a:ext cx="296" cy="384"/>
                <a:chOff x="974" y="2016"/>
                <a:chExt cx="296" cy="384"/>
              </a:xfrm>
            </p:grpSpPr>
            <p:sp>
              <p:nvSpPr>
                <p:cNvPr id="326730" name="Rectangle 74"/>
                <p:cNvSpPr>
                  <a:spLocks noChangeArrowheads="1"/>
                </p:cNvSpPr>
                <p:nvPr/>
              </p:nvSpPr>
              <p:spPr bwMode="auto">
                <a:xfrm>
                  <a:off x="1017" y="2016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11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31" name="Rectangle 75"/>
                <p:cNvSpPr>
                  <a:spLocks noChangeArrowheads="1"/>
                </p:cNvSpPr>
                <p:nvPr/>
              </p:nvSpPr>
              <p:spPr bwMode="auto">
                <a:xfrm>
                  <a:off x="974" y="2016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32" name="Group 76"/>
              <p:cNvGrpSpPr>
                <a:grpSpLocks/>
              </p:cNvGrpSpPr>
              <p:nvPr/>
            </p:nvGrpSpPr>
            <p:grpSpPr bwMode="auto">
              <a:xfrm>
                <a:off x="1270" y="2016"/>
                <a:ext cx="296" cy="384"/>
                <a:chOff x="1270" y="2016"/>
                <a:chExt cx="296" cy="384"/>
              </a:xfrm>
            </p:grpSpPr>
            <p:sp>
              <p:nvSpPr>
                <p:cNvPr id="326733" name="Rectangle 77"/>
                <p:cNvSpPr>
                  <a:spLocks noChangeArrowheads="1"/>
                </p:cNvSpPr>
                <p:nvPr/>
              </p:nvSpPr>
              <p:spPr bwMode="auto">
                <a:xfrm>
                  <a:off x="1313" y="2016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12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34" name="Rectangle 78"/>
                <p:cNvSpPr>
                  <a:spLocks noChangeArrowheads="1"/>
                </p:cNvSpPr>
                <p:nvPr/>
              </p:nvSpPr>
              <p:spPr bwMode="auto">
                <a:xfrm>
                  <a:off x="1270" y="2016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35" name="Group 79"/>
              <p:cNvGrpSpPr>
                <a:grpSpLocks/>
              </p:cNvGrpSpPr>
              <p:nvPr/>
            </p:nvGrpSpPr>
            <p:grpSpPr bwMode="auto">
              <a:xfrm>
                <a:off x="0" y="2400"/>
                <a:ext cx="678" cy="384"/>
                <a:chOff x="0" y="2400"/>
                <a:chExt cx="678" cy="384"/>
              </a:xfrm>
            </p:grpSpPr>
            <p:sp>
              <p:nvSpPr>
                <p:cNvPr id="326736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5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5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37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67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38" name="Group 82"/>
              <p:cNvGrpSpPr>
                <a:grpSpLocks/>
              </p:cNvGrpSpPr>
              <p:nvPr/>
            </p:nvGrpSpPr>
            <p:grpSpPr bwMode="auto">
              <a:xfrm>
                <a:off x="678" y="2400"/>
                <a:ext cx="296" cy="384"/>
                <a:chOff x="678" y="2400"/>
                <a:chExt cx="296" cy="384"/>
              </a:xfrm>
            </p:grpSpPr>
            <p:sp>
              <p:nvSpPr>
                <p:cNvPr id="326739" name="Rectangle 83"/>
                <p:cNvSpPr>
                  <a:spLocks noChangeArrowheads="1"/>
                </p:cNvSpPr>
                <p:nvPr/>
              </p:nvSpPr>
              <p:spPr bwMode="auto">
                <a:xfrm>
                  <a:off x="721" y="2400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13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40" name="Rectangle 84"/>
                <p:cNvSpPr>
                  <a:spLocks noChangeArrowheads="1"/>
                </p:cNvSpPr>
                <p:nvPr/>
              </p:nvSpPr>
              <p:spPr bwMode="auto">
                <a:xfrm>
                  <a:off x="678" y="2400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41" name="Group 85"/>
              <p:cNvGrpSpPr>
                <a:grpSpLocks/>
              </p:cNvGrpSpPr>
              <p:nvPr/>
            </p:nvGrpSpPr>
            <p:grpSpPr bwMode="auto">
              <a:xfrm>
                <a:off x="974" y="2400"/>
                <a:ext cx="296" cy="384"/>
                <a:chOff x="974" y="2400"/>
                <a:chExt cx="296" cy="384"/>
              </a:xfrm>
            </p:grpSpPr>
            <p:sp>
              <p:nvSpPr>
                <p:cNvPr id="326742" name="Rectangle 86"/>
                <p:cNvSpPr>
                  <a:spLocks noChangeArrowheads="1"/>
                </p:cNvSpPr>
                <p:nvPr/>
              </p:nvSpPr>
              <p:spPr bwMode="auto">
                <a:xfrm>
                  <a:off x="1017" y="2400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11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43" name="Rectangle 87"/>
                <p:cNvSpPr>
                  <a:spLocks noChangeArrowheads="1"/>
                </p:cNvSpPr>
                <p:nvPr/>
              </p:nvSpPr>
              <p:spPr bwMode="auto">
                <a:xfrm>
                  <a:off x="974" y="2400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744" name="Group 88"/>
              <p:cNvGrpSpPr>
                <a:grpSpLocks/>
              </p:cNvGrpSpPr>
              <p:nvPr/>
            </p:nvGrpSpPr>
            <p:grpSpPr bwMode="auto">
              <a:xfrm>
                <a:off x="1270" y="2400"/>
                <a:ext cx="296" cy="384"/>
                <a:chOff x="1270" y="2400"/>
                <a:chExt cx="296" cy="384"/>
              </a:xfrm>
            </p:grpSpPr>
            <p:sp>
              <p:nvSpPr>
                <p:cNvPr id="326745" name="Rectangle 89"/>
                <p:cNvSpPr>
                  <a:spLocks noChangeArrowheads="1"/>
                </p:cNvSpPr>
                <p:nvPr/>
              </p:nvSpPr>
              <p:spPr bwMode="auto">
                <a:xfrm>
                  <a:off x="1313" y="2400"/>
                  <a:ext cx="21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latin typeface="楷体_GB2312" pitchFamily="49" charset="-122"/>
                      <a:ea typeface="楷体_GB2312" pitchFamily="49" charset="-122"/>
                    </a:rPr>
                    <a:t>12</a:t>
                  </a:r>
                </a:p>
                <a:p>
                  <a:pPr algn="ctr" eaLnBrk="0" hangingPunct="0"/>
                  <a:endParaRPr lang="en-US" altLang="zh-CN" sz="3200" i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26746" name="Rectangle 90"/>
                <p:cNvSpPr>
                  <a:spLocks noChangeArrowheads="1"/>
                </p:cNvSpPr>
                <p:nvPr/>
              </p:nvSpPr>
              <p:spPr bwMode="auto">
                <a:xfrm>
                  <a:off x="1270" y="2400"/>
                  <a:ext cx="2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6747" name="Rectangle 91"/>
            <p:cNvSpPr>
              <a:spLocks noChangeArrowheads="1"/>
            </p:cNvSpPr>
            <p:nvPr/>
          </p:nvSpPr>
          <p:spPr bwMode="auto">
            <a:xfrm>
              <a:off x="-3" y="-3"/>
              <a:ext cx="1572" cy="279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9" name="Rectangle 89"/>
          <p:cNvSpPr>
            <a:spLocks noChangeArrowheads="1"/>
          </p:cNvSpPr>
          <p:nvPr/>
        </p:nvSpPr>
        <p:spPr bwMode="auto">
          <a:xfrm>
            <a:off x="304800" y="228600"/>
            <a:ext cx="88392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 sz="3200" i="0">
                <a:ea typeface="楷体_GB2312" pitchFamily="49" charset="-122"/>
              </a:rPr>
              <a:t>解</a:t>
            </a:r>
            <a:r>
              <a:rPr lang="en-US" altLang="zh-CN" sz="3200" i="0">
                <a:ea typeface="楷体_GB2312" pitchFamily="49" charset="-122"/>
              </a:rPr>
              <a:t>:</a:t>
            </a:r>
            <a:r>
              <a:rPr lang="zh-CN" altLang="en-US" sz="3200" i="0">
                <a:ea typeface="楷体_GB2312" pitchFamily="49" charset="-122"/>
              </a:rPr>
              <a:t>将问题按工厂分为三个阶段</a:t>
            </a:r>
            <a:r>
              <a:rPr lang="en-US" altLang="zh-CN" sz="3200" i="0">
                <a:ea typeface="楷体_GB2312" pitchFamily="49" charset="-122"/>
              </a:rPr>
              <a:t>,</a:t>
            </a:r>
            <a:r>
              <a:rPr lang="zh-CN" altLang="en-US" sz="3200" i="0">
                <a:ea typeface="楷体_GB2312" pitchFamily="49" charset="-122"/>
              </a:rPr>
              <a:t>甲、乙和丙</a:t>
            </a:r>
            <a:r>
              <a:rPr lang="en-US" altLang="zh-CN" sz="3200" i="0">
                <a:ea typeface="楷体_GB2312" pitchFamily="49" charset="-122"/>
              </a:rPr>
              <a:t>,3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 sz="3200" i="0">
                <a:ea typeface="楷体_GB2312" pitchFamily="49" charset="-122"/>
              </a:rPr>
              <a:t>个工厂分别编号为</a:t>
            </a:r>
            <a:r>
              <a:rPr lang="en-US" altLang="zh-CN" sz="3200" i="0">
                <a:ea typeface="楷体_GB2312" pitchFamily="49" charset="-122"/>
              </a:rPr>
              <a:t>1</a:t>
            </a:r>
            <a:r>
              <a:rPr lang="zh-CN" altLang="en-US" sz="3200" i="0">
                <a:ea typeface="楷体_GB2312" pitchFamily="49" charset="-122"/>
              </a:rPr>
              <a:t>、</a:t>
            </a:r>
            <a:r>
              <a:rPr lang="en-US" altLang="zh-CN" sz="3200" i="0">
                <a:ea typeface="楷体_GB2312" pitchFamily="49" charset="-122"/>
              </a:rPr>
              <a:t>2</a:t>
            </a:r>
            <a:r>
              <a:rPr lang="zh-CN" altLang="en-US" sz="3200" i="0">
                <a:ea typeface="楷体_GB2312" pitchFamily="49" charset="-122"/>
              </a:rPr>
              <a:t>和</a:t>
            </a:r>
            <a:r>
              <a:rPr lang="en-US" altLang="zh-CN" sz="3200" i="0">
                <a:ea typeface="楷体_GB2312" pitchFamily="49" charset="-122"/>
              </a:rPr>
              <a:t>3</a:t>
            </a:r>
            <a:r>
              <a:rPr lang="zh-CN" altLang="en-US" sz="3200" i="0">
                <a:ea typeface="楷体_GB2312" pitchFamily="49" charset="-122"/>
              </a:rPr>
              <a:t>。</a:t>
            </a:r>
          </a:p>
        </p:txBody>
      </p:sp>
      <p:grpSp>
        <p:nvGrpSpPr>
          <p:cNvPr id="327862" name="Group 182"/>
          <p:cNvGrpSpPr>
            <a:grpSpLocks/>
          </p:cNvGrpSpPr>
          <p:nvPr/>
        </p:nvGrpSpPr>
        <p:grpSpPr bwMode="auto">
          <a:xfrm>
            <a:off x="1547813" y="5445125"/>
            <a:ext cx="7596187" cy="1204913"/>
            <a:chOff x="1339" y="3120"/>
            <a:chExt cx="4325" cy="759"/>
          </a:xfrm>
        </p:grpSpPr>
        <p:sp>
          <p:nvSpPr>
            <p:cNvPr id="327858" name="Rectangle 178"/>
            <p:cNvSpPr>
              <a:spLocks noChangeArrowheads="1"/>
            </p:cNvSpPr>
            <p:nvPr/>
          </p:nvSpPr>
          <p:spPr bwMode="auto">
            <a:xfrm>
              <a:off x="1392" y="3552"/>
              <a:ext cx="1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i="0">
                  <a:solidFill>
                    <a:schemeClr val="bg1"/>
                  </a:solidFill>
                </a:rPr>
                <a:t>f</a:t>
              </a:r>
              <a:r>
                <a:rPr lang="en-US" altLang="zh-CN" sz="2800" i="0" baseline="-30000">
                  <a:solidFill>
                    <a:schemeClr val="bg1"/>
                  </a:solidFill>
                </a:rPr>
                <a:t>3</a:t>
              </a:r>
              <a:r>
                <a:rPr lang="en-US" altLang="zh-CN" sz="2800" i="0">
                  <a:solidFill>
                    <a:schemeClr val="bg1"/>
                  </a:solidFill>
                </a:rPr>
                <a:t>(x</a:t>
              </a:r>
              <a:r>
                <a:rPr lang="en-US" altLang="zh-CN" sz="2800" i="0" baseline="-30000">
                  <a:solidFill>
                    <a:schemeClr val="bg1"/>
                  </a:solidFill>
                </a:rPr>
                <a:t>3</a:t>
              </a:r>
              <a:r>
                <a:rPr lang="en-US" altLang="zh-CN" sz="2800" i="0">
                  <a:solidFill>
                    <a:schemeClr val="bg1"/>
                  </a:solidFill>
                </a:rPr>
                <a:t>) = v</a:t>
              </a:r>
              <a:r>
                <a:rPr lang="en-US" altLang="zh-CN" sz="2800" i="0" baseline="-30000">
                  <a:solidFill>
                    <a:schemeClr val="bg1"/>
                  </a:solidFill>
                </a:rPr>
                <a:t>3</a:t>
              </a:r>
              <a:r>
                <a:rPr lang="en-US" altLang="zh-CN" sz="2800" i="0">
                  <a:solidFill>
                    <a:schemeClr val="bg1"/>
                  </a:solidFill>
                </a:rPr>
                <a:t>(x</a:t>
              </a:r>
              <a:r>
                <a:rPr lang="en-US" altLang="zh-CN" sz="2800" i="0" baseline="-25000">
                  <a:solidFill>
                    <a:schemeClr val="bg1"/>
                  </a:solidFill>
                </a:rPr>
                <a:t>3,</a:t>
              </a:r>
              <a:r>
                <a:rPr lang="en-US" altLang="zh-CN" sz="2800" i="0">
                  <a:solidFill>
                    <a:schemeClr val="bg1"/>
                  </a:solidFill>
                </a:rPr>
                <a:t>u</a:t>
              </a:r>
              <a:r>
                <a:rPr lang="en-US" altLang="zh-CN" sz="2800" i="0" baseline="-30000">
                  <a:solidFill>
                    <a:schemeClr val="bg1"/>
                  </a:solidFill>
                </a:rPr>
                <a:t>3</a:t>
              </a:r>
              <a:r>
                <a:rPr lang="en-US" altLang="zh-CN" sz="2800" i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327857" name="AutoShape 177"/>
            <p:cNvSpPr>
              <a:spLocks/>
            </p:cNvSpPr>
            <p:nvPr/>
          </p:nvSpPr>
          <p:spPr bwMode="auto">
            <a:xfrm>
              <a:off x="1339" y="3264"/>
              <a:ext cx="53" cy="576"/>
            </a:xfrm>
            <a:prstGeom prst="leftBrace">
              <a:avLst>
                <a:gd name="adj1" fmla="val 90566"/>
                <a:gd name="adj2" fmla="val 5000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9" name="Rectangle 179"/>
            <p:cNvSpPr>
              <a:spLocks noChangeArrowheads="1"/>
            </p:cNvSpPr>
            <p:nvPr/>
          </p:nvSpPr>
          <p:spPr bwMode="auto">
            <a:xfrm>
              <a:off x="1344" y="3120"/>
              <a:ext cx="432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500" i="0">
                  <a:solidFill>
                    <a:schemeClr val="bg1"/>
                  </a:solidFill>
                </a:rPr>
                <a:t> f</a:t>
              </a:r>
              <a:r>
                <a:rPr lang="en-US" altLang="zh-CN" sz="2500" i="0" baseline="-30000">
                  <a:solidFill>
                    <a:schemeClr val="bg1"/>
                  </a:solidFill>
                </a:rPr>
                <a:t>k</a:t>
              </a:r>
              <a:r>
                <a:rPr lang="en-US" altLang="zh-CN" sz="2500" i="0">
                  <a:solidFill>
                    <a:schemeClr val="bg1"/>
                  </a:solidFill>
                </a:rPr>
                <a:t>(x</a:t>
              </a:r>
              <a:r>
                <a:rPr lang="en-US" altLang="zh-CN" sz="2500" i="0" baseline="-30000">
                  <a:solidFill>
                    <a:schemeClr val="bg1"/>
                  </a:solidFill>
                </a:rPr>
                <a:t>k</a:t>
              </a:r>
              <a:r>
                <a:rPr lang="en-US" altLang="zh-CN" sz="2500" i="0">
                  <a:solidFill>
                    <a:schemeClr val="bg1"/>
                  </a:solidFill>
                </a:rPr>
                <a:t>) = max{v</a:t>
              </a:r>
              <a:r>
                <a:rPr lang="en-US" altLang="zh-CN" sz="2500" i="0" baseline="-30000">
                  <a:solidFill>
                    <a:schemeClr val="bg1"/>
                  </a:solidFill>
                </a:rPr>
                <a:t>k</a:t>
              </a:r>
              <a:r>
                <a:rPr lang="en-US" altLang="zh-CN" sz="2500" i="0">
                  <a:solidFill>
                    <a:schemeClr val="bg1"/>
                  </a:solidFill>
                </a:rPr>
                <a:t>(x</a:t>
              </a:r>
              <a:r>
                <a:rPr lang="en-US" altLang="zh-CN" sz="2500" i="0" baseline="-25000">
                  <a:solidFill>
                    <a:schemeClr val="bg1"/>
                  </a:solidFill>
                </a:rPr>
                <a:t>k</a:t>
              </a:r>
              <a:r>
                <a:rPr lang="en-US" altLang="zh-CN" sz="2500" i="0">
                  <a:solidFill>
                    <a:schemeClr val="bg1"/>
                  </a:solidFill>
                </a:rPr>
                <a:t>,u</a:t>
              </a:r>
              <a:r>
                <a:rPr lang="en-US" altLang="zh-CN" sz="2500" i="0" baseline="-30000">
                  <a:solidFill>
                    <a:schemeClr val="bg1"/>
                  </a:solidFill>
                </a:rPr>
                <a:t>k</a:t>
              </a:r>
              <a:r>
                <a:rPr lang="en-US" altLang="zh-CN" sz="2500" i="0">
                  <a:solidFill>
                    <a:schemeClr val="bg1"/>
                  </a:solidFill>
                </a:rPr>
                <a:t>) + f</a:t>
              </a:r>
              <a:r>
                <a:rPr lang="en-US" altLang="zh-CN" sz="2500" i="0" baseline="-30000">
                  <a:solidFill>
                    <a:schemeClr val="bg1"/>
                  </a:solidFill>
                </a:rPr>
                <a:t>k+1</a:t>
              </a:r>
              <a:r>
                <a:rPr lang="en-US" altLang="zh-CN" sz="2500" i="0">
                  <a:solidFill>
                    <a:schemeClr val="bg1"/>
                  </a:solidFill>
                </a:rPr>
                <a:t>(x</a:t>
              </a:r>
              <a:r>
                <a:rPr lang="en-US" altLang="zh-CN" sz="2500" i="0" baseline="-30000">
                  <a:solidFill>
                    <a:schemeClr val="bg1"/>
                  </a:solidFill>
                </a:rPr>
                <a:t>k+1</a:t>
              </a:r>
              <a:r>
                <a:rPr lang="en-US" altLang="zh-CN" sz="2500" i="0">
                  <a:solidFill>
                    <a:schemeClr val="bg1"/>
                  </a:solidFill>
                </a:rPr>
                <a:t>) | u</a:t>
              </a:r>
              <a:r>
                <a:rPr lang="en-US" altLang="zh-CN" sz="2500" i="0" baseline="-30000">
                  <a:solidFill>
                    <a:schemeClr val="bg1"/>
                  </a:solidFill>
                </a:rPr>
                <a:t>k</a:t>
              </a:r>
              <a:r>
                <a:rPr lang="en-US" altLang="zh-CN" sz="2500" i="0">
                  <a:solidFill>
                    <a:schemeClr val="bg1"/>
                  </a:solidFill>
                  <a:sym typeface="Symbol" pitchFamily="18" charset="2"/>
                </a:rPr>
                <a:t>D</a:t>
              </a:r>
              <a:r>
                <a:rPr lang="en-US" altLang="zh-CN" sz="2500" i="0" baseline="-25000">
                  <a:solidFill>
                    <a:schemeClr val="bg1"/>
                  </a:solidFill>
                  <a:sym typeface="Symbol" pitchFamily="18" charset="2"/>
                </a:rPr>
                <a:t>k</a:t>
              </a:r>
              <a:r>
                <a:rPr lang="en-US" altLang="zh-CN" sz="2500" i="0">
                  <a:solidFill>
                    <a:schemeClr val="bg1"/>
                  </a:solidFill>
                  <a:sym typeface="Symbol" pitchFamily="18" charset="2"/>
                </a:rPr>
                <a:t>(x</a:t>
              </a:r>
              <a:r>
                <a:rPr lang="en-US" altLang="zh-CN" sz="2500" i="0" baseline="-25000">
                  <a:solidFill>
                    <a:schemeClr val="bg1"/>
                  </a:solidFill>
                  <a:sym typeface="Symbol" pitchFamily="18" charset="2"/>
                </a:rPr>
                <a:t>k</a:t>
              </a:r>
              <a:r>
                <a:rPr lang="en-US" altLang="zh-CN" sz="2500" i="0">
                  <a:solidFill>
                    <a:schemeClr val="bg1"/>
                  </a:solidFill>
                  <a:sym typeface="Symbol" pitchFamily="18" charset="2"/>
                </a:rPr>
                <a:t>)</a:t>
              </a:r>
              <a:r>
                <a:rPr lang="en-US" altLang="zh-CN" sz="2500" i="0">
                  <a:solidFill>
                    <a:schemeClr val="bg1"/>
                  </a:solidFill>
                </a:rPr>
                <a:t>}, k = 2, 1</a:t>
              </a:r>
            </a:p>
          </p:txBody>
        </p:sp>
      </p:grpSp>
      <p:sp>
        <p:nvSpPr>
          <p:cNvPr id="327860" name="Text Box 180"/>
          <p:cNvSpPr txBox="1">
            <a:spLocks noChangeArrowheads="1"/>
          </p:cNvSpPr>
          <p:nvPr/>
        </p:nvSpPr>
        <p:spPr bwMode="auto">
          <a:xfrm>
            <a:off x="0" y="5445125"/>
            <a:ext cx="152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i="0">
                <a:ea typeface="楷体_GB2312" pitchFamily="49" charset="-122"/>
              </a:rPr>
              <a:t>基本</a:t>
            </a:r>
          </a:p>
          <a:p>
            <a:pPr algn="ctr"/>
            <a:r>
              <a:rPr lang="zh-CN" altLang="en-US" sz="3200" b="1" i="0">
                <a:ea typeface="楷体_GB2312" pitchFamily="49" charset="-122"/>
              </a:rPr>
              <a:t>方程为：</a:t>
            </a:r>
          </a:p>
        </p:txBody>
      </p:sp>
      <p:sp>
        <p:nvSpPr>
          <p:cNvPr id="327864" name="Rectangle 184"/>
          <p:cNvSpPr>
            <a:spLocks noChangeArrowheads="1"/>
          </p:cNvSpPr>
          <p:nvPr/>
        </p:nvSpPr>
        <p:spPr bwMode="auto">
          <a:xfrm>
            <a:off x="0" y="4365625"/>
            <a:ext cx="88392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f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(x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): </a:t>
            </a:r>
            <a:r>
              <a:rPr lang="zh-CN" altLang="en-US" sz="3200" i="0">
                <a:ea typeface="楷体_GB2312" pitchFamily="49" charset="-122"/>
              </a:rPr>
              <a:t>表示</a:t>
            </a:r>
            <a:r>
              <a:rPr lang="en-US" altLang="zh-CN" sz="3200" i="0">
                <a:ea typeface="楷体_GB2312" pitchFamily="49" charset="-122"/>
              </a:rPr>
              <a:t>x</a:t>
            </a:r>
            <a:r>
              <a:rPr lang="en-US" altLang="zh-CN" sz="3200" i="0" baseline="-30000">
                <a:ea typeface="楷体_GB2312" pitchFamily="49" charset="-122"/>
              </a:rPr>
              <a:t>k</a:t>
            </a:r>
            <a:r>
              <a:rPr lang="zh-CN" altLang="en-US" sz="3200" i="0">
                <a:ea typeface="楷体_GB2312" pitchFamily="49" charset="-122"/>
              </a:rPr>
              <a:t>台设备分配给第</a:t>
            </a:r>
            <a:r>
              <a:rPr lang="en-US" altLang="zh-CN" sz="3200" i="0">
                <a:ea typeface="楷体_GB2312" pitchFamily="49" charset="-122"/>
              </a:rPr>
              <a:t>k</a:t>
            </a:r>
            <a:r>
              <a:rPr lang="zh-CN" altLang="en-US" sz="3200" i="0">
                <a:ea typeface="楷体_GB2312" pitchFamily="49" charset="-122"/>
              </a:rPr>
              <a:t>个工厂至第</a:t>
            </a:r>
            <a:r>
              <a:rPr lang="en-US" altLang="zh-CN" sz="3200" i="0">
                <a:ea typeface="楷体_GB2312" pitchFamily="49" charset="-122"/>
              </a:rPr>
              <a:t>n</a:t>
            </a:r>
            <a:r>
              <a:rPr lang="zh-CN" altLang="en-US" sz="3200" i="0">
                <a:ea typeface="楷体_GB2312" pitchFamily="49" charset="-122"/>
              </a:rPr>
              <a:t>个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 sz="3200" i="0">
                <a:ea typeface="楷体_GB2312" pitchFamily="49" charset="-122"/>
              </a:rPr>
              <a:t>工厂所获得的最大盈利值。</a:t>
            </a:r>
          </a:p>
        </p:txBody>
      </p:sp>
      <p:sp>
        <p:nvSpPr>
          <p:cNvPr id="327865" name="Rectangle 185"/>
          <p:cNvSpPr>
            <a:spLocks noChangeArrowheads="1"/>
          </p:cNvSpPr>
          <p:nvPr/>
        </p:nvSpPr>
        <p:spPr bwMode="auto">
          <a:xfrm>
            <a:off x="0" y="1412875"/>
            <a:ext cx="88392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 sz="3200" i="0">
                <a:solidFill>
                  <a:schemeClr val="bg1"/>
                </a:solidFill>
                <a:ea typeface="楷体_GB2312" pitchFamily="49" charset="-122"/>
              </a:rPr>
              <a:t>状态变量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x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: </a:t>
            </a:r>
            <a:r>
              <a:rPr lang="zh-CN" altLang="en-US" sz="3200" i="0">
                <a:ea typeface="楷体_GB2312" pitchFamily="49" charset="-122"/>
              </a:rPr>
              <a:t>分给第</a:t>
            </a:r>
            <a:r>
              <a:rPr lang="en-US" altLang="zh-CN" sz="3200" i="0">
                <a:ea typeface="楷体_GB2312" pitchFamily="49" charset="-122"/>
              </a:rPr>
              <a:t>k</a:t>
            </a:r>
            <a:r>
              <a:rPr lang="zh-CN" altLang="en-US" sz="3200" i="0">
                <a:ea typeface="楷体_GB2312" pitchFamily="49" charset="-122"/>
              </a:rPr>
              <a:t>个至第</a:t>
            </a:r>
            <a:r>
              <a:rPr lang="en-US" altLang="zh-CN" sz="3200" i="0">
                <a:ea typeface="楷体_GB2312" pitchFamily="49" charset="-122"/>
              </a:rPr>
              <a:t>n</a:t>
            </a:r>
            <a:r>
              <a:rPr lang="zh-CN" altLang="en-US" sz="3200" i="0">
                <a:ea typeface="楷体_GB2312" pitchFamily="49" charset="-122"/>
              </a:rPr>
              <a:t>个工厂的设备数</a:t>
            </a:r>
          </a:p>
        </p:txBody>
      </p:sp>
      <p:sp>
        <p:nvSpPr>
          <p:cNvPr id="327866" name="Rectangle 186"/>
          <p:cNvSpPr>
            <a:spLocks noChangeArrowheads="1"/>
          </p:cNvSpPr>
          <p:nvPr/>
        </p:nvSpPr>
        <p:spPr bwMode="auto">
          <a:xfrm>
            <a:off x="0" y="1989138"/>
            <a:ext cx="88392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 sz="3200" i="0">
                <a:solidFill>
                  <a:schemeClr val="bg1"/>
                </a:solidFill>
                <a:ea typeface="楷体_GB2312" pitchFamily="49" charset="-122"/>
              </a:rPr>
              <a:t>决策变量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3200" i="0" baseline="-3000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200" i="0">
                <a:solidFill>
                  <a:schemeClr val="bg1"/>
                </a:solidFill>
                <a:ea typeface="楷体_GB2312" pitchFamily="49" charset="-122"/>
              </a:rPr>
              <a:t>: </a:t>
            </a:r>
            <a:r>
              <a:rPr lang="zh-CN" altLang="en-US" sz="3200" i="0">
                <a:ea typeface="楷体_GB2312" pitchFamily="49" charset="-122"/>
              </a:rPr>
              <a:t>分配给第</a:t>
            </a:r>
            <a:r>
              <a:rPr lang="en-US" altLang="zh-CN" sz="3200" i="0">
                <a:ea typeface="楷体_GB2312" pitchFamily="49" charset="-122"/>
              </a:rPr>
              <a:t>k</a:t>
            </a:r>
            <a:r>
              <a:rPr lang="zh-CN" altLang="en-US" sz="3200" i="0">
                <a:ea typeface="楷体_GB2312" pitchFamily="49" charset="-122"/>
              </a:rPr>
              <a:t>个工厂的设备数</a:t>
            </a:r>
          </a:p>
        </p:txBody>
      </p:sp>
      <p:sp>
        <p:nvSpPr>
          <p:cNvPr id="327867" name="Rectangle 187"/>
          <p:cNvSpPr>
            <a:spLocks noChangeArrowheads="1"/>
          </p:cNvSpPr>
          <p:nvPr/>
        </p:nvSpPr>
        <p:spPr bwMode="auto">
          <a:xfrm>
            <a:off x="0" y="2565400"/>
            <a:ext cx="88392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 sz="3200" b="1" i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状态转移方程</a:t>
            </a:r>
            <a:r>
              <a:rPr lang="en-US" altLang="zh-CN" sz="3200" b="1" i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:  x</a:t>
            </a:r>
            <a:r>
              <a:rPr lang="en-US" altLang="zh-CN" sz="3200" b="1" i="0" baseline="-30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k+1 </a:t>
            </a:r>
            <a:r>
              <a:rPr lang="en-US" altLang="zh-CN" sz="3200" b="1" i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= x</a:t>
            </a:r>
            <a:r>
              <a:rPr lang="en-US" altLang="zh-CN" sz="3200" b="1" i="0" baseline="-30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 </a:t>
            </a:r>
            <a:r>
              <a:rPr lang="en-US" altLang="zh-CN" sz="3200" b="1" i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– u</a:t>
            </a:r>
            <a:r>
              <a:rPr lang="en-US" altLang="zh-CN" sz="3200" b="1" i="0" baseline="-30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k</a:t>
            </a:r>
            <a:endParaRPr lang="en-US" altLang="zh-CN" sz="3200" b="1" i="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327868" name="Rectangle 188"/>
          <p:cNvSpPr>
            <a:spLocks noChangeArrowheads="1"/>
          </p:cNvSpPr>
          <p:nvPr/>
        </p:nvSpPr>
        <p:spPr bwMode="auto">
          <a:xfrm>
            <a:off x="0" y="3213100"/>
            <a:ext cx="8839200" cy="74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阶段指标函数</a:t>
            </a:r>
            <a:r>
              <a:rPr lang="en-US" altLang="zh-CN" sz="3200" dirty="0" err="1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sz="320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sz="3200" dirty="0" err="1">
                <a:solidFill>
                  <a:schemeClr val="bg1"/>
                </a:solidFill>
                <a:ea typeface="楷体_GB2312" pitchFamily="49" charset="-122"/>
              </a:rPr>
              <a:t>x</a:t>
            </a:r>
            <a:r>
              <a:rPr lang="en-US" altLang="zh-CN" sz="3200" baseline="-25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200" dirty="0" err="1">
                <a:solidFill>
                  <a:schemeClr val="bg1"/>
                </a:solidFill>
                <a:ea typeface="楷体_GB2312" pitchFamily="49" charset="-122"/>
              </a:rPr>
              <a:t>,u</a:t>
            </a:r>
            <a:r>
              <a:rPr lang="en-US" altLang="zh-CN" sz="320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3200" i="0" dirty="0">
                <a:solidFill>
                  <a:schemeClr val="bg1"/>
                </a:solidFill>
                <a:ea typeface="楷体_GB2312" pitchFamily="49" charset="-122"/>
              </a:rPr>
              <a:t>：  将 </a:t>
            </a:r>
            <a:r>
              <a:rPr lang="en-US" altLang="zh-CN" sz="3200" i="0" dirty="0" err="1">
                <a:ea typeface="楷体_GB2312" pitchFamily="49" charset="-122"/>
              </a:rPr>
              <a:t>u</a:t>
            </a:r>
            <a:r>
              <a:rPr lang="en-US" altLang="zh-CN" sz="3200" i="0" baseline="-30000" dirty="0" err="1">
                <a:ea typeface="楷体_GB2312" pitchFamily="49" charset="-122"/>
              </a:rPr>
              <a:t>k</a:t>
            </a:r>
            <a:r>
              <a:rPr lang="zh-CN" altLang="en-US" sz="3200" i="0" dirty="0">
                <a:ea typeface="楷体_GB2312" pitchFamily="49" charset="-122"/>
              </a:rPr>
              <a:t>台设备分配到第</a:t>
            </a:r>
            <a:r>
              <a:rPr lang="en-US" altLang="zh-CN" sz="3200" i="0" dirty="0">
                <a:ea typeface="楷体_GB2312" pitchFamily="49" charset="-122"/>
              </a:rPr>
              <a:t>k</a:t>
            </a:r>
            <a:r>
              <a:rPr lang="zh-CN" altLang="en-US" sz="3200" i="0" dirty="0">
                <a:ea typeface="楷体_GB2312" pitchFamily="49" charset="-122"/>
              </a:rPr>
              <a:t>个工厂的盈利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2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2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7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7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2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9" grpId="0" autoUpdateAnimBg="0"/>
      <p:bldP spid="327860" grpId="0"/>
      <p:bldP spid="327864" grpId="0"/>
      <p:bldP spid="327865" grpId="0" autoUpdateAnimBg="0"/>
      <p:bldP spid="327866" grpId="0" autoUpdateAnimBg="0"/>
      <p:bldP spid="327867" grpId="0" autoUpdateAnimBg="0"/>
      <p:bldP spid="32786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304800" y="260350"/>
            <a:ext cx="883920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月初没有存货情况下确定每月的生产量，要求既能满足每月的合同需求量，又使</a:t>
            </a:r>
            <a:r>
              <a:rPr lang="zh-CN" altLang="en-US" sz="3600" b="1" i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生产成本</a:t>
            </a:r>
            <a:r>
              <a:rPr lang="zh-CN" altLang="en-US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600" b="1" i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存储费用</a:t>
            </a:r>
            <a:r>
              <a:rPr lang="zh-CN" altLang="en-US" sz="3600" b="1" i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达到最小</a:t>
            </a:r>
            <a:r>
              <a:rPr lang="zh-CN" altLang="en-US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i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44068" name="Group 4"/>
          <p:cNvGrpSpPr>
            <a:grpSpLocks/>
          </p:cNvGrpSpPr>
          <p:nvPr/>
        </p:nvGrpSpPr>
        <p:grpSpPr bwMode="auto">
          <a:xfrm>
            <a:off x="179388" y="3141663"/>
            <a:ext cx="8763000" cy="2514600"/>
            <a:chOff x="-3" y="-3"/>
            <a:chExt cx="2006" cy="2022"/>
          </a:xfrm>
        </p:grpSpPr>
        <p:grpSp>
          <p:nvGrpSpPr>
            <p:cNvPr id="344069" name="Group 5"/>
            <p:cNvGrpSpPr>
              <a:grpSpLocks/>
            </p:cNvGrpSpPr>
            <p:nvPr/>
          </p:nvGrpSpPr>
          <p:grpSpPr bwMode="auto">
            <a:xfrm>
              <a:off x="0" y="0"/>
              <a:ext cx="2000" cy="2016"/>
              <a:chOff x="0" y="0"/>
              <a:chExt cx="2000" cy="2016"/>
            </a:xfrm>
          </p:grpSpPr>
          <p:grpSp>
            <p:nvGrpSpPr>
              <p:cNvPr id="34407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58" cy="480"/>
                <a:chOff x="0" y="0"/>
                <a:chExt cx="358" cy="480"/>
              </a:xfrm>
            </p:grpSpPr>
            <p:sp>
              <p:nvSpPr>
                <p:cNvPr id="34407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月份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07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073" name="Group 9"/>
              <p:cNvGrpSpPr>
                <a:grpSpLocks/>
              </p:cNvGrpSpPr>
              <p:nvPr/>
            </p:nvGrpSpPr>
            <p:grpSpPr bwMode="auto">
              <a:xfrm>
                <a:off x="358" y="0"/>
                <a:ext cx="968" cy="480"/>
                <a:chOff x="358" y="0"/>
                <a:chExt cx="968" cy="480"/>
              </a:xfrm>
            </p:grpSpPr>
            <p:sp>
              <p:nvSpPr>
                <p:cNvPr id="344074" name="Rectangle 10"/>
                <p:cNvSpPr>
                  <a:spLocks noChangeArrowheads="1"/>
                </p:cNvSpPr>
                <p:nvPr/>
              </p:nvSpPr>
              <p:spPr bwMode="auto">
                <a:xfrm>
                  <a:off x="401" y="0"/>
                  <a:ext cx="88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28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每件生产成本（百元）</a:t>
                  </a:r>
                </a:p>
                <a:p>
                  <a:pPr algn="ctr" eaLnBrk="0" hangingPunct="0"/>
                  <a:endParaRPr lang="en-US" altLang="zh-CN" sz="28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075" name="Rectangle 11"/>
                <p:cNvSpPr>
                  <a:spLocks noChangeArrowheads="1"/>
                </p:cNvSpPr>
                <p:nvPr/>
              </p:nvSpPr>
              <p:spPr bwMode="auto">
                <a:xfrm>
                  <a:off x="358" y="0"/>
                  <a:ext cx="96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076" name="Group 12"/>
              <p:cNvGrpSpPr>
                <a:grpSpLocks/>
              </p:cNvGrpSpPr>
              <p:nvPr/>
            </p:nvGrpSpPr>
            <p:grpSpPr bwMode="auto">
              <a:xfrm>
                <a:off x="1326" y="0"/>
                <a:ext cx="674" cy="480"/>
                <a:chOff x="1326" y="0"/>
                <a:chExt cx="674" cy="480"/>
              </a:xfrm>
            </p:grpSpPr>
            <p:sp>
              <p:nvSpPr>
                <p:cNvPr id="344077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9" y="0"/>
                  <a:ext cx="58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需要量（件）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0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26" y="0"/>
                  <a:ext cx="67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079" name="Group 15"/>
              <p:cNvGrpSpPr>
                <a:grpSpLocks/>
              </p:cNvGrpSpPr>
              <p:nvPr/>
            </p:nvGrpSpPr>
            <p:grpSpPr bwMode="auto">
              <a:xfrm>
                <a:off x="0" y="480"/>
                <a:ext cx="358" cy="384"/>
                <a:chOff x="0" y="480"/>
                <a:chExt cx="358" cy="384"/>
              </a:xfrm>
            </p:grpSpPr>
            <p:sp>
              <p:nvSpPr>
                <p:cNvPr id="344080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2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081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082" name="Group 18"/>
              <p:cNvGrpSpPr>
                <a:grpSpLocks/>
              </p:cNvGrpSpPr>
              <p:nvPr/>
            </p:nvGrpSpPr>
            <p:grpSpPr bwMode="auto">
              <a:xfrm>
                <a:off x="358" y="480"/>
                <a:ext cx="968" cy="384"/>
                <a:chOff x="358" y="480"/>
                <a:chExt cx="968" cy="384"/>
              </a:xfrm>
            </p:grpSpPr>
            <p:sp>
              <p:nvSpPr>
                <p:cNvPr id="344083" name="Rectangle 19"/>
                <p:cNvSpPr>
                  <a:spLocks noChangeArrowheads="1"/>
                </p:cNvSpPr>
                <p:nvPr/>
              </p:nvSpPr>
              <p:spPr bwMode="auto">
                <a:xfrm>
                  <a:off x="401" y="480"/>
                  <a:ext cx="88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70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084" name="Rectangle 20"/>
                <p:cNvSpPr>
                  <a:spLocks noChangeArrowheads="1"/>
                </p:cNvSpPr>
                <p:nvPr/>
              </p:nvSpPr>
              <p:spPr bwMode="auto">
                <a:xfrm>
                  <a:off x="358" y="480"/>
                  <a:ext cx="9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085" name="Group 21"/>
              <p:cNvGrpSpPr>
                <a:grpSpLocks/>
              </p:cNvGrpSpPr>
              <p:nvPr/>
            </p:nvGrpSpPr>
            <p:grpSpPr bwMode="auto">
              <a:xfrm>
                <a:off x="1326" y="480"/>
                <a:ext cx="674" cy="384"/>
                <a:chOff x="1326" y="480"/>
                <a:chExt cx="674" cy="384"/>
              </a:xfrm>
            </p:grpSpPr>
            <p:sp>
              <p:nvSpPr>
                <p:cNvPr id="344086" name="Rectangle 22"/>
                <p:cNvSpPr>
                  <a:spLocks noChangeArrowheads="1"/>
                </p:cNvSpPr>
                <p:nvPr/>
              </p:nvSpPr>
              <p:spPr bwMode="auto">
                <a:xfrm>
                  <a:off x="1369" y="480"/>
                  <a:ext cx="5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60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08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26" y="480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088" name="Group 24"/>
              <p:cNvGrpSpPr>
                <a:grpSpLocks/>
              </p:cNvGrpSpPr>
              <p:nvPr/>
            </p:nvGrpSpPr>
            <p:grpSpPr bwMode="auto">
              <a:xfrm>
                <a:off x="0" y="864"/>
                <a:ext cx="358" cy="384"/>
                <a:chOff x="0" y="864"/>
                <a:chExt cx="358" cy="384"/>
              </a:xfrm>
            </p:grpSpPr>
            <p:sp>
              <p:nvSpPr>
                <p:cNvPr id="34408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2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2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09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3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091" name="Group 27"/>
              <p:cNvGrpSpPr>
                <a:grpSpLocks/>
              </p:cNvGrpSpPr>
              <p:nvPr/>
            </p:nvGrpSpPr>
            <p:grpSpPr bwMode="auto">
              <a:xfrm>
                <a:off x="358" y="864"/>
                <a:ext cx="968" cy="384"/>
                <a:chOff x="358" y="864"/>
                <a:chExt cx="968" cy="384"/>
              </a:xfrm>
            </p:grpSpPr>
            <p:sp>
              <p:nvSpPr>
                <p:cNvPr id="344092" name="Rectangle 28"/>
                <p:cNvSpPr>
                  <a:spLocks noChangeArrowheads="1"/>
                </p:cNvSpPr>
                <p:nvPr/>
              </p:nvSpPr>
              <p:spPr bwMode="auto">
                <a:xfrm>
                  <a:off x="401" y="864"/>
                  <a:ext cx="88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72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093" name="Rectangle 29"/>
                <p:cNvSpPr>
                  <a:spLocks noChangeArrowheads="1"/>
                </p:cNvSpPr>
                <p:nvPr/>
              </p:nvSpPr>
              <p:spPr bwMode="auto">
                <a:xfrm>
                  <a:off x="358" y="864"/>
                  <a:ext cx="9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094" name="Group 30"/>
              <p:cNvGrpSpPr>
                <a:grpSpLocks/>
              </p:cNvGrpSpPr>
              <p:nvPr/>
            </p:nvGrpSpPr>
            <p:grpSpPr bwMode="auto">
              <a:xfrm>
                <a:off x="1326" y="864"/>
                <a:ext cx="674" cy="384"/>
                <a:chOff x="1326" y="864"/>
                <a:chExt cx="674" cy="384"/>
              </a:xfrm>
            </p:grpSpPr>
            <p:sp>
              <p:nvSpPr>
                <p:cNvPr id="344095" name="Rectangle 31"/>
                <p:cNvSpPr>
                  <a:spLocks noChangeArrowheads="1"/>
                </p:cNvSpPr>
                <p:nvPr/>
              </p:nvSpPr>
              <p:spPr bwMode="auto">
                <a:xfrm>
                  <a:off x="1369" y="864"/>
                  <a:ext cx="5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70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096" name="Rectangle 32"/>
                <p:cNvSpPr>
                  <a:spLocks noChangeArrowheads="1"/>
                </p:cNvSpPr>
                <p:nvPr/>
              </p:nvSpPr>
              <p:spPr bwMode="auto">
                <a:xfrm>
                  <a:off x="1326" y="864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097" name="Group 33"/>
              <p:cNvGrpSpPr>
                <a:grpSpLocks/>
              </p:cNvGrpSpPr>
              <p:nvPr/>
            </p:nvGrpSpPr>
            <p:grpSpPr bwMode="auto">
              <a:xfrm>
                <a:off x="0" y="1248"/>
                <a:ext cx="358" cy="384"/>
                <a:chOff x="0" y="1248"/>
                <a:chExt cx="358" cy="384"/>
              </a:xfrm>
            </p:grpSpPr>
            <p:sp>
              <p:nvSpPr>
                <p:cNvPr id="344098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2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3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099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3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100" name="Group 36"/>
              <p:cNvGrpSpPr>
                <a:grpSpLocks/>
              </p:cNvGrpSpPr>
              <p:nvPr/>
            </p:nvGrpSpPr>
            <p:grpSpPr bwMode="auto">
              <a:xfrm>
                <a:off x="358" y="1248"/>
                <a:ext cx="968" cy="384"/>
                <a:chOff x="358" y="1248"/>
                <a:chExt cx="968" cy="384"/>
              </a:xfrm>
            </p:grpSpPr>
            <p:sp>
              <p:nvSpPr>
                <p:cNvPr id="344101" name="Rectangle 37"/>
                <p:cNvSpPr>
                  <a:spLocks noChangeArrowheads="1"/>
                </p:cNvSpPr>
                <p:nvPr/>
              </p:nvSpPr>
              <p:spPr bwMode="auto">
                <a:xfrm>
                  <a:off x="401" y="1248"/>
                  <a:ext cx="88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80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102" name="Rectangle 38"/>
                <p:cNvSpPr>
                  <a:spLocks noChangeArrowheads="1"/>
                </p:cNvSpPr>
                <p:nvPr/>
              </p:nvSpPr>
              <p:spPr bwMode="auto">
                <a:xfrm>
                  <a:off x="358" y="1248"/>
                  <a:ext cx="9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103" name="Group 39"/>
              <p:cNvGrpSpPr>
                <a:grpSpLocks/>
              </p:cNvGrpSpPr>
              <p:nvPr/>
            </p:nvGrpSpPr>
            <p:grpSpPr bwMode="auto">
              <a:xfrm>
                <a:off x="1326" y="1248"/>
                <a:ext cx="674" cy="384"/>
                <a:chOff x="1326" y="1248"/>
                <a:chExt cx="674" cy="384"/>
              </a:xfrm>
            </p:grpSpPr>
            <p:sp>
              <p:nvSpPr>
                <p:cNvPr id="344104" name="Rectangle 40"/>
                <p:cNvSpPr>
                  <a:spLocks noChangeArrowheads="1"/>
                </p:cNvSpPr>
                <p:nvPr/>
              </p:nvSpPr>
              <p:spPr bwMode="auto">
                <a:xfrm>
                  <a:off x="1369" y="1248"/>
                  <a:ext cx="5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120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105" name="Rectangle 41"/>
                <p:cNvSpPr>
                  <a:spLocks noChangeArrowheads="1"/>
                </p:cNvSpPr>
                <p:nvPr/>
              </p:nvSpPr>
              <p:spPr bwMode="auto">
                <a:xfrm>
                  <a:off x="1326" y="1248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106" name="Group 42"/>
              <p:cNvGrpSpPr>
                <a:grpSpLocks/>
              </p:cNvGrpSpPr>
              <p:nvPr/>
            </p:nvGrpSpPr>
            <p:grpSpPr bwMode="auto">
              <a:xfrm>
                <a:off x="0" y="1632"/>
                <a:ext cx="358" cy="384"/>
                <a:chOff x="0" y="1632"/>
                <a:chExt cx="358" cy="384"/>
              </a:xfrm>
            </p:grpSpPr>
            <p:sp>
              <p:nvSpPr>
                <p:cNvPr id="34410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2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108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3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109" name="Group 45"/>
              <p:cNvGrpSpPr>
                <a:grpSpLocks/>
              </p:cNvGrpSpPr>
              <p:nvPr/>
            </p:nvGrpSpPr>
            <p:grpSpPr bwMode="auto">
              <a:xfrm>
                <a:off x="358" y="1632"/>
                <a:ext cx="968" cy="384"/>
                <a:chOff x="358" y="1632"/>
                <a:chExt cx="968" cy="384"/>
              </a:xfrm>
            </p:grpSpPr>
            <p:sp>
              <p:nvSpPr>
                <p:cNvPr id="344110" name="Rectangle 46"/>
                <p:cNvSpPr>
                  <a:spLocks noChangeArrowheads="1"/>
                </p:cNvSpPr>
                <p:nvPr/>
              </p:nvSpPr>
              <p:spPr bwMode="auto">
                <a:xfrm>
                  <a:off x="401" y="1632"/>
                  <a:ext cx="88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76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111" name="Rectangle 47"/>
                <p:cNvSpPr>
                  <a:spLocks noChangeArrowheads="1"/>
                </p:cNvSpPr>
                <p:nvPr/>
              </p:nvSpPr>
              <p:spPr bwMode="auto">
                <a:xfrm>
                  <a:off x="358" y="1632"/>
                  <a:ext cx="9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4112" name="Group 48"/>
              <p:cNvGrpSpPr>
                <a:grpSpLocks/>
              </p:cNvGrpSpPr>
              <p:nvPr/>
            </p:nvGrpSpPr>
            <p:grpSpPr bwMode="auto">
              <a:xfrm>
                <a:off x="1326" y="1632"/>
                <a:ext cx="674" cy="384"/>
                <a:chOff x="1326" y="1632"/>
                <a:chExt cx="674" cy="384"/>
              </a:xfrm>
            </p:grpSpPr>
            <p:sp>
              <p:nvSpPr>
                <p:cNvPr id="344113" name="Rectangle 49"/>
                <p:cNvSpPr>
                  <a:spLocks noChangeArrowheads="1"/>
                </p:cNvSpPr>
                <p:nvPr/>
              </p:nvSpPr>
              <p:spPr bwMode="auto">
                <a:xfrm>
                  <a:off x="1369" y="1632"/>
                  <a:ext cx="5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60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44114" name="Rectangle 50"/>
                <p:cNvSpPr>
                  <a:spLocks noChangeArrowheads="1"/>
                </p:cNvSpPr>
                <p:nvPr/>
              </p:nvSpPr>
              <p:spPr bwMode="auto">
                <a:xfrm>
                  <a:off x="1326" y="1632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4115" name="Rectangle 51"/>
            <p:cNvSpPr>
              <a:spLocks noChangeArrowheads="1"/>
            </p:cNvSpPr>
            <p:nvPr/>
          </p:nvSpPr>
          <p:spPr bwMode="auto">
            <a:xfrm>
              <a:off x="-3" y="-3"/>
              <a:ext cx="2006" cy="202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0" name="Rectangle 100"/>
          <p:cNvSpPr>
            <a:spLocks noChangeArrowheads="1"/>
          </p:cNvSpPr>
          <p:nvPr/>
        </p:nvSpPr>
        <p:spPr bwMode="auto">
          <a:xfrm>
            <a:off x="331788" y="692150"/>
            <a:ext cx="8812212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3600" i="0">
                <a:latin typeface="楷体_GB2312" pitchFamily="49" charset="-122"/>
                <a:ea typeface="楷体_GB2312" pitchFamily="49" charset="-122"/>
              </a:rPr>
              <a:t>我们可把此问题的解决动态地视为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i="0">
                <a:latin typeface="楷体_GB2312" pitchFamily="49" charset="-122"/>
                <a:ea typeface="楷体_GB2312" pitchFamily="49" charset="-122"/>
              </a:rPr>
              <a:t>各月</a:t>
            </a:r>
            <a:r>
              <a:rPr lang="en-US" altLang="zh-CN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称阶段</a:t>
            </a:r>
            <a:r>
              <a:rPr lang="en-US" altLang="zh-CN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i="0">
                <a:latin typeface="楷体_GB2312" pitchFamily="49" charset="-122"/>
                <a:ea typeface="楷体_GB2312" pitchFamily="49" charset="-122"/>
              </a:rPr>
              <a:t>先后作出决策</a:t>
            </a:r>
            <a:r>
              <a:rPr lang="en-US" altLang="zh-CN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指生产量</a:t>
            </a:r>
            <a:r>
              <a:rPr lang="en-US" altLang="zh-CN" sz="36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i="0">
                <a:latin typeface="楷体_GB2312" pitchFamily="49" charset="-122"/>
                <a:ea typeface="楷体_GB2312" pitchFamily="49" charset="-122"/>
              </a:rPr>
              <a:t>的过程</a:t>
            </a:r>
            <a:r>
              <a:rPr lang="en-US" altLang="zh-CN" sz="3600" i="0">
                <a:solidFill>
                  <a:schemeClr val="bg1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 sz="3600" i="0">
                <a:latin typeface="楷体_GB2312" pitchFamily="49" charset="-122"/>
                <a:ea typeface="楷体_GB2312" pitchFamily="49" charset="-122"/>
              </a:rPr>
              <a:t>多阶段的决策过程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zh-CN" altLang="en-US" sz="36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每个月作决策时</a:t>
            </a:r>
            <a:r>
              <a:rPr lang="en-US" altLang="zh-CN" i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不能仅考虑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本月的费用</a:t>
            </a:r>
            <a:r>
              <a:rPr lang="en-US" altLang="zh-CN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称阶段指标</a:t>
            </a:r>
            <a:r>
              <a:rPr lang="en-US" altLang="zh-CN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i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因为本月的决策会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对以后各月的决策产生影响</a:t>
            </a:r>
            <a:r>
              <a:rPr lang="en-US" altLang="zh-CN" i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因此应考虑从本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月直到第四月末的总费用</a:t>
            </a:r>
            <a:r>
              <a:rPr lang="en-US" altLang="zh-CN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总指标</a:t>
            </a:r>
            <a:r>
              <a:rPr lang="en-US" altLang="zh-CN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8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8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38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8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8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38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8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8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38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8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8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38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8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8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38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8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8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38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179736" y="19280"/>
            <a:ext cx="8534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每月的决策依赖于各月初仓库中的存货量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称为始端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而和以前各月如何造成这存货量的情况无关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称为无后效性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3600" i="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338994" name="Group 50"/>
          <p:cNvGrpSpPr>
            <a:grpSpLocks/>
          </p:cNvGrpSpPr>
          <p:nvPr/>
        </p:nvGrpSpPr>
        <p:grpSpPr bwMode="auto">
          <a:xfrm>
            <a:off x="310873" y="2492896"/>
            <a:ext cx="8382000" cy="1376362"/>
            <a:chOff x="-3" y="-3"/>
            <a:chExt cx="2154" cy="1158"/>
          </a:xfrm>
        </p:grpSpPr>
        <p:grpSp>
          <p:nvGrpSpPr>
            <p:cNvPr id="338992" name="Group 48"/>
            <p:cNvGrpSpPr>
              <a:grpSpLocks/>
            </p:cNvGrpSpPr>
            <p:nvPr/>
          </p:nvGrpSpPr>
          <p:grpSpPr bwMode="auto">
            <a:xfrm>
              <a:off x="0" y="0"/>
              <a:ext cx="2148" cy="1152"/>
              <a:chOff x="0" y="0"/>
              <a:chExt cx="2148" cy="1152"/>
            </a:xfrm>
          </p:grpSpPr>
          <p:grpSp>
            <p:nvGrpSpPr>
              <p:cNvPr id="338963" name="Group 19"/>
              <p:cNvGrpSpPr>
                <a:grpSpLocks/>
              </p:cNvGrpSpPr>
              <p:nvPr/>
            </p:nvGrpSpPr>
            <p:grpSpPr bwMode="auto">
              <a:xfrm>
                <a:off x="0" y="0"/>
                <a:ext cx="793" cy="384"/>
                <a:chOff x="0" y="0"/>
                <a:chExt cx="793" cy="384"/>
              </a:xfrm>
            </p:grpSpPr>
            <p:sp>
              <p:nvSpPr>
                <p:cNvPr id="338947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Times New Roman"/>
                      <a:ea typeface="楷体_GB2312" pitchFamily="49" charset="-122"/>
                    </a:rPr>
                    <a:t> </a:t>
                  </a:r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6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9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65" name="Group 21"/>
              <p:cNvGrpSpPr>
                <a:grpSpLocks/>
              </p:cNvGrpSpPr>
              <p:nvPr/>
            </p:nvGrpSpPr>
            <p:grpSpPr bwMode="auto">
              <a:xfrm>
                <a:off x="793" y="0"/>
                <a:ext cx="338" cy="384"/>
                <a:chOff x="793" y="0"/>
                <a:chExt cx="338" cy="384"/>
              </a:xfrm>
            </p:grpSpPr>
            <p:sp>
              <p:nvSpPr>
                <p:cNvPr id="338948" name="Rectangle 4"/>
                <p:cNvSpPr>
                  <a:spLocks noChangeArrowheads="1"/>
                </p:cNvSpPr>
                <p:nvPr/>
              </p:nvSpPr>
              <p:spPr bwMode="auto">
                <a:xfrm>
                  <a:off x="836" y="0"/>
                  <a:ext cx="2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1</a:t>
                  </a:r>
                  <a:r>
                    <a:rPr lang="zh-CN" altLang="en-US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月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64" name="Rectangle 20"/>
                <p:cNvSpPr>
                  <a:spLocks noChangeArrowheads="1"/>
                </p:cNvSpPr>
                <p:nvPr/>
              </p:nvSpPr>
              <p:spPr bwMode="auto">
                <a:xfrm>
                  <a:off x="793" y="0"/>
                  <a:ext cx="3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67" name="Group 23"/>
              <p:cNvGrpSpPr>
                <a:grpSpLocks/>
              </p:cNvGrpSpPr>
              <p:nvPr/>
            </p:nvGrpSpPr>
            <p:grpSpPr bwMode="auto">
              <a:xfrm>
                <a:off x="1131" y="0"/>
                <a:ext cx="338" cy="384"/>
                <a:chOff x="1131" y="0"/>
                <a:chExt cx="338" cy="384"/>
              </a:xfrm>
            </p:grpSpPr>
            <p:sp>
              <p:nvSpPr>
                <p:cNvPr id="338949" name="Rectangle 5"/>
                <p:cNvSpPr>
                  <a:spLocks noChangeArrowheads="1"/>
                </p:cNvSpPr>
                <p:nvPr/>
              </p:nvSpPr>
              <p:spPr bwMode="auto">
                <a:xfrm>
                  <a:off x="1174" y="0"/>
                  <a:ext cx="2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2</a:t>
                  </a:r>
                  <a:r>
                    <a:rPr lang="zh-CN" altLang="en-US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月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66" name="Rectangle 22"/>
                <p:cNvSpPr>
                  <a:spLocks noChangeArrowheads="1"/>
                </p:cNvSpPr>
                <p:nvPr/>
              </p:nvSpPr>
              <p:spPr bwMode="auto">
                <a:xfrm>
                  <a:off x="1131" y="0"/>
                  <a:ext cx="3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69" name="Group 25"/>
              <p:cNvGrpSpPr>
                <a:grpSpLocks/>
              </p:cNvGrpSpPr>
              <p:nvPr/>
            </p:nvGrpSpPr>
            <p:grpSpPr bwMode="auto">
              <a:xfrm>
                <a:off x="1469" y="0"/>
                <a:ext cx="338" cy="384"/>
                <a:chOff x="1469" y="0"/>
                <a:chExt cx="338" cy="384"/>
              </a:xfrm>
            </p:grpSpPr>
            <p:sp>
              <p:nvSpPr>
                <p:cNvPr id="338950" name="Rectangle 6"/>
                <p:cNvSpPr>
                  <a:spLocks noChangeArrowheads="1"/>
                </p:cNvSpPr>
                <p:nvPr/>
              </p:nvSpPr>
              <p:spPr bwMode="auto">
                <a:xfrm>
                  <a:off x="1512" y="0"/>
                  <a:ext cx="2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3</a:t>
                  </a:r>
                  <a:r>
                    <a:rPr lang="zh-CN" altLang="en-US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月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68" name="Rectangle 24"/>
                <p:cNvSpPr>
                  <a:spLocks noChangeArrowheads="1"/>
                </p:cNvSpPr>
                <p:nvPr/>
              </p:nvSpPr>
              <p:spPr bwMode="auto">
                <a:xfrm>
                  <a:off x="1469" y="0"/>
                  <a:ext cx="3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71" name="Group 27"/>
              <p:cNvGrpSpPr>
                <a:grpSpLocks/>
              </p:cNvGrpSpPr>
              <p:nvPr/>
            </p:nvGrpSpPr>
            <p:grpSpPr bwMode="auto">
              <a:xfrm>
                <a:off x="1807" y="0"/>
                <a:ext cx="341" cy="384"/>
                <a:chOff x="1807" y="0"/>
                <a:chExt cx="341" cy="384"/>
              </a:xfrm>
            </p:grpSpPr>
            <p:sp>
              <p:nvSpPr>
                <p:cNvPr id="338951" name="Rectangle 7"/>
                <p:cNvSpPr>
                  <a:spLocks noChangeArrowheads="1"/>
                </p:cNvSpPr>
                <p:nvPr/>
              </p:nvSpPr>
              <p:spPr bwMode="auto">
                <a:xfrm>
                  <a:off x="1850" y="0"/>
                  <a:ext cx="25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  <a:r>
                    <a:rPr lang="zh-CN" altLang="en-US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月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70" name="Rectangle 26"/>
                <p:cNvSpPr>
                  <a:spLocks noChangeArrowheads="1"/>
                </p:cNvSpPr>
                <p:nvPr/>
              </p:nvSpPr>
              <p:spPr bwMode="auto">
                <a:xfrm>
                  <a:off x="1807" y="0"/>
                  <a:ext cx="34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73" name="Group 29"/>
              <p:cNvGrpSpPr>
                <a:grpSpLocks/>
              </p:cNvGrpSpPr>
              <p:nvPr/>
            </p:nvGrpSpPr>
            <p:grpSpPr bwMode="auto">
              <a:xfrm>
                <a:off x="0" y="384"/>
                <a:ext cx="793" cy="384"/>
                <a:chOff x="0" y="384"/>
                <a:chExt cx="793" cy="384"/>
              </a:xfrm>
            </p:grpSpPr>
            <p:sp>
              <p:nvSpPr>
                <p:cNvPr id="338952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70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月初存储量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72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9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75" name="Group 31"/>
              <p:cNvGrpSpPr>
                <a:grpSpLocks/>
              </p:cNvGrpSpPr>
              <p:nvPr/>
            </p:nvGrpSpPr>
            <p:grpSpPr bwMode="auto">
              <a:xfrm>
                <a:off x="793" y="384"/>
                <a:ext cx="338" cy="384"/>
                <a:chOff x="793" y="384"/>
                <a:chExt cx="338" cy="384"/>
              </a:xfrm>
            </p:grpSpPr>
            <p:sp>
              <p:nvSpPr>
                <p:cNvPr id="338953" name="Rectangle 9"/>
                <p:cNvSpPr>
                  <a:spLocks noChangeArrowheads="1"/>
                </p:cNvSpPr>
                <p:nvPr/>
              </p:nvSpPr>
              <p:spPr bwMode="auto">
                <a:xfrm>
                  <a:off x="836" y="384"/>
                  <a:ext cx="2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74" name="Rectangle 30"/>
                <p:cNvSpPr>
                  <a:spLocks noChangeArrowheads="1"/>
                </p:cNvSpPr>
                <p:nvPr/>
              </p:nvSpPr>
              <p:spPr bwMode="auto">
                <a:xfrm>
                  <a:off x="793" y="384"/>
                  <a:ext cx="3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77" name="Group 33"/>
              <p:cNvGrpSpPr>
                <a:grpSpLocks/>
              </p:cNvGrpSpPr>
              <p:nvPr/>
            </p:nvGrpSpPr>
            <p:grpSpPr bwMode="auto">
              <a:xfrm>
                <a:off x="1131" y="384"/>
                <a:ext cx="338" cy="384"/>
                <a:chOff x="1131" y="384"/>
                <a:chExt cx="338" cy="384"/>
              </a:xfrm>
            </p:grpSpPr>
            <p:sp>
              <p:nvSpPr>
                <p:cNvPr id="338954" name="Rectangle 10"/>
                <p:cNvSpPr>
                  <a:spLocks noChangeArrowheads="1"/>
                </p:cNvSpPr>
                <p:nvPr/>
              </p:nvSpPr>
              <p:spPr bwMode="auto">
                <a:xfrm>
                  <a:off x="1174" y="384"/>
                  <a:ext cx="2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40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76" name="Rectangle 32"/>
                <p:cNvSpPr>
                  <a:spLocks noChangeArrowheads="1"/>
                </p:cNvSpPr>
                <p:nvPr/>
              </p:nvSpPr>
              <p:spPr bwMode="auto">
                <a:xfrm>
                  <a:off x="1131" y="384"/>
                  <a:ext cx="3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79" name="Group 35"/>
              <p:cNvGrpSpPr>
                <a:grpSpLocks/>
              </p:cNvGrpSpPr>
              <p:nvPr/>
            </p:nvGrpSpPr>
            <p:grpSpPr bwMode="auto">
              <a:xfrm>
                <a:off x="1469" y="384"/>
                <a:ext cx="338" cy="384"/>
                <a:chOff x="1469" y="384"/>
                <a:chExt cx="338" cy="384"/>
              </a:xfrm>
            </p:grpSpPr>
            <p:sp>
              <p:nvSpPr>
                <p:cNvPr id="338955" name="Rectangle 11"/>
                <p:cNvSpPr>
                  <a:spLocks noChangeArrowheads="1"/>
                </p:cNvSpPr>
                <p:nvPr/>
              </p:nvSpPr>
              <p:spPr bwMode="auto">
                <a:xfrm>
                  <a:off x="1512" y="384"/>
                  <a:ext cx="2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70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78" name="Rectangle 34"/>
                <p:cNvSpPr>
                  <a:spLocks noChangeArrowheads="1"/>
                </p:cNvSpPr>
                <p:nvPr/>
              </p:nvSpPr>
              <p:spPr bwMode="auto">
                <a:xfrm>
                  <a:off x="1469" y="384"/>
                  <a:ext cx="3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81" name="Group 37"/>
              <p:cNvGrpSpPr>
                <a:grpSpLocks/>
              </p:cNvGrpSpPr>
              <p:nvPr/>
            </p:nvGrpSpPr>
            <p:grpSpPr bwMode="auto">
              <a:xfrm>
                <a:off x="1807" y="384"/>
                <a:ext cx="341" cy="384"/>
                <a:chOff x="1807" y="384"/>
                <a:chExt cx="341" cy="384"/>
              </a:xfrm>
            </p:grpSpPr>
            <p:sp>
              <p:nvSpPr>
                <p:cNvPr id="338956" name="Rectangle 12"/>
                <p:cNvSpPr>
                  <a:spLocks noChangeArrowheads="1"/>
                </p:cNvSpPr>
                <p:nvPr/>
              </p:nvSpPr>
              <p:spPr bwMode="auto">
                <a:xfrm>
                  <a:off x="1850" y="384"/>
                  <a:ext cx="25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80" name="Rectangle 36"/>
                <p:cNvSpPr>
                  <a:spLocks noChangeArrowheads="1"/>
                </p:cNvSpPr>
                <p:nvPr/>
              </p:nvSpPr>
              <p:spPr bwMode="auto">
                <a:xfrm>
                  <a:off x="1807" y="384"/>
                  <a:ext cx="34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83" name="Group 39"/>
              <p:cNvGrpSpPr>
                <a:grpSpLocks/>
              </p:cNvGrpSpPr>
              <p:nvPr/>
            </p:nvGrpSpPr>
            <p:grpSpPr bwMode="auto">
              <a:xfrm>
                <a:off x="0" y="768"/>
                <a:ext cx="793" cy="384"/>
                <a:chOff x="0" y="768"/>
                <a:chExt cx="793" cy="384"/>
              </a:xfrm>
            </p:grpSpPr>
            <p:sp>
              <p:nvSpPr>
                <p:cNvPr id="338957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70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产量（件）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82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79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85" name="Group 41"/>
              <p:cNvGrpSpPr>
                <a:grpSpLocks/>
              </p:cNvGrpSpPr>
              <p:nvPr/>
            </p:nvGrpSpPr>
            <p:grpSpPr bwMode="auto">
              <a:xfrm>
                <a:off x="793" y="768"/>
                <a:ext cx="338" cy="384"/>
                <a:chOff x="793" y="768"/>
                <a:chExt cx="338" cy="384"/>
              </a:xfrm>
            </p:grpSpPr>
            <p:sp>
              <p:nvSpPr>
                <p:cNvPr id="338958" name="Rectangle 14"/>
                <p:cNvSpPr>
                  <a:spLocks noChangeArrowheads="1"/>
                </p:cNvSpPr>
                <p:nvPr/>
              </p:nvSpPr>
              <p:spPr bwMode="auto">
                <a:xfrm>
                  <a:off x="836" y="768"/>
                  <a:ext cx="2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100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84" name="Rectangle 40"/>
                <p:cNvSpPr>
                  <a:spLocks noChangeArrowheads="1"/>
                </p:cNvSpPr>
                <p:nvPr/>
              </p:nvSpPr>
              <p:spPr bwMode="auto">
                <a:xfrm>
                  <a:off x="793" y="768"/>
                  <a:ext cx="3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87" name="Group 43"/>
              <p:cNvGrpSpPr>
                <a:grpSpLocks/>
              </p:cNvGrpSpPr>
              <p:nvPr/>
            </p:nvGrpSpPr>
            <p:grpSpPr bwMode="auto">
              <a:xfrm>
                <a:off x="1131" y="768"/>
                <a:ext cx="338" cy="384"/>
                <a:chOff x="1131" y="768"/>
                <a:chExt cx="338" cy="384"/>
              </a:xfrm>
            </p:grpSpPr>
            <p:sp>
              <p:nvSpPr>
                <p:cNvPr id="338959" name="Rectangle 15"/>
                <p:cNvSpPr>
                  <a:spLocks noChangeArrowheads="1"/>
                </p:cNvSpPr>
                <p:nvPr/>
              </p:nvSpPr>
              <p:spPr bwMode="auto">
                <a:xfrm>
                  <a:off x="1174" y="768"/>
                  <a:ext cx="2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100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86" name="Rectangle 42"/>
                <p:cNvSpPr>
                  <a:spLocks noChangeArrowheads="1"/>
                </p:cNvSpPr>
                <p:nvPr/>
              </p:nvSpPr>
              <p:spPr bwMode="auto">
                <a:xfrm>
                  <a:off x="1131" y="768"/>
                  <a:ext cx="3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89" name="Group 45"/>
              <p:cNvGrpSpPr>
                <a:grpSpLocks/>
              </p:cNvGrpSpPr>
              <p:nvPr/>
            </p:nvGrpSpPr>
            <p:grpSpPr bwMode="auto">
              <a:xfrm>
                <a:off x="1469" y="768"/>
                <a:ext cx="338" cy="384"/>
                <a:chOff x="1469" y="768"/>
                <a:chExt cx="338" cy="384"/>
              </a:xfrm>
            </p:grpSpPr>
            <p:sp>
              <p:nvSpPr>
                <p:cNvPr id="338960" name="Rectangle 16"/>
                <p:cNvSpPr>
                  <a:spLocks noChangeArrowheads="1"/>
                </p:cNvSpPr>
                <p:nvPr/>
              </p:nvSpPr>
              <p:spPr bwMode="auto">
                <a:xfrm>
                  <a:off x="1512" y="768"/>
                  <a:ext cx="2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50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88" name="Rectangle 44"/>
                <p:cNvSpPr>
                  <a:spLocks noChangeArrowheads="1"/>
                </p:cNvSpPr>
                <p:nvPr/>
              </p:nvSpPr>
              <p:spPr bwMode="auto">
                <a:xfrm>
                  <a:off x="1469" y="768"/>
                  <a:ext cx="3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991" name="Group 47"/>
              <p:cNvGrpSpPr>
                <a:grpSpLocks/>
              </p:cNvGrpSpPr>
              <p:nvPr/>
            </p:nvGrpSpPr>
            <p:grpSpPr bwMode="auto">
              <a:xfrm>
                <a:off x="1807" y="768"/>
                <a:ext cx="341" cy="384"/>
                <a:chOff x="1807" y="768"/>
                <a:chExt cx="341" cy="384"/>
              </a:xfrm>
            </p:grpSpPr>
            <p:sp>
              <p:nvSpPr>
                <p:cNvPr id="338961" name="Rectangle 17"/>
                <p:cNvSpPr>
                  <a:spLocks noChangeArrowheads="1"/>
                </p:cNvSpPr>
                <p:nvPr/>
              </p:nvSpPr>
              <p:spPr bwMode="auto">
                <a:xfrm>
                  <a:off x="1850" y="768"/>
                  <a:ext cx="25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200" i="0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60</a:t>
                  </a:r>
                </a:p>
                <a:p>
                  <a:pPr algn="ctr" eaLnBrk="0" hangingPunct="0"/>
                  <a:endParaRPr lang="en-US" altLang="zh-CN" sz="3200" i="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38990" name="Rectangle 46"/>
                <p:cNvSpPr>
                  <a:spLocks noChangeArrowheads="1"/>
                </p:cNvSpPr>
                <p:nvPr/>
              </p:nvSpPr>
              <p:spPr bwMode="auto">
                <a:xfrm>
                  <a:off x="1807" y="768"/>
                  <a:ext cx="34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993" name="Rectangle 49"/>
            <p:cNvSpPr>
              <a:spLocks noChangeArrowheads="1"/>
            </p:cNvSpPr>
            <p:nvPr/>
          </p:nvSpPr>
          <p:spPr bwMode="auto">
            <a:xfrm>
              <a:off x="-3" y="-3"/>
              <a:ext cx="2154" cy="115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996" name="Rectangle 52"/>
          <p:cNvSpPr>
            <a:spLocks noChangeArrowheads="1"/>
          </p:cNvSpPr>
          <p:nvPr/>
        </p:nvSpPr>
        <p:spPr bwMode="auto">
          <a:xfrm>
            <a:off x="228600" y="175918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3600" i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月初无存货时的最优决策为： </a:t>
            </a:r>
          </a:p>
        </p:txBody>
      </p:sp>
      <p:sp>
        <p:nvSpPr>
          <p:cNvPr id="338999" name="Rectangle 55"/>
          <p:cNvSpPr>
            <a:spLocks noChangeArrowheads="1"/>
          </p:cNvSpPr>
          <p:nvPr/>
        </p:nvSpPr>
        <p:spPr bwMode="auto">
          <a:xfrm>
            <a:off x="310872" y="3869258"/>
            <a:ext cx="8756927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则</a:t>
            </a:r>
            <a:endParaRPr lang="en-US" altLang="zh-CN" sz="2800" i="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月的决策为月初仓储为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时的最优决策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53" name="Rectangle 55"/>
          <p:cNvSpPr>
            <a:spLocks noChangeArrowheads="1"/>
          </p:cNvSpPr>
          <p:nvPr/>
        </p:nvSpPr>
        <p:spPr bwMode="auto">
          <a:xfrm>
            <a:off x="265981" y="4797152"/>
            <a:ext cx="8915400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月的决策即为第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月初仓储数为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时的最优决策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322547" y="5774626"/>
            <a:ext cx="8915400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i="0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月的决策即为第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月初仓储数为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40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时的最优决策。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96" grpId="0" autoUpdateAnimBg="0"/>
      <p:bldP spid="338999" grpId="0" autoUpdateAnimBg="0"/>
      <p:bldP spid="53" grpId="0" autoUpdateAnimBg="0"/>
      <p:bldP spid="5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228600" y="228600"/>
            <a:ext cx="8686800" cy="77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44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动态规划的基本概念</a:t>
            </a:r>
            <a:endParaRPr lang="zh-CN" altLang="en-US" sz="440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3849" y="1001182"/>
            <a:ext cx="868680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阶段</a:t>
            </a:r>
            <a:endParaRPr lang="en-US" altLang="zh-CN" sz="3600" i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整个问题的解决可分为若干个相互联系的阶段依次进行。</a:t>
            </a:r>
            <a:endParaRPr lang="en-US" altLang="zh-CN" sz="3600" i="0" dirty="0">
              <a:latin typeface="楷体_GB2312" pitchFamily="49" charset="-122"/>
              <a:ea typeface="楷体_GB2312" pitchFamily="49" charset="-122"/>
            </a:endParaRP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3600" b="1" i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通常按</a:t>
            </a:r>
            <a:r>
              <a:rPr lang="zh-CN" altLang="en-US" sz="3600" b="1" i="0" dirty="0">
                <a:solidFill>
                  <a:srgbClr val="FF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时间或空间</a:t>
            </a:r>
            <a:r>
              <a:rPr lang="zh-CN" altLang="en-US" sz="3600" b="1" i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划分阶段</a:t>
            </a:r>
            <a:endParaRPr lang="en-US" altLang="zh-CN" sz="3600" i="0" dirty="0">
              <a:latin typeface="楷体_GB2312" pitchFamily="49" charset="-122"/>
              <a:ea typeface="楷体_GB2312" pitchFamily="49" charset="-122"/>
            </a:endParaRP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记</a:t>
            </a:r>
            <a:r>
              <a:rPr lang="en-US" altLang="zh-CN" sz="360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阶段变量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5249" y="4426128"/>
            <a:ext cx="8686800" cy="20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状态</a:t>
            </a:r>
            <a:r>
              <a:rPr lang="en-US" altLang="zh-CN" sz="3600" i="0" dirty="0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</a:rPr>
              <a:t>(state)</a:t>
            </a: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每个阶段开始所处的自然状况</a:t>
            </a:r>
            <a:endParaRPr lang="en-US" altLang="zh-CN" sz="3600" i="0" dirty="0">
              <a:latin typeface="楷体_GB2312" pitchFamily="49" charset="-122"/>
              <a:ea typeface="楷体_GB2312" pitchFamily="49" charset="-122"/>
            </a:endParaRP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altLang="zh-CN" sz="3600" dirty="0" err="1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3600" baseline="-30000" dirty="0" err="1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600" i="0" baseline="-30000" dirty="0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表示第</a:t>
            </a:r>
            <a:r>
              <a:rPr lang="en-US" altLang="zh-CN" sz="3600" i="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阶段的</a:t>
            </a:r>
            <a:r>
              <a:rPr lang="zh-CN" altLang="en-US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状态变量</a:t>
            </a:r>
            <a:endParaRPr lang="zh-CN" altLang="en-US" sz="3600" i="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5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107504" y="13074"/>
            <a:ext cx="8915400" cy="653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000" i="0" dirty="0">
                <a:solidFill>
                  <a:schemeClr val="bg1"/>
                </a:solidFill>
                <a:ea typeface="楷体_GB2312" pitchFamily="49" charset="-122"/>
              </a:rPr>
              <a:t>3)</a:t>
            </a:r>
            <a:r>
              <a:rPr lang="zh-CN" altLang="en-US" sz="4000" i="0" dirty="0">
                <a:solidFill>
                  <a:schemeClr val="bg1"/>
                </a:solidFill>
                <a:ea typeface="楷体_GB2312" pitchFamily="49" charset="-122"/>
              </a:rPr>
              <a:t>决策 </a:t>
            </a:r>
            <a:r>
              <a:rPr lang="en-US" altLang="zh-CN" sz="3600" i="0" dirty="0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</a:rPr>
              <a:t>(decision)</a:t>
            </a: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3600" i="0" dirty="0">
                <a:ea typeface="楷体_GB2312" pitchFamily="49" charset="-122"/>
              </a:rPr>
              <a:t>某一阶段的状态确定后</a:t>
            </a:r>
            <a:r>
              <a:rPr lang="en-US" altLang="zh-CN" sz="3600" i="0" dirty="0">
                <a:ea typeface="楷体_GB2312" pitchFamily="49" charset="-122"/>
              </a:rPr>
              <a:t>,</a:t>
            </a:r>
            <a:r>
              <a:rPr lang="zh-CN" altLang="en-US" sz="3600" i="0" dirty="0">
                <a:ea typeface="楷体_GB2312" pitchFamily="49" charset="-122"/>
              </a:rPr>
              <a:t>可作出各种</a:t>
            </a:r>
            <a:r>
              <a:rPr lang="zh-CN" altLang="en-US" sz="3600" b="1" i="0" dirty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选择</a:t>
            </a:r>
            <a:r>
              <a:rPr lang="zh-CN" altLang="en-US" sz="3600" i="0" dirty="0">
                <a:ea typeface="楷体_GB2312" pitchFamily="49" charset="-122"/>
              </a:rPr>
              <a:t>演变到下一阶段某一状态</a:t>
            </a:r>
            <a:r>
              <a:rPr lang="en-US" altLang="zh-CN" sz="3600" i="0" dirty="0">
                <a:ea typeface="楷体_GB2312" pitchFamily="49" charset="-122"/>
              </a:rPr>
              <a:t>,</a:t>
            </a:r>
            <a:r>
              <a:rPr lang="zh-CN" altLang="en-US" sz="3600" i="0" dirty="0">
                <a:ea typeface="楷体_GB2312" pitchFamily="49" charset="-122"/>
              </a:rPr>
              <a:t>这种</a:t>
            </a:r>
            <a:r>
              <a:rPr lang="zh-CN" altLang="en-US" sz="3600" b="1" i="0" dirty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选择</a:t>
            </a:r>
            <a:r>
              <a:rPr lang="zh-CN" altLang="en-US" sz="3600" i="0" dirty="0">
                <a:ea typeface="楷体_GB2312" pitchFamily="49" charset="-122"/>
              </a:rPr>
              <a:t>称为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决策</a:t>
            </a:r>
            <a:r>
              <a:rPr lang="zh-CN" altLang="en-US" sz="3600" i="0" dirty="0">
                <a:ea typeface="楷体_GB2312" pitchFamily="49" charset="-122"/>
              </a:rPr>
              <a:t>。</a:t>
            </a:r>
            <a:endParaRPr lang="en-US" altLang="zh-CN" sz="3600" i="0" dirty="0">
              <a:ea typeface="楷体_GB2312" pitchFamily="49" charset="-122"/>
            </a:endParaRP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3600" i="0" dirty="0" err="1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3600" i="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): </a:t>
            </a:r>
            <a:r>
              <a:rPr lang="zh-CN" altLang="en-US" sz="3600" i="0" dirty="0">
                <a:ea typeface="楷体_GB2312" pitchFamily="49" charset="-122"/>
              </a:rPr>
              <a:t>第</a:t>
            </a:r>
            <a:r>
              <a:rPr lang="en-US" altLang="zh-CN" sz="3600" i="0" dirty="0">
                <a:ea typeface="楷体_GB2312" pitchFamily="49" charset="-122"/>
              </a:rPr>
              <a:t>k</a:t>
            </a:r>
            <a:r>
              <a:rPr lang="zh-CN" altLang="en-US" sz="3600" i="0" dirty="0">
                <a:ea typeface="楷体_GB2312" pitchFamily="49" charset="-122"/>
              </a:rPr>
              <a:t>阶段处于状态</a:t>
            </a:r>
            <a:r>
              <a:rPr lang="en-US" altLang="zh-CN" sz="3600" dirty="0" err="1">
                <a:ea typeface="楷体_GB2312" pitchFamily="49" charset="-122"/>
              </a:rPr>
              <a:t>s</a:t>
            </a:r>
            <a:r>
              <a:rPr lang="en-US" altLang="zh-CN" sz="3600" baseline="-30000" dirty="0" err="1">
                <a:ea typeface="楷体_GB2312" pitchFamily="49" charset="-122"/>
              </a:rPr>
              <a:t>k</a:t>
            </a:r>
            <a:r>
              <a:rPr lang="zh-CN" altLang="en-US" sz="3600" i="0" dirty="0">
                <a:ea typeface="楷体_GB2312" pitchFamily="49" charset="-122"/>
              </a:rPr>
              <a:t>时的决策，称为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决策变量</a:t>
            </a:r>
            <a:endParaRPr lang="en-US" altLang="zh-CN" sz="3600" i="0" dirty="0">
              <a:solidFill>
                <a:schemeClr val="bg1"/>
              </a:solidFill>
              <a:ea typeface="楷体_GB2312" pitchFamily="49" charset="-122"/>
            </a:endParaRP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允许决策集合：</a:t>
            </a:r>
            <a:r>
              <a:rPr lang="zh-CN" altLang="en-US" sz="3600" i="0" dirty="0">
                <a:ea typeface="楷体_GB2312" pitchFamily="49" charset="-122"/>
              </a:rPr>
              <a:t>决策变量限制的取值范围</a:t>
            </a:r>
            <a:endParaRPr lang="en-US" altLang="zh-CN" sz="3600" i="0" dirty="0">
              <a:ea typeface="楷体_GB2312" pitchFamily="49" charset="-122"/>
            </a:endParaRP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3600" i="0" dirty="0" err="1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altLang="zh-CN" sz="3600" i="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): 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第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阶段，状态为</a:t>
            </a:r>
            <a:r>
              <a:rPr lang="en-US" altLang="zh-CN" sz="3600" dirty="0" err="1">
                <a:ea typeface="楷体_GB2312" pitchFamily="49" charset="-122"/>
              </a:rPr>
              <a:t>s</a:t>
            </a:r>
            <a:r>
              <a:rPr lang="en-US" altLang="zh-CN" sz="3600" baseline="-30000" dirty="0" err="1">
                <a:ea typeface="楷体_GB2312" pitchFamily="49" charset="-122"/>
              </a:rPr>
              <a:t>k</a:t>
            </a:r>
            <a:r>
              <a:rPr lang="zh-CN" altLang="en-US" sz="3600" i="0" dirty="0">
                <a:ea typeface="楷体_GB2312" pitchFamily="49" charset="-122"/>
              </a:rPr>
              <a:t>的允许决策集合</a:t>
            </a:r>
            <a:endParaRPr lang="zh-CN" altLang="en-US" sz="3600" i="0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152400" y="476672"/>
            <a:ext cx="8763000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000" i="0" dirty="0">
                <a:solidFill>
                  <a:schemeClr val="bg1"/>
                </a:solidFill>
                <a:ea typeface="楷体_GB2312" pitchFamily="49" charset="-122"/>
              </a:rPr>
              <a:t>4)</a:t>
            </a:r>
            <a:r>
              <a:rPr lang="zh-CN" altLang="en-US" sz="4000" i="0" dirty="0">
                <a:solidFill>
                  <a:schemeClr val="bg1"/>
                </a:solidFill>
                <a:ea typeface="楷体_GB2312" pitchFamily="49" charset="-122"/>
              </a:rPr>
              <a:t>策略 </a:t>
            </a:r>
            <a:r>
              <a:rPr lang="en-US" altLang="zh-CN" sz="3600" i="0" dirty="0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</a:rPr>
              <a:t>(policy)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3600" i="0" dirty="0">
                <a:ea typeface="楷体_GB2312" pitchFamily="49" charset="-122"/>
              </a:rPr>
              <a:t>由每个阶段的</a:t>
            </a:r>
            <a:r>
              <a:rPr lang="zh-CN" altLang="en-US" sz="3600" i="0" dirty="0">
                <a:solidFill>
                  <a:schemeClr val="bg1">
                    <a:lumMod val="95000"/>
                  </a:schemeClr>
                </a:solidFill>
                <a:ea typeface="楷体_GB2312" pitchFamily="49" charset="-122"/>
              </a:rPr>
              <a:t>决策按顺序排列</a:t>
            </a:r>
            <a:r>
              <a:rPr lang="zh-CN" altLang="en-US" sz="3600" i="0" dirty="0">
                <a:ea typeface="楷体_GB2312" pitchFamily="49" charset="-122"/>
              </a:rPr>
              <a:t>组成的集合。</a:t>
            </a:r>
            <a:endParaRPr lang="en-US" altLang="zh-CN" sz="3600" i="0" dirty="0">
              <a:ea typeface="楷体_GB2312" pitchFamily="49" charset="-122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3600" i="0" dirty="0">
                <a:ea typeface="楷体_GB2312" pitchFamily="49" charset="-122"/>
              </a:rPr>
              <a:t> 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p(</a:t>
            </a:r>
            <a:r>
              <a:rPr lang="en-US" altLang="zh-CN" sz="3600" dirty="0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aseline="-30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 ={u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sz="3600" dirty="0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aseline="-30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),u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sz="3600" dirty="0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aseline="-30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),...,u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n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aseline="-30000" dirty="0" err="1">
                <a:solidFill>
                  <a:schemeClr val="bg1"/>
                </a:solidFill>
                <a:ea typeface="楷体_GB2312" pitchFamily="49" charset="-122"/>
              </a:rPr>
              <a:t>n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)}</a:t>
            </a:r>
            <a:r>
              <a:rPr lang="zh-CN" altLang="en-US" sz="3600" i="0" dirty="0">
                <a:solidFill>
                  <a:srgbClr val="FFCC00"/>
                </a:solidFill>
                <a:ea typeface="楷体_GB2312" pitchFamily="49" charset="-122"/>
              </a:rPr>
              <a:t>（全过程）</a:t>
            </a:r>
            <a:endParaRPr lang="en-US" altLang="zh-CN" sz="3600" i="0" dirty="0">
              <a:solidFill>
                <a:srgbClr val="FFCC00"/>
              </a:solidFill>
              <a:ea typeface="楷体_GB2312" pitchFamily="49" charset="-122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3600" b="1" i="0" dirty="0">
                <a:solidFill>
                  <a:srgbClr val="FF9999"/>
                </a:solidFill>
                <a:ea typeface="楷体_GB2312" pitchFamily="49" charset="-122"/>
              </a:rPr>
              <a:t>由第</a:t>
            </a:r>
            <a:r>
              <a:rPr lang="en-US" altLang="zh-CN" sz="3600" b="1" i="0" dirty="0">
                <a:solidFill>
                  <a:srgbClr val="FF9999"/>
                </a:solidFill>
                <a:ea typeface="楷体_GB2312" pitchFamily="49" charset="-122"/>
              </a:rPr>
              <a:t>k</a:t>
            </a:r>
            <a:r>
              <a:rPr lang="zh-CN" altLang="en-US" sz="3600" b="1" i="0" dirty="0">
                <a:solidFill>
                  <a:srgbClr val="FF9999"/>
                </a:solidFill>
                <a:ea typeface="楷体_GB2312" pitchFamily="49" charset="-122"/>
              </a:rPr>
              <a:t>阶段的状态</a:t>
            </a:r>
            <a:r>
              <a:rPr lang="en-US" altLang="zh-CN" sz="3600" b="1" dirty="0" err="1">
                <a:solidFill>
                  <a:srgbClr val="FF9999"/>
                </a:solidFill>
                <a:ea typeface="楷体_GB2312" pitchFamily="49" charset="-122"/>
              </a:rPr>
              <a:t>s</a:t>
            </a:r>
            <a:r>
              <a:rPr lang="en-US" altLang="zh-CN" sz="3600" b="1" baseline="-30000" dirty="0" err="1">
                <a:solidFill>
                  <a:srgbClr val="FF9999"/>
                </a:solidFill>
                <a:ea typeface="楷体_GB2312" pitchFamily="49" charset="-122"/>
              </a:rPr>
              <a:t>k</a:t>
            </a:r>
            <a:r>
              <a:rPr lang="zh-CN" altLang="en-US" sz="3600" b="1" i="0" dirty="0">
                <a:solidFill>
                  <a:srgbClr val="FF9999"/>
                </a:solidFill>
                <a:ea typeface="楷体_GB2312" pitchFamily="49" charset="-122"/>
              </a:rPr>
              <a:t>开始到终止状态的</a:t>
            </a:r>
            <a:r>
              <a:rPr lang="zh-CN" altLang="en-US" sz="3600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后部子过程</a:t>
            </a:r>
            <a:r>
              <a:rPr lang="zh-CN" altLang="en-US" sz="3600" b="1" i="0" dirty="0">
                <a:solidFill>
                  <a:srgbClr val="FF9999"/>
                </a:solidFill>
                <a:ea typeface="楷体_GB2312" pitchFamily="49" charset="-122"/>
              </a:rPr>
              <a:t>的策略</a:t>
            </a:r>
            <a:r>
              <a:rPr lang="en-US" altLang="zh-CN" sz="3600" b="1" i="0" dirty="0">
                <a:solidFill>
                  <a:srgbClr val="FF9999"/>
                </a:solidFill>
                <a:ea typeface="楷体_GB2312" pitchFamily="49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     </a:t>
            </a:r>
            <a:r>
              <a:rPr lang="en-US" altLang="zh-CN" sz="3600" i="0" dirty="0" err="1">
                <a:solidFill>
                  <a:schemeClr val="bg1"/>
                </a:solidFill>
                <a:ea typeface="楷体_GB2312" pitchFamily="49" charset="-122"/>
              </a:rPr>
              <a:t>p</a:t>
            </a:r>
            <a:r>
              <a:rPr lang="en-US" altLang="zh-CN" sz="3600" i="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)= {</a:t>
            </a:r>
            <a:r>
              <a:rPr lang="en-US" altLang="zh-CN" sz="3600" i="0" dirty="0" err="1">
                <a:solidFill>
                  <a:schemeClr val="bg1"/>
                </a:solidFill>
                <a:ea typeface="楷体_GB2312" pitchFamily="49" charset="-122"/>
              </a:rPr>
              <a:t>u</a:t>
            </a:r>
            <a:r>
              <a:rPr lang="en-US" altLang="zh-CN" sz="3600" i="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aseline="-30000" dirty="0" err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),u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k+1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sz="3600" dirty="0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baseline="-30000" dirty="0">
                <a:solidFill>
                  <a:schemeClr val="bg1"/>
                </a:solidFill>
                <a:ea typeface="楷体_GB2312" pitchFamily="49" charset="-122"/>
              </a:rPr>
              <a:t>k+1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),…, u</a:t>
            </a:r>
            <a:r>
              <a:rPr lang="en-US" altLang="zh-CN" sz="3600" i="0" baseline="-30000" dirty="0">
                <a:solidFill>
                  <a:schemeClr val="bg1"/>
                </a:solidFill>
                <a:ea typeface="楷体_GB2312" pitchFamily="49" charset="-122"/>
              </a:rPr>
              <a:t>n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en-US" altLang="zh-CN" sz="3600" i="0" baseline="-30000" dirty="0" err="1">
                <a:solidFill>
                  <a:schemeClr val="bg1"/>
                </a:solidFill>
                <a:ea typeface="楷体_GB2312" pitchFamily="49" charset="-122"/>
              </a:rPr>
              <a:t>n</a:t>
            </a:r>
            <a:r>
              <a:rPr lang="en-US" altLang="zh-CN" sz="3600" i="0" dirty="0">
                <a:solidFill>
                  <a:schemeClr val="bg1"/>
                </a:solidFill>
                <a:ea typeface="楷体_GB2312" pitchFamily="49" charset="-122"/>
              </a:rPr>
              <a:t>)}</a:t>
            </a:r>
            <a:r>
              <a:rPr lang="zh-CN" altLang="en-US" sz="3600" i="0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93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304800" y="96045"/>
            <a:ext cx="8839200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5)</a:t>
            </a:r>
            <a:r>
              <a:rPr lang="zh-CN" altLang="en-US" sz="40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状态转移方程</a:t>
            </a:r>
            <a:endParaRPr lang="en-US" altLang="zh-CN" sz="4000" i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endParaRPr lang="en-US" altLang="zh-CN" sz="360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269689" y="2204864"/>
            <a:ext cx="8190743" cy="203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个阶段状态为</a:t>
            </a:r>
            <a:r>
              <a:rPr lang="en-US" altLang="zh-CN" sz="3600" dirty="0" err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3600" baseline="-30000" dirty="0" err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600" baseline="-30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作出决策</a:t>
            </a:r>
            <a:r>
              <a:rPr lang="en-US" altLang="zh-CN" sz="3600" i="0" dirty="0" err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sz="3600" i="0" baseline="-30000" dirty="0" err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600" i="0" baseline="-30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i="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那么</a:t>
            </a:r>
            <a:endParaRPr lang="en-US" altLang="zh-CN" sz="3600" i="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阶段的状态变量</a:t>
            </a:r>
            <a:r>
              <a:rPr lang="en-US" altLang="zh-CN" sz="36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3600" baseline="-30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 sz="3600" i="0" dirty="0">
                <a:latin typeface="楷体_GB2312" pitchFamily="49" charset="-122"/>
                <a:ea typeface="楷体_GB2312" pitchFamily="49" charset="-122"/>
              </a:rPr>
              <a:t>也被完全确定。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9689" y="974013"/>
            <a:ext cx="8839200" cy="70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3600" baseline="-30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=T</a:t>
            </a:r>
            <a:r>
              <a:rPr lang="en-US" altLang="zh-CN" sz="3600" i="0" baseline="-30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3600" baseline="-30000" dirty="0" err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600" baseline="-30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3600" b="1" i="0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sz="3600" b="1" i="0" baseline="-30000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3600" i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600" i="0" dirty="0"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5580112" y="692696"/>
            <a:ext cx="576064" cy="504056"/>
          </a:xfrm>
          <a:prstGeom prst="straightConnector1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156176" y="356297"/>
            <a:ext cx="2016224" cy="61771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i="0" dirty="0" err="1"/>
              <a:t>u</a:t>
            </a:r>
            <a:r>
              <a:rPr lang="en-US" altLang="zh-CN" i="0" baseline="-25000" dirty="0" err="1"/>
              <a:t>k</a:t>
            </a:r>
            <a:r>
              <a:rPr lang="en-US" altLang="zh-CN" i="0" dirty="0"/>
              <a:t>=</a:t>
            </a:r>
            <a:r>
              <a:rPr lang="en-US" altLang="zh-CN" i="0" dirty="0" err="1"/>
              <a:t>u</a:t>
            </a:r>
            <a:r>
              <a:rPr lang="en-US" altLang="zh-CN" i="0" baseline="-25000" dirty="0" err="1"/>
              <a:t>k</a:t>
            </a:r>
            <a:r>
              <a:rPr lang="en-US" altLang="zh-CN" i="0" dirty="0"/>
              <a:t>(</a:t>
            </a:r>
            <a:r>
              <a:rPr lang="en-US" altLang="zh-CN" i="0" dirty="0" err="1"/>
              <a:t>s</a:t>
            </a:r>
            <a:r>
              <a:rPr lang="en-US" altLang="zh-CN" i="0" baseline="-25000" dirty="0" err="1"/>
              <a:t>k</a:t>
            </a:r>
            <a:r>
              <a:rPr lang="en-US" altLang="zh-CN" i="0" dirty="0"/>
              <a:t>)</a:t>
            </a:r>
            <a:endParaRPr lang="zh-CN" alt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1"/>
      <p:bldP spid="10" grpId="0" autoUpdateAnimBg="0"/>
      <p:bldP spid="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4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4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2388</Words>
  <Application>Microsoft Office PowerPoint</Application>
  <PresentationFormat>全屏显示(4:3)</PresentationFormat>
  <Paragraphs>402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黑体</vt:lpstr>
      <vt:lpstr>楷体_GB2312</vt:lpstr>
      <vt:lpstr>Arial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实验十一 货车装货方案 整数规划</dc:title>
  <dc:creator>PC</dc:creator>
  <cp:lastModifiedBy>Shi Sophie</cp:lastModifiedBy>
  <cp:revision>134</cp:revision>
  <cp:lastPrinted>2018-05-10T12:05:08Z</cp:lastPrinted>
  <dcterms:created xsi:type="dcterms:W3CDTF">2001-05-06T14:05:27Z</dcterms:created>
  <dcterms:modified xsi:type="dcterms:W3CDTF">2019-05-15T04:28:47Z</dcterms:modified>
</cp:coreProperties>
</file>