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7"/>
  </p:notesMasterIdLst>
  <p:handoutMasterIdLst>
    <p:handoutMasterId r:id="rId38"/>
  </p:handoutMasterIdLst>
  <p:sldIdLst>
    <p:sldId id="403" r:id="rId2"/>
    <p:sldId id="350" r:id="rId3"/>
    <p:sldId id="514" r:id="rId4"/>
    <p:sldId id="515" r:id="rId5"/>
    <p:sldId id="516" r:id="rId6"/>
    <p:sldId id="517" r:id="rId7"/>
    <p:sldId id="518" r:id="rId8"/>
    <p:sldId id="519" r:id="rId9"/>
    <p:sldId id="546" r:id="rId10"/>
    <p:sldId id="520" r:id="rId11"/>
    <p:sldId id="521" r:id="rId12"/>
    <p:sldId id="522" r:id="rId13"/>
    <p:sldId id="523" r:id="rId14"/>
    <p:sldId id="524" r:id="rId15"/>
    <p:sldId id="525" r:id="rId16"/>
    <p:sldId id="526" r:id="rId17"/>
    <p:sldId id="543" r:id="rId18"/>
    <p:sldId id="527" r:id="rId19"/>
    <p:sldId id="544" r:id="rId20"/>
    <p:sldId id="528" r:id="rId21"/>
    <p:sldId id="545" r:id="rId22"/>
    <p:sldId id="529" r:id="rId23"/>
    <p:sldId id="530" r:id="rId24"/>
    <p:sldId id="531" r:id="rId25"/>
    <p:sldId id="532" r:id="rId26"/>
    <p:sldId id="533" r:id="rId27"/>
    <p:sldId id="534" r:id="rId28"/>
    <p:sldId id="535" r:id="rId29"/>
    <p:sldId id="536" r:id="rId30"/>
    <p:sldId id="537" r:id="rId31"/>
    <p:sldId id="538" r:id="rId32"/>
    <p:sldId id="539" r:id="rId33"/>
    <p:sldId id="540" r:id="rId34"/>
    <p:sldId id="541" r:id="rId35"/>
    <p:sldId id="512" r:id="rId36"/>
  </p:sldIdLst>
  <p:sldSz cx="9144000" cy="6858000" type="screen4x3"/>
  <p:notesSz cx="6797675" cy="9928225"/>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FFFF00"/>
    <a:srgbClr val="0033CC"/>
    <a:srgbClr val="FF3300"/>
    <a:srgbClr val="CC9900"/>
    <a:srgbClr val="006600"/>
    <a:srgbClr val="0000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30" autoAdjust="0"/>
  </p:normalViewPr>
  <p:slideViewPr>
    <p:cSldViewPr>
      <p:cViewPr varScale="1">
        <p:scale>
          <a:sx n="85" d="100"/>
          <a:sy n="85" d="100"/>
        </p:scale>
        <p:origin x="9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3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9C45BF27-B383-4CEC-9B7B-B0DD7E9812CC}"/>
              </a:ext>
            </a:extLst>
          </p:cNvPr>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zh-CN" altLang="en-US"/>
          </a:p>
        </p:txBody>
      </p:sp>
      <p:sp>
        <p:nvSpPr>
          <p:cNvPr id="739331" name="Rectangle 3">
            <a:extLst>
              <a:ext uri="{FF2B5EF4-FFF2-40B4-BE49-F238E27FC236}">
                <a16:creationId xmlns:a16="http://schemas.microsoft.com/office/drawing/2014/main" id="{EC024E79-0707-4CBA-9021-29855C3AB6C8}"/>
              </a:ext>
            </a:extLst>
          </p:cNvPr>
          <p:cNvSpPr>
            <a:spLocks noGrp="1" noChangeArrowheads="1"/>
          </p:cNvSpPr>
          <p:nvPr>
            <p:ph type="dt" sz="quarter"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739332" name="Rectangle 4">
            <a:extLst>
              <a:ext uri="{FF2B5EF4-FFF2-40B4-BE49-F238E27FC236}">
                <a16:creationId xmlns:a16="http://schemas.microsoft.com/office/drawing/2014/main" id="{95F266F2-13B0-4A94-AE9D-5F00A98BAD46}"/>
              </a:ext>
            </a:extLst>
          </p:cNvPr>
          <p:cNvSpPr>
            <a:spLocks noGrp="1" noChangeArrowheads="1"/>
          </p:cNvSpPr>
          <p:nvPr>
            <p:ph type="ftr" sz="quarter" idx="2"/>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739333" name="Rectangle 5">
            <a:extLst>
              <a:ext uri="{FF2B5EF4-FFF2-40B4-BE49-F238E27FC236}">
                <a16:creationId xmlns:a16="http://schemas.microsoft.com/office/drawing/2014/main" id="{7D8EB880-2E0D-4E76-BCA3-066BE97AEA88}"/>
              </a:ext>
            </a:extLst>
          </p:cNvPr>
          <p:cNvSpPr>
            <a:spLocks noGrp="1" noChangeArrowheads="1"/>
          </p:cNvSpPr>
          <p:nvPr>
            <p:ph type="sldNum" sz="quarter" idx="3"/>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55812205-D3C1-46E1-A310-6CF4CDCEB9CB}"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6A51F78E-1E79-497E-BFE0-F620BCC4718D}"/>
              </a:ext>
            </a:extLst>
          </p:cNvPr>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vl1pPr>
          </a:lstStyle>
          <a:p>
            <a:endParaRPr lang="zh-CN" altLang="en-US"/>
          </a:p>
        </p:txBody>
      </p:sp>
      <p:sp>
        <p:nvSpPr>
          <p:cNvPr id="466947" name="Rectangle 3">
            <a:extLst>
              <a:ext uri="{FF2B5EF4-FFF2-40B4-BE49-F238E27FC236}">
                <a16:creationId xmlns:a16="http://schemas.microsoft.com/office/drawing/2014/main" id="{918BDB4C-5F2D-4878-ABFF-0A1CDCE23DD2}"/>
              </a:ext>
            </a:extLst>
          </p:cNvPr>
          <p:cNvSpPr>
            <a:spLocks noGrp="1" noChangeArrowheads="1"/>
          </p:cNvSpPr>
          <p:nvPr>
            <p:ph type="dt" idx="1"/>
          </p:nvPr>
        </p:nvSpPr>
        <p:spPr bwMode="auto">
          <a:xfrm>
            <a:off x="3851275"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vl1pPr>
          </a:lstStyle>
          <a:p>
            <a:endParaRPr lang="en-US" altLang="zh-CN"/>
          </a:p>
        </p:txBody>
      </p:sp>
      <p:sp>
        <p:nvSpPr>
          <p:cNvPr id="466948" name="Rectangle 4">
            <a:extLst>
              <a:ext uri="{FF2B5EF4-FFF2-40B4-BE49-F238E27FC236}">
                <a16:creationId xmlns:a16="http://schemas.microsoft.com/office/drawing/2014/main" id="{1EACB8F8-2BD5-417F-AF7E-0BC147F07CC5}"/>
              </a:ext>
            </a:extLst>
          </p:cNvPr>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6949" name="Rectangle 5">
            <a:extLst>
              <a:ext uri="{FF2B5EF4-FFF2-40B4-BE49-F238E27FC236}">
                <a16:creationId xmlns:a16="http://schemas.microsoft.com/office/drawing/2014/main" id="{706DB7A6-03DB-42EE-B2C9-0EB28714503D}"/>
              </a:ext>
            </a:extLst>
          </p:cNvPr>
          <p:cNvSpPr>
            <a:spLocks noGrp="1" noChangeArrowheads="1"/>
          </p:cNvSpPr>
          <p:nvPr>
            <p:ph type="body" sz="quarter" idx="3"/>
          </p:nvPr>
        </p:nvSpPr>
        <p:spPr bwMode="auto">
          <a:xfrm>
            <a:off x="906463" y="4716463"/>
            <a:ext cx="498475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66950" name="Rectangle 6">
            <a:extLst>
              <a:ext uri="{FF2B5EF4-FFF2-40B4-BE49-F238E27FC236}">
                <a16:creationId xmlns:a16="http://schemas.microsoft.com/office/drawing/2014/main" id="{36D708FB-0C4B-47CA-8907-AE13623D1FF5}"/>
              </a:ext>
            </a:extLst>
          </p:cNvPr>
          <p:cNvSpPr>
            <a:spLocks noGrp="1" noChangeArrowheads="1"/>
          </p:cNvSpPr>
          <p:nvPr>
            <p:ph type="ftr" sz="quarter" idx="4"/>
          </p:nvPr>
        </p:nvSpPr>
        <p:spPr bwMode="auto">
          <a:xfrm>
            <a:off x="0"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1"/>
            </a:lvl1pPr>
          </a:lstStyle>
          <a:p>
            <a:endParaRPr lang="en-US" altLang="zh-CN"/>
          </a:p>
        </p:txBody>
      </p:sp>
      <p:sp>
        <p:nvSpPr>
          <p:cNvPr id="466951" name="Rectangle 7">
            <a:extLst>
              <a:ext uri="{FF2B5EF4-FFF2-40B4-BE49-F238E27FC236}">
                <a16:creationId xmlns:a16="http://schemas.microsoft.com/office/drawing/2014/main" id="{400DE58E-DCD3-4873-B13B-26FE7017543A}"/>
              </a:ext>
            </a:extLst>
          </p:cNvPr>
          <p:cNvSpPr>
            <a:spLocks noGrp="1" noChangeArrowheads="1"/>
          </p:cNvSpPr>
          <p:nvPr>
            <p:ph type="sldNum" sz="quarter" idx="5"/>
          </p:nvPr>
        </p:nvSpPr>
        <p:spPr bwMode="auto">
          <a:xfrm>
            <a:off x="3851275" y="9431338"/>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vl1pPr>
          </a:lstStyle>
          <a:p>
            <a:fld id="{6962D5D7-3C93-42D9-80C1-F1035F59B707}"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54C05771-8960-4FC3-A38E-20AB476BE23A}"/>
              </a:ext>
            </a:extLst>
          </p:cNvPr>
          <p:cNvGrpSpPr>
            <a:grpSpLocks/>
          </p:cNvGrpSpPr>
          <p:nvPr/>
        </p:nvGrpSpPr>
        <p:grpSpPr bwMode="auto">
          <a:xfrm>
            <a:off x="0" y="2438400"/>
            <a:ext cx="9009063" cy="1052513"/>
            <a:chOff x="0" y="1536"/>
            <a:chExt cx="5675" cy="663"/>
          </a:xfrm>
        </p:grpSpPr>
        <p:grpSp>
          <p:nvGrpSpPr>
            <p:cNvPr id="65539" name="Group 3">
              <a:extLst>
                <a:ext uri="{FF2B5EF4-FFF2-40B4-BE49-F238E27FC236}">
                  <a16:creationId xmlns:a16="http://schemas.microsoft.com/office/drawing/2014/main" id="{7A599A21-3034-483C-B7ED-E5CA050D92BB}"/>
                </a:ext>
              </a:extLst>
            </p:cNvPr>
            <p:cNvGrpSpPr>
              <a:grpSpLocks/>
            </p:cNvGrpSpPr>
            <p:nvPr/>
          </p:nvGrpSpPr>
          <p:grpSpPr bwMode="auto">
            <a:xfrm>
              <a:off x="183" y="1604"/>
              <a:ext cx="448" cy="299"/>
              <a:chOff x="720" y="336"/>
              <a:chExt cx="624" cy="432"/>
            </a:xfrm>
          </p:grpSpPr>
          <p:sp>
            <p:nvSpPr>
              <p:cNvPr id="65540" name="Rectangle 4">
                <a:extLst>
                  <a:ext uri="{FF2B5EF4-FFF2-40B4-BE49-F238E27FC236}">
                    <a16:creationId xmlns:a16="http://schemas.microsoft.com/office/drawing/2014/main" id="{4C03059E-5BAE-4A90-91EA-AA9D4CC6124F}"/>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Rectangle 5">
                <a:extLst>
                  <a:ext uri="{FF2B5EF4-FFF2-40B4-BE49-F238E27FC236}">
                    <a16:creationId xmlns:a16="http://schemas.microsoft.com/office/drawing/2014/main" id="{666F4DFA-DD83-46B4-9588-DFCD415A7285}"/>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42" name="Group 6">
              <a:extLst>
                <a:ext uri="{FF2B5EF4-FFF2-40B4-BE49-F238E27FC236}">
                  <a16:creationId xmlns:a16="http://schemas.microsoft.com/office/drawing/2014/main" id="{B18777CD-0147-4AE4-878D-A44D42989703}"/>
                </a:ext>
              </a:extLst>
            </p:cNvPr>
            <p:cNvGrpSpPr>
              <a:grpSpLocks/>
            </p:cNvGrpSpPr>
            <p:nvPr/>
          </p:nvGrpSpPr>
          <p:grpSpPr bwMode="auto">
            <a:xfrm>
              <a:off x="261" y="1870"/>
              <a:ext cx="465" cy="299"/>
              <a:chOff x="912" y="2640"/>
              <a:chExt cx="672" cy="432"/>
            </a:xfrm>
          </p:grpSpPr>
          <p:sp>
            <p:nvSpPr>
              <p:cNvPr id="65543" name="Rectangle 7">
                <a:extLst>
                  <a:ext uri="{FF2B5EF4-FFF2-40B4-BE49-F238E27FC236}">
                    <a16:creationId xmlns:a16="http://schemas.microsoft.com/office/drawing/2014/main" id="{F375DA1E-E7E3-411D-90FC-5797422E04E1}"/>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8">
                <a:extLst>
                  <a:ext uri="{FF2B5EF4-FFF2-40B4-BE49-F238E27FC236}">
                    <a16:creationId xmlns:a16="http://schemas.microsoft.com/office/drawing/2014/main" id="{1AE5A258-B540-4F05-AE7E-8BF046D29196}"/>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5" name="Rectangle 9">
              <a:extLst>
                <a:ext uri="{FF2B5EF4-FFF2-40B4-BE49-F238E27FC236}">
                  <a16:creationId xmlns:a16="http://schemas.microsoft.com/office/drawing/2014/main" id="{5C1434C0-3AA1-47EA-AFC3-A8224C7CD31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6" name="Rectangle 10">
              <a:extLst>
                <a:ext uri="{FF2B5EF4-FFF2-40B4-BE49-F238E27FC236}">
                  <a16:creationId xmlns:a16="http://schemas.microsoft.com/office/drawing/2014/main" id="{6D1E83AC-56AB-4941-BA66-D0C8BC59C8A1}"/>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7" name="Rectangle 11">
              <a:extLst>
                <a:ext uri="{FF2B5EF4-FFF2-40B4-BE49-F238E27FC236}">
                  <a16:creationId xmlns:a16="http://schemas.microsoft.com/office/drawing/2014/main" id="{B6AF295D-9F31-44B5-B2CB-0F4358419ED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8" name="Rectangle 12">
            <a:extLst>
              <a:ext uri="{FF2B5EF4-FFF2-40B4-BE49-F238E27FC236}">
                <a16:creationId xmlns:a16="http://schemas.microsoft.com/office/drawing/2014/main" id="{5E5912CB-3388-4B40-B218-0907DCFEEA6E}"/>
              </a:ext>
            </a:extLst>
          </p:cNvPr>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65549" name="Rectangle 13">
            <a:extLst>
              <a:ext uri="{FF2B5EF4-FFF2-40B4-BE49-F238E27FC236}">
                <a16:creationId xmlns:a16="http://schemas.microsoft.com/office/drawing/2014/main" id="{0F770B69-CABD-4ECA-96ED-0C5E7C569A06}"/>
              </a:ext>
            </a:extLst>
          </p:cNvPr>
          <p:cNvSpPr>
            <a:spLocks noGrp="1" noChangeArrowheads="1"/>
          </p:cNvSpPr>
          <p:nvPr>
            <p:ph type="subTitle" idx="1"/>
          </p:nvPr>
        </p:nvSpPr>
        <p:spPr>
          <a:xfrm>
            <a:off x="1371600" y="3886200"/>
            <a:ext cx="6400800" cy="1752600"/>
          </a:xfrm>
        </p:spPr>
        <p:txBody>
          <a:bodyPr/>
          <a:lstStyle>
            <a:lvl1pPr algn="ctr">
              <a:buFont typeface="Wingdings" panose="05000000000000000000" pitchFamily="2" charset="2"/>
              <a:buNone/>
              <a:defRPr/>
            </a:lvl1pPr>
          </a:lstStyle>
          <a:p>
            <a:pPr lvl="0"/>
            <a:r>
              <a:rPr lang="zh-CN" altLang="en-US" noProof="0"/>
              <a:t>单击此处编辑母版副标题样式</a:t>
            </a:r>
          </a:p>
        </p:txBody>
      </p:sp>
      <p:sp>
        <p:nvSpPr>
          <p:cNvPr id="65550" name="Rectangle 14">
            <a:extLst>
              <a:ext uri="{FF2B5EF4-FFF2-40B4-BE49-F238E27FC236}">
                <a16:creationId xmlns:a16="http://schemas.microsoft.com/office/drawing/2014/main" id="{B7ED88A3-2B8C-451C-9FAA-47771A5D2A2B}"/>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65551" name="Rectangle 15">
            <a:extLst>
              <a:ext uri="{FF2B5EF4-FFF2-40B4-BE49-F238E27FC236}">
                <a16:creationId xmlns:a16="http://schemas.microsoft.com/office/drawing/2014/main" id="{26581417-460B-46DD-A0F1-2042464C3E6F}"/>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65552" name="Rectangle 16">
            <a:extLst>
              <a:ext uri="{FF2B5EF4-FFF2-40B4-BE49-F238E27FC236}">
                <a16:creationId xmlns:a16="http://schemas.microsoft.com/office/drawing/2014/main" id="{E2BDD454-8610-4722-983C-F777FA097240}"/>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001605F-AF9F-49E7-980F-7270AD4E1440}" type="slidenum">
              <a:rPr lang="zh-CN" altLang="en-US"/>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7867B-D2DE-475B-83FF-D17DB250F0A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2868A8-437B-4365-8A3F-51671A3810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5570E1-091A-4A92-931D-97D9297B024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2C6CD20-E6AC-42BF-8269-7B4B7593860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E563A7D-043D-45C8-888C-D23BCFAAC915}"/>
              </a:ext>
            </a:extLst>
          </p:cNvPr>
          <p:cNvSpPr>
            <a:spLocks noGrp="1"/>
          </p:cNvSpPr>
          <p:nvPr>
            <p:ph type="sldNum" sz="quarter" idx="12"/>
          </p:nvPr>
        </p:nvSpPr>
        <p:spPr/>
        <p:txBody>
          <a:bodyPr/>
          <a:lstStyle>
            <a:lvl1pPr>
              <a:defRPr/>
            </a:lvl1pPr>
          </a:lstStyle>
          <a:p>
            <a:fld id="{3AA45A67-92A6-4CC2-B0A5-C441FB17E257}" type="slidenum">
              <a:rPr lang="zh-CN" altLang="en-US"/>
              <a:pPr/>
              <a:t>‹#›</a:t>
            </a:fld>
            <a:endParaRPr lang="en-US" altLang="zh-CN"/>
          </a:p>
        </p:txBody>
      </p:sp>
    </p:spTree>
    <p:extLst>
      <p:ext uri="{BB962C8B-B14F-4D97-AF65-F5344CB8AC3E}">
        <p14:creationId xmlns:p14="http://schemas.microsoft.com/office/powerpoint/2010/main" val="3329808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6C96C5-8FEF-49EC-A44B-2A2FBFB99C65}"/>
              </a:ext>
            </a:extLst>
          </p:cNvPr>
          <p:cNvSpPr>
            <a:spLocks noGrp="1"/>
          </p:cNvSpPr>
          <p:nvPr>
            <p:ph type="title" orient="vert"/>
          </p:nvPr>
        </p:nvSpPr>
        <p:spPr>
          <a:xfrm>
            <a:off x="6667500" y="152400"/>
            <a:ext cx="1866900" cy="59801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8C54F74-CB32-467D-818B-D9B1A90E96C9}"/>
              </a:ext>
            </a:extLst>
          </p:cNvPr>
          <p:cNvSpPr>
            <a:spLocks noGrp="1"/>
          </p:cNvSpPr>
          <p:nvPr>
            <p:ph type="body" orient="vert" idx="1"/>
          </p:nvPr>
        </p:nvSpPr>
        <p:spPr>
          <a:xfrm>
            <a:off x="1066800" y="152400"/>
            <a:ext cx="5448300" cy="59801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E9DC5F-E0C3-4EDE-B24E-9C50F50FBD6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BD87E08-918E-4075-BEF3-DE899492245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BE3D545-B0B4-469C-9FD2-B9F1D8074F6C}"/>
              </a:ext>
            </a:extLst>
          </p:cNvPr>
          <p:cNvSpPr>
            <a:spLocks noGrp="1"/>
          </p:cNvSpPr>
          <p:nvPr>
            <p:ph type="sldNum" sz="quarter" idx="12"/>
          </p:nvPr>
        </p:nvSpPr>
        <p:spPr/>
        <p:txBody>
          <a:bodyPr/>
          <a:lstStyle>
            <a:lvl1pPr>
              <a:defRPr/>
            </a:lvl1pPr>
          </a:lstStyle>
          <a:p>
            <a:fld id="{E111A17C-0A7D-4191-8C16-511C0E397470}" type="slidenum">
              <a:rPr lang="zh-CN" altLang="en-US"/>
              <a:pPr/>
              <a:t>‹#›</a:t>
            </a:fld>
            <a:endParaRPr lang="en-US" altLang="zh-CN"/>
          </a:p>
        </p:txBody>
      </p:sp>
    </p:spTree>
    <p:extLst>
      <p:ext uri="{BB962C8B-B14F-4D97-AF65-F5344CB8AC3E}">
        <p14:creationId xmlns:p14="http://schemas.microsoft.com/office/powerpoint/2010/main" val="302755035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26016-E60B-422F-9C39-5B9AFE0FA0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5B9126-1F4B-48D2-B570-63ED7D6884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BD7C9F-DB04-4AA4-9E88-A6F98681B3E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70CBC6B-1827-48B7-8070-9AF3FB42E15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94BDB1-AA28-478B-AA7B-089A56F260EA}"/>
              </a:ext>
            </a:extLst>
          </p:cNvPr>
          <p:cNvSpPr>
            <a:spLocks noGrp="1"/>
          </p:cNvSpPr>
          <p:nvPr>
            <p:ph type="sldNum" sz="quarter" idx="12"/>
          </p:nvPr>
        </p:nvSpPr>
        <p:spPr/>
        <p:txBody>
          <a:bodyPr/>
          <a:lstStyle>
            <a:lvl1pPr>
              <a:defRPr/>
            </a:lvl1pPr>
          </a:lstStyle>
          <a:p>
            <a:fld id="{134C09CF-38D7-4270-8561-EB730FC01508}" type="slidenum">
              <a:rPr lang="zh-CN" altLang="en-US"/>
              <a:pPr/>
              <a:t>‹#›</a:t>
            </a:fld>
            <a:endParaRPr lang="en-US" altLang="zh-CN"/>
          </a:p>
        </p:txBody>
      </p:sp>
    </p:spTree>
    <p:extLst>
      <p:ext uri="{BB962C8B-B14F-4D97-AF65-F5344CB8AC3E}">
        <p14:creationId xmlns:p14="http://schemas.microsoft.com/office/powerpoint/2010/main" val="246486440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F9572-214D-4D80-9117-227611CCD0EC}"/>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06CDAD-0621-4964-A781-01804DD274F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29BBA9-E507-422B-A841-7263C6CE5D2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D79847F-102B-49A3-A067-521B91A9896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22FDB99-9A2B-41FF-81C3-77D5E7B91ED6}"/>
              </a:ext>
            </a:extLst>
          </p:cNvPr>
          <p:cNvSpPr>
            <a:spLocks noGrp="1"/>
          </p:cNvSpPr>
          <p:nvPr>
            <p:ph type="sldNum" sz="quarter" idx="12"/>
          </p:nvPr>
        </p:nvSpPr>
        <p:spPr/>
        <p:txBody>
          <a:bodyPr/>
          <a:lstStyle>
            <a:lvl1pPr>
              <a:defRPr/>
            </a:lvl1pPr>
          </a:lstStyle>
          <a:p>
            <a:fld id="{812F23F4-D6E4-4A42-8915-83C865AF5516}" type="slidenum">
              <a:rPr lang="zh-CN" altLang="en-US"/>
              <a:pPr/>
              <a:t>‹#›</a:t>
            </a:fld>
            <a:endParaRPr lang="en-US" altLang="zh-CN"/>
          </a:p>
        </p:txBody>
      </p:sp>
    </p:spTree>
    <p:extLst>
      <p:ext uri="{BB962C8B-B14F-4D97-AF65-F5344CB8AC3E}">
        <p14:creationId xmlns:p14="http://schemas.microsoft.com/office/powerpoint/2010/main" val="1516626106"/>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1033D-7DB4-4438-A08A-6489822E0B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56455F-93F2-42CF-8E1B-348F6DE29139}"/>
              </a:ext>
            </a:extLst>
          </p:cNvPr>
          <p:cNvSpPr>
            <a:spLocks noGrp="1"/>
          </p:cNvSpPr>
          <p:nvPr>
            <p:ph sz="half" idx="1"/>
          </p:nvPr>
        </p:nvSpPr>
        <p:spPr>
          <a:xfrm>
            <a:off x="1066800" y="1524000"/>
            <a:ext cx="3619500" cy="4608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F6C4B2-741D-428D-B187-CEB174DFE920}"/>
              </a:ext>
            </a:extLst>
          </p:cNvPr>
          <p:cNvSpPr>
            <a:spLocks noGrp="1"/>
          </p:cNvSpPr>
          <p:nvPr>
            <p:ph sz="half" idx="2"/>
          </p:nvPr>
        </p:nvSpPr>
        <p:spPr>
          <a:xfrm>
            <a:off x="4838700" y="1524000"/>
            <a:ext cx="3619500" cy="4608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8D51DC-DD4A-4FAE-9D40-8FEA7F474A8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4C032B5-0F9E-47D2-9AC9-4AD294B6122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33FB877-63C3-49AD-B9C1-14B10BE5565F}"/>
              </a:ext>
            </a:extLst>
          </p:cNvPr>
          <p:cNvSpPr>
            <a:spLocks noGrp="1"/>
          </p:cNvSpPr>
          <p:nvPr>
            <p:ph type="sldNum" sz="quarter" idx="12"/>
          </p:nvPr>
        </p:nvSpPr>
        <p:spPr/>
        <p:txBody>
          <a:bodyPr/>
          <a:lstStyle>
            <a:lvl1pPr>
              <a:defRPr/>
            </a:lvl1pPr>
          </a:lstStyle>
          <a:p>
            <a:fld id="{DF2B5F10-DE2C-44C9-A22F-A02580F8854C}" type="slidenum">
              <a:rPr lang="zh-CN" altLang="en-US"/>
              <a:pPr/>
              <a:t>‹#›</a:t>
            </a:fld>
            <a:endParaRPr lang="en-US" altLang="zh-CN"/>
          </a:p>
        </p:txBody>
      </p:sp>
    </p:spTree>
    <p:extLst>
      <p:ext uri="{BB962C8B-B14F-4D97-AF65-F5344CB8AC3E}">
        <p14:creationId xmlns:p14="http://schemas.microsoft.com/office/powerpoint/2010/main" val="60794410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E2FEF-4781-4C19-8B0D-66E25D1B67F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B5B428F-A120-4BB9-A352-FB1773B98EC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5E34454-1807-4D4A-A431-039090B84DF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E63C513-668E-418E-906E-69D20F5FC2E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621791-756B-41C6-8189-21993B27337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18D8F6-8A5B-4C00-9647-B6CD4EBDE134}"/>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9860D336-117C-4997-B762-2F2E6AEBC782}"/>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CD7F6445-D9F9-4715-8A76-CCA2262BD542}"/>
              </a:ext>
            </a:extLst>
          </p:cNvPr>
          <p:cNvSpPr>
            <a:spLocks noGrp="1"/>
          </p:cNvSpPr>
          <p:nvPr>
            <p:ph type="sldNum" sz="quarter" idx="12"/>
          </p:nvPr>
        </p:nvSpPr>
        <p:spPr/>
        <p:txBody>
          <a:bodyPr/>
          <a:lstStyle>
            <a:lvl1pPr>
              <a:defRPr/>
            </a:lvl1pPr>
          </a:lstStyle>
          <a:p>
            <a:fld id="{9538B758-7583-4B5F-8254-6A4479A026F9}" type="slidenum">
              <a:rPr lang="zh-CN" altLang="en-US"/>
              <a:pPr/>
              <a:t>‹#›</a:t>
            </a:fld>
            <a:endParaRPr lang="en-US" altLang="zh-CN"/>
          </a:p>
        </p:txBody>
      </p:sp>
    </p:spTree>
    <p:extLst>
      <p:ext uri="{BB962C8B-B14F-4D97-AF65-F5344CB8AC3E}">
        <p14:creationId xmlns:p14="http://schemas.microsoft.com/office/powerpoint/2010/main" val="179997754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4268D-3D41-4E0F-A823-A4A375EC24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92E397-2F93-4E1C-BE3E-E57D40AEC30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04D8F8F-2F49-4915-A31A-F0739E94642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D25DF95-ACF6-400A-A5C6-4DDECCFA01E5}"/>
              </a:ext>
            </a:extLst>
          </p:cNvPr>
          <p:cNvSpPr>
            <a:spLocks noGrp="1"/>
          </p:cNvSpPr>
          <p:nvPr>
            <p:ph type="sldNum" sz="quarter" idx="12"/>
          </p:nvPr>
        </p:nvSpPr>
        <p:spPr/>
        <p:txBody>
          <a:bodyPr/>
          <a:lstStyle>
            <a:lvl1pPr>
              <a:defRPr/>
            </a:lvl1pPr>
          </a:lstStyle>
          <a:p>
            <a:fld id="{5688F4A1-808A-4640-AD68-76CE4B889CBE}" type="slidenum">
              <a:rPr lang="zh-CN" altLang="en-US"/>
              <a:pPr/>
              <a:t>‹#›</a:t>
            </a:fld>
            <a:endParaRPr lang="en-US" altLang="zh-CN"/>
          </a:p>
        </p:txBody>
      </p:sp>
    </p:spTree>
    <p:extLst>
      <p:ext uri="{BB962C8B-B14F-4D97-AF65-F5344CB8AC3E}">
        <p14:creationId xmlns:p14="http://schemas.microsoft.com/office/powerpoint/2010/main" val="134628579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849C7A-6057-4459-AE37-65FE90C90CAD}"/>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047B168-B7D2-4A70-9CD0-6EBC4A3FE71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BDB5B136-ABAB-4184-9563-3D21A757CAD2}"/>
              </a:ext>
            </a:extLst>
          </p:cNvPr>
          <p:cNvSpPr>
            <a:spLocks noGrp="1"/>
          </p:cNvSpPr>
          <p:nvPr>
            <p:ph type="sldNum" sz="quarter" idx="12"/>
          </p:nvPr>
        </p:nvSpPr>
        <p:spPr/>
        <p:txBody>
          <a:bodyPr/>
          <a:lstStyle>
            <a:lvl1pPr>
              <a:defRPr/>
            </a:lvl1pPr>
          </a:lstStyle>
          <a:p>
            <a:fld id="{2B60578A-D7B1-43FE-B6B1-4B8DE5A5AD92}" type="slidenum">
              <a:rPr lang="zh-CN" altLang="en-US"/>
              <a:pPr/>
              <a:t>‹#›</a:t>
            </a:fld>
            <a:endParaRPr lang="en-US" altLang="zh-CN"/>
          </a:p>
        </p:txBody>
      </p:sp>
    </p:spTree>
    <p:extLst>
      <p:ext uri="{BB962C8B-B14F-4D97-AF65-F5344CB8AC3E}">
        <p14:creationId xmlns:p14="http://schemas.microsoft.com/office/powerpoint/2010/main" val="131535168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63BC3-A300-4A48-B189-E670F4539702}"/>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F5DD3C-33DB-4E12-B434-F2755CF22A0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A701F1C-40A0-489D-A93E-7E39D6D0EFC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AB2947-3B27-46E5-9EC4-4790E06A4AA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9B0B381-8024-4217-821D-00B4339129A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03BE13E-96A1-4CD2-9F92-404306033B62}"/>
              </a:ext>
            </a:extLst>
          </p:cNvPr>
          <p:cNvSpPr>
            <a:spLocks noGrp="1"/>
          </p:cNvSpPr>
          <p:nvPr>
            <p:ph type="sldNum" sz="quarter" idx="12"/>
          </p:nvPr>
        </p:nvSpPr>
        <p:spPr/>
        <p:txBody>
          <a:bodyPr/>
          <a:lstStyle>
            <a:lvl1pPr>
              <a:defRPr/>
            </a:lvl1pPr>
          </a:lstStyle>
          <a:p>
            <a:fld id="{80CF7A9F-DB5D-4B3C-A66D-1FDB74AB696F}" type="slidenum">
              <a:rPr lang="zh-CN" altLang="en-US"/>
              <a:pPr/>
              <a:t>‹#›</a:t>
            </a:fld>
            <a:endParaRPr lang="en-US" altLang="zh-CN"/>
          </a:p>
        </p:txBody>
      </p:sp>
    </p:spTree>
    <p:extLst>
      <p:ext uri="{BB962C8B-B14F-4D97-AF65-F5344CB8AC3E}">
        <p14:creationId xmlns:p14="http://schemas.microsoft.com/office/powerpoint/2010/main" val="2384366867"/>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CE39C-2FA7-462E-96F6-FCC9FA7E5338}"/>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2C9313-E209-4007-8E68-15C3933283D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4F2B5E-1519-435B-8DB4-80046160BE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E71A84-8A06-486A-BF88-CB9FB0F49CA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1CDA50E-D7AD-43EC-937F-CCAF4AE8FA2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881590F-34AB-49E0-9837-5812E29FD60F}"/>
              </a:ext>
            </a:extLst>
          </p:cNvPr>
          <p:cNvSpPr>
            <a:spLocks noGrp="1"/>
          </p:cNvSpPr>
          <p:nvPr>
            <p:ph type="sldNum" sz="quarter" idx="12"/>
          </p:nvPr>
        </p:nvSpPr>
        <p:spPr/>
        <p:txBody>
          <a:bodyPr/>
          <a:lstStyle>
            <a:lvl1pPr>
              <a:defRPr/>
            </a:lvl1pPr>
          </a:lstStyle>
          <a:p>
            <a:fld id="{5E8C35D4-918E-4561-94AB-81B0318C34D4}" type="slidenum">
              <a:rPr lang="zh-CN" altLang="en-US"/>
              <a:pPr/>
              <a:t>‹#›</a:t>
            </a:fld>
            <a:endParaRPr lang="en-US" altLang="zh-CN"/>
          </a:p>
        </p:txBody>
      </p:sp>
    </p:spTree>
    <p:extLst>
      <p:ext uri="{BB962C8B-B14F-4D97-AF65-F5344CB8AC3E}">
        <p14:creationId xmlns:p14="http://schemas.microsoft.com/office/powerpoint/2010/main" val="62550647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4530" name="Group 18">
            <a:extLst>
              <a:ext uri="{FF2B5EF4-FFF2-40B4-BE49-F238E27FC236}">
                <a16:creationId xmlns:a16="http://schemas.microsoft.com/office/drawing/2014/main" id="{66B0D9C5-9F18-4B49-9415-3131D7967331}"/>
              </a:ext>
            </a:extLst>
          </p:cNvPr>
          <p:cNvGrpSpPr>
            <a:grpSpLocks/>
          </p:cNvGrpSpPr>
          <p:nvPr userDrawn="1"/>
        </p:nvGrpSpPr>
        <p:grpSpPr bwMode="auto">
          <a:xfrm>
            <a:off x="228600" y="228600"/>
            <a:ext cx="8542338" cy="1052513"/>
            <a:chOff x="80" y="528"/>
            <a:chExt cx="5381" cy="663"/>
          </a:xfrm>
        </p:grpSpPr>
        <p:sp>
          <p:nvSpPr>
            <p:cNvPr id="64515" name="Rectangle 3">
              <a:extLst>
                <a:ext uri="{FF2B5EF4-FFF2-40B4-BE49-F238E27FC236}">
                  <a16:creationId xmlns:a16="http://schemas.microsoft.com/office/drawing/2014/main" id="{9E8F68CB-5537-4D93-A5C0-81953CB7F9F6}"/>
                </a:ext>
              </a:extLst>
            </p:cNvPr>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64529" name="Group 17">
              <a:extLst>
                <a:ext uri="{FF2B5EF4-FFF2-40B4-BE49-F238E27FC236}">
                  <a16:creationId xmlns:a16="http://schemas.microsoft.com/office/drawing/2014/main" id="{FA271394-70DD-42A5-A2C1-AD2133F68F5D}"/>
                </a:ext>
              </a:extLst>
            </p:cNvPr>
            <p:cNvGrpSpPr>
              <a:grpSpLocks/>
            </p:cNvGrpSpPr>
            <p:nvPr userDrawn="1"/>
          </p:nvGrpSpPr>
          <p:grpSpPr bwMode="auto">
            <a:xfrm>
              <a:off x="80" y="528"/>
              <a:ext cx="5381" cy="663"/>
              <a:chOff x="80" y="624"/>
              <a:chExt cx="5381" cy="663"/>
            </a:xfrm>
          </p:grpSpPr>
          <p:sp>
            <p:nvSpPr>
              <p:cNvPr id="64516" name="Rectangle 4">
                <a:extLst>
                  <a:ext uri="{FF2B5EF4-FFF2-40B4-BE49-F238E27FC236}">
                    <a16:creationId xmlns:a16="http://schemas.microsoft.com/office/drawing/2014/main" id="{7ECB02D7-8D6C-4602-A5F6-416DF7A3E6E7}"/>
                  </a:ext>
                </a:extLst>
              </p:cNvPr>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nvGrpSpPr>
              <p:cNvPr id="64528" name="Group 16">
                <a:extLst>
                  <a:ext uri="{FF2B5EF4-FFF2-40B4-BE49-F238E27FC236}">
                    <a16:creationId xmlns:a16="http://schemas.microsoft.com/office/drawing/2014/main" id="{A0E2EF95-35FA-4C51-8DA0-5DB4A0124311}"/>
                  </a:ext>
                </a:extLst>
              </p:cNvPr>
              <p:cNvGrpSpPr>
                <a:grpSpLocks/>
              </p:cNvGrpSpPr>
              <p:nvPr userDrawn="1"/>
            </p:nvGrpSpPr>
            <p:grpSpPr bwMode="auto">
              <a:xfrm>
                <a:off x="80" y="624"/>
                <a:ext cx="5381" cy="663"/>
                <a:chOff x="80" y="624"/>
                <a:chExt cx="5381" cy="663"/>
              </a:xfrm>
            </p:grpSpPr>
            <p:grpSp>
              <p:nvGrpSpPr>
                <p:cNvPr id="64526" name="Group 14">
                  <a:extLst>
                    <a:ext uri="{FF2B5EF4-FFF2-40B4-BE49-F238E27FC236}">
                      <a16:creationId xmlns:a16="http://schemas.microsoft.com/office/drawing/2014/main" id="{306A7353-34EE-407F-83D9-DD19027FB96A}"/>
                    </a:ext>
                  </a:extLst>
                </p:cNvPr>
                <p:cNvGrpSpPr>
                  <a:grpSpLocks/>
                </p:cNvGrpSpPr>
                <p:nvPr userDrawn="1"/>
              </p:nvGrpSpPr>
              <p:grpSpPr bwMode="auto">
                <a:xfrm>
                  <a:off x="80" y="624"/>
                  <a:ext cx="726" cy="663"/>
                  <a:chOff x="80" y="624"/>
                  <a:chExt cx="726" cy="663"/>
                </a:xfrm>
              </p:grpSpPr>
              <p:sp>
                <p:nvSpPr>
                  <p:cNvPr id="64514" name="Rectangle 2">
                    <a:extLst>
                      <a:ext uri="{FF2B5EF4-FFF2-40B4-BE49-F238E27FC236}">
                        <a16:creationId xmlns:a16="http://schemas.microsoft.com/office/drawing/2014/main" id="{897C402F-7FCD-4B01-AD2E-720F3BFABB65}"/>
                      </a:ext>
                    </a:extLst>
                  </p:cNvPr>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64517" name="Rectangle 5">
                    <a:extLst>
                      <a:ext uri="{FF2B5EF4-FFF2-40B4-BE49-F238E27FC236}">
                        <a16:creationId xmlns:a16="http://schemas.microsoft.com/office/drawing/2014/main" id="{D49F467E-D2B7-4936-A698-3ADE1F62E3A3}"/>
                      </a:ext>
                    </a:extLst>
                  </p:cNvPr>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64518" name="Rectangle 6">
                    <a:extLst>
                      <a:ext uri="{FF2B5EF4-FFF2-40B4-BE49-F238E27FC236}">
                        <a16:creationId xmlns:a16="http://schemas.microsoft.com/office/drawing/2014/main" id="{66CBACCB-B64A-4D6C-8064-48D91C5A74A0}"/>
                      </a:ext>
                    </a:extLst>
                  </p:cNvPr>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64519" name="Rectangle 7">
                    <a:extLst>
                      <a:ext uri="{FF2B5EF4-FFF2-40B4-BE49-F238E27FC236}">
                        <a16:creationId xmlns:a16="http://schemas.microsoft.com/office/drawing/2014/main" id="{72C3A2D1-569D-40AB-B8E7-7D0AF60A781D}"/>
                      </a:ext>
                    </a:extLst>
                  </p:cNvPr>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sp>
              <p:nvSpPr>
                <p:cNvPr id="64520" name="Rectangle 8">
                  <a:extLst>
                    <a:ext uri="{FF2B5EF4-FFF2-40B4-BE49-F238E27FC236}">
                      <a16:creationId xmlns:a16="http://schemas.microsoft.com/office/drawing/2014/main" id="{677CE47F-434F-4C7A-935C-3F792C8E58F3}"/>
                    </a:ext>
                  </a:extLst>
                </p:cNvPr>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grpSp>
        </p:grpSp>
      </p:grpSp>
      <p:sp>
        <p:nvSpPr>
          <p:cNvPr id="64521" name="Rectangle 9">
            <a:extLst>
              <a:ext uri="{FF2B5EF4-FFF2-40B4-BE49-F238E27FC236}">
                <a16:creationId xmlns:a16="http://schemas.microsoft.com/office/drawing/2014/main" id="{B7487ECA-0EBF-4F8F-9E75-12B804F19A99}"/>
              </a:ext>
            </a:extLst>
          </p:cNvPr>
          <p:cNvSpPr>
            <a:spLocks noGrp="1" noChangeArrowheads="1"/>
          </p:cNvSpPr>
          <p:nvPr>
            <p:ph type="title"/>
          </p:nvPr>
        </p:nvSpPr>
        <p:spPr bwMode="auto">
          <a:xfrm>
            <a:off x="1371600" y="152400"/>
            <a:ext cx="7162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4522" name="Rectangle 10">
            <a:extLst>
              <a:ext uri="{FF2B5EF4-FFF2-40B4-BE49-F238E27FC236}">
                <a16:creationId xmlns:a16="http://schemas.microsoft.com/office/drawing/2014/main" id="{0208F318-F3BB-43D8-93FE-EEEF6E4FA841}"/>
              </a:ext>
            </a:extLst>
          </p:cNvPr>
          <p:cNvSpPr>
            <a:spLocks noGrp="1" noChangeArrowheads="1"/>
          </p:cNvSpPr>
          <p:nvPr>
            <p:ph type="body" idx="1"/>
          </p:nvPr>
        </p:nvSpPr>
        <p:spPr bwMode="auto">
          <a:xfrm>
            <a:off x="1066800" y="1524000"/>
            <a:ext cx="73914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64523" name="Rectangle 11">
            <a:extLst>
              <a:ext uri="{FF2B5EF4-FFF2-40B4-BE49-F238E27FC236}">
                <a16:creationId xmlns:a16="http://schemas.microsoft.com/office/drawing/2014/main" id="{0E403715-CC36-4846-9EDA-5B83F8EF7F75}"/>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64524" name="Rectangle 12">
            <a:extLst>
              <a:ext uri="{FF2B5EF4-FFF2-40B4-BE49-F238E27FC236}">
                <a16:creationId xmlns:a16="http://schemas.microsoft.com/office/drawing/2014/main" id="{318A21FE-7818-4912-9E46-1FC19FFB03BD}"/>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US" altLang="zh-CN"/>
          </a:p>
        </p:txBody>
      </p:sp>
      <p:sp>
        <p:nvSpPr>
          <p:cNvPr id="64525" name="Rectangle 13">
            <a:extLst>
              <a:ext uri="{FF2B5EF4-FFF2-40B4-BE49-F238E27FC236}">
                <a16:creationId xmlns:a16="http://schemas.microsoft.com/office/drawing/2014/main" id="{1DE58A05-C514-4D76-94A6-5A20D6D3F8DC}"/>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72B5B25B-35FD-404F-9786-A4014FB517D6}" type="slidenum">
              <a:rPr lang="zh-CN" altLang="en-US"/>
              <a:pPr/>
              <a:t>‹#›</a:t>
            </a:fld>
            <a:endParaRPr lang="en-US" altLang="zh-CN"/>
          </a:p>
        </p:txBody>
      </p:sp>
      <p:pic>
        <p:nvPicPr>
          <p:cNvPr id="64531" name="Picture 19" descr="ecnulogo_small">
            <a:extLst>
              <a:ext uri="{FF2B5EF4-FFF2-40B4-BE49-F238E27FC236}">
                <a16:creationId xmlns:a16="http://schemas.microsoft.com/office/drawing/2014/main" id="{E829EFA7-5D08-48F8-9F0C-4AE50F4833C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72400" y="152400"/>
            <a:ext cx="1143000" cy="11382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random/>
  </p:transition>
  <p:txStyles>
    <p:titleStyle>
      <a:lvl1pPr algn="ctr" rtl="0" fontAlgn="base">
        <a:spcBef>
          <a:spcPct val="0"/>
        </a:spcBef>
        <a:spcAft>
          <a:spcPct val="0"/>
        </a:spcAft>
        <a:defRPr kumimoji="1" sz="4000" b="1" kern="1200">
          <a:solidFill>
            <a:srgbClr val="006600"/>
          </a:solidFill>
          <a:latin typeface="+mj-lt"/>
          <a:ea typeface="+mj-ea"/>
          <a:cs typeface="+mj-cs"/>
        </a:defRPr>
      </a:lvl1pPr>
      <a:lvl2pPr algn="ctr" rtl="0" fontAlgn="base">
        <a:spcBef>
          <a:spcPct val="0"/>
        </a:spcBef>
        <a:spcAft>
          <a:spcPct val="0"/>
        </a:spcAft>
        <a:defRPr kumimoji="1" sz="4000" b="1">
          <a:solidFill>
            <a:srgbClr val="006600"/>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000" b="1">
          <a:solidFill>
            <a:srgbClr val="006600"/>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000" b="1">
          <a:solidFill>
            <a:srgbClr val="006600"/>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000" b="1">
          <a:solidFill>
            <a:srgbClr val="0066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000" b="1">
          <a:solidFill>
            <a:srgbClr val="0066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000" b="1">
          <a:solidFill>
            <a:srgbClr val="0066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000" b="1">
          <a:solidFill>
            <a:srgbClr val="0066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000" b="1">
          <a:solidFill>
            <a:srgbClr val="006600"/>
          </a:solidFill>
          <a:latin typeface="Times New Roman" panose="02020603050405020304" pitchFamily="18" charset="0"/>
          <a:ea typeface="宋体" panose="02010600030101010101" pitchFamily="2" charset="-122"/>
        </a:defRPr>
      </a:lvl9pPr>
    </p:titleStyle>
    <p:bodyStyle>
      <a:lvl1pPr algn="l" rtl="0" fontAlgn="base">
        <a:spcBef>
          <a:spcPct val="20000"/>
        </a:spcBef>
        <a:spcAft>
          <a:spcPct val="0"/>
        </a:spcAft>
        <a:buClr>
          <a:schemeClr val="folHlink"/>
        </a:buClr>
        <a:buSzPct val="60000"/>
        <a:buFont typeface="Wingdings" panose="05000000000000000000" pitchFamily="2" charset="2"/>
        <a:buChar char="n"/>
        <a:defRPr kumimoji="1" sz="2800" b="1" kern="1200">
          <a:solidFill>
            <a:schemeClr val="tx1"/>
          </a:solidFill>
          <a:latin typeface="+mn-lt"/>
          <a:ea typeface="+mn-ea"/>
          <a:cs typeface="+mn-cs"/>
        </a:defRPr>
      </a:lvl1pPr>
      <a:lvl2pPr marL="765175" indent="-285750" algn="l" rtl="0" fontAlgn="base">
        <a:spcBef>
          <a:spcPct val="20000"/>
        </a:spcBef>
        <a:spcAft>
          <a:spcPct val="0"/>
        </a:spcAft>
        <a:buClr>
          <a:schemeClr val="hlink"/>
        </a:buClr>
        <a:buSzPct val="55000"/>
        <a:buFont typeface="Wingdings" panose="05000000000000000000" pitchFamily="2" charset="2"/>
        <a:buChar char="n"/>
        <a:defRPr kumimoji="1" sz="2800" b="1" kern="1200">
          <a:solidFill>
            <a:schemeClr val="tx1"/>
          </a:solidFill>
          <a:latin typeface="+mn-lt"/>
          <a:ea typeface="+mn-ea"/>
          <a:cs typeface="+mn-cs"/>
        </a:defRPr>
      </a:lvl2pPr>
      <a:lvl3pPr marL="1184275" indent="-228600" algn="l" rtl="0" fontAlgn="base">
        <a:spcBef>
          <a:spcPct val="20000"/>
        </a:spcBef>
        <a:spcAft>
          <a:spcPct val="0"/>
        </a:spcAft>
        <a:buClr>
          <a:schemeClr val="folHlink"/>
        </a:buClr>
        <a:buSzPct val="50000"/>
        <a:buFont typeface="Wingdings" panose="05000000000000000000" pitchFamily="2" charset="2"/>
        <a:buChar char="n"/>
        <a:defRPr kumimoji="1" sz="2800" b="1" kern="1200">
          <a:solidFill>
            <a:schemeClr val="tx1"/>
          </a:solidFill>
          <a:latin typeface="+mn-lt"/>
          <a:ea typeface="+mn-ea"/>
          <a:cs typeface="+mn-cs"/>
        </a:defRPr>
      </a:lvl3pPr>
      <a:lvl4pPr marL="1603375" indent="-228600" algn="l" rtl="0" fontAlgn="base">
        <a:spcBef>
          <a:spcPct val="20000"/>
        </a:spcBef>
        <a:spcAft>
          <a:spcPct val="0"/>
        </a:spcAft>
        <a:buClr>
          <a:schemeClr val="accent2"/>
        </a:buClr>
        <a:buSzPct val="55000"/>
        <a:buFont typeface="Wingdings" panose="05000000000000000000" pitchFamily="2" charset="2"/>
        <a:buChar char="n"/>
        <a:defRPr kumimoji="1" sz="2800" b="1"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1.bin"/><Relationship Id="rId14" Type="http://schemas.openxmlformats.org/officeDocument/2006/relationships/image" Target="../media/image29.wmf"/></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9.bin"/><Relationship Id="rId18" Type="http://schemas.openxmlformats.org/officeDocument/2006/relationships/image" Target="../media/image37.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4.wmf"/><Relationship Id="rId17" Type="http://schemas.openxmlformats.org/officeDocument/2006/relationships/oleObject" Target="../embeddings/oleObject31.bin"/><Relationship Id="rId2" Type="http://schemas.openxmlformats.org/officeDocument/2006/relationships/slideLayout" Target="../slideLayouts/slideLayout2.xml"/><Relationship Id="rId16" Type="http://schemas.openxmlformats.org/officeDocument/2006/relationships/image" Target="../media/image36.wmf"/><Relationship Id="rId1" Type="http://schemas.openxmlformats.org/officeDocument/2006/relationships/vmlDrawing" Target="../drawings/vmlDrawing8.vml"/><Relationship Id="rId6" Type="http://schemas.openxmlformats.org/officeDocument/2006/relationships/image" Target="../media/image31.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7.bin"/><Relationship Id="rId14"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35.bin"/><Relationship Id="rId4" Type="http://schemas.openxmlformats.org/officeDocument/2006/relationships/image" Target="../media/image4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39.bin"/><Relationship Id="rId4" Type="http://schemas.openxmlformats.org/officeDocument/2006/relationships/image" Target="../media/image44.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49.jpeg"/><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1.bin"/><Relationship Id="rId5" Type="http://schemas.openxmlformats.org/officeDocument/2006/relationships/image" Target="../media/image46.wmf"/><Relationship Id="rId4" Type="http://schemas.openxmlformats.org/officeDocument/2006/relationships/oleObject" Target="../embeddings/oleObject40.bin"/><Relationship Id="rId9" Type="http://schemas.openxmlformats.org/officeDocument/2006/relationships/image" Target="../media/image48.wmf"/></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43.bin"/><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hyperlink" Target="http://toolbar.google.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a:extLst>
              <a:ext uri="{FF2B5EF4-FFF2-40B4-BE49-F238E27FC236}">
                <a16:creationId xmlns:a16="http://schemas.microsoft.com/office/drawing/2014/main" id="{5931F325-97D8-4038-A47C-1F406E2DDC3A}"/>
              </a:ext>
            </a:extLst>
          </p:cNvPr>
          <p:cNvSpPr>
            <a:spLocks noGrp="1" noChangeArrowheads="1"/>
          </p:cNvSpPr>
          <p:nvPr>
            <p:ph type="subTitle" idx="1"/>
          </p:nvPr>
        </p:nvSpPr>
        <p:spPr>
          <a:xfrm>
            <a:off x="323850" y="1844675"/>
            <a:ext cx="8496300" cy="2538413"/>
          </a:xfrm>
          <a:noFill/>
        </p:spPr>
        <p:txBody>
          <a:bodyPr>
            <a:spAutoFit/>
          </a:bodyPr>
          <a:lstStyle/>
          <a:p>
            <a:pPr>
              <a:lnSpc>
                <a:spcPct val="130000"/>
              </a:lnSpc>
            </a:pPr>
            <a:r>
              <a:rPr lang="zh-CN" altLang="en-US" sz="6000" b="0">
                <a:solidFill>
                  <a:srgbClr val="0033CC"/>
                </a:solidFill>
                <a:latin typeface="宋体" panose="02010600030101010101" pitchFamily="2" charset="-122"/>
                <a:ea typeface="黑体" panose="02010609060101010101" pitchFamily="49" charset="-122"/>
              </a:rPr>
              <a:t>实验六</a:t>
            </a:r>
            <a:endParaRPr lang="en-US" altLang="zh-CN" sz="6000" b="0">
              <a:solidFill>
                <a:srgbClr val="0033CC"/>
              </a:solidFill>
              <a:latin typeface="宋体" panose="02010600030101010101" pitchFamily="2" charset="-122"/>
              <a:ea typeface="黑体" panose="02010609060101010101" pitchFamily="49" charset="-122"/>
            </a:endParaRPr>
          </a:p>
          <a:p>
            <a:pPr>
              <a:lnSpc>
                <a:spcPct val="130000"/>
              </a:lnSpc>
            </a:pPr>
            <a:r>
              <a:rPr lang="zh-CN" altLang="zh-CN" sz="5500" b="0">
                <a:latin typeface="宋体" panose="02010600030101010101" pitchFamily="2" charset="-122"/>
                <a:ea typeface="黑体" panose="02010609060101010101" pitchFamily="49" charset="-122"/>
              </a:rPr>
              <a:t>网站排名问题</a:t>
            </a:r>
            <a:endParaRPr lang="en-US" altLang="zh-CN" sz="5500" b="0">
              <a:latin typeface="宋体" panose="02010600030101010101" pitchFamily="2" charset="-122"/>
              <a:ea typeface="黑体" panose="02010609060101010101" pitchFamily="49" charset="-122"/>
            </a:endParaRPr>
          </a:p>
        </p:txBody>
      </p:sp>
      <p:sp>
        <p:nvSpPr>
          <p:cNvPr id="526342" name="Rectangle 6">
            <a:extLst>
              <a:ext uri="{FF2B5EF4-FFF2-40B4-BE49-F238E27FC236}">
                <a16:creationId xmlns:a16="http://schemas.microsoft.com/office/drawing/2014/main" id="{165A04D1-E98B-4BF6-9FA4-09D5EFEB4291}"/>
              </a:ext>
            </a:extLst>
          </p:cNvPr>
          <p:cNvSpPr>
            <a:spLocks noGrp="1" noChangeArrowheads="1"/>
          </p:cNvSpPr>
          <p:nvPr>
            <p:ph type="ctrTitle"/>
          </p:nvPr>
        </p:nvSpPr>
        <p:spPr>
          <a:xfrm>
            <a:off x="323850" y="477838"/>
            <a:ext cx="2700338" cy="833437"/>
          </a:xfrm>
          <a:noFill/>
          <a:ln>
            <a:solidFill>
              <a:srgbClr val="0033CC"/>
            </a:solidFill>
            <a:miter lim="800000"/>
            <a:headEnd/>
            <a:tailEnd/>
          </a:ln>
        </p:spPr>
        <p:txBody>
          <a:bodyPr>
            <a:spAutoFit/>
          </a:bodyPr>
          <a:lstStyle/>
          <a:p>
            <a:r>
              <a:rPr lang="zh-CN" altLang="en-US" sz="4800" b="0">
                <a:ea typeface="隶书" panose="02010509060101010101" pitchFamily="49" charset="-122"/>
              </a:rPr>
              <a:t>数学实验</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1703" name="Group 23">
            <a:extLst>
              <a:ext uri="{FF2B5EF4-FFF2-40B4-BE49-F238E27FC236}">
                <a16:creationId xmlns:a16="http://schemas.microsoft.com/office/drawing/2014/main" id="{6432FCB1-654E-4058-A2BF-D6A4C997E52F}"/>
              </a:ext>
            </a:extLst>
          </p:cNvPr>
          <p:cNvGrpSpPr>
            <a:grpSpLocks/>
          </p:cNvGrpSpPr>
          <p:nvPr/>
        </p:nvGrpSpPr>
        <p:grpSpPr bwMode="auto">
          <a:xfrm>
            <a:off x="395288" y="1268413"/>
            <a:ext cx="8305800" cy="2106612"/>
            <a:chOff x="249" y="799"/>
            <a:chExt cx="5232" cy="1327"/>
          </a:xfrm>
        </p:grpSpPr>
        <p:sp>
          <p:nvSpPr>
            <p:cNvPr id="711686" name="Text Box 6">
              <a:extLst>
                <a:ext uri="{FF2B5EF4-FFF2-40B4-BE49-F238E27FC236}">
                  <a16:creationId xmlns:a16="http://schemas.microsoft.com/office/drawing/2014/main" id="{A3A6B828-8DCB-4894-9FC9-351B4C0453A5}"/>
                </a:ext>
              </a:extLst>
            </p:cNvPr>
            <p:cNvSpPr txBox="1">
              <a:spLocks noChangeArrowheads="1"/>
            </p:cNvSpPr>
            <p:nvPr/>
          </p:nvSpPr>
          <p:spPr bwMode="auto">
            <a:xfrm>
              <a:off x="249" y="799"/>
              <a:ext cx="5232" cy="1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Clr>
                  <a:srgbClr val="FF3300"/>
                </a:buClr>
                <a:buFont typeface="Wingdings" panose="05000000000000000000" pitchFamily="2" charset="2"/>
                <a:buNone/>
              </a:pPr>
              <a:r>
                <a:rPr lang="zh-CN" altLang="en-US" sz="3200">
                  <a:solidFill>
                    <a:srgbClr val="0000CC"/>
                  </a:solidFill>
                  <a:latin typeface="Courier New" panose="02070309020205020404" pitchFamily="49" charset="0"/>
                  <a:ea typeface="华文琥珀" panose="02010800040101010101" pitchFamily="2" charset="-122"/>
                </a:rPr>
                <a:t>性质一</a:t>
              </a:r>
              <a:r>
                <a:rPr lang="zh-CN" altLang="en-US" sz="2800" b="1">
                  <a:solidFill>
                    <a:srgbClr val="0000CC"/>
                  </a:solidFill>
                  <a:latin typeface="Courier New" panose="02070309020205020404" pitchFamily="49" charset="0"/>
                </a:rPr>
                <a:t>：</a:t>
              </a:r>
              <a:r>
                <a:rPr lang="zh-CN" altLang="en-US" sz="2800" b="1">
                  <a:latin typeface="Times New Roman" panose="02020603050405020304" pitchFamily="18" charset="0"/>
                  <a:ea typeface="黑体" panose="02010609060101010101" pitchFamily="49" charset="-122"/>
                </a:rPr>
                <a:t>定义</a:t>
              </a:r>
              <a:r>
                <a:rPr lang="zh-CN" altLang="en-US" sz="2800" b="1">
                  <a:solidFill>
                    <a:srgbClr val="0000CC"/>
                  </a:solidFill>
                  <a:latin typeface="Times New Roman" panose="02020603050405020304" pitchFamily="18" charset="0"/>
                  <a:ea typeface="黑体" panose="02010609060101010101" pitchFamily="49" charset="-122"/>
                </a:rPr>
                <a:t>行和</a:t>
              </a:r>
              <a:r>
                <a:rPr lang="zh-CN" altLang="en-US" sz="2800" b="1">
                  <a:latin typeface="Times New Roman" panose="02020603050405020304" pitchFamily="18" charset="0"/>
                  <a:ea typeface="黑体" panose="02010609060101010101" pitchFamily="49" charset="-122"/>
                </a:rPr>
                <a:t>                   和</a:t>
              </a:r>
              <a:r>
                <a:rPr lang="zh-CN" altLang="en-US" sz="2800" b="1">
                  <a:solidFill>
                    <a:srgbClr val="0000CC"/>
                  </a:solidFill>
                  <a:latin typeface="Times New Roman" panose="02020603050405020304" pitchFamily="18" charset="0"/>
                  <a:ea typeface="黑体" panose="02010609060101010101" pitchFamily="49" charset="-122"/>
                </a:rPr>
                <a:t>列和</a:t>
              </a:r>
              <a:r>
                <a:rPr lang="zh-CN" altLang="en-US" sz="2800" b="1">
                  <a:latin typeface="Times New Roman" panose="02020603050405020304" pitchFamily="18" charset="0"/>
                  <a:ea typeface="黑体" panose="02010609060101010101" pitchFamily="49" charset="-122"/>
                </a:rPr>
                <a:t>                   ，易知：第</a:t>
              </a:r>
              <a:r>
                <a:rPr lang="zh-CN" altLang="en-US" b="1">
                  <a:latin typeface="Times New Roman" panose="02020603050405020304" pitchFamily="18" charset="0"/>
                  <a:ea typeface="黑体" panose="02010609060101010101" pitchFamily="49" charset="-122"/>
                </a:rPr>
                <a:t> </a:t>
              </a:r>
              <a:r>
                <a:rPr lang="en-US" altLang="zh-CN" sz="2800" b="1" i="1">
                  <a:solidFill>
                    <a:srgbClr val="0000CC"/>
                  </a:solidFill>
                  <a:latin typeface="Times New Roman" panose="02020603050405020304" pitchFamily="18" charset="0"/>
                  <a:ea typeface="黑体" panose="02010609060101010101" pitchFamily="49" charset="-122"/>
                </a:rPr>
                <a:t>i</a:t>
              </a:r>
              <a:r>
                <a:rPr lang="zh-CN" altLang="en-US" sz="2800" b="1">
                  <a:latin typeface="Times New Roman" panose="02020603050405020304" pitchFamily="18" charset="0"/>
                  <a:ea typeface="黑体" panose="02010609060101010101" pitchFamily="49" charset="-122"/>
                </a:rPr>
                <a:t> 行的行和 </a:t>
              </a:r>
              <a:r>
                <a:rPr lang="en-US" altLang="zh-CN" sz="2800" b="1" i="1">
                  <a:solidFill>
                    <a:srgbClr val="0000CC"/>
                  </a:solidFill>
                  <a:latin typeface="Times New Roman" panose="02020603050405020304" pitchFamily="18" charset="0"/>
                  <a:ea typeface="黑体" panose="02010609060101010101" pitchFamily="49" charset="-122"/>
                </a:rPr>
                <a:t>r</a:t>
              </a:r>
              <a:r>
                <a:rPr lang="en-US" altLang="zh-CN" sz="2800" b="1" i="1" baseline="-25000">
                  <a:solidFill>
                    <a:srgbClr val="0000CC"/>
                  </a:solidFill>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就是第</a:t>
              </a:r>
              <a:r>
                <a:rPr lang="zh-CN" altLang="en-US" sz="2800" b="1" i="1">
                  <a:solidFill>
                    <a:srgbClr val="0000CC"/>
                  </a:solidFill>
                  <a:latin typeface="Times New Roman" panose="02020603050405020304" pitchFamily="18" charset="0"/>
                  <a:ea typeface="黑体" panose="02010609060101010101" pitchFamily="49" charset="-122"/>
                </a:rPr>
                <a:t> </a:t>
              </a:r>
              <a:r>
                <a:rPr lang="en-US" altLang="zh-CN" sz="2800" b="1" i="1">
                  <a:solidFill>
                    <a:srgbClr val="0000CC"/>
                  </a:solidFill>
                  <a:latin typeface="Times New Roman" panose="02020603050405020304" pitchFamily="18" charset="0"/>
                  <a:ea typeface="黑体" panose="02010609060101010101" pitchFamily="49" charset="-122"/>
                </a:rPr>
                <a:t>i</a:t>
              </a:r>
              <a:r>
                <a:rPr lang="zh-CN" altLang="en-US" sz="2800" b="1">
                  <a:latin typeface="Times New Roman" panose="02020603050405020304" pitchFamily="18" charset="0"/>
                  <a:ea typeface="黑体" panose="02010609060101010101" pitchFamily="49" charset="-122"/>
                </a:rPr>
                <a:t> 个顶点的</a:t>
              </a:r>
              <a:r>
                <a:rPr lang="zh-CN" altLang="en-US" sz="2800" b="1">
                  <a:solidFill>
                    <a:srgbClr val="0000CC"/>
                  </a:solidFill>
                  <a:latin typeface="Times New Roman" panose="02020603050405020304" pitchFamily="18" charset="0"/>
                  <a:ea typeface="黑体" panose="02010609060101010101" pitchFamily="49" charset="-122"/>
                </a:rPr>
                <a:t>入度</a:t>
              </a:r>
              <a:r>
                <a:rPr lang="zh-CN" altLang="en-US" sz="2800" b="1">
                  <a:latin typeface="Times New Roman" panose="02020603050405020304" pitchFamily="18" charset="0"/>
                  <a:ea typeface="黑体" panose="02010609060101010101" pitchFamily="49" charset="-122"/>
                </a:rPr>
                <a:t>，第</a:t>
              </a:r>
              <a:r>
                <a:rPr lang="zh-CN" altLang="en-US" b="1">
                  <a:latin typeface="Times New Roman" panose="02020603050405020304" pitchFamily="18" charset="0"/>
                  <a:ea typeface="黑体" panose="02010609060101010101" pitchFamily="49" charset="-122"/>
                </a:rPr>
                <a:t> </a:t>
              </a:r>
              <a:r>
                <a:rPr lang="en-US" altLang="zh-CN" sz="2800" b="1" i="1">
                  <a:solidFill>
                    <a:srgbClr val="0000CC"/>
                  </a:solidFill>
                  <a:latin typeface="Times New Roman" panose="02020603050405020304" pitchFamily="18" charset="0"/>
                  <a:ea typeface="黑体" panose="02010609060101010101" pitchFamily="49" charset="-122"/>
                </a:rPr>
                <a:t>j</a:t>
              </a:r>
              <a:r>
                <a:rPr lang="zh-CN" altLang="en-US" sz="2800" b="1">
                  <a:latin typeface="Times New Roman" panose="02020603050405020304" pitchFamily="18" charset="0"/>
                  <a:ea typeface="黑体" panose="02010609060101010101" pitchFamily="49" charset="-122"/>
                </a:rPr>
                <a:t> 列的列和 </a:t>
              </a:r>
              <a:r>
                <a:rPr lang="en-US" altLang="zh-CN" sz="2800" b="1" i="1">
                  <a:solidFill>
                    <a:srgbClr val="0000CC"/>
                  </a:solidFill>
                  <a:latin typeface="Times New Roman" panose="02020603050405020304" pitchFamily="18" charset="0"/>
                  <a:ea typeface="黑体" panose="02010609060101010101" pitchFamily="49" charset="-122"/>
                </a:rPr>
                <a:t>n</a:t>
              </a:r>
              <a:r>
                <a:rPr lang="en-US" altLang="zh-CN" sz="2800" b="1" i="1" baseline="-25000">
                  <a:solidFill>
                    <a:srgbClr val="0000CC"/>
                  </a:solidFill>
                  <a:latin typeface="Times New Roman" panose="02020603050405020304" pitchFamily="18" charset="0"/>
                  <a:ea typeface="黑体" panose="02010609060101010101" pitchFamily="49" charset="-122"/>
                </a:rPr>
                <a:t>j</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就是第</a:t>
              </a:r>
              <a:r>
                <a:rPr lang="zh-CN" altLang="en-US" b="1">
                  <a:latin typeface="Times New Roman" panose="02020603050405020304" pitchFamily="18" charset="0"/>
                  <a:ea typeface="黑体" panose="02010609060101010101" pitchFamily="49" charset="-122"/>
                </a:rPr>
                <a:t> </a:t>
              </a:r>
              <a:r>
                <a:rPr lang="en-US" altLang="zh-CN" sz="2800" b="1" i="1">
                  <a:solidFill>
                    <a:srgbClr val="0000CC"/>
                  </a:solidFill>
                  <a:latin typeface="Times New Roman" panose="02020603050405020304" pitchFamily="18" charset="0"/>
                  <a:ea typeface="黑体" panose="02010609060101010101" pitchFamily="49" charset="-122"/>
                </a:rPr>
                <a:t>j</a:t>
              </a:r>
              <a:r>
                <a:rPr lang="zh-CN" altLang="en-US" sz="2800" b="1">
                  <a:latin typeface="Times New Roman" panose="02020603050405020304" pitchFamily="18" charset="0"/>
                  <a:ea typeface="黑体" panose="02010609060101010101" pitchFamily="49" charset="-122"/>
                </a:rPr>
                <a:t> 个顶点的</a:t>
              </a:r>
              <a:r>
                <a:rPr lang="zh-CN" altLang="en-US" sz="2800" b="1">
                  <a:solidFill>
                    <a:srgbClr val="0000CC"/>
                  </a:solidFill>
                  <a:latin typeface="Times New Roman" panose="02020603050405020304" pitchFamily="18" charset="0"/>
                  <a:ea typeface="黑体" panose="02010609060101010101" pitchFamily="49" charset="-122"/>
                </a:rPr>
                <a:t>出度</a:t>
              </a:r>
              <a:r>
                <a:rPr lang="zh-CN" altLang="en-US" sz="2800" b="1">
                  <a:latin typeface="Times New Roman" panose="02020603050405020304" pitchFamily="18" charset="0"/>
                  <a:ea typeface="黑体" panose="02010609060101010101" pitchFamily="49" charset="-122"/>
                </a:rPr>
                <a:t>。</a:t>
              </a:r>
            </a:p>
          </p:txBody>
        </p:sp>
        <p:graphicFrame>
          <p:nvGraphicFramePr>
            <p:cNvPr id="711687" name="Object 7">
              <a:extLst>
                <a:ext uri="{FF2B5EF4-FFF2-40B4-BE49-F238E27FC236}">
                  <a16:creationId xmlns:a16="http://schemas.microsoft.com/office/drawing/2014/main" id="{5560A25D-C02D-41B5-A4C9-21C3891B28FB}"/>
                </a:ext>
              </a:extLst>
            </p:cNvPr>
            <p:cNvGraphicFramePr>
              <a:graphicFrameLocks noChangeAspect="1"/>
            </p:cNvGraphicFramePr>
            <p:nvPr/>
          </p:nvGraphicFramePr>
          <p:xfrm>
            <a:off x="2290" y="935"/>
            <a:ext cx="931" cy="540"/>
          </p:xfrm>
          <a:graphic>
            <a:graphicData uri="http://schemas.openxmlformats.org/presentationml/2006/ole">
              <mc:AlternateContent xmlns:mc="http://schemas.openxmlformats.org/markup-compatibility/2006">
                <mc:Choice xmlns:v="urn:schemas-microsoft-com:vml" Requires="v">
                  <p:oleObj spid="_x0000_s711713" name="Equation" r:id="rId3" imgW="634680" imgH="368280" progId="Equation.DSMT4">
                    <p:embed/>
                  </p:oleObj>
                </mc:Choice>
                <mc:Fallback>
                  <p:oleObj name="Equation" r:id="rId3" imgW="634680" imgH="3682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 y="935"/>
                          <a:ext cx="931"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1688" name="Object 8">
              <a:extLst>
                <a:ext uri="{FF2B5EF4-FFF2-40B4-BE49-F238E27FC236}">
                  <a16:creationId xmlns:a16="http://schemas.microsoft.com/office/drawing/2014/main" id="{EBFF3B0A-1782-47E0-AD8A-760AF9421980}"/>
                </a:ext>
              </a:extLst>
            </p:cNvPr>
            <p:cNvGraphicFramePr>
              <a:graphicFrameLocks noChangeAspect="1"/>
            </p:cNvGraphicFramePr>
            <p:nvPr/>
          </p:nvGraphicFramePr>
          <p:xfrm>
            <a:off x="3969" y="935"/>
            <a:ext cx="1005" cy="502"/>
          </p:xfrm>
          <a:graphic>
            <a:graphicData uri="http://schemas.openxmlformats.org/presentationml/2006/ole">
              <mc:AlternateContent xmlns:mc="http://schemas.openxmlformats.org/markup-compatibility/2006">
                <mc:Choice xmlns:v="urn:schemas-microsoft-com:vml" Requires="v">
                  <p:oleObj spid="_x0000_s711714" name="Equation" r:id="rId5" imgW="685800" imgH="342720" progId="Equation.DSMT4">
                    <p:embed/>
                  </p:oleObj>
                </mc:Choice>
                <mc:Fallback>
                  <p:oleObj name="Equation" r:id="rId5" imgW="685800" imgH="3427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935"/>
                          <a:ext cx="1005" cy="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1702" name="Group 22">
            <a:extLst>
              <a:ext uri="{FF2B5EF4-FFF2-40B4-BE49-F238E27FC236}">
                <a16:creationId xmlns:a16="http://schemas.microsoft.com/office/drawing/2014/main" id="{12CE7BDF-C168-4A31-A0B6-888EBE8A2D3F}"/>
              </a:ext>
            </a:extLst>
          </p:cNvPr>
          <p:cNvGrpSpPr>
            <a:grpSpLocks/>
          </p:cNvGrpSpPr>
          <p:nvPr/>
        </p:nvGrpSpPr>
        <p:grpSpPr bwMode="auto">
          <a:xfrm>
            <a:off x="395288" y="4652963"/>
            <a:ext cx="8305800" cy="1465262"/>
            <a:chOff x="249" y="2931"/>
            <a:chExt cx="5232" cy="923"/>
          </a:xfrm>
        </p:grpSpPr>
        <p:sp>
          <p:nvSpPr>
            <p:cNvPr id="711692" name="Text Box 12">
              <a:extLst>
                <a:ext uri="{FF2B5EF4-FFF2-40B4-BE49-F238E27FC236}">
                  <a16:creationId xmlns:a16="http://schemas.microsoft.com/office/drawing/2014/main" id="{027BD0FF-21A6-4BC9-A6EE-CA220D97BC0D}"/>
                </a:ext>
              </a:extLst>
            </p:cNvPr>
            <p:cNvSpPr txBox="1">
              <a:spLocks noChangeArrowheads="1"/>
            </p:cNvSpPr>
            <p:nvPr/>
          </p:nvSpPr>
          <p:spPr bwMode="auto">
            <a:xfrm>
              <a:off x="249" y="2931"/>
              <a:ext cx="523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buClr>
                  <a:srgbClr val="FF3300"/>
                </a:buClr>
                <a:buFont typeface="Wingdings" panose="05000000000000000000" pitchFamily="2" charset="2"/>
                <a:buNone/>
              </a:pPr>
              <a:r>
                <a:rPr lang="zh-CN" altLang="en-US" sz="3200">
                  <a:solidFill>
                    <a:srgbClr val="0000CC"/>
                  </a:solidFill>
                  <a:latin typeface="Courier New" panose="02070309020205020404" pitchFamily="49" charset="0"/>
                  <a:ea typeface="华文琥珀" panose="02010800040101010101" pitchFamily="2" charset="-122"/>
                </a:rPr>
                <a:t>性质二</a:t>
              </a:r>
              <a:r>
                <a:rPr lang="zh-CN" altLang="en-US" sz="2800" b="1">
                  <a:solidFill>
                    <a:srgbClr val="0000CC"/>
                  </a:solidFill>
                  <a:latin typeface="Courier New" panose="02070309020205020404" pitchFamily="49" charset="0"/>
                </a:rPr>
                <a:t>：              </a:t>
              </a:r>
              <a:r>
                <a:rPr lang="zh-CN" altLang="en-US" sz="2800" b="1">
                  <a:latin typeface="Times New Roman" panose="02020603050405020304" pitchFamily="18" charset="0"/>
                  <a:ea typeface="黑体" panose="02010609060101010101" pitchFamily="49" charset="-122"/>
                </a:rPr>
                <a:t>，即他们都等于有向图 </a:t>
              </a:r>
              <a:r>
                <a:rPr lang="en-US" altLang="zh-CN" sz="2800" b="1">
                  <a:latin typeface="Times New Roman" panose="02020603050405020304" pitchFamily="18" charset="0"/>
                  <a:ea typeface="黑体" panose="02010609060101010101" pitchFamily="49" charset="-122"/>
                </a:rPr>
                <a:t>D</a:t>
              </a:r>
              <a:r>
                <a:rPr lang="zh-CN" altLang="en-US"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的大小（弧的个数）。</a:t>
              </a:r>
            </a:p>
          </p:txBody>
        </p:sp>
        <p:graphicFrame>
          <p:nvGraphicFramePr>
            <p:cNvPr id="711693" name="Object 13">
              <a:extLst>
                <a:ext uri="{FF2B5EF4-FFF2-40B4-BE49-F238E27FC236}">
                  <a16:creationId xmlns:a16="http://schemas.microsoft.com/office/drawing/2014/main" id="{12A32000-81CB-46A1-B328-3F40B0A6F976}"/>
                </a:ext>
              </a:extLst>
            </p:cNvPr>
            <p:cNvGraphicFramePr>
              <a:graphicFrameLocks noChangeAspect="1"/>
            </p:cNvGraphicFramePr>
            <p:nvPr/>
          </p:nvGraphicFramePr>
          <p:xfrm>
            <a:off x="1338" y="3067"/>
            <a:ext cx="1824" cy="521"/>
          </p:xfrm>
          <a:graphic>
            <a:graphicData uri="http://schemas.openxmlformats.org/presentationml/2006/ole">
              <mc:AlternateContent xmlns:mc="http://schemas.openxmlformats.org/markup-compatibility/2006">
                <mc:Choice xmlns:v="urn:schemas-microsoft-com:vml" Requires="v">
                  <p:oleObj spid="_x0000_s711715" name="Equation" r:id="rId7" imgW="1244520" imgH="355320" progId="Equation.3">
                    <p:embed/>
                  </p:oleObj>
                </mc:Choice>
                <mc:Fallback>
                  <p:oleObj name="Equation" r:id="rId7" imgW="1244520" imgH="35532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 y="3067"/>
                          <a:ext cx="1824"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1701" name="Group 21">
            <a:extLst>
              <a:ext uri="{FF2B5EF4-FFF2-40B4-BE49-F238E27FC236}">
                <a16:creationId xmlns:a16="http://schemas.microsoft.com/office/drawing/2014/main" id="{8DE5B8B7-2764-4A46-92B1-F7A9A4A3F4D1}"/>
              </a:ext>
            </a:extLst>
          </p:cNvPr>
          <p:cNvGrpSpPr>
            <a:grpSpLocks/>
          </p:cNvGrpSpPr>
          <p:nvPr/>
        </p:nvGrpSpPr>
        <p:grpSpPr bwMode="auto">
          <a:xfrm>
            <a:off x="3995738" y="5445125"/>
            <a:ext cx="4679950" cy="1176338"/>
            <a:chOff x="2517" y="3430"/>
            <a:chExt cx="2948" cy="741"/>
          </a:xfrm>
        </p:grpSpPr>
        <p:sp>
          <p:nvSpPr>
            <p:cNvPr id="711695" name="Line 15">
              <a:extLst>
                <a:ext uri="{FF2B5EF4-FFF2-40B4-BE49-F238E27FC236}">
                  <a16:creationId xmlns:a16="http://schemas.microsoft.com/office/drawing/2014/main" id="{C14615D8-0F09-46C2-A874-5A86DA388982}"/>
                </a:ext>
              </a:extLst>
            </p:cNvPr>
            <p:cNvSpPr>
              <a:spLocks noChangeShapeType="1"/>
            </p:cNvSpPr>
            <p:nvPr/>
          </p:nvSpPr>
          <p:spPr bwMode="auto">
            <a:xfrm>
              <a:off x="2562" y="3430"/>
              <a:ext cx="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1696" name="Line 16">
              <a:extLst>
                <a:ext uri="{FF2B5EF4-FFF2-40B4-BE49-F238E27FC236}">
                  <a16:creationId xmlns:a16="http://schemas.microsoft.com/office/drawing/2014/main" id="{E471DF40-5CBC-485C-A92E-08C6BC9E060C}"/>
                </a:ext>
              </a:extLst>
            </p:cNvPr>
            <p:cNvSpPr>
              <a:spLocks noChangeShapeType="1"/>
            </p:cNvSpPr>
            <p:nvPr/>
          </p:nvSpPr>
          <p:spPr bwMode="auto">
            <a:xfrm>
              <a:off x="2971" y="3430"/>
              <a:ext cx="227" cy="408"/>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1697" name="Text Box 17">
              <a:extLst>
                <a:ext uri="{FF2B5EF4-FFF2-40B4-BE49-F238E27FC236}">
                  <a16:creationId xmlns:a16="http://schemas.microsoft.com/office/drawing/2014/main" id="{D4BAC894-37A3-454D-A56A-13772C9AA4DC}"/>
                </a:ext>
              </a:extLst>
            </p:cNvPr>
            <p:cNvSpPr txBox="1">
              <a:spLocks noChangeArrowheads="1"/>
            </p:cNvSpPr>
            <p:nvPr/>
          </p:nvSpPr>
          <p:spPr bwMode="auto">
            <a:xfrm>
              <a:off x="2517" y="3838"/>
              <a:ext cx="2948" cy="333"/>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990000"/>
                  </a:solidFill>
                  <a:latin typeface="Times New Roman" panose="02020603050405020304" pitchFamily="18" charset="0"/>
                  <a:ea typeface="黑体" panose="02010609060101010101" pitchFamily="49" charset="-122"/>
                </a:rPr>
                <a:t>邻接矩阵中</a:t>
              </a:r>
              <a:r>
                <a:rPr lang="zh-CN" altLang="en-US" sz="2800" b="1">
                  <a:solidFill>
                    <a:srgbClr val="0000CC"/>
                  </a:solidFill>
                  <a:latin typeface="Times New Roman" panose="02020603050405020304" pitchFamily="18" charset="0"/>
                  <a:ea typeface="黑体" panose="02010609060101010101" pitchFamily="49" charset="-122"/>
                </a:rPr>
                <a:t>元素为 1 的个数</a:t>
              </a:r>
            </a:p>
          </p:txBody>
        </p:sp>
      </p:grpSp>
      <p:sp>
        <p:nvSpPr>
          <p:cNvPr id="711698" name="Rectangle 18">
            <a:extLst>
              <a:ext uri="{FF2B5EF4-FFF2-40B4-BE49-F238E27FC236}">
                <a16:creationId xmlns:a16="http://schemas.microsoft.com/office/drawing/2014/main" id="{2F17D65E-7C42-48B8-B783-93F37612463F}"/>
              </a:ext>
            </a:extLst>
          </p:cNvPr>
          <p:cNvSpPr>
            <a:spLocks noGrp="1" noChangeArrowheads="1"/>
          </p:cNvSpPr>
          <p:nvPr>
            <p:ph type="title"/>
          </p:nvPr>
        </p:nvSpPr>
        <p:spPr>
          <a:xfrm>
            <a:off x="1371600" y="152400"/>
            <a:ext cx="6153150" cy="762000"/>
          </a:xfrm>
        </p:spPr>
        <p:txBody>
          <a:bodyPr/>
          <a:lstStyle/>
          <a:p>
            <a:r>
              <a:rPr lang="zh-CN" altLang="en-US"/>
              <a:t>邻接矩阵的性质</a:t>
            </a:r>
          </a:p>
        </p:txBody>
      </p:sp>
      <p:sp>
        <p:nvSpPr>
          <p:cNvPr id="711699" name="Rectangle 19">
            <a:extLst>
              <a:ext uri="{FF2B5EF4-FFF2-40B4-BE49-F238E27FC236}">
                <a16:creationId xmlns:a16="http://schemas.microsoft.com/office/drawing/2014/main" id="{BC2D78C1-D4E7-4500-9C65-54C0F287A7F2}"/>
              </a:ext>
            </a:extLst>
          </p:cNvPr>
          <p:cNvSpPr>
            <a:spLocks noChangeArrowheads="1"/>
          </p:cNvSpPr>
          <p:nvPr/>
        </p:nvSpPr>
        <p:spPr bwMode="auto">
          <a:xfrm>
            <a:off x="1331913" y="3644900"/>
            <a:ext cx="4786312" cy="6699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latin typeface="Times New Roman" panose="02020603050405020304" pitchFamily="18" charset="0"/>
                <a:ea typeface="黑体" panose="02010609060101010101" pitchFamily="49" charset="-122"/>
              </a:rPr>
              <a:t>行和 </a:t>
            </a:r>
            <a:r>
              <a:rPr lang="zh-CN" altLang="en-US" sz="3600" b="1">
                <a:solidFill>
                  <a:srgbClr val="0000CC"/>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800" b="1">
                <a:latin typeface="Times New Roman" panose="02020603050405020304" pitchFamily="18" charset="0"/>
                <a:ea typeface="黑体" panose="02010609060101010101" pitchFamily="49" charset="-122"/>
              </a:rPr>
              <a:t>入度，列和 </a:t>
            </a:r>
            <a:r>
              <a:rPr lang="zh-CN" altLang="en-US" sz="3600" b="1">
                <a:solidFill>
                  <a:srgbClr val="0000CC"/>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800" b="1">
                <a:latin typeface="Times New Roman" panose="02020603050405020304" pitchFamily="18" charset="0"/>
                <a:ea typeface="黑体" panose="02010609060101010101" pitchFamily="49" charset="-122"/>
              </a:rPr>
              <a:t>出度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711703"/>
                                        </p:tgtEl>
                                        <p:attrNameLst>
                                          <p:attrName>style.visibility</p:attrName>
                                        </p:attrNameLst>
                                      </p:cBhvr>
                                      <p:to>
                                        <p:strVal val="visible"/>
                                      </p:to>
                                    </p:set>
                                    <p:anim calcmode="lin" valueType="num">
                                      <p:cBhvr additive="base">
                                        <p:cTn id="7" dur="500" fill="hold"/>
                                        <p:tgtEl>
                                          <p:spTgt spid="711703"/>
                                        </p:tgtEl>
                                        <p:attrNameLst>
                                          <p:attrName>ppt_x</p:attrName>
                                        </p:attrNameLst>
                                      </p:cBhvr>
                                      <p:tavLst>
                                        <p:tav tm="0">
                                          <p:val>
                                            <p:strVal val="0-#ppt_w/2"/>
                                          </p:val>
                                        </p:tav>
                                        <p:tav tm="100000">
                                          <p:val>
                                            <p:strVal val="#ppt_x"/>
                                          </p:val>
                                        </p:tav>
                                      </p:tavLst>
                                    </p:anim>
                                    <p:anim calcmode="lin" valueType="num">
                                      <p:cBhvr additive="base">
                                        <p:cTn id="8" dur="500" fill="hold"/>
                                        <p:tgtEl>
                                          <p:spTgt spid="71170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11699"/>
                                        </p:tgtEl>
                                        <p:attrNameLst>
                                          <p:attrName>style.visibility</p:attrName>
                                        </p:attrNameLst>
                                      </p:cBhvr>
                                      <p:to>
                                        <p:strVal val="visible"/>
                                      </p:to>
                                    </p:set>
                                    <p:anim calcmode="lin" valueType="num">
                                      <p:cBhvr>
                                        <p:cTn id="13" dur="500" fill="hold"/>
                                        <p:tgtEl>
                                          <p:spTgt spid="711699"/>
                                        </p:tgtEl>
                                        <p:attrNameLst>
                                          <p:attrName>ppt_w</p:attrName>
                                        </p:attrNameLst>
                                      </p:cBhvr>
                                      <p:tavLst>
                                        <p:tav tm="0">
                                          <p:val>
                                            <p:fltVal val="0"/>
                                          </p:val>
                                        </p:tav>
                                        <p:tav tm="100000">
                                          <p:val>
                                            <p:strVal val="#ppt_w"/>
                                          </p:val>
                                        </p:tav>
                                      </p:tavLst>
                                    </p:anim>
                                    <p:anim calcmode="lin" valueType="num">
                                      <p:cBhvr>
                                        <p:cTn id="14" dur="500" fill="hold"/>
                                        <p:tgtEl>
                                          <p:spTgt spid="71169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711702"/>
                                        </p:tgtEl>
                                        <p:attrNameLst>
                                          <p:attrName>style.visibility</p:attrName>
                                        </p:attrNameLst>
                                      </p:cBhvr>
                                      <p:to>
                                        <p:strVal val="visible"/>
                                      </p:to>
                                    </p:set>
                                    <p:animEffect transition="in" filter="slide(fromBottom)">
                                      <p:cBhvr>
                                        <p:cTn id="19" dur="500"/>
                                        <p:tgtEl>
                                          <p:spTgt spid="71170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11701"/>
                                        </p:tgtEl>
                                        <p:attrNameLst>
                                          <p:attrName>style.visibility</p:attrName>
                                        </p:attrNameLst>
                                      </p:cBhvr>
                                      <p:to>
                                        <p:strVal val="visible"/>
                                      </p:to>
                                    </p:set>
                                    <p:animEffect transition="in" filter="wipe(up)">
                                      <p:cBhvr>
                                        <p:cTn id="24" dur="500"/>
                                        <p:tgtEl>
                                          <p:spTgt spid="71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9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8" name="Text Box 4">
            <a:extLst>
              <a:ext uri="{FF2B5EF4-FFF2-40B4-BE49-F238E27FC236}">
                <a16:creationId xmlns:a16="http://schemas.microsoft.com/office/drawing/2014/main" id="{2EB76F61-D315-4E5F-A9C0-A181558CE2DF}"/>
              </a:ext>
            </a:extLst>
          </p:cNvPr>
          <p:cNvSpPr txBox="1">
            <a:spLocks noChangeArrowheads="1"/>
          </p:cNvSpPr>
          <p:nvPr/>
        </p:nvSpPr>
        <p:spPr bwMode="auto">
          <a:xfrm>
            <a:off x="250825" y="1052513"/>
            <a:ext cx="8686800" cy="2433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en-US" altLang="zh-CN" sz="2500" b="1">
                <a:latin typeface="Times New Roman" panose="02020603050405020304" pitchFamily="18" charset="0"/>
                <a:ea typeface="黑体" panose="02010609060101010101" pitchFamily="49" charset="-122"/>
              </a:rPr>
              <a:t>Google </a:t>
            </a:r>
            <a:r>
              <a:rPr lang="zh-CN" altLang="en-US" sz="2500" b="1">
                <a:latin typeface="Times New Roman" panose="02020603050405020304" pitchFamily="18" charset="0"/>
                <a:ea typeface="黑体" panose="02010609060101010101" pitchFamily="49" charset="-122"/>
              </a:rPr>
              <a:t>的 </a:t>
            </a:r>
            <a:r>
              <a:rPr lang="en-US" altLang="zh-CN" sz="2500" b="1">
                <a:solidFill>
                  <a:srgbClr val="0000CC"/>
                </a:solidFill>
                <a:latin typeface="Times New Roman" panose="02020603050405020304" pitchFamily="18" charset="0"/>
                <a:ea typeface="黑体" panose="02010609060101010101" pitchFamily="49" charset="-122"/>
              </a:rPr>
              <a:t>PageRank</a:t>
            </a:r>
            <a:r>
              <a:rPr lang="en-US" altLang="zh-CN" sz="2500" b="1">
                <a:latin typeface="Times New Roman" panose="02020603050405020304" pitchFamily="18" charset="0"/>
                <a:ea typeface="黑体" panose="02010609060101010101" pitchFamily="49" charset="-122"/>
              </a:rPr>
              <a:t> </a:t>
            </a:r>
            <a:r>
              <a:rPr lang="zh-CN" altLang="en-US" sz="2500" b="1">
                <a:latin typeface="Times New Roman" panose="02020603050405020304" pitchFamily="18" charset="0"/>
                <a:ea typeface="黑体" panose="02010609060101010101" pitchFamily="49" charset="-122"/>
              </a:rPr>
              <a:t>是基于这样一个理论：若 </a:t>
            </a:r>
            <a:r>
              <a:rPr lang="en-US" altLang="zh-CN" sz="2500" b="1">
                <a:latin typeface="Times New Roman" panose="02020603050405020304" pitchFamily="18" charset="0"/>
                <a:ea typeface="黑体" panose="02010609060101010101" pitchFamily="49" charset="-122"/>
              </a:rPr>
              <a:t>B </a:t>
            </a:r>
            <a:r>
              <a:rPr lang="zh-CN" altLang="en-US" sz="2500" b="1">
                <a:latin typeface="Times New Roman" panose="02020603050405020304" pitchFamily="18" charset="0"/>
                <a:ea typeface="黑体" panose="02010609060101010101" pitchFamily="49" charset="-122"/>
              </a:rPr>
              <a:t>网页上有连接到 </a:t>
            </a:r>
            <a:r>
              <a:rPr lang="en-US" altLang="zh-CN" sz="2500" b="1">
                <a:latin typeface="Times New Roman" panose="02020603050405020304" pitchFamily="18" charset="0"/>
                <a:ea typeface="黑体" panose="02010609060101010101" pitchFamily="49" charset="-122"/>
              </a:rPr>
              <a:t>A </a:t>
            </a:r>
            <a:r>
              <a:rPr lang="zh-CN" altLang="en-US" sz="2500" b="1">
                <a:latin typeface="Times New Roman" panose="02020603050405020304" pitchFamily="18" charset="0"/>
                <a:ea typeface="黑体" panose="02010609060101010101" pitchFamily="49" charset="-122"/>
              </a:rPr>
              <a:t>网页的链接 </a:t>
            </a:r>
            <a:r>
              <a:rPr lang="en-US" altLang="zh-CN" sz="2500" b="1">
                <a:latin typeface="Times New Roman" panose="02020603050405020304" pitchFamily="18" charset="0"/>
                <a:ea typeface="黑体" panose="02010609060101010101" pitchFamily="49" charset="-122"/>
              </a:rPr>
              <a:t>( </a:t>
            </a:r>
            <a:r>
              <a:rPr lang="zh-CN" altLang="en-US" sz="2500" b="1">
                <a:latin typeface="Times New Roman" panose="02020603050405020304" pitchFamily="18" charset="0"/>
                <a:ea typeface="黑体" panose="02010609060101010101" pitchFamily="49" charset="-122"/>
              </a:rPr>
              <a:t>称 </a:t>
            </a:r>
            <a:r>
              <a:rPr lang="en-US" altLang="zh-CN" sz="2500" b="1">
                <a:latin typeface="Times New Roman" panose="02020603050405020304" pitchFamily="18" charset="0"/>
                <a:ea typeface="黑体" panose="02010609060101010101" pitchFamily="49" charset="-122"/>
              </a:rPr>
              <a:t>B </a:t>
            </a:r>
            <a:r>
              <a:rPr lang="zh-CN" altLang="en-US" sz="2500" b="1">
                <a:latin typeface="Times New Roman" panose="02020603050405020304" pitchFamily="18" charset="0"/>
                <a:ea typeface="黑体" panose="02010609060101010101" pitchFamily="49" charset="-122"/>
              </a:rPr>
              <a:t>为 </a:t>
            </a:r>
            <a:r>
              <a:rPr lang="en-US" altLang="zh-CN" sz="2500" b="1">
                <a:latin typeface="Times New Roman" panose="02020603050405020304" pitchFamily="18" charset="0"/>
                <a:ea typeface="黑体" panose="02010609060101010101" pitchFamily="49" charset="-122"/>
              </a:rPr>
              <a:t>A </a:t>
            </a:r>
            <a:r>
              <a:rPr lang="zh-CN" altLang="en-US" sz="2500" b="1">
                <a:latin typeface="Times New Roman" panose="02020603050405020304" pitchFamily="18" charset="0"/>
                <a:ea typeface="黑体" panose="02010609060101010101" pitchFamily="49" charset="-122"/>
              </a:rPr>
              <a:t>的</a:t>
            </a:r>
            <a:r>
              <a:rPr lang="zh-CN" altLang="en-US" sz="2500" b="1">
                <a:solidFill>
                  <a:srgbClr val="0000CC"/>
                </a:solidFill>
                <a:latin typeface="Times New Roman" panose="02020603050405020304" pitchFamily="18" charset="0"/>
                <a:ea typeface="黑体" panose="02010609060101010101" pitchFamily="49" charset="-122"/>
              </a:rPr>
              <a:t>导入链接</a:t>
            </a:r>
            <a:r>
              <a:rPr lang="zh-CN" altLang="en-US" sz="2500" b="1">
                <a:latin typeface="Times New Roman" panose="02020603050405020304" pitchFamily="18" charset="0"/>
                <a:ea typeface="黑体" panose="02010609060101010101" pitchFamily="49" charset="-122"/>
              </a:rPr>
              <a:t> </a:t>
            </a:r>
            <a:r>
              <a:rPr lang="en-US" altLang="zh-CN" sz="2500" b="1">
                <a:latin typeface="Times New Roman" panose="02020603050405020304" pitchFamily="18" charset="0"/>
                <a:ea typeface="黑体" panose="02010609060101010101" pitchFamily="49" charset="-122"/>
              </a:rPr>
              <a:t>)</a:t>
            </a:r>
            <a:r>
              <a:rPr lang="zh-CN" altLang="en-US" sz="2500" b="1">
                <a:latin typeface="Times New Roman" panose="02020603050405020304" pitchFamily="18" charset="0"/>
                <a:ea typeface="黑体" panose="02010609060101010101" pitchFamily="49" charset="-122"/>
              </a:rPr>
              <a:t>，说明 </a:t>
            </a:r>
            <a:r>
              <a:rPr lang="en-US" altLang="zh-CN" sz="2500" b="1">
                <a:latin typeface="Times New Roman" panose="02020603050405020304" pitchFamily="18" charset="0"/>
                <a:ea typeface="黑体" panose="02010609060101010101" pitchFamily="49" charset="-122"/>
              </a:rPr>
              <a:t>B </a:t>
            </a:r>
            <a:r>
              <a:rPr lang="zh-CN" altLang="en-US" sz="2500" b="1">
                <a:latin typeface="Times New Roman" panose="02020603050405020304" pitchFamily="18" charset="0"/>
                <a:ea typeface="黑体" panose="02010609060101010101" pitchFamily="49" charset="-122"/>
              </a:rPr>
              <a:t>认为 </a:t>
            </a:r>
            <a:r>
              <a:rPr lang="en-US" altLang="zh-CN" sz="2500" b="1">
                <a:latin typeface="Times New Roman" panose="02020603050405020304" pitchFamily="18" charset="0"/>
                <a:ea typeface="黑体" panose="02010609060101010101" pitchFamily="49" charset="-122"/>
              </a:rPr>
              <a:t>A </a:t>
            </a:r>
            <a:r>
              <a:rPr lang="zh-CN" altLang="en-US" sz="2500" b="1">
                <a:latin typeface="Times New Roman" panose="02020603050405020304" pitchFamily="18" charset="0"/>
                <a:ea typeface="黑体" panose="02010609060101010101" pitchFamily="49" charset="-122"/>
              </a:rPr>
              <a:t>有链接价值，是一个“重要”的网页。当 </a:t>
            </a:r>
            <a:r>
              <a:rPr lang="en-US" altLang="zh-CN" sz="2500" b="1">
                <a:latin typeface="Times New Roman" panose="02020603050405020304" pitchFamily="18" charset="0"/>
                <a:ea typeface="黑体" panose="02010609060101010101" pitchFamily="49" charset="-122"/>
              </a:rPr>
              <a:t>B </a:t>
            </a:r>
            <a:r>
              <a:rPr lang="zh-CN" altLang="en-US" sz="2500" b="1">
                <a:latin typeface="Times New Roman" panose="02020603050405020304" pitchFamily="18" charset="0"/>
                <a:ea typeface="黑体" panose="02010609060101010101" pitchFamily="49" charset="-122"/>
              </a:rPr>
              <a:t>网页级别 </a:t>
            </a:r>
            <a:r>
              <a:rPr lang="en-US" altLang="zh-CN" sz="2500" b="1">
                <a:latin typeface="Times New Roman" panose="02020603050405020304" pitchFamily="18" charset="0"/>
                <a:ea typeface="黑体" panose="02010609060101010101" pitchFamily="49" charset="-122"/>
              </a:rPr>
              <a:t>( </a:t>
            </a:r>
            <a:r>
              <a:rPr lang="zh-CN" altLang="en-US" sz="2500" b="1">
                <a:latin typeface="Times New Roman" panose="02020603050405020304" pitchFamily="18" charset="0"/>
                <a:ea typeface="黑体" panose="02010609060101010101" pitchFamily="49" charset="-122"/>
              </a:rPr>
              <a:t>重要性 </a:t>
            </a:r>
            <a:r>
              <a:rPr lang="en-US" altLang="zh-CN" sz="2500" b="1">
                <a:latin typeface="Times New Roman" panose="02020603050405020304" pitchFamily="18" charset="0"/>
                <a:ea typeface="黑体" panose="02010609060101010101" pitchFamily="49" charset="-122"/>
              </a:rPr>
              <a:t>) </a:t>
            </a:r>
            <a:r>
              <a:rPr lang="zh-CN" altLang="en-US" sz="2500" b="1">
                <a:latin typeface="Times New Roman" panose="02020603050405020304" pitchFamily="18" charset="0"/>
                <a:ea typeface="黑体" panose="02010609060101010101" pitchFamily="49" charset="-122"/>
              </a:rPr>
              <a:t>比较高时，则 </a:t>
            </a:r>
            <a:r>
              <a:rPr lang="en-US" altLang="zh-CN" sz="2500" b="1">
                <a:latin typeface="Times New Roman" panose="02020603050405020304" pitchFamily="18" charset="0"/>
                <a:ea typeface="黑体" panose="02010609060101010101" pitchFamily="49" charset="-122"/>
              </a:rPr>
              <a:t>A </a:t>
            </a:r>
            <a:r>
              <a:rPr lang="zh-CN" altLang="en-US" sz="2500" b="1">
                <a:latin typeface="Times New Roman" panose="02020603050405020304" pitchFamily="18" charset="0"/>
                <a:ea typeface="黑体" panose="02010609060101010101" pitchFamily="49" charset="-122"/>
              </a:rPr>
              <a:t>网页可从 </a:t>
            </a:r>
            <a:r>
              <a:rPr lang="en-US" altLang="zh-CN" sz="2500" b="1">
                <a:latin typeface="Times New Roman" panose="02020603050405020304" pitchFamily="18" charset="0"/>
                <a:ea typeface="黑体" panose="02010609060101010101" pitchFamily="49" charset="-122"/>
              </a:rPr>
              <a:t>B </a:t>
            </a:r>
            <a:r>
              <a:rPr lang="zh-CN" altLang="en-US" sz="2500" b="1">
                <a:latin typeface="Times New Roman" panose="02020603050405020304" pitchFamily="18" charset="0"/>
                <a:ea typeface="黑体" panose="02010609060101010101" pitchFamily="49" charset="-122"/>
              </a:rPr>
              <a:t>网页这个导入链接分得一定的级别 </a:t>
            </a:r>
            <a:r>
              <a:rPr lang="en-US" altLang="zh-CN" sz="2500" b="1">
                <a:latin typeface="Times New Roman" panose="02020603050405020304" pitchFamily="18" charset="0"/>
                <a:ea typeface="黑体" panose="02010609060101010101" pitchFamily="49" charset="-122"/>
              </a:rPr>
              <a:t>( </a:t>
            </a:r>
            <a:r>
              <a:rPr lang="zh-CN" altLang="en-US" sz="2500" b="1">
                <a:latin typeface="Times New Roman" panose="02020603050405020304" pitchFamily="18" charset="0"/>
                <a:ea typeface="黑体" panose="02010609060101010101" pitchFamily="49" charset="-122"/>
              </a:rPr>
              <a:t>重要性 </a:t>
            </a:r>
            <a:r>
              <a:rPr lang="en-US" altLang="zh-CN" sz="2500" b="1">
                <a:latin typeface="Times New Roman" panose="02020603050405020304" pitchFamily="18" charset="0"/>
                <a:ea typeface="黑体" panose="02010609060101010101" pitchFamily="49" charset="-122"/>
              </a:rPr>
              <a:t>)</a:t>
            </a:r>
            <a:r>
              <a:rPr lang="zh-CN" altLang="en-US" sz="2500" b="1">
                <a:latin typeface="Times New Roman" panose="02020603050405020304" pitchFamily="18" charset="0"/>
                <a:ea typeface="黑体" panose="02010609060101010101" pitchFamily="49" charset="-122"/>
              </a:rPr>
              <a:t>，并平均分配给 </a:t>
            </a:r>
            <a:r>
              <a:rPr lang="en-US" altLang="zh-CN" sz="2500" b="1">
                <a:latin typeface="Times New Roman" panose="02020603050405020304" pitchFamily="18" charset="0"/>
                <a:ea typeface="黑体" panose="02010609060101010101" pitchFamily="49" charset="-122"/>
              </a:rPr>
              <a:t>A </a:t>
            </a:r>
            <a:r>
              <a:rPr lang="zh-CN" altLang="en-US" sz="2500" b="1">
                <a:latin typeface="Times New Roman" panose="02020603050405020304" pitchFamily="18" charset="0"/>
                <a:ea typeface="黑体" panose="02010609060101010101" pitchFamily="49" charset="-122"/>
              </a:rPr>
              <a:t>网页上的所有</a:t>
            </a:r>
            <a:r>
              <a:rPr lang="zh-CN" altLang="en-US" sz="2500" b="1">
                <a:solidFill>
                  <a:srgbClr val="0000CC"/>
                </a:solidFill>
                <a:latin typeface="Times New Roman" panose="02020603050405020304" pitchFamily="18" charset="0"/>
                <a:ea typeface="黑体" panose="02010609060101010101" pitchFamily="49" charset="-122"/>
              </a:rPr>
              <a:t>导出链接</a:t>
            </a:r>
            <a:endParaRPr lang="zh-CN" altLang="en-US" sz="2500" b="1">
              <a:latin typeface="Times New Roman" panose="02020603050405020304" pitchFamily="18" charset="0"/>
              <a:ea typeface="黑体" panose="02010609060101010101" pitchFamily="49" charset="-122"/>
            </a:endParaRPr>
          </a:p>
        </p:txBody>
      </p:sp>
      <p:sp>
        <p:nvSpPr>
          <p:cNvPr id="712709" name="Text Box 5">
            <a:extLst>
              <a:ext uri="{FF2B5EF4-FFF2-40B4-BE49-F238E27FC236}">
                <a16:creationId xmlns:a16="http://schemas.microsoft.com/office/drawing/2014/main" id="{D4F76318-11DB-4E11-8ABD-7FF3B2768440}"/>
              </a:ext>
            </a:extLst>
          </p:cNvPr>
          <p:cNvSpPr txBox="1">
            <a:spLocks noChangeArrowheads="1"/>
          </p:cNvSpPr>
          <p:nvPr/>
        </p:nvSpPr>
        <p:spPr bwMode="auto">
          <a:xfrm>
            <a:off x="250825" y="3500438"/>
            <a:ext cx="8534400"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500" b="1">
                <a:solidFill>
                  <a:srgbClr val="0000CC"/>
                </a:solidFill>
                <a:latin typeface="Times New Roman" panose="02020603050405020304" pitchFamily="18" charset="0"/>
                <a:ea typeface="黑体" panose="02010609060101010101" pitchFamily="49" charset="-122"/>
              </a:rPr>
              <a:t>导入链接</a:t>
            </a:r>
            <a:r>
              <a:rPr lang="zh-CN" altLang="en-US" sz="2500" b="1">
                <a:latin typeface="Times New Roman" panose="02020603050405020304" pitchFamily="18" charset="0"/>
                <a:ea typeface="黑体" panose="02010609060101010101" pitchFamily="49" charset="-122"/>
              </a:rPr>
              <a:t>（也叫</a:t>
            </a:r>
            <a:r>
              <a:rPr lang="zh-CN" altLang="en-US" sz="2500" b="1">
                <a:solidFill>
                  <a:srgbClr val="0000CC"/>
                </a:solidFill>
                <a:latin typeface="Times New Roman" panose="02020603050405020304" pitchFamily="18" charset="0"/>
                <a:ea typeface="黑体" panose="02010609060101010101" pitchFamily="49" charset="-122"/>
              </a:rPr>
              <a:t>逆向链接</a:t>
            </a:r>
            <a:r>
              <a:rPr lang="zh-CN" altLang="en-US" sz="2500" b="1">
                <a:latin typeface="Times New Roman" panose="02020603050405020304" pitchFamily="18" charset="0"/>
                <a:ea typeface="黑体" panose="02010609060101010101" pitchFamily="49" charset="-122"/>
              </a:rPr>
              <a:t>）是指链接到你网站的站点，也就是我们一般所说的</a:t>
            </a:r>
            <a:r>
              <a:rPr lang="zh-CN" altLang="en-US" sz="2500" b="1">
                <a:solidFill>
                  <a:srgbClr val="0000CC"/>
                </a:solidFill>
                <a:latin typeface="Times New Roman" panose="02020603050405020304" pitchFamily="18" charset="0"/>
                <a:ea typeface="黑体" panose="02010609060101010101" pitchFamily="49" charset="-122"/>
              </a:rPr>
              <a:t>“外部链接”</a:t>
            </a:r>
            <a:r>
              <a:rPr lang="zh-CN" altLang="en-US" sz="2500" b="1">
                <a:latin typeface="Times New Roman" panose="02020603050405020304" pitchFamily="18" charset="0"/>
                <a:ea typeface="黑体" panose="02010609060101010101" pitchFamily="49" charset="-122"/>
              </a:rPr>
              <a:t>。而当你的网站上有链接指向另外一个站点时，这个站点就是你的</a:t>
            </a:r>
            <a:r>
              <a:rPr lang="zh-CN" altLang="en-US" sz="2500" b="1">
                <a:solidFill>
                  <a:srgbClr val="0000CC"/>
                </a:solidFill>
                <a:latin typeface="Times New Roman" panose="02020603050405020304" pitchFamily="18" charset="0"/>
                <a:ea typeface="黑体" panose="02010609060101010101" pitchFamily="49" charset="-122"/>
              </a:rPr>
              <a:t>“导出链接”</a:t>
            </a:r>
            <a:r>
              <a:rPr lang="zh-CN" altLang="en-US" sz="2500" b="1">
                <a:latin typeface="Times New Roman" panose="02020603050405020304" pitchFamily="18" charset="0"/>
                <a:ea typeface="黑体" panose="02010609060101010101" pitchFamily="49" charset="-122"/>
              </a:rPr>
              <a:t>。</a:t>
            </a:r>
          </a:p>
        </p:txBody>
      </p:sp>
      <p:sp>
        <p:nvSpPr>
          <p:cNvPr id="712710" name="Text Box 6">
            <a:extLst>
              <a:ext uri="{FF2B5EF4-FFF2-40B4-BE49-F238E27FC236}">
                <a16:creationId xmlns:a16="http://schemas.microsoft.com/office/drawing/2014/main" id="{D6D17E82-56BB-48B7-B884-3C2687E9ADF2}"/>
              </a:ext>
            </a:extLst>
          </p:cNvPr>
          <p:cNvSpPr txBox="1">
            <a:spLocks noChangeArrowheads="1"/>
          </p:cNvSpPr>
          <p:nvPr/>
        </p:nvSpPr>
        <p:spPr bwMode="auto">
          <a:xfrm>
            <a:off x="304800" y="5029200"/>
            <a:ext cx="8534400"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500" b="1">
                <a:latin typeface="Times New Roman" panose="02020603050405020304" pitchFamily="18" charset="0"/>
                <a:ea typeface="黑体" panose="02010609060101010101" pitchFamily="49" charset="-122"/>
              </a:rPr>
              <a:t>在</a:t>
            </a:r>
            <a:r>
              <a:rPr lang="en-US" altLang="zh-CN" sz="2500" b="1">
                <a:latin typeface="Times New Roman" panose="02020603050405020304" pitchFamily="18" charset="0"/>
                <a:ea typeface="黑体" panose="02010609060101010101" pitchFamily="49" charset="-122"/>
              </a:rPr>
              <a:t>PageRank</a:t>
            </a:r>
            <a:r>
              <a:rPr lang="zh-CN" altLang="en-US" sz="2500" b="1">
                <a:latin typeface="Times New Roman" panose="02020603050405020304" pitchFamily="18" charset="0"/>
                <a:ea typeface="黑体" panose="02010609060101010101" pitchFamily="49" charset="-122"/>
              </a:rPr>
              <a:t>算法中，一个网页的级别（重要性）大致由下面两个因素决定：该网页的</a:t>
            </a:r>
            <a:r>
              <a:rPr lang="zh-CN" altLang="en-US" sz="2500" b="1">
                <a:solidFill>
                  <a:srgbClr val="0000CC"/>
                </a:solidFill>
                <a:latin typeface="Times New Roman" panose="02020603050405020304" pitchFamily="18" charset="0"/>
                <a:ea typeface="黑体" panose="02010609060101010101" pitchFamily="49" charset="-122"/>
              </a:rPr>
              <a:t>导入链接的数量</a:t>
            </a:r>
            <a:r>
              <a:rPr lang="zh-CN" altLang="en-US" sz="2500" b="1">
                <a:latin typeface="Times New Roman" panose="02020603050405020304" pitchFamily="18" charset="0"/>
                <a:ea typeface="黑体" panose="02010609060101010101" pitchFamily="49" charset="-122"/>
              </a:rPr>
              <a:t>和这些</a:t>
            </a:r>
            <a:r>
              <a:rPr lang="zh-CN" altLang="en-US" sz="2500" b="1">
                <a:solidFill>
                  <a:srgbClr val="0000CC"/>
                </a:solidFill>
                <a:latin typeface="Times New Roman" panose="02020603050405020304" pitchFamily="18" charset="0"/>
                <a:ea typeface="黑体" panose="02010609060101010101" pitchFamily="49" charset="-122"/>
              </a:rPr>
              <a:t>导入链接的级别</a:t>
            </a:r>
            <a:r>
              <a:rPr lang="zh-CN" altLang="en-US" sz="2500" b="1">
                <a:latin typeface="Times New Roman" panose="02020603050405020304" pitchFamily="18" charset="0"/>
                <a:ea typeface="黑体" panose="02010609060101010101" pitchFamily="49" charset="-122"/>
              </a:rPr>
              <a:t>（重要性）。</a:t>
            </a:r>
          </a:p>
        </p:txBody>
      </p:sp>
      <p:sp>
        <p:nvSpPr>
          <p:cNvPr id="712711" name="Rectangle 7">
            <a:extLst>
              <a:ext uri="{FF2B5EF4-FFF2-40B4-BE49-F238E27FC236}">
                <a16:creationId xmlns:a16="http://schemas.microsoft.com/office/drawing/2014/main" id="{9E9739A7-B189-468B-A041-4B99EABA097B}"/>
              </a:ext>
            </a:extLst>
          </p:cNvPr>
          <p:cNvSpPr>
            <a:spLocks noGrp="1" noChangeArrowheads="1"/>
          </p:cNvSpPr>
          <p:nvPr>
            <p:ph type="title"/>
          </p:nvPr>
        </p:nvSpPr>
        <p:spPr>
          <a:xfrm>
            <a:off x="1371600" y="152400"/>
            <a:ext cx="6008688" cy="762000"/>
          </a:xfrm>
        </p:spPr>
        <p:txBody>
          <a:bodyPr/>
          <a:lstStyle/>
          <a:p>
            <a:r>
              <a:rPr lang="en-US" altLang="zh-CN"/>
              <a:t>PageRank </a:t>
            </a:r>
            <a:r>
              <a:rPr lang="zh-CN" altLang="en-US"/>
              <a:t>的决定因素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12709"/>
                                        </p:tgtEl>
                                        <p:attrNameLst>
                                          <p:attrName>style.visibility</p:attrName>
                                        </p:attrNameLst>
                                      </p:cBhvr>
                                      <p:to>
                                        <p:strVal val="visible"/>
                                      </p:to>
                                    </p:set>
                                    <p:animEffect transition="in" filter="strips(downLeft)">
                                      <p:cBhvr>
                                        <p:cTn id="7" dur="500"/>
                                        <p:tgtEl>
                                          <p:spTgt spid="712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712710"/>
                                        </p:tgtEl>
                                        <p:attrNameLst>
                                          <p:attrName>style.visibility</p:attrName>
                                        </p:attrNameLst>
                                      </p:cBhvr>
                                      <p:to>
                                        <p:strVal val="visible"/>
                                      </p:to>
                                    </p:set>
                                    <p:anim calcmode="lin" valueType="num">
                                      <p:cBhvr>
                                        <p:cTn id="12" dur="500" fill="hold"/>
                                        <p:tgtEl>
                                          <p:spTgt spid="712710"/>
                                        </p:tgtEl>
                                        <p:attrNameLst>
                                          <p:attrName>ppt_w</p:attrName>
                                        </p:attrNameLst>
                                      </p:cBhvr>
                                      <p:tavLst>
                                        <p:tav tm="0">
                                          <p:val>
                                            <p:fltVal val="0"/>
                                          </p:val>
                                        </p:tav>
                                        <p:tav tm="100000">
                                          <p:val>
                                            <p:strVal val="#ppt_w"/>
                                          </p:val>
                                        </p:tav>
                                      </p:tavLst>
                                    </p:anim>
                                    <p:anim calcmode="lin" valueType="num">
                                      <p:cBhvr>
                                        <p:cTn id="13" dur="500" fill="hold"/>
                                        <p:tgtEl>
                                          <p:spTgt spid="7127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9" grpId="0" autoUpdateAnimBg="0"/>
      <p:bldP spid="71271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2" name="Text Box 4">
            <a:extLst>
              <a:ext uri="{FF2B5EF4-FFF2-40B4-BE49-F238E27FC236}">
                <a16:creationId xmlns:a16="http://schemas.microsoft.com/office/drawing/2014/main" id="{7B50FFEA-5056-4807-BFF6-24AF4E6293EB}"/>
              </a:ext>
            </a:extLst>
          </p:cNvPr>
          <p:cNvSpPr txBox="1">
            <a:spLocks noChangeArrowheads="1"/>
          </p:cNvSpPr>
          <p:nvPr/>
        </p:nvSpPr>
        <p:spPr bwMode="auto">
          <a:xfrm>
            <a:off x="250825" y="1341438"/>
            <a:ext cx="8591550" cy="155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如果我们将下面的有向图中的每个顶点看成一个网页，并把每个弧看成是网页间的 “超级链接”，则此有向图就代表一个小型的网络，其中有 6 个网页和 9 个超级链接。</a:t>
            </a:r>
          </a:p>
        </p:txBody>
      </p:sp>
      <p:pic>
        <p:nvPicPr>
          <p:cNvPr id="713733" name="Picture 5" descr="ex8fig3">
            <a:extLst>
              <a:ext uri="{FF2B5EF4-FFF2-40B4-BE49-F238E27FC236}">
                <a16:creationId xmlns:a16="http://schemas.microsoft.com/office/drawing/2014/main" id="{941B7323-7CE5-48DA-919F-D20EA3AEE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581400"/>
            <a:ext cx="2800350" cy="3048000"/>
          </a:xfrm>
          <a:prstGeom prst="rect">
            <a:avLst/>
          </a:prstGeom>
          <a:noFill/>
          <a:extLst>
            <a:ext uri="{909E8E84-426E-40DD-AFC4-6F175D3DCCD1}">
              <a14:hiddenFill xmlns:a14="http://schemas.microsoft.com/office/drawing/2010/main">
                <a:solidFill>
                  <a:srgbClr val="FFFFFF"/>
                </a:solidFill>
              </a14:hiddenFill>
            </a:ext>
          </a:extLst>
        </p:spPr>
      </p:pic>
      <p:sp>
        <p:nvSpPr>
          <p:cNvPr id="713734" name="Text Box 6">
            <a:extLst>
              <a:ext uri="{FF2B5EF4-FFF2-40B4-BE49-F238E27FC236}">
                <a16:creationId xmlns:a16="http://schemas.microsoft.com/office/drawing/2014/main" id="{7E96668F-C784-405C-ACF8-B02CB113AE74}"/>
              </a:ext>
            </a:extLst>
          </p:cNvPr>
          <p:cNvSpPr txBox="1">
            <a:spLocks noChangeArrowheads="1"/>
          </p:cNvSpPr>
          <p:nvPr/>
        </p:nvSpPr>
        <p:spPr bwMode="auto">
          <a:xfrm>
            <a:off x="250825" y="3141663"/>
            <a:ext cx="5976938"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800" b="1">
                <a:solidFill>
                  <a:srgbClr val="0000CC"/>
                </a:solidFill>
                <a:latin typeface="Times New Roman" panose="02020603050405020304" pitchFamily="18" charset="0"/>
                <a:ea typeface="黑体" panose="02010609060101010101" pitchFamily="49" charset="-122"/>
              </a:rPr>
              <a:t>问：</a:t>
            </a:r>
            <a:r>
              <a:rPr lang="zh-CN" altLang="en-US" sz="2600" b="1">
                <a:latin typeface="Times New Roman" panose="02020603050405020304" pitchFamily="18" charset="0"/>
                <a:ea typeface="黑体" panose="02010609060101010101" pitchFamily="49" charset="-122"/>
              </a:rPr>
              <a:t>这 6 个网页中哪个最重要</a:t>
            </a:r>
            <a:r>
              <a:rPr lang="zh-CN" altLang="en-US" sz="2800" b="1">
                <a:latin typeface="Times New Roman" panose="02020603050405020304" pitchFamily="18" charset="0"/>
                <a:ea typeface="黑体" panose="02010609060101010101" pitchFamily="49" charset="-122"/>
              </a:rPr>
              <a:t>？</a:t>
            </a:r>
          </a:p>
        </p:txBody>
      </p:sp>
      <p:sp>
        <p:nvSpPr>
          <p:cNvPr id="713735" name="Text Box 7">
            <a:extLst>
              <a:ext uri="{FF2B5EF4-FFF2-40B4-BE49-F238E27FC236}">
                <a16:creationId xmlns:a16="http://schemas.microsoft.com/office/drawing/2014/main" id="{70F04D80-8B3A-4E75-BAFF-A9677B3AAA2A}"/>
              </a:ext>
            </a:extLst>
          </p:cNvPr>
          <p:cNvSpPr txBox="1">
            <a:spLocks noChangeArrowheads="1"/>
          </p:cNvSpPr>
          <p:nvPr/>
        </p:nvSpPr>
        <p:spPr bwMode="auto">
          <a:xfrm>
            <a:off x="539750" y="4941888"/>
            <a:ext cx="4464050" cy="156368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0000CC"/>
              </a:buClr>
              <a:buFont typeface="Wingdings" panose="05000000000000000000" pitchFamily="2" charset="2"/>
              <a:buNone/>
            </a:pPr>
            <a:r>
              <a:rPr lang="zh-CN" altLang="en-US" sz="2800" b="1">
                <a:latin typeface="Courier New" panose="02070309020205020404" pitchFamily="49" charset="0"/>
                <a:ea typeface="黑体" panose="02010609060101010101" pitchFamily="49" charset="-122"/>
              </a:rPr>
              <a:t>重要性的决定因素：</a:t>
            </a:r>
            <a:endParaRPr lang="zh-CN" altLang="en-US" sz="2800" b="1">
              <a:latin typeface="Times New Roman" panose="02020603050405020304" pitchFamily="18" charset="0"/>
              <a:ea typeface="黑体" panose="02010609060101010101" pitchFamily="49" charset="-122"/>
            </a:endParaRPr>
          </a:p>
          <a:p>
            <a:pPr>
              <a:lnSpc>
                <a:spcPct val="110000"/>
              </a:lnSpc>
              <a:spcBef>
                <a:spcPct val="30000"/>
              </a:spcBef>
              <a:buClr>
                <a:schemeClr val="hlink"/>
              </a:buClr>
              <a:buFont typeface="Wingdings" panose="05000000000000000000" pitchFamily="2" charset="2"/>
              <a:buChar char="l"/>
            </a:pPr>
            <a:r>
              <a:rPr lang="zh-CN" altLang="en-US" sz="2600" b="1">
                <a:solidFill>
                  <a:srgbClr val="0000FF"/>
                </a:solidFill>
                <a:latin typeface="Times New Roman" panose="02020603050405020304" pitchFamily="18" charset="0"/>
                <a:ea typeface="黑体" panose="02010609060101010101" pitchFamily="49" charset="-122"/>
              </a:rPr>
              <a:t> 导入链接的数量</a:t>
            </a:r>
          </a:p>
          <a:p>
            <a:pPr>
              <a:lnSpc>
                <a:spcPct val="110000"/>
              </a:lnSpc>
              <a:buClr>
                <a:schemeClr val="hlink"/>
              </a:buClr>
              <a:buFont typeface="Wingdings" panose="05000000000000000000" pitchFamily="2" charset="2"/>
              <a:buChar char="l"/>
            </a:pPr>
            <a:r>
              <a:rPr lang="zh-CN" altLang="en-US" sz="2600" b="1">
                <a:solidFill>
                  <a:srgbClr val="0000FF"/>
                </a:solidFill>
                <a:latin typeface="Times New Roman" panose="02020603050405020304" pitchFamily="18" charset="0"/>
                <a:ea typeface="黑体" panose="02010609060101010101" pitchFamily="49" charset="-122"/>
              </a:rPr>
              <a:t> 导入链接的重要性</a:t>
            </a:r>
          </a:p>
        </p:txBody>
      </p:sp>
      <p:sp>
        <p:nvSpPr>
          <p:cNvPr id="713736" name="Text Box 8">
            <a:extLst>
              <a:ext uri="{FF2B5EF4-FFF2-40B4-BE49-F238E27FC236}">
                <a16:creationId xmlns:a16="http://schemas.microsoft.com/office/drawing/2014/main" id="{B9F60BE7-8515-412B-A2F5-B01820B1B20D}"/>
              </a:ext>
            </a:extLst>
          </p:cNvPr>
          <p:cNvSpPr txBox="1">
            <a:spLocks noChangeArrowheads="1"/>
          </p:cNvSpPr>
          <p:nvPr/>
        </p:nvSpPr>
        <p:spPr bwMode="auto">
          <a:xfrm>
            <a:off x="539750" y="3933825"/>
            <a:ext cx="4464050" cy="5715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0000CC"/>
              </a:buClr>
              <a:buFont typeface="Wingdings" panose="05000000000000000000" pitchFamily="2" charset="2"/>
              <a:buNone/>
            </a:pPr>
            <a:r>
              <a:rPr lang="zh-CN" altLang="en-US" sz="2800" b="1">
                <a:solidFill>
                  <a:srgbClr val="0000CC"/>
                </a:solidFill>
                <a:latin typeface="Courier New" panose="02070309020205020404" pitchFamily="49" charset="0"/>
                <a:ea typeface="黑体" panose="02010609060101010101" pitchFamily="49" charset="-122"/>
              </a:rPr>
              <a:t>看谁的导入链接多？</a:t>
            </a:r>
            <a:endParaRPr lang="zh-CN" altLang="en-US" sz="2800" b="1">
              <a:solidFill>
                <a:schemeClr val="hlink"/>
              </a:solidFill>
              <a:latin typeface="Times New Roman" panose="02020603050405020304" pitchFamily="18" charset="0"/>
              <a:ea typeface="黑体" panose="02010609060101010101" pitchFamily="49" charset="-122"/>
            </a:endParaRPr>
          </a:p>
        </p:txBody>
      </p:sp>
      <p:sp>
        <p:nvSpPr>
          <p:cNvPr id="713737" name="Text Box 9">
            <a:extLst>
              <a:ext uri="{FF2B5EF4-FFF2-40B4-BE49-F238E27FC236}">
                <a16:creationId xmlns:a16="http://schemas.microsoft.com/office/drawing/2014/main" id="{5362DFD8-0A8F-4A11-B7A0-400339F952EE}"/>
              </a:ext>
            </a:extLst>
          </p:cNvPr>
          <p:cNvSpPr txBox="1">
            <a:spLocks noChangeArrowheads="1"/>
          </p:cNvSpPr>
          <p:nvPr/>
        </p:nvSpPr>
        <p:spPr bwMode="auto">
          <a:xfrm>
            <a:off x="3851275" y="4005263"/>
            <a:ext cx="1728788" cy="590550"/>
          </a:xfrm>
          <a:prstGeom prst="rect">
            <a:avLst/>
          </a:prstGeom>
          <a:solidFill>
            <a:schemeClr val="bg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0000CC"/>
              </a:buClr>
              <a:buFont typeface="Wingdings" panose="05000000000000000000" pitchFamily="2" charset="2"/>
              <a:buNone/>
            </a:pPr>
            <a:r>
              <a:rPr lang="zh-CN" altLang="en-US" sz="2800">
                <a:solidFill>
                  <a:schemeClr val="hlink"/>
                </a:solidFill>
                <a:latin typeface="Courier New" panose="02070309020205020404" pitchFamily="49" charset="0"/>
                <a:ea typeface="华文行楷" panose="02010800040101010101" pitchFamily="2" charset="-122"/>
              </a:rPr>
              <a:t>不太合理</a:t>
            </a:r>
            <a:endParaRPr lang="zh-CN" altLang="en-US" sz="2800">
              <a:solidFill>
                <a:schemeClr val="hlink"/>
              </a:solidFill>
              <a:latin typeface="Times New Roman" panose="02020603050405020304" pitchFamily="18" charset="0"/>
              <a:ea typeface="华文行楷" panose="02010800040101010101" pitchFamily="2" charset="-122"/>
            </a:endParaRPr>
          </a:p>
        </p:txBody>
      </p:sp>
      <p:sp>
        <p:nvSpPr>
          <p:cNvPr id="713738" name="Rectangle 10">
            <a:extLst>
              <a:ext uri="{FF2B5EF4-FFF2-40B4-BE49-F238E27FC236}">
                <a16:creationId xmlns:a16="http://schemas.microsoft.com/office/drawing/2014/main" id="{93B1FA91-1E60-474F-A8E9-7C49C2177264}"/>
              </a:ext>
            </a:extLst>
          </p:cNvPr>
          <p:cNvSpPr>
            <a:spLocks noGrp="1" noChangeArrowheads="1"/>
          </p:cNvSpPr>
          <p:nvPr>
            <p:ph type="title"/>
          </p:nvPr>
        </p:nvSpPr>
        <p:spPr>
          <a:xfrm>
            <a:off x="1371600" y="152400"/>
            <a:ext cx="6224588" cy="762000"/>
          </a:xfrm>
        </p:spPr>
        <p:txBody>
          <a:bodyPr/>
          <a:lstStyle/>
          <a:p>
            <a:r>
              <a:rPr lang="zh-CN" altLang="en-US"/>
              <a:t>哪个网页最重要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13734"/>
                                        </p:tgtEl>
                                        <p:attrNameLst>
                                          <p:attrName>style.visibility</p:attrName>
                                        </p:attrNameLst>
                                      </p:cBhvr>
                                      <p:to>
                                        <p:strVal val="visible"/>
                                      </p:to>
                                    </p:set>
                                    <p:anim calcmode="lin" valueType="num">
                                      <p:cBhvr>
                                        <p:cTn id="7" dur="1000" fill="hold"/>
                                        <p:tgtEl>
                                          <p:spTgt spid="713734"/>
                                        </p:tgtEl>
                                        <p:attrNameLst>
                                          <p:attrName>ppt_w</p:attrName>
                                        </p:attrNameLst>
                                      </p:cBhvr>
                                      <p:tavLst>
                                        <p:tav tm="0">
                                          <p:val>
                                            <p:fltVal val="0"/>
                                          </p:val>
                                        </p:tav>
                                        <p:tav tm="100000">
                                          <p:val>
                                            <p:strVal val="#ppt_w"/>
                                          </p:val>
                                        </p:tav>
                                      </p:tavLst>
                                    </p:anim>
                                    <p:anim calcmode="lin" valueType="num">
                                      <p:cBhvr>
                                        <p:cTn id="8" dur="1000" fill="hold"/>
                                        <p:tgtEl>
                                          <p:spTgt spid="713734"/>
                                        </p:tgtEl>
                                        <p:attrNameLst>
                                          <p:attrName>ppt_h</p:attrName>
                                        </p:attrNameLst>
                                      </p:cBhvr>
                                      <p:tavLst>
                                        <p:tav tm="0">
                                          <p:val>
                                            <p:fltVal val="0"/>
                                          </p:val>
                                        </p:tav>
                                        <p:tav tm="100000">
                                          <p:val>
                                            <p:strVal val="#ppt_h"/>
                                          </p:val>
                                        </p:tav>
                                      </p:tavLst>
                                    </p:anim>
                                    <p:anim calcmode="lin" valueType="num">
                                      <p:cBhvr>
                                        <p:cTn id="9" dur="1000" fill="hold"/>
                                        <p:tgtEl>
                                          <p:spTgt spid="71373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37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13736"/>
                                        </p:tgtEl>
                                        <p:attrNameLst>
                                          <p:attrName>style.visibility</p:attrName>
                                        </p:attrNameLst>
                                      </p:cBhvr>
                                      <p:to>
                                        <p:strVal val="visible"/>
                                      </p:to>
                                    </p:set>
                                    <p:anim calcmode="lin" valueType="num">
                                      <p:cBhvr additive="base">
                                        <p:cTn id="15" dur="500" fill="hold"/>
                                        <p:tgtEl>
                                          <p:spTgt spid="713736"/>
                                        </p:tgtEl>
                                        <p:attrNameLst>
                                          <p:attrName>ppt_x</p:attrName>
                                        </p:attrNameLst>
                                      </p:cBhvr>
                                      <p:tavLst>
                                        <p:tav tm="0">
                                          <p:val>
                                            <p:strVal val="#ppt_x"/>
                                          </p:val>
                                        </p:tav>
                                        <p:tav tm="100000">
                                          <p:val>
                                            <p:strVal val="#ppt_x"/>
                                          </p:val>
                                        </p:tav>
                                      </p:tavLst>
                                    </p:anim>
                                    <p:anim calcmode="lin" valueType="num">
                                      <p:cBhvr additive="base">
                                        <p:cTn id="16" dur="500" fill="hold"/>
                                        <p:tgtEl>
                                          <p:spTgt spid="71373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713737"/>
                                        </p:tgtEl>
                                        <p:attrNameLst>
                                          <p:attrName>style.visibility</p:attrName>
                                        </p:attrNameLst>
                                      </p:cBhvr>
                                      <p:to>
                                        <p:strVal val="visible"/>
                                      </p:to>
                                    </p:set>
                                    <p:anim calcmode="lin" valueType="num">
                                      <p:cBhvr>
                                        <p:cTn id="21" dur="500" fill="hold"/>
                                        <p:tgtEl>
                                          <p:spTgt spid="713737"/>
                                        </p:tgtEl>
                                        <p:attrNameLst>
                                          <p:attrName>ppt_w</p:attrName>
                                        </p:attrNameLst>
                                      </p:cBhvr>
                                      <p:tavLst>
                                        <p:tav tm="0">
                                          <p:val>
                                            <p:fltVal val="0"/>
                                          </p:val>
                                        </p:tav>
                                        <p:tav tm="100000">
                                          <p:val>
                                            <p:strVal val="#ppt_w"/>
                                          </p:val>
                                        </p:tav>
                                      </p:tavLst>
                                    </p:anim>
                                    <p:anim calcmode="lin" valueType="num">
                                      <p:cBhvr>
                                        <p:cTn id="22" dur="500" fill="hold"/>
                                        <p:tgtEl>
                                          <p:spTgt spid="713737"/>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713735"/>
                                        </p:tgtEl>
                                        <p:attrNameLst>
                                          <p:attrName>style.visibility</p:attrName>
                                        </p:attrNameLst>
                                      </p:cBhvr>
                                      <p:to>
                                        <p:strVal val="visible"/>
                                      </p:to>
                                    </p:set>
                                    <p:anim calcmode="lin" valueType="num">
                                      <p:cBhvr>
                                        <p:cTn id="27" dur="500" fill="hold"/>
                                        <p:tgtEl>
                                          <p:spTgt spid="713735"/>
                                        </p:tgtEl>
                                        <p:attrNameLst>
                                          <p:attrName>ppt_w</p:attrName>
                                        </p:attrNameLst>
                                      </p:cBhvr>
                                      <p:tavLst>
                                        <p:tav tm="0">
                                          <p:val>
                                            <p:fltVal val="0"/>
                                          </p:val>
                                        </p:tav>
                                        <p:tav tm="100000">
                                          <p:val>
                                            <p:strVal val="#ppt_w"/>
                                          </p:val>
                                        </p:tav>
                                      </p:tavLst>
                                    </p:anim>
                                    <p:anim calcmode="lin" valueType="num">
                                      <p:cBhvr>
                                        <p:cTn id="28" dur="500" fill="hold"/>
                                        <p:tgtEl>
                                          <p:spTgt spid="7137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utoUpdateAnimBg="0"/>
      <p:bldP spid="713735" grpId="0" animBg="1" autoUpdateAnimBg="0"/>
      <p:bldP spid="713736" grpId="0" animBg="1" autoUpdateAnimBg="0"/>
      <p:bldP spid="71373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6" name="Text Box 4">
            <a:extLst>
              <a:ext uri="{FF2B5EF4-FFF2-40B4-BE49-F238E27FC236}">
                <a16:creationId xmlns:a16="http://schemas.microsoft.com/office/drawing/2014/main" id="{5D08CBC6-E352-4EE0-9D55-CAE5ACF9E3F5}"/>
              </a:ext>
            </a:extLst>
          </p:cNvPr>
          <p:cNvSpPr txBox="1">
            <a:spLocks noChangeArrowheads="1"/>
          </p:cNvSpPr>
          <p:nvPr/>
        </p:nvSpPr>
        <p:spPr bwMode="auto">
          <a:xfrm>
            <a:off x="395288" y="1268413"/>
            <a:ext cx="8015287"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设 </a:t>
            </a:r>
            <a:r>
              <a:rPr lang="en-US" altLang="zh-CN" sz="2800" b="1" i="1">
                <a:solidFill>
                  <a:srgbClr val="0000CC"/>
                </a:solidFill>
                <a:latin typeface="Times New Roman" panose="02020603050405020304" pitchFamily="18" charset="0"/>
                <a:ea typeface="黑体" panose="02010609060101010101" pitchFamily="49" charset="-122"/>
              </a:rPr>
              <a:t>u</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是某个网页，其级别（重要性）为 </a:t>
            </a:r>
            <a:r>
              <a:rPr lang="en-US" altLang="zh-CN" sz="2800" b="1" i="1">
                <a:solidFill>
                  <a:srgbClr val="0000CC"/>
                </a:solidFill>
                <a:latin typeface="Times New Roman" panose="02020603050405020304" pitchFamily="18" charset="0"/>
                <a:ea typeface="黑体" panose="02010609060101010101" pitchFamily="49" charset="-122"/>
              </a:rPr>
              <a:t>r(u)</a:t>
            </a:r>
            <a:r>
              <a:rPr lang="en-US" altLang="zh-CN" sz="2600" b="1">
                <a:latin typeface="Times New Roman" panose="02020603050405020304" pitchFamily="18" charset="0"/>
                <a:ea typeface="黑体" panose="02010609060101010101" pitchFamily="49" charset="-122"/>
              </a:rPr>
              <a:t>，</a:t>
            </a:r>
            <a:r>
              <a:rPr lang="zh-CN" altLang="en-US" sz="2600" b="1">
                <a:latin typeface="Times New Roman" panose="02020603050405020304" pitchFamily="18" charset="0"/>
                <a:ea typeface="黑体" panose="02010609060101010101" pitchFamily="49" charset="-122"/>
              </a:rPr>
              <a:t>记 </a:t>
            </a:r>
            <a:r>
              <a:rPr lang="en-US" altLang="zh-CN" sz="2800" b="1" i="1">
                <a:solidFill>
                  <a:srgbClr val="0000CC"/>
                </a:solidFill>
                <a:latin typeface="Times New Roman" panose="02020603050405020304" pitchFamily="18" charset="0"/>
                <a:ea typeface="黑体" panose="02010609060101010101" pitchFamily="49" charset="-122"/>
              </a:rPr>
              <a:t>F</a:t>
            </a:r>
            <a:r>
              <a:rPr lang="en-US" altLang="zh-CN" sz="2800" b="1" i="1" baseline="-25000">
                <a:solidFill>
                  <a:srgbClr val="0000CC"/>
                </a:solidFill>
                <a:latin typeface="Times New Roman" panose="02020603050405020304" pitchFamily="18" charset="0"/>
                <a:ea typeface="黑体" panose="02010609060101010101" pitchFamily="49" charset="-122"/>
              </a:rPr>
              <a:t>u</a:t>
            </a:r>
            <a:r>
              <a:rPr lang="en-US" altLang="zh-CN" sz="2600" b="1" i="1" baseline="-10000">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为 </a:t>
            </a:r>
            <a:r>
              <a:rPr lang="en-US" altLang="zh-CN" sz="2800" b="1" i="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i="1">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latin typeface="Times New Roman" panose="02020603050405020304" pitchFamily="18" charset="0"/>
                <a:ea typeface="黑体" panose="02010609060101010101" pitchFamily="49" charset="-122"/>
              </a:rPr>
              <a:t>的导出链接的集合， </a:t>
            </a:r>
            <a:r>
              <a:rPr lang="en-US" altLang="zh-CN" sz="2800" b="1" i="1">
                <a:solidFill>
                  <a:srgbClr val="0000CC"/>
                </a:solidFill>
                <a:latin typeface="Times New Roman" panose="02020603050405020304" pitchFamily="18" charset="0"/>
                <a:ea typeface="黑体" panose="02010609060101010101" pitchFamily="49" charset="-122"/>
              </a:rPr>
              <a:t>B</a:t>
            </a:r>
            <a:r>
              <a:rPr lang="en-US" altLang="zh-CN" sz="2800" b="1" i="1" baseline="-25000">
                <a:solidFill>
                  <a:srgbClr val="0000CC"/>
                </a:solidFill>
                <a:latin typeface="Times New Roman" panose="02020603050405020304" pitchFamily="18" charset="0"/>
                <a:ea typeface="黑体" panose="02010609060101010101" pitchFamily="49" charset="-122"/>
              </a:rPr>
              <a:t>u</a:t>
            </a:r>
            <a:r>
              <a:rPr lang="en-US" altLang="zh-CN" sz="2600" b="1" i="1" baseline="-10000">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为 </a:t>
            </a:r>
            <a:r>
              <a:rPr lang="en-US" altLang="zh-CN" sz="2800" b="1" i="1">
                <a:solidFill>
                  <a:srgbClr val="0000CC"/>
                </a:solidFill>
                <a:latin typeface="Times New Roman" panose="02020603050405020304" pitchFamily="18" charset="0"/>
                <a:ea typeface="黑体" panose="02010609060101010101" pitchFamily="49" charset="-122"/>
              </a:rPr>
              <a:t>u</a:t>
            </a:r>
            <a:r>
              <a:rPr lang="en-US" altLang="zh-CN" sz="2600" b="1" i="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的导入链接的集合， </a:t>
            </a:r>
            <a:r>
              <a:rPr lang="en-US" altLang="zh-CN" sz="2800" b="1" i="1">
                <a:solidFill>
                  <a:srgbClr val="0000CC"/>
                </a:solidFill>
                <a:latin typeface="Times New Roman" panose="02020603050405020304" pitchFamily="18" charset="0"/>
                <a:ea typeface="黑体" panose="02010609060101010101" pitchFamily="49" charset="-122"/>
              </a:rPr>
              <a:t>n</a:t>
            </a:r>
            <a:r>
              <a:rPr lang="en-US" altLang="zh-CN" sz="2800" b="1" i="1" baseline="-25000">
                <a:solidFill>
                  <a:srgbClr val="0000CC"/>
                </a:solidFill>
                <a:latin typeface="Times New Roman" panose="02020603050405020304" pitchFamily="18" charset="0"/>
                <a:ea typeface="黑体" panose="02010609060101010101" pitchFamily="49" charset="-122"/>
              </a:rPr>
              <a:t>u</a:t>
            </a:r>
            <a:r>
              <a:rPr lang="zh-CN" altLang="en-US" sz="2800" b="1" i="1">
                <a:solidFill>
                  <a:srgbClr val="0000CC"/>
                </a:solidFill>
                <a:latin typeface="Times New Roman" panose="02020603050405020304" pitchFamily="18" charset="0"/>
                <a:ea typeface="黑体" panose="02010609060101010101" pitchFamily="49" charset="-122"/>
              </a:rPr>
              <a:t> =|</a:t>
            </a:r>
            <a:r>
              <a:rPr lang="en-US" altLang="zh-CN" sz="2800" b="1" i="1">
                <a:solidFill>
                  <a:srgbClr val="0000CC"/>
                </a:solidFill>
                <a:latin typeface="Times New Roman" panose="02020603050405020304" pitchFamily="18" charset="0"/>
                <a:ea typeface="黑体" panose="02010609060101010101" pitchFamily="49" charset="-122"/>
              </a:rPr>
              <a:t>F</a:t>
            </a:r>
            <a:r>
              <a:rPr lang="en-US" altLang="zh-CN" sz="2800" b="1" i="1" baseline="-25000">
                <a:solidFill>
                  <a:srgbClr val="0000CC"/>
                </a:solidFill>
                <a:latin typeface="Times New Roman" panose="02020603050405020304" pitchFamily="18" charset="0"/>
                <a:ea typeface="黑体" panose="02010609060101010101" pitchFamily="49" charset="-122"/>
              </a:rPr>
              <a:t>u</a:t>
            </a:r>
            <a:r>
              <a:rPr lang="en-US" altLang="zh-CN" sz="2800" b="1" i="1">
                <a:solidFill>
                  <a:srgbClr val="0000CC"/>
                </a:solidFill>
                <a:latin typeface="Times New Roman" panose="02020603050405020304" pitchFamily="18" charset="0"/>
                <a:ea typeface="黑体" panose="02010609060101010101" pitchFamily="49" charset="-122"/>
              </a:rPr>
              <a:t> </a:t>
            </a:r>
            <a:r>
              <a:rPr lang="zh-CN" altLang="en-US" sz="2800" b="1" i="1">
                <a:solidFill>
                  <a:srgbClr val="0000CC"/>
                </a:solidFill>
                <a:latin typeface="Times New Roman" panose="02020603050405020304" pitchFamily="18" charset="0"/>
                <a:ea typeface="黑体" panose="02010609060101010101" pitchFamily="49" charset="-122"/>
              </a:rPr>
              <a:t>|</a:t>
            </a:r>
            <a:r>
              <a:rPr lang="zh-CN" altLang="en-US" sz="2600" b="1">
                <a:latin typeface="Times New Roman" panose="02020603050405020304" pitchFamily="18" charset="0"/>
                <a:ea typeface="黑体" panose="02010609060101010101" pitchFamily="49" charset="-122"/>
              </a:rPr>
              <a:t> 即是 </a:t>
            </a:r>
            <a:r>
              <a:rPr lang="en-US" altLang="zh-CN" sz="2800" b="1" i="1">
                <a:solidFill>
                  <a:srgbClr val="0000CC"/>
                </a:solidFill>
                <a:latin typeface="Times New Roman" panose="02020603050405020304" pitchFamily="18" charset="0"/>
                <a:ea typeface="黑体" panose="02010609060101010101" pitchFamily="49" charset="-122"/>
              </a:rPr>
              <a:t>u</a:t>
            </a:r>
            <a:r>
              <a:rPr lang="en-US" altLang="zh-CN" sz="2600" b="1" i="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的导出链接总数。</a:t>
            </a:r>
            <a:endParaRPr lang="en-US" altLang="zh-CN" sz="2600" b="1">
              <a:latin typeface="Times New Roman" panose="02020603050405020304" pitchFamily="18" charset="0"/>
              <a:ea typeface="黑体" panose="02010609060101010101" pitchFamily="49" charset="-122"/>
            </a:endParaRPr>
          </a:p>
        </p:txBody>
      </p:sp>
      <p:sp>
        <p:nvSpPr>
          <p:cNvPr id="714758" name="Text Box 6">
            <a:extLst>
              <a:ext uri="{FF2B5EF4-FFF2-40B4-BE49-F238E27FC236}">
                <a16:creationId xmlns:a16="http://schemas.microsoft.com/office/drawing/2014/main" id="{8CB64D0F-5ABC-4959-A77D-C08422F6D6B7}"/>
              </a:ext>
            </a:extLst>
          </p:cNvPr>
          <p:cNvSpPr txBox="1">
            <a:spLocks noChangeArrowheads="1"/>
          </p:cNvSpPr>
          <p:nvPr/>
        </p:nvSpPr>
        <p:spPr bwMode="auto">
          <a:xfrm>
            <a:off x="395288" y="2997200"/>
            <a:ext cx="83058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设 </a:t>
            </a:r>
            <a:r>
              <a:rPr lang="en-US" altLang="zh-CN" sz="2800" b="1" i="1">
                <a:solidFill>
                  <a:srgbClr val="0000CC"/>
                </a:solidFill>
                <a:latin typeface="Times New Roman" panose="02020603050405020304" pitchFamily="18" charset="0"/>
                <a:ea typeface="黑体" panose="02010609060101010101" pitchFamily="49" charset="-122"/>
              </a:rPr>
              <a:t>v</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是 </a:t>
            </a:r>
            <a:r>
              <a:rPr lang="en-US" altLang="zh-CN" sz="2800" b="1" i="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latin typeface="Times New Roman" panose="02020603050405020304" pitchFamily="18" charset="0"/>
                <a:ea typeface="黑体" panose="02010609060101010101" pitchFamily="49" charset="-122"/>
              </a:rPr>
              <a:t>的一个导入链接，根据 </a:t>
            </a:r>
            <a:r>
              <a:rPr lang="en-US" altLang="zh-CN" sz="2600" b="1">
                <a:latin typeface="Times New Roman" panose="02020603050405020304" pitchFamily="18" charset="0"/>
                <a:ea typeface="黑体" panose="02010609060101010101" pitchFamily="49" charset="-122"/>
              </a:rPr>
              <a:t>PageRank </a:t>
            </a:r>
            <a:r>
              <a:rPr lang="zh-CN" altLang="en-US" sz="2600" b="1">
                <a:latin typeface="Times New Roman" panose="02020603050405020304" pitchFamily="18" charset="0"/>
                <a:ea typeface="黑体" panose="02010609060101010101" pitchFamily="49" charset="-122"/>
              </a:rPr>
              <a:t>理论，</a:t>
            </a:r>
            <a:r>
              <a:rPr lang="en-US" altLang="zh-CN" sz="2800" b="1" i="1">
                <a:solidFill>
                  <a:srgbClr val="0000CC"/>
                </a:solidFill>
                <a:latin typeface="Times New Roman" panose="02020603050405020304" pitchFamily="18" charset="0"/>
                <a:ea typeface="黑体" panose="02010609060101010101" pitchFamily="49" charset="-122"/>
              </a:rPr>
              <a:t>u</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从 </a:t>
            </a:r>
            <a:r>
              <a:rPr lang="en-US" altLang="zh-CN" sz="2800" b="1" i="1">
                <a:solidFill>
                  <a:srgbClr val="0000CC"/>
                </a:solidFill>
                <a:latin typeface="Times New Roman" panose="02020603050405020304" pitchFamily="18" charset="0"/>
                <a:ea typeface="黑体" panose="02010609060101010101" pitchFamily="49" charset="-122"/>
              </a:rPr>
              <a:t>v</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处分得的级别（重要性）为 </a:t>
            </a:r>
            <a:r>
              <a:rPr lang="en-US" altLang="zh-CN" sz="2800" b="1" i="1">
                <a:solidFill>
                  <a:srgbClr val="0000CC"/>
                </a:solidFill>
                <a:latin typeface="Times New Roman" panose="02020603050405020304" pitchFamily="18" charset="0"/>
                <a:ea typeface="黑体" panose="02010609060101010101" pitchFamily="49" charset="-122"/>
              </a:rPr>
              <a:t>r(v)</a:t>
            </a:r>
            <a:r>
              <a:rPr lang="zh-CN" altLang="en-US" sz="2800" b="1" i="1">
                <a:solidFill>
                  <a:srgbClr val="0000CC"/>
                </a:solidFill>
                <a:latin typeface="Courier New" panose="02070309020205020404" pitchFamily="49" charset="0"/>
                <a:ea typeface="黑体" panose="02010609060101010101" pitchFamily="49" charset="-122"/>
              </a:rPr>
              <a:t>/</a:t>
            </a:r>
            <a:r>
              <a:rPr lang="en-US" altLang="zh-CN" sz="2800" b="1" i="1">
                <a:solidFill>
                  <a:srgbClr val="0000CC"/>
                </a:solidFill>
                <a:latin typeface="Times New Roman" panose="02020603050405020304" pitchFamily="18" charset="0"/>
                <a:ea typeface="黑体" panose="02010609060101010101" pitchFamily="49" charset="-122"/>
              </a:rPr>
              <a:t>n</a:t>
            </a:r>
            <a:r>
              <a:rPr lang="en-US" altLang="zh-CN" sz="2800" b="1" i="1" baseline="-25000">
                <a:solidFill>
                  <a:srgbClr val="0000CC"/>
                </a:solidFill>
                <a:latin typeface="Times New Roman" panose="02020603050405020304" pitchFamily="18" charset="0"/>
                <a:ea typeface="黑体" panose="02010609060101010101" pitchFamily="49" charset="-122"/>
              </a:rPr>
              <a:t>v</a:t>
            </a:r>
            <a:r>
              <a:rPr lang="zh-CN" altLang="en-US" sz="2600" b="1">
                <a:latin typeface="Times New Roman" panose="02020603050405020304" pitchFamily="18" charset="0"/>
                <a:ea typeface="黑体" panose="02010609060101010101" pitchFamily="49" charset="-122"/>
              </a:rPr>
              <a:t> 。将 </a:t>
            </a:r>
            <a:r>
              <a:rPr lang="en-US" altLang="zh-CN" sz="2800" b="1" i="1">
                <a:solidFill>
                  <a:srgbClr val="0000CC"/>
                </a:solidFill>
                <a:latin typeface="Times New Roman" panose="02020603050405020304" pitchFamily="18" charset="0"/>
                <a:ea typeface="黑体" panose="02010609060101010101" pitchFamily="49" charset="-122"/>
              </a:rPr>
              <a:t>u</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从所有导入链接处分得的重要性相加，即为网页 </a:t>
            </a:r>
            <a:r>
              <a:rPr lang="en-US" altLang="zh-CN" sz="2800" b="1" i="1">
                <a:solidFill>
                  <a:srgbClr val="0000CC"/>
                </a:solidFill>
                <a:latin typeface="Times New Roman" panose="02020603050405020304" pitchFamily="18" charset="0"/>
                <a:ea typeface="黑体" panose="02010609060101010101" pitchFamily="49" charset="-122"/>
              </a:rPr>
              <a:t>u</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的最终级别</a:t>
            </a:r>
          </a:p>
        </p:txBody>
      </p:sp>
      <p:graphicFrame>
        <p:nvGraphicFramePr>
          <p:cNvPr id="714759" name="Object 7">
            <a:extLst>
              <a:ext uri="{FF2B5EF4-FFF2-40B4-BE49-F238E27FC236}">
                <a16:creationId xmlns:a16="http://schemas.microsoft.com/office/drawing/2014/main" id="{FA96AE34-AD57-4B37-AD58-B322E6E24503}"/>
              </a:ext>
            </a:extLst>
          </p:cNvPr>
          <p:cNvGraphicFramePr>
            <a:graphicFrameLocks noChangeAspect="1"/>
          </p:cNvGraphicFramePr>
          <p:nvPr/>
        </p:nvGraphicFramePr>
        <p:xfrm>
          <a:off x="1922463" y="4724400"/>
          <a:ext cx="3378200" cy="1425575"/>
        </p:xfrm>
        <a:graphic>
          <a:graphicData uri="http://schemas.openxmlformats.org/presentationml/2006/ole">
            <mc:AlternateContent xmlns:mc="http://schemas.openxmlformats.org/markup-compatibility/2006">
              <mc:Choice xmlns:v="urn:schemas-microsoft-com:vml" Requires="v">
                <p:oleObj spid="_x0000_s714764" name="Equation" r:id="rId3" imgW="1054080" imgH="444240" progId="Equation.DSMT4">
                  <p:embed/>
                </p:oleObj>
              </mc:Choice>
              <mc:Fallback>
                <p:oleObj name="Equation" r:id="rId3" imgW="1054080" imgH="4442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463" y="4724400"/>
                        <a:ext cx="3378200" cy="142557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4760" name="Rectangle 8">
            <a:extLst>
              <a:ext uri="{FF2B5EF4-FFF2-40B4-BE49-F238E27FC236}">
                <a16:creationId xmlns:a16="http://schemas.microsoft.com/office/drawing/2014/main" id="{25A2C123-F5B9-4695-811E-BD316D586107}"/>
              </a:ext>
            </a:extLst>
          </p:cNvPr>
          <p:cNvSpPr>
            <a:spLocks noGrp="1" noChangeArrowheads="1"/>
          </p:cNvSpPr>
          <p:nvPr>
            <p:ph type="title"/>
          </p:nvPr>
        </p:nvSpPr>
        <p:spPr>
          <a:xfrm>
            <a:off x="1371600" y="152400"/>
            <a:ext cx="6224588" cy="762000"/>
          </a:xfrm>
        </p:spPr>
        <p:txBody>
          <a:bodyPr/>
          <a:lstStyle/>
          <a:p>
            <a:r>
              <a:rPr lang="zh-CN" altLang="en-US"/>
              <a:t>简化的 </a:t>
            </a:r>
            <a:r>
              <a:rPr lang="en-US" altLang="zh-CN"/>
              <a:t>PageRank </a:t>
            </a:r>
            <a:r>
              <a:rPr lang="zh-CN" altLang="en-US"/>
              <a:t>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4758"/>
                                        </p:tgtEl>
                                        <p:attrNameLst>
                                          <p:attrName>style.visibility</p:attrName>
                                        </p:attrNameLst>
                                      </p:cBhvr>
                                      <p:to>
                                        <p:strVal val="visible"/>
                                      </p:to>
                                    </p:set>
                                    <p:animEffect transition="in" filter="barn(outVertical)">
                                      <p:cBhvr>
                                        <p:cTn id="7" dur="500"/>
                                        <p:tgtEl>
                                          <p:spTgt spid="714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4759"/>
                                        </p:tgtEl>
                                        <p:attrNameLst>
                                          <p:attrName>style.visibility</p:attrName>
                                        </p:attrNameLst>
                                      </p:cBhvr>
                                      <p:to>
                                        <p:strVal val="visible"/>
                                      </p:to>
                                    </p:set>
                                    <p:animEffect transition="in" filter="wipe(up)">
                                      <p:cBhvr>
                                        <p:cTn id="12" dur="500"/>
                                        <p:tgtEl>
                                          <p:spTgt spid="71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Text Box 3">
            <a:extLst>
              <a:ext uri="{FF2B5EF4-FFF2-40B4-BE49-F238E27FC236}">
                <a16:creationId xmlns:a16="http://schemas.microsoft.com/office/drawing/2014/main" id="{677DCB03-1DA4-4AA3-8018-C72FDA20E311}"/>
              </a:ext>
            </a:extLst>
          </p:cNvPr>
          <p:cNvSpPr txBox="1">
            <a:spLocks noChangeArrowheads="1"/>
          </p:cNvSpPr>
          <p:nvPr/>
        </p:nvSpPr>
        <p:spPr bwMode="auto">
          <a:xfrm>
            <a:off x="228600" y="1295400"/>
            <a:ext cx="859155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设共有 </a:t>
            </a:r>
            <a:r>
              <a:rPr lang="en-US" altLang="zh-CN" sz="2800" b="1" i="1">
                <a:solidFill>
                  <a:srgbClr val="0000CC"/>
                </a:solidFill>
                <a:latin typeface="Times New Roman" panose="02020603050405020304" pitchFamily="18" charset="0"/>
                <a:ea typeface="黑体" panose="02010609060101010101" pitchFamily="49" charset="-122"/>
              </a:rPr>
              <a:t>m</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个网页，分别编号为 </a:t>
            </a:r>
            <a:r>
              <a:rPr lang="zh-CN" altLang="en-US" sz="2800" b="1">
                <a:solidFill>
                  <a:srgbClr val="0000CC"/>
                </a:solidFill>
                <a:latin typeface="Times New Roman" panose="02020603050405020304" pitchFamily="18" charset="0"/>
                <a:ea typeface="黑体" panose="02010609060101010101" pitchFamily="49" charset="-122"/>
              </a:rPr>
              <a:t>1</a:t>
            </a:r>
            <a:r>
              <a:rPr lang="zh-CN" altLang="en-US" sz="2600" b="1">
                <a:latin typeface="Times New Roman" panose="02020603050405020304" pitchFamily="18" charset="0"/>
                <a:ea typeface="黑体" panose="02010609060101010101" pitchFamily="49" charset="-122"/>
              </a:rPr>
              <a:t>、</a:t>
            </a:r>
            <a:r>
              <a:rPr lang="zh-CN" altLang="en-US" sz="2800" b="1">
                <a:solidFill>
                  <a:srgbClr val="0000CC"/>
                </a:solidFill>
                <a:latin typeface="Times New Roman" panose="02020603050405020304" pitchFamily="18" charset="0"/>
                <a:ea typeface="黑体" panose="02010609060101010101" pitchFamily="49" charset="-122"/>
              </a:rPr>
              <a:t>2</a:t>
            </a:r>
            <a:r>
              <a:rPr lang="zh-CN" altLang="en-US" sz="2600" b="1">
                <a:latin typeface="Times New Roman" panose="02020603050405020304" pitchFamily="18" charset="0"/>
                <a:ea typeface="黑体" panose="02010609060101010101" pitchFamily="49" charset="-122"/>
              </a:rPr>
              <a:t>、</a:t>
            </a:r>
            <a:r>
              <a:rPr lang="zh-CN" altLang="en-US" sz="2800" b="1">
                <a:solidFill>
                  <a:srgbClr val="0000CC"/>
                </a:solidFill>
                <a:latin typeface="Times New Roman" panose="02020603050405020304" pitchFamily="18" charset="0"/>
                <a:ea typeface="黑体" panose="02010609060101010101" pitchFamily="49" charset="-122"/>
              </a:rPr>
              <a:t>3</a:t>
            </a:r>
            <a:r>
              <a:rPr lang="zh-CN" altLang="en-US" sz="2600" b="1">
                <a:latin typeface="Times New Roman" panose="02020603050405020304" pitchFamily="18" charset="0"/>
                <a:ea typeface="黑体" panose="02010609060101010101" pitchFamily="49" charset="-122"/>
              </a:rPr>
              <a:t>、...、</a:t>
            </a:r>
            <a:r>
              <a:rPr lang="en-US" altLang="zh-CN" sz="2800" b="1" i="1">
                <a:solidFill>
                  <a:srgbClr val="0000CC"/>
                </a:solidFill>
                <a:latin typeface="Times New Roman" panose="02020603050405020304" pitchFamily="18" charset="0"/>
                <a:ea typeface="黑体" panose="02010609060101010101" pitchFamily="49" charset="-122"/>
              </a:rPr>
              <a:t>m</a:t>
            </a:r>
            <a:r>
              <a:rPr lang="en-US" altLang="zh-CN" sz="2600" b="1">
                <a:latin typeface="Times New Roman" panose="02020603050405020304" pitchFamily="18" charset="0"/>
                <a:ea typeface="黑体" panose="02010609060101010101" pitchFamily="49" charset="-122"/>
              </a:rPr>
              <a:t>，</a:t>
            </a:r>
            <a:r>
              <a:rPr lang="zh-CN" altLang="en-US" sz="2600" b="1">
                <a:latin typeface="Times New Roman" panose="02020603050405020304" pitchFamily="18" charset="0"/>
                <a:ea typeface="黑体" panose="02010609060101010101" pitchFamily="49" charset="-122"/>
              </a:rPr>
              <a:t>它们的级别（重要性）分别记为 </a:t>
            </a:r>
            <a:r>
              <a:rPr lang="en-US" altLang="zh-CN" sz="2800" b="1" i="1">
                <a:solidFill>
                  <a:srgbClr val="0000CC"/>
                </a:solidFill>
                <a:latin typeface="Times New Roman" panose="02020603050405020304" pitchFamily="18" charset="0"/>
                <a:ea typeface="黑体" panose="02010609060101010101" pitchFamily="49" charset="-122"/>
              </a:rPr>
              <a:t>r</a:t>
            </a:r>
            <a:r>
              <a:rPr lang="en-US" altLang="zh-CN" sz="2600" b="1" baseline="-18000">
                <a:latin typeface="Times New Roman" panose="02020603050405020304" pitchFamily="18" charset="0"/>
                <a:ea typeface="黑体" panose="02010609060101010101" pitchFamily="49" charset="-122"/>
              </a:rPr>
              <a:t>1</a:t>
            </a:r>
            <a:r>
              <a:rPr lang="en-US" altLang="zh-CN" sz="2600" b="1">
                <a:latin typeface="Times New Roman" panose="02020603050405020304" pitchFamily="18" charset="0"/>
                <a:ea typeface="黑体" panose="02010609060101010101" pitchFamily="49" charset="-122"/>
              </a:rPr>
              <a:t>、</a:t>
            </a:r>
            <a:r>
              <a:rPr lang="en-US" altLang="zh-CN" sz="2800" b="1" i="1">
                <a:solidFill>
                  <a:srgbClr val="0000CC"/>
                </a:solidFill>
                <a:latin typeface="Times New Roman" panose="02020603050405020304" pitchFamily="18" charset="0"/>
                <a:ea typeface="黑体" panose="02010609060101010101" pitchFamily="49" charset="-122"/>
              </a:rPr>
              <a:t>r</a:t>
            </a:r>
            <a:r>
              <a:rPr lang="en-US" altLang="zh-CN" sz="2600" b="1" baseline="-18000">
                <a:latin typeface="Times New Roman" panose="02020603050405020304" pitchFamily="18" charset="0"/>
                <a:ea typeface="黑体" panose="02010609060101010101" pitchFamily="49" charset="-122"/>
              </a:rPr>
              <a:t>2</a:t>
            </a:r>
            <a:r>
              <a:rPr lang="en-US" altLang="zh-CN" sz="2600" b="1">
                <a:latin typeface="Times New Roman" panose="02020603050405020304" pitchFamily="18" charset="0"/>
                <a:ea typeface="黑体" panose="02010609060101010101" pitchFamily="49" charset="-122"/>
              </a:rPr>
              <a:t>、</a:t>
            </a:r>
            <a:r>
              <a:rPr lang="en-US" altLang="zh-CN" sz="2800" b="1" i="1">
                <a:solidFill>
                  <a:srgbClr val="0000CC"/>
                </a:solidFill>
                <a:latin typeface="Times New Roman" panose="02020603050405020304" pitchFamily="18" charset="0"/>
                <a:ea typeface="黑体" panose="02010609060101010101" pitchFamily="49" charset="-122"/>
              </a:rPr>
              <a:t>r</a:t>
            </a:r>
            <a:r>
              <a:rPr lang="en-US" altLang="zh-CN" sz="2600" b="1" baseline="-18000">
                <a:latin typeface="Times New Roman" panose="02020603050405020304" pitchFamily="18" charset="0"/>
                <a:ea typeface="黑体" panose="02010609060101010101" pitchFamily="49" charset="-122"/>
              </a:rPr>
              <a:t>3</a:t>
            </a:r>
            <a:r>
              <a:rPr lang="en-US" altLang="zh-CN" sz="2600" b="1">
                <a:latin typeface="Times New Roman" panose="02020603050405020304" pitchFamily="18" charset="0"/>
                <a:ea typeface="黑体" panose="02010609060101010101" pitchFamily="49" charset="-122"/>
              </a:rPr>
              <a:t>、...、</a:t>
            </a:r>
            <a:r>
              <a:rPr lang="en-US" altLang="zh-CN" sz="2800" b="1" i="1">
                <a:solidFill>
                  <a:srgbClr val="0000CC"/>
                </a:solidFill>
                <a:latin typeface="Times New Roman" panose="02020603050405020304" pitchFamily="18" charset="0"/>
                <a:ea typeface="黑体" panose="02010609060101010101" pitchFamily="49" charset="-122"/>
              </a:rPr>
              <a:t>r</a:t>
            </a:r>
            <a:r>
              <a:rPr lang="en-US" altLang="zh-CN" sz="2800" b="1" i="1" baseline="-25000">
                <a:solidFill>
                  <a:srgbClr val="0000CC"/>
                </a:solidFill>
                <a:latin typeface="Times New Roman" panose="02020603050405020304" pitchFamily="18" charset="0"/>
                <a:ea typeface="黑体" panose="02010609060101010101" pitchFamily="49" charset="-122"/>
              </a:rPr>
              <a:t>m</a:t>
            </a:r>
            <a:r>
              <a:rPr lang="en-US" altLang="zh-CN" sz="2600" b="1">
                <a:latin typeface="Times New Roman" panose="02020603050405020304" pitchFamily="18" charset="0"/>
                <a:ea typeface="黑体" panose="02010609060101010101" pitchFamily="49" charset="-122"/>
              </a:rPr>
              <a:t>，</a:t>
            </a:r>
            <a:r>
              <a:rPr lang="en-US" altLang="zh-CN" sz="2800" b="1" i="1">
                <a:solidFill>
                  <a:srgbClr val="0000CC"/>
                </a:solidFill>
                <a:latin typeface="Times New Roman" panose="02020603050405020304" pitchFamily="18" charset="0"/>
                <a:ea typeface="黑体" panose="02010609060101010101" pitchFamily="49" charset="-122"/>
              </a:rPr>
              <a:t>G</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表示由这些网页组成的有向图的邻接矩阵。根据有向图理论：</a:t>
            </a:r>
            <a:endParaRPr lang="en-US" altLang="zh-CN" sz="2600" b="1">
              <a:latin typeface="Times New Roman" panose="02020603050405020304" pitchFamily="18" charset="0"/>
              <a:ea typeface="黑体" panose="02010609060101010101" pitchFamily="49" charset="-122"/>
            </a:endParaRPr>
          </a:p>
        </p:txBody>
      </p:sp>
      <p:graphicFrame>
        <p:nvGraphicFramePr>
          <p:cNvPr id="715780" name="Object 4">
            <a:extLst>
              <a:ext uri="{FF2B5EF4-FFF2-40B4-BE49-F238E27FC236}">
                <a16:creationId xmlns:a16="http://schemas.microsoft.com/office/drawing/2014/main" id="{8310BE8C-9593-432F-B22A-AF84E8B6CEB4}"/>
              </a:ext>
            </a:extLst>
          </p:cNvPr>
          <p:cNvGraphicFramePr>
            <a:graphicFrameLocks noChangeAspect="1"/>
          </p:cNvGraphicFramePr>
          <p:nvPr/>
        </p:nvGraphicFramePr>
        <p:xfrm>
          <a:off x="371475" y="3030538"/>
          <a:ext cx="2459038" cy="1133475"/>
        </p:xfrm>
        <a:graphic>
          <a:graphicData uri="http://schemas.openxmlformats.org/presentationml/2006/ole">
            <mc:AlternateContent xmlns:mc="http://schemas.openxmlformats.org/markup-compatibility/2006">
              <mc:Choice xmlns:v="urn:schemas-microsoft-com:vml" Requires="v">
                <p:oleObj spid="_x0000_s715816" name="Equation" r:id="rId3" imgW="965160" imgH="444240" progId="Equation.DSMT4">
                  <p:embed/>
                </p:oleObj>
              </mc:Choice>
              <mc:Fallback>
                <p:oleObj name="Equation" r:id="rId3" imgW="965160" imgH="444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3030538"/>
                        <a:ext cx="2459038"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5782" name="Object 6">
            <a:extLst>
              <a:ext uri="{FF2B5EF4-FFF2-40B4-BE49-F238E27FC236}">
                <a16:creationId xmlns:a16="http://schemas.microsoft.com/office/drawing/2014/main" id="{A6AA01BD-DCE7-47DB-A21D-6C8C1C070296}"/>
              </a:ext>
            </a:extLst>
          </p:cNvPr>
          <p:cNvGraphicFramePr>
            <a:graphicFrameLocks noChangeAspect="1"/>
          </p:cNvGraphicFramePr>
          <p:nvPr/>
        </p:nvGraphicFramePr>
        <p:xfrm>
          <a:off x="4211638" y="2852738"/>
          <a:ext cx="2338387" cy="1531937"/>
        </p:xfrm>
        <a:graphic>
          <a:graphicData uri="http://schemas.openxmlformats.org/presentationml/2006/ole">
            <mc:AlternateContent xmlns:mc="http://schemas.openxmlformats.org/markup-compatibility/2006">
              <mc:Choice xmlns:v="urn:schemas-microsoft-com:vml" Requires="v">
                <p:oleObj spid="_x0000_s715817" name="Equation" r:id="rId5" imgW="736560" imgH="482400" progId="Equation.DSMT4">
                  <p:embed/>
                </p:oleObj>
              </mc:Choice>
              <mc:Fallback>
                <p:oleObj name="Equation" r:id="rId5" imgW="736560" imgH="482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2852738"/>
                        <a:ext cx="2338387" cy="153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5799" name="Group 23">
            <a:extLst>
              <a:ext uri="{FF2B5EF4-FFF2-40B4-BE49-F238E27FC236}">
                <a16:creationId xmlns:a16="http://schemas.microsoft.com/office/drawing/2014/main" id="{7D1F8419-840B-435E-A0E3-990E08E9D8B3}"/>
              </a:ext>
            </a:extLst>
          </p:cNvPr>
          <p:cNvGrpSpPr>
            <a:grpSpLocks/>
          </p:cNvGrpSpPr>
          <p:nvPr/>
        </p:nvGrpSpPr>
        <p:grpSpPr bwMode="auto">
          <a:xfrm>
            <a:off x="5611813" y="3500438"/>
            <a:ext cx="3284537" cy="974725"/>
            <a:chOff x="3535" y="2205"/>
            <a:chExt cx="2069" cy="614"/>
          </a:xfrm>
        </p:grpSpPr>
        <p:sp>
          <p:nvSpPr>
            <p:cNvPr id="715784" name="Rectangle 8">
              <a:extLst>
                <a:ext uri="{FF2B5EF4-FFF2-40B4-BE49-F238E27FC236}">
                  <a16:creationId xmlns:a16="http://schemas.microsoft.com/office/drawing/2014/main" id="{4EEFF4C5-FB06-4D8D-AEA7-E273B2B1E09A}"/>
                </a:ext>
              </a:extLst>
            </p:cNvPr>
            <p:cNvSpPr>
              <a:spLocks noChangeArrowheads="1"/>
            </p:cNvSpPr>
            <p:nvPr/>
          </p:nvSpPr>
          <p:spPr bwMode="auto">
            <a:xfrm>
              <a:off x="4468" y="2205"/>
              <a:ext cx="1136" cy="61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0000CC"/>
                  </a:solidFill>
                  <a:latin typeface="Times New Roman" panose="02020603050405020304" pitchFamily="18" charset="0"/>
                  <a:ea typeface="黑体" panose="02010609060101010101" pitchFamily="49" charset="-122"/>
                </a:rPr>
                <a:t>G </a:t>
              </a:r>
              <a:r>
                <a:rPr lang="zh-CN" altLang="en-US" sz="2800" b="1">
                  <a:solidFill>
                    <a:srgbClr val="0000CC"/>
                  </a:solidFill>
                  <a:latin typeface="Times New Roman" panose="02020603050405020304" pitchFamily="18" charset="0"/>
                  <a:ea typeface="黑体" panose="02010609060101010101" pitchFamily="49" charset="-122"/>
                </a:rPr>
                <a:t>中第 </a:t>
              </a:r>
              <a:r>
                <a:rPr lang="en-US" altLang="zh-CN" sz="2800" b="1" i="1">
                  <a:solidFill>
                    <a:srgbClr val="0000CC"/>
                  </a:solidFill>
                  <a:latin typeface="Times New Roman" panose="02020603050405020304" pitchFamily="18" charset="0"/>
                  <a:ea typeface="黑体" panose="02010609060101010101" pitchFamily="49" charset="-122"/>
                </a:rPr>
                <a:t>j </a:t>
              </a:r>
              <a:r>
                <a:rPr lang="zh-CN" altLang="en-US" sz="2800" b="1">
                  <a:solidFill>
                    <a:srgbClr val="0000CC"/>
                  </a:solidFill>
                  <a:latin typeface="Times New Roman" panose="02020603050405020304" pitchFamily="18" charset="0"/>
                  <a:ea typeface="黑体" panose="02010609060101010101" pitchFamily="49" charset="-122"/>
                </a:rPr>
                <a:t>列的列和</a:t>
              </a:r>
            </a:p>
          </p:txBody>
        </p:sp>
        <p:sp>
          <p:nvSpPr>
            <p:cNvPr id="715785" name="Line 9">
              <a:extLst>
                <a:ext uri="{FF2B5EF4-FFF2-40B4-BE49-F238E27FC236}">
                  <a16:creationId xmlns:a16="http://schemas.microsoft.com/office/drawing/2014/main" id="{4125F4E2-F91F-4BD0-A62C-14279888577B}"/>
                </a:ext>
              </a:extLst>
            </p:cNvPr>
            <p:cNvSpPr>
              <a:spLocks noChangeShapeType="1"/>
            </p:cNvSpPr>
            <p:nvPr/>
          </p:nvSpPr>
          <p:spPr bwMode="auto">
            <a:xfrm flipV="1">
              <a:off x="3898" y="2523"/>
              <a:ext cx="570" cy="9"/>
            </a:xfrm>
            <a:prstGeom prst="line">
              <a:avLst/>
            </a:prstGeom>
            <a:noFill/>
            <a:ln w="2857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86" name="Rectangle 10">
              <a:extLst>
                <a:ext uri="{FF2B5EF4-FFF2-40B4-BE49-F238E27FC236}">
                  <a16:creationId xmlns:a16="http://schemas.microsoft.com/office/drawing/2014/main" id="{CE330CEA-B319-459E-94B8-A6B8D3B107C9}"/>
                </a:ext>
              </a:extLst>
            </p:cNvPr>
            <p:cNvSpPr>
              <a:spLocks noChangeArrowheads="1"/>
            </p:cNvSpPr>
            <p:nvPr/>
          </p:nvSpPr>
          <p:spPr bwMode="auto">
            <a:xfrm>
              <a:off x="3535" y="2350"/>
              <a:ext cx="363" cy="409"/>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715787" name="Object 11">
            <a:extLst>
              <a:ext uri="{FF2B5EF4-FFF2-40B4-BE49-F238E27FC236}">
                <a16:creationId xmlns:a16="http://schemas.microsoft.com/office/drawing/2014/main" id="{5CC699E2-E98B-48F6-9DE1-965D6A16DFB3}"/>
              </a:ext>
            </a:extLst>
          </p:cNvPr>
          <p:cNvGraphicFramePr>
            <a:graphicFrameLocks noChangeAspect="1"/>
          </p:cNvGraphicFramePr>
          <p:nvPr/>
        </p:nvGraphicFramePr>
        <p:xfrm>
          <a:off x="479425" y="4935538"/>
          <a:ext cx="2216150" cy="725487"/>
        </p:xfrm>
        <a:graphic>
          <a:graphicData uri="http://schemas.openxmlformats.org/presentationml/2006/ole">
            <mc:AlternateContent xmlns:mc="http://schemas.openxmlformats.org/markup-compatibility/2006">
              <mc:Choice xmlns:v="urn:schemas-microsoft-com:vml" Requires="v">
                <p:oleObj spid="_x0000_s715818" name="Equation" r:id="rId7" imgW="698400" imgH="228600" progId="Equation.DSMT4">
                  <p:embed/>
                </p:oleObj>
              </mc:Choice>
              <mc:Fallback>
                <p:oleObj name="Equation" r:id="rId7" imgW="69840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425" y="4935538"/>
                        <a:ext cx="2216150" cy="7254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5788" name="Group 12">
            <a:extLst>
              <a:ext uri="{FF2B5EF4-FFF2-40B4-BE49-F238E27FC236}">
                <a16:creationId xmlns:a16="http://schemas.microsoft.com/office/drawing/2014/main" id="{CE278621-C839-4043-9B28-A011661428EC}"/>
              </a:ext>
            </a:extLst>
          </p:cNvPr>
          <p:cNvGrpSpPr>
            <a:grpSpLocks/>
          </p:cNvGrpSpPr>
          <p:nvPr/>
        </p:nvGrpSpPr>
        <p:grpSpPr bwMode="auto">
          <a:xfrm>
            <a:off x="1485900" y="4021138"/>
            <a:ext cx="3124200" cy="769937"/>
            <a:chOff x="912" y="2400"/>
            <a:chExt cx="1968" cy="485"/>
          </a:xfrm>
        </p:grpSpPr>
        <p:sp>
          <p:nvSpPr>
            <p:cNvPr id="715789" name="Line 13">
              <a:extLst>
                <a:ext uri="{FF2B5EF4-FFF2-40B4-BE49-F238E27FC236}">
                  <a16:creationId xmlns:a16="http://schemas.microsoft.com/office/drawing/2014/main" id="{7E9F2AA4-2B77-4EF1-B5E5-04CD5435022E}"/>
                </a:ext>
              </a:extLst>
            </p:cNvPr>
            <p:cNvSpPr>
              <a:spLocks noChangeShapeType="1"/>
            </p:cNvSpPr>
            <p:nvPr/>
          </p:nvSpPr>
          <p:spPr bwMode="auto">
            <a:xfrm flipH="1">
              <a:off x="912" y="2400"/>
              <a:ext cx="1968" cy="480"/>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90" name="Text Box 14">
              <a:extLst>
                <a:ext uri="{FF2B5EF4-FFF2-40B4-BE49-F238E27FC236}">
                  <a16:creationId xmlns:a16="http://schemas.microsoft.com/office/drawing/2014/main" id="{C5AAD572-032C-41CD-B341-AD2EE0784F4D}"/>
                </a:ext>
              </a:extLst>
            </p:cNvPr>
            <p:cNvSpPr txBox="1">
              <a:spLocks noChangeArrowheads="1"/>
            </p:cNvSpPr>
            <p:nvPr/>
          </p:nvSpPr>
          <p:spPr bwMode="auto">
            <a:xfrm rot="20820000">
              <a:off x="1584" y="2577"/>
              <a:ext cx="100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600" b="1">
                  <a:latin typeface="Times New Roman" panose="02020603050405020304" pitchFamily="18" charset="0"/>
                  <a:ea typeface="黑体" panose="02010609060101010101" pitchFamily="49" charset="-122"/>
                </a:rPr>
                <a:t>矩阵形式</a:t>
              </a:r>
            </a:p>
          </p:txBody>
        </p:sp>
      </p:grpSp>
      <p:sp>
        <p:nvSpPr>
          <p:cNvPr id="715796" name="Rectangle 20">
            <a:extLst>
              <a:ext uri="{FF2B5EF4-FFF2-40B4-BE49-F238E27FC236}">
                <a16:creationId xmlns:a16="http://schemas.microsoft.com/office/drawing/2014/main" id="{FCF154A3-C0FF-4912-AED0-49440ABC1AC1}"/>
              </a:ext>
            </a:extLst>
          </p:cNvPr>
          <p:cNvSpPr>
            <a:spLocks noGrp="1" noChangeArrowheads="1"/>
          </p:cNvSpPr>
          <p:nvPr>
            <p:ph type="title"/>
          </p:nvPr>
        </p:nvSpPr>
        <p:spPr>
          <a:xfrm>
            <a:off x="1258888" y="188913"/>
            <a:ext cx="6513512" cy="762000"/>
          </a:xfrm>
        </p:spPr>
        <p:txBody>
          <a:bodyPr/>
          <a:lstStyle/>
          <a:p>
            <a:r>
              <a:rPr lang="zh-CN" altLang="en-US"/>
              <a:t>简化 </a:t>
            </a:r>
            <a:r>
              <a:rPr lang="en-US" altLang="zh-CN"/>
              <a:t>PageRank </a:t>
            </a:r>
            <a:r>
              <a:rPr lang="zh-CN" altLang="en-US"/>
              <a:t>的数学模型</a:t>
            </a:r>
          </a:p>
        </p:txBody>
      </p:sp>
      <p:sp>
        <p:nvSpPr>
          <p:cNvPr id="715797" name="AutoShape 21">
            <a:extLst>
              <a:ext uri="{FF2B5EF4-FFF2-40B4-BE49-F238E27FC236}">
                <a16:creationId xmlns:a16="http://schemas.microsoft.com/office/drawing/2014/main" id="{BD683B8A-797A-4DE2-ADF9-4CF7DFFDBF39}"/>
              </a:ext>
            </a:extLst>
          </p:cNvPr>
          <p:cNvSpPr>
            <a:spLocks noChangeArrowheads="1"/>
          </p:cNvSpPr>
          <p:nvPr/>
        </p:nvSpPr>
        <p:spPr bwMode="auto">
          <a:xfrm>
            <a:off x="3059113" y="3429000"/>
            <a:ext cx="1081087" cy="431800"/>
          </a:xfrm>
          <a:prstGeom prst="rightArrow">
            <a:avLst>
              <a:gd name="adj1" fmla="val 50000"/>
              <a:gd name="adj2" fmla="val 62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5800" name="Group 24">
            <a:extLst>
              <a:ext uri="{FF2B5EF4-FFF2-40B4-BE49-F238E27FC236}">
                <a16:creationId xmlns:a16="http://schemas.microsoft.com/office/drawing/2014/main" id="{0504300C-DBB0-4C2D-88BA-82353BAFD5D9}"/>
              </a:ext>
            </a:extLst>
          </p:cNvPr>
          <p:cNvGrpSpPr>
            <a:grpSpLocks/>
          </p:cNvGrpSpPr>
          <p:nvPr/>
        </p:nvGrpSpPr>
        <p:grpSpPr bwMode="auto">
          <a:xfrm>
            <a:off x="3563938" y="4941888"/>
            <a:ext cx="5184775" cy="1439862"/>
            <a:chOff x="2245" y="3113"/>
            <a:chExt cx="3266" cy="907"/>
          </a:xfrm>
        </p:grpSpPr>
        <p:sp>
          <p:nvSpPr>
            <p:cNvPr id="715792" name="Text Box 16">
              <a:extLst>
                <a:ext uri="{FF2B5EF4-FFF2-40B4-BE49-F238E27FC236}">
                  <a16:creationId xmlns:a16="http://schemas.microsoft.com/office/drawing/2014/main" id="{A98A4BEB-50FC-4EAA-82BE-8A3D86AC6FA1}"/>
                </a:ext>
              </a:extLst>
            </p:cNvPr>
            <p:cNvSpPr txBox="1">
              <a:spLocks noChangeArrowheads="1"/>
            </p:cNvSpPr>
            <p:nvPr/>
          </p:nvSpPr>
          <p:spPr bwMode="auto">
            <a:xfrm>
              <a:off x="2245" y="3113"/>
              <a:ext cx="3266" cy="90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Clr>
                  <a:srgbClr val="0000CC"/>
                </a:buClr>
                <a:buFont typeface="Wingdings" panose="05000000000000000000" pitchFamily="2" charset="2"/>
                <a:buNone/>
              </a:pPr>
              <a:endParaRPr lang="zh-CN" altLang="en-US" b="1">
                <a:solidFill>
                  <a:srgbClr val="0000CC"/>
                </a:solidFill>
                <a:latin typeface="Courier New" panose="02070309020205020404" pitchFamily="49" charset="0"/>
              </a:endParaRPr>
            </a:p>
            <a:p>
              <a:pPr>
                <a:buClr>
                  <a:srgbClr val="0000CC"/>
                </a:buClr>
                <a:buFont typeface="Wingdings" panose="05000000000000000000" pitchFamily="2" charset="2"/>
                <a:buNone/>
              </a:pPr>
              <a:r>
                <a:rPr lang="zh-CN" altLang="en-US" sz="2600" b="1">
                  <a:latin typeface="Courier New" panose="02070309020205020404" pitchFamily="49" charset="0"/>
                  <a:ea typeface="黑体" panose="02010609060101010101" pitchFamily="49" charset="-122"/>
                </a:rPr>
                <a:t>其中</a:t>
              </a:r>
            </a:p>
            <a:p>
              <a:pPr>
                <a:buClr>
                  <a:srgbClr val="0000CC"/>
                </a:buClr>
                <a:buFont typeface="Wingdings" panose="05000000000000000000" pitchFamily="2" charset="2"/>
                <a:buNone/>
              </a:pPr>
              <a:endParaRPr lang="zh-CN" altLang="en-US" b="1">
                <a:solidFill>
                  <a:schemeClr val="hlink"/>
                </a:solidFill>
                <a:latin typeface="Times New Roman" panose="02020603050405020304" pitchFamily="18" charset="0"/>
                <a:ea typeface="楷体_GB2312" pitchFamily="49" charset="-122"/>
              </a:endParaRPr>
            </a:p>
          </p:txBody>
        </p:sp>
        <p:graphicFrame>
          <p:nvGraphicFramePr>
            <p:cNvPr id="715793" name="Object 17">
              <a:extLst>
                <a:ext uri="{FF2B5EF4-FFF2-40B4-BE49-F238E27FC236}">
                  <a16:creationId xmlns:a16="http://schemas.microsoft.com/office/drawing/2014/main" id="{A501A5E6-3FB4-4825-BD37-C98EE605D281}"/>
                </a:ext>
              </a:extLst>
            </p:cNvPr>
            <p:cNvGraphicFramePr>
              <a:graphicFrameLocks noChangeAspect="1"/>
            </p:cNvGraphicFramePr>
            <p:nvPr/>
          </p:nvGraphicFramePr>
          <p:xfrm>
            <a:off x="2925" y="3158"/>
            <a:ext cx="1806" cy="395"/>
          </p:xfrm>
          <a:graphic>
            <a:graphicData uri="http://schemas.openxmlformats.org/presentationml/2006/ole">
              <mc:AlternateContent xmlns:mc="http://schemas.openxmlformats.org/markup-compatibility/2006">
                <mc:Choice xmlns:v="urn:schemas-microsoft-com:vml" Requires="v">
                  <p:oleObj spid="_x0000_s715819" name="Equation" r:id="rId9" imgW="1104840" imgH="241200" progId="Equation.DSMT4">
                    <p:embed/>
                  </p:oleObj>
                </mc:Choice>
                <mc:Fallback>
                  <p:oleObj name="Equation" r:id="rId9" imgW="1104840" imgH="2412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 y="3158"/>
                          <a:ext cx="1806"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5794" name="Object 18">
              <a:extLst>
                <a:ext uri="{FF2B5EF4-FFF2-40B4-BE49-F238E27FC236}">
                  <a16:creationId xmlns:a16="http://schemas.microsoft.com/office/drawing/2014/main" id="{7FB6BD85-6CAE-465F-8F85-124C7FA197A3}"/>
                </a:ext>
              </a:extLst>
            </p:cNvPr>
            <p:cNvGraphicFramePr>
              <a:graphicFrameLocks noChangeAspect="1"/>
            </p:cNvGraphicFramePr>
            <p:nvPr/>
          </p:nvGraphicFramePr>
          <p:xfrm>
            <a:off x="2905" y="3612"/>
            <a:ext cx="1450" cy="394"/>
          </p:xfrm>
          <a:graphic>
            <a:graphicData uri="http://schemas.openxmlformats.org/presentationml/2006/ole">
              <mc:AlternateContent xmlns:mc="http://schemas.openxmlformats.org/markup-compatibility/2006">
                <mc:Choice xmlns:v="urn:schemas-microsoft-com:vml" Requires="v">
                  <p:oleObj spid="_x0000_s715820" name="Equation" r:id="rId11" imgW="888840" imgH="241200" progId="Equation.DSMT4">
                    <p:embed/>
                  </p:oleObj>
                </mc:Choice>
                <mc:Fallback>
                  <p:oleObj name="Equation" r:id="rId11" imgW="888840" imgH="2412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5" y="3612"/>
                          <a:ext cx="1450"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5798" name="AutoShape 22">
              <a:extLst>
                <a:ext uri="{FF2B5EF4-FFF2-40B4-BE49-F238E27FC236}">
                  <a16:creationId xmlns:a16="http://schemas.microsoft.com/office/drawing/2014/main" id="{5164896F-64C0-4A3B-88F9-17665FCB54E0}"/>
                </a:ext>
              </a:extLst>
            </p:cNvPr>
            <p:cNvSpPr>
              <a:spLocks/>
            </p:cNvSpPr>
            <p:nvPr/>
          </p:nvSpPr>
          <p:spPr bwMode="auto">
            <a:xfrm>
              <a:off x="2789" y="3294"/>
              <a:ext cx="91" cy="544"/>
            </a:xfrm>
            <a:prstGeom prst="leftBrace">
              <a:avLst>
                <a:gd name="adj1" fmla="val 105501"/>
                <a:gd name="adj2" fmla="val 48347"/>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5779"/>
                                        </p:tgtEl>
                                        <p:attrNameLst>
                                          <p:attrName>style.visibility</p:attrName>
                                        </p:attrNameLst>
                                      </p:cBhvr>
                                      <p:to>
                                        <p:strVal val="visible"/>
                                      </p:to>
                                    </p:set>
                                    <p:anim calcmode="lin" valueType="num">
                                      <p:cBhvr additive="base">
                                        <p:cTn id="7" dur="500" fill="hold"/>
                                        <p:tgtEl>
                                          <p:spTgt spid="715779"/>
                                        </p:tgtEl>
                                        <p:attrNameLst>
                                          <p:attrName>ppt_x</p:attrName>
                                        </p:attrNameLst>
                                      </p:cBhvr>
                                      <p:tavLst>
                                        <p:tav tm="0">
                                          <p:val>
                                            <p:strVal val="0-#ppt_w/2"/>
                                          </p:val>
                                        </p:tav>
                                        <p:tav tm="100000">
                                          <p:val>
                                            <p:strVal val="#ppt_x"/>
                                          </p:val>
                                        </p:tav>
                                      </p:tavLst>
                                    </p:anim>
                                    <p:anim calcmode="lin" valueType="num">
                                      <p:cBhvr additive="base">
                                        <p:cTn id="8" dur="500" fill="hold"/>
                                        <p:tgtEl>
                                          <p:spTgt spid="71577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715780"/>
                                        </p:tgtEl>
                                        <p:attrNameLst>
                                          <p:attrName>style.visibility</p:attrName>
                                        </p:attrNameLst>
                                      </p:cBhvr>
                                      <p:to>
                                        <p:strVal val="visible"/>
                                      </p:to>
                                    </p:set>
                                    <p:animEffect transition="in" filter="blinds(horizontal)">
                                      <p:cBhvr>
                                        <p:cTn id="12" dur="500"/>
                                        <p:tgtEl>
                                          <p:spTgt spid="7157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5797"/>
                                        </p:tgtEl>
                                        <p:attrNameLst>
                                          <p:attrName>style.visibility</p:attrName>
                                        </p:attrNameLst>
                                      </p:cBhvr>
                                      <p:to>
                                        <p:strVal val="visible"/>
                                      </p:to>
                                    </p:set>
                                    <p:animEffect transition="in" filter="wipe(left)">
                                      <p:cBhvr>
                                        <p:cTn id="17" dur="500"/>
                                        <p:tgtEl>
                                          <p:spTgt spid="715797"/>
                                        </p:tgtEl>
                                      </p:cBhvr>
                                    </p:animEffect>
                                  </p:childTnLst>
                                </p:cTn>
                              </p:par>
                            </p:childTnLst>
                          </p:cTn>
                        </p:par>
                        <p:par>
                          <p:cTn id="18" fill="hold" nodeType="afterGroup">
                            <p:stCondLst>
                              <p:cond delay="500"/>
                            </p:stCondLst>
                            <p:childTnLst>
                              <p:par>
                                <p:cTn id="19" presetID="4" presetClass="entr" presetSubtype="16" fill="hold" nodeType="afterEffect">
                                  <p:stCondLst>
                                    <p:cond delay="0"/>
                                  </p:stCondLst>
                                  <p:childTnLst>
                                    <p:set>
                                      <p:cBhvr>
                                        <p:cTn id="20" dur="1" fill="hold">
                                          <p:stCondLst>
                                            <p:cond delay="0"/>
                                          </p:stCondLst>
                                        </p:cTn>
                                        <p:tgtEl>
                                          <p:spTgt spid="715782"/>
                                        </p:tgtEl>
                                        <p:attrNameLst>
                                          <p:attrName>style.visibility</p:attrName>
                                        </p:attrNameLst>
                                      </p:cBhvr>
                                      <p:to>
                                        <p:strVal val="visible"/>
                                      </p:to>
                                    </p:set>
                                    <p:animEffect transition="in" filter="box(in)">
                                      <p:cBhvr>
                                        <p:cTn id="21" dur="500"/>
                                        <p:tgtEl>
                                          <p:spTgt spid="7157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15799"/>
                                        </p:tgtEl>
                                        <p:attrNameLst>
                                          <p:attrName>style.visibility</p:attrName>
                                        </p:attrNameLst>
                                      </p:cBhvr>
                                      <p:to>
                                        <p:strVal val="visible"/>
                                      </p:to>
                                    </p:set>
                                    <p:animEffect transition="in" filter="wipe(left)">
                                      <p:cBhvr>
                                        <p:cTn id="26" dur="500"/>
                                        <p:tgtEl>
                                          <p:spTgt spid="7157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715788"/>
                                        </p:tgtEl>
                                        <p:attrNameLst>
                                          <p:attrName>style.visibility</p:attrName>
                                        </p:attrNameLst>
                                      </p:cBhvr>
                                      <p:to>
                                        <p:strVal val="visible"/>
                                      </p:to>
                                    </p:set>
                                    <p:animEffect transition="in" filter="wipe(right)">
                                      <p:cBhvr>
                                        <p:cTn id="31" dur="500"/>
                                        <p:tgtEl>
                                          <p:spTgt spid="715788"/>
                                        </p:tgtEl>
                                      </p:cBhvr>
                                    </p:animEffect>
                                  </p:child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715787"/>
                                        </p:tgtEl>
                                        <p:attrNameLst>
                                          <p:attrName>style.visibility</p:attrName>
                                        </p:attrNameLst>
                                      </p:cBhvr>
                                      <p:to>
                                        <p:strVal val="visible"/>
                                      </p:to>
                                    </p:set>
                                    <p:animEffect transition="in" filter="wipe(up)">
                                      <p:cBhvr>
                                        <p:cTn id="35" dur="500"/>
                                        <p:tgtEl>
                                          <p:spTgt spid="715787"/>
                                        </p:tgtEl>
                                      </p:cBhvr>
                                    </p:animEffect>
                                  </p:childTnLst>
                                </p:cTn>
                              </p:par>
                            </p:childTnLst>
                          </p:cTn>
                        </p:par>
                        <p:par>
                          <p:cTn id="36" fill="hold" nodeType="afterGroup">
                            <p:stCondLst>
                              <p:cond delay="1000"/>
                            </p:stCondLst>
                            <p:childTnLst>
                              <p:par>
                                <p:cTn id="37" presetID="2" presetClass="entr" presetSubtype="2" fill="hold" nodeType="afterEffect">
                                  <p:stCondLst>
                                    <p:cond delay="0"/>
                                  </p:stCondLst>
                                  <p:childTnLst>
                                    <p:set>
                                      <p:cBhvr>
                                        <p:cTn id="38" dur="1" fill="hold">
                                          <p:stCondLst>
                                            <p:cond delay="0"/>
                                          </p:stCondLst>
                                        </p:cTn>
                                        <p:tgtEl>
                                          <p:spTgt spid="715800"/>
                                        </p:tgtEl>
                                        <p:attrNameLst>
                                          <p:attrName>style.visibility</p:attrName>
                                        </p:attrNameLst>
                                      </p:cBhvr>
                                      <p:to>
                                        <p:strVal val="visible"/>
                                      </p:to>
                                    </p:set>
                                    <p:anim calcmode="lin" valueType="num">
                                      <p:cBhvr additive="base">
                                        <p:cTn id="39" dur="500" fill="hold"/>
                                        <p:tgtEl>
                                          <p:spTgt spid="715800"/>
                                        </p:tgtEl>
                                        <p:attrNameLst>
                                          <p:attrName>ppt_x</p:attrName>
                                        </p:attrNameLst>
                                      </p:cBhvr>
                                      <p:tavLst>
                                        <p:tav tm="0">
                                          <p:val>
                                            <p:strVal val="1+#ppt_w/2"/>
                                          </p:val>
                                        </p:tav>
                                        <p:tav tm="100000">
                                          <p:val>
                                            <p:strVal val="#ppt_x"/>
                                          </p:val>
                                        </p:tav>
                                      </p:tavLst>
                                    </p:anim>
                                    <p:anim calcmode="lin" valueType="num">
                                      <p:cBhvr additive="base">
                                        <p:cTn id="40" dur="500" fill="hold"/>
                                        <p:tgtEl>
                                          <p:spTgt spid="7158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3" name="Text Box 3">
            <a:extLst>
              <a:ext uri="{FF2B5EF4-FFF2-40B4-BE49-F238E27FC236}">
                <a16:creationId xmlns:a16="http://schemas.microsoft.com/office/drawing/2014/main" id="{5ABEA4E4-F661-4F62-8F09-2750D643A34F}"/>
              </a:ext>
            </a:extLst>
          </p:cNvPr>
          <p:cNvSpPr txBox="1">
            <a:spLocks noChangeArrowheads="1"/>
          </p:cNvSpPr>
          <p:nvPr/>
        </p:nvSpPr>
        <p:spPr bwMode="auto">
          <a:xfrm>
            <a:off x="395288" y="2133600"/>
            <a:ext cx="83058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易知 </a:t>
            </a:r>
            <a:r>
              <a:rPr lang="en-US" altLang="zh-CN" sz="2800" b="1" i="1">
                <a:solidFill>
                  <a:srgbClr val="0000CC"/>
                </a:solidFill>
                <a:latin typeface="Times New Roman" panose="02020603050405020304" pitchFamily="18" charset="0"/>
                <a:ea typeface="黑体" panose="02010609060101010101" pitchFamily="49" charset="-122"/>
              </a:rPr>
              <a:t>r</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是 </a:t>
            </a:r>
            <a:r>
              <a:rPr lang="en-US" altLang="zh-CN" sz="2800" b="1" i="1">
                <a:solidFill>
                  <a:srgbClr val="0000CC"/>
                </a:solidFill>
                <a:latin typeface="Times New Roman" panose="02020603050405020304" pitchFamily="18" charset="0"/>
                <a:ea typeface="黑体" panose="02010609060101010101" pitchFamily="49" charset="-122"/>
              </a:rPr>
              <a:t>G</a:t>
            </a:r>
            <a:r>
              <a:rPr lang="en-US" altLang="zh-CN" sz="2800" b="1" i="1" baseline="-25000">
                <a:solidFill>
                  <a:srgbClr val="0000CC"/>
                </a:solidFill>
                <a:latin typeface="Times New Roman" panose="02020603050405020304" pitchFamily="18" charset="0"/>
                <a:ea typeface="黑体" panose="02010609060101010101" pitchFamily="49" charset="-122"/>
              </a:rPr>
              <a:t>m</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的对应于特征值为 </a:t>
            </a:r>
            <a:r>
              <a:rPr lang="zh-CN" altLang="en-US" sz="2800" b="1">
                <a:solidFill>
                  <a:srgbClr val="0000CC"/>
                </a:solidFill>
                <a:latin typeface="Times New Roman" panose="02020603050405020304" pitchFamily="18" charset="0"/>
                <a:ea typeface="黑体" panose="02010609060101010101" pitchFamily="49" charset="-122"/>
              </a:rPr>
              <a:t>1</a:t>
            </a:r>
            <a:r>
              <a:rPr lang="zh-CN" altLang="en-US" sz="2600" b="1">
                <a:latin typeface="Times New Roman" panose="02020603050405020304" pitchFamily="18" charset="0"/>
                <a:ea typeface="黑体" panose="02010609060101010101" pitchFamily="49" charset="-122"/>
              </a:rPr>
              <a:t> 的特征向量</a:t>
            </a:r>
          </a:p>
        </p:txBody>
      </p:sp>
      <p:sp>
        <p:nvSpPr>
          <p:cNvPr id="716805" name="Text Box 5">
            <a:extLst>
              <a:ext uri="{FF2B5EF4-FFF2-40B4-BE49-F238E27FC236}">
                <a16:creationId xmlns:a16="http://schemas.microsoft.com/office/drawing/2014/main" id="{6A99DAE1-C93F-4419-AACF-A2118A3BE6A9}"/>
              </a:ext>
            </a:extLst>
          </p:cNvPr>
          <p:cNvSpPr txBox="1">
            <a:spLocks noChangeArrowheads="1"/>
          </p:cNvSpPr>
          <p:nvPr/>
        </p:nvSpPr>
        <p:spPr bwMode="auto">
          <a:xfrm>
            <a:off x="611188" y="2852738"/>
            <a:ext cx="8137525" cy="5715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0000CC"/>
              </a:buClr>
              <a:buFont typeface="Wingdings" panose="05000000000000000000" pitchFamily="2" charset="2"/>
              <a:buNone/>
            </a:pPr>
            <a:r>
              <a:rPr lang="zh-CN" altLang="en-US" sz="2600" b="1">
                <a:latin typeface="Times New Roman" panose="02020603050405020304" pitchFamily="18" charset="0"/>
                <a:ea typeface="黑体" panose="02010609060101010101" pitchFamily="49" charset="-122"/>
              </a:rPr>
              <a:t>矩阵 </a:t>
            </a:r>
            <a:r>
              <a:rPr lang="en-US" altLang="zh-CN" sz="2800" b="1" i="1">
                <a:solidFill>
                  <a:srgbClr val="0000FF"/>
                </a:solidFill>
                <a:latin typeface="Times New Roman" panose="02020603050405020304" pitchFamily="18" charset="0"/>
                <a:ea typeface="黑体" panose="02010609060101010101" pitchFamily="49" charset="-122"/>
              </a:rPr>
              <a:t>G</a:t>
            </a:r>
            <a:r>
              <a:rPr lang="en-US" altLang="zh-CN" sz="2800" b="1" i="1" baseline="-18000">
                <a:solidFill>
                  <a:srgbClr val="0000FF"/>
                </a:solidFill>
                <a:latin typeface="Times New Roman" panose="02020603050405020304" pitchFamily="18" charset="0"/>
                <a:ea typeface="黑体" panose="02010609060101010101" pitchFamily="49" charset="-122"/>
              </a:rPr>
              <a:t>m</a:t>
            </a:r>
            <a:r>
              <a:rPr lang="en-US" altLang="zh-CN"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一定有特征值</a:t>
            </a:r>
            <a:r>
              <a:rPr lang="zh-CN" altLang="en-US" b="1">
                <a:latin typeface="Times New Roman" panose="02020603050405020304" pitchFamily="18" charset="0"/>
                <a:ea typeface="黑体" panose="02010609060101010101" pitchFamily="49" charset="-122"/>
              </a:rPr>
              <a:t> </a:t>
            </a:r>
            <a:r>
              <a:rPr lang="zh-CN" altLang="en-US" b="1">
                <a:solidFill>
                  <a:srgbClr val="0000FF"/>
                </a:solidFill>
                <a:latin typeface="Times New Roman" panose="02020603050405020304" pitchFamily="18" charset="0"/>
                <a:ea typeface="黑体" panose="02010609060101010101" pitchFamily="49" charset="-122"/>
              </a:rPr>
              <a:t>1</a:t>
            </a:r>
            <a:r>
              <a:rPr lang="zh-CN" altLang="en-US" sz="2600" b="1">
                <a:latin typeface="Times New Roman" panose="02020603050405020304" pitchFamily="18" charset="0"/>
                <a:ea typeface="黑体" panose="02010609060101010101" pitchFamily="49" charset="-122"/>
              </a:rPr>
              <a:t> 吗？即上面的方程是否有解？</a:t>
            </a:r>
          </a:p>
        </p:txBody>
      </p:sp>
      <p:grpSp>
        <p:nvGrpSpPr>
          <p:cNvPr id="716813" name="Group 13">
            <a:extLst>
              <a:ext uri="{FF2B5EF4-FFF2-40B4-BE49-F238E27FC236}">
                <a16:creationId xmlns:a16="http://schemas.microsoft.com/office/drawing/2014/main" id="{FCE8D8D0-17E0-4547-B189-37E494684F3A}"/>
              </a:ext>
            </a:extLst>
          </p:cNvPr>
          <p:cNvGrpSpPr>
            <a:grpSpLocks/>
          </p:cNvGrpSpPr>
          <p:nvPr/>
        </p:nvGrpSpPr>
        <p:grpSpPr bwMode="auto">
          <a:xfrm>
            <a:off x="395288" y="3716338"/>
            <a:ext cx="8305800" cy="804862"/>
            <a:chOff x="249" y="2341"/>
            <a:chExt cx="5232" cy="507"/>
          </a:xfrm>
        </p:grpSpPr>
        <p:sp>
          <p:nvSpPr>
            <p:cNvPr id="716807" name="Text Box 7">
              <a:extLst>
                <a:ext uri="{FF2B5EF4-FFF2-40B4-BE49-F238E27FC236}">
                  <a16:creationId xmlns:a16="http://schemas.microsoft.com/office/drawing/2014/main" id="{45490B19-09E8-4646-B769-E6EBC1F90AF0}"/>
                </a:ext>
              </a:extLst>
            </p:cNvPr>
            <p:cNvSpPr txBox="1">
              <a:spLocks noChangeArrowheads="1"/>
            </p:cNvSpPr>
            <p:nvPr/>
          </p:nvSpPr>
          <p:spPr bwMode="auto">
            <a:xfrm>
              <a:off x="249" y="2392"/>
              <a:ext cx="5232"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3300"/>
                </a:buClr>
                <a:buFont typeface="Wingdings" panose="05000000000000000000" pitchFamily="2" charset="2"/>
                <a:buChar char="q"/>
              </a:pPr>
              <a:r>
                <a:rPr lang="zh-CN" altLang="en-US" sz="2600" b="1">
                  <a:latin typeface="Times New Roman" panose="02020603050405020304" pitchFamily="18" charset="0"/>
                  <a:ea typeface="黑体" panose="02010609060101010101" pitchFamily="49" charset="-122"/>
                </a:rPr>
                <a:t> 如果 </a:t>
              </a:r>
              <a:r>
                <a:rPr lang="en-US" altLang="zh-CN" sz="2600" b="1" i="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 </a:t>
              </a:r>
              <a:r>
                <a:rPr lang="en-US" altLang="zh-CN" sz="2600" b="1" i="1">
                  <a:latin typeface="Times New Roman" panose="02020603050405020304" pitchFamily="18" charset="0"/>
                  <a:ea typeface="黑体" panose="02010609060101010101" pitchFamily="49" charset="-122"/>
                </a:rPr>
                <a:t>              </a:t>
              </a:r>
              <a:r>
                <a:rPr lang="en-US" altLang="zh-CN" sz="2600" b="1">
                  <a:latin typeface="Times New Roman" panose="02020603050405020304" pitchFamily="18" charset="0"/>
                  <a:ea typeface="黑体" panose="02010609060101010101" pitchFamily="49" charset="-122"/>
                </a:rPr>
                <a:t>，</a:t>
              </a:r>
              <a:r>
                <a:rPr lang="zh-CN" altLang="en-US" sz="2600" b="1">
                  <a:latin typeface="Times New Roman" panose="02020603050405020304" pitchFamily="18" charset="0"/>
                  <a:ea typeface="黑体" panose="02010609060101010101" pitchFamily="49" charset="-122"/>
                </a:rPr>
                <a:t>则 </a:t>
              </a:r>
              <a:r>
                <a:rPr lang="en-US" altLang="zh-CN" sz="2800" b="1" i="1">
                  <a:solidFill>
                    <a:srgbClr val="0000CC"/>
                  </a:solidFill>
                  <a:latin typeface="Times New Roman" panose="02020603050405020304" pitchFamily="18" charset="0"/>
                  <a:ea typeface="黑体" panose="02010609060101010101" pitchFamily="49" charset="-122"/>
                </a:rPr>
                <a:t>r</a:t>
              </a:r>
              <a:r>
                <a:rPr lang="en-US" altLang="zh-CN" sz="2800" b="1" baseline="-18000">
                  <a:solidFill>
                    <a:srgbClr val="0000CC"/>
                  </a:solidFill>
                  <a:latin typeface="Times New Roman" panose="02020603050405020304" pitchFamily="18" charset="0"/>
                  <a:ea typeface="黑体" panose="02010609060101010101" pitchFamily="49" charset="-122"/>
                </a:rPr>
                <a:t>1 </a:t>
              </a:r>
              <a:r>
                <a:rPr lang="en-US" altLang="zh-CN" sz="2800" b="1">
                  <a:solidFill>
                    <a:srgbClr val="0000CC"/>
                  </a:solidFill>
                  <a:latin typeface="Courier New" panose="02070309020205020404" pitchFamily="49" charset="0"/>
                  <a:ea typeface="黑体" panose="02010609060101010101" pitchFamily="49" charset="-122"/>
                </a:rPr>
                <a:t>=</a:t>
              </a:r>
              <a:r>
                <a:rPr lang="en-US" altLang="zh-CN" sz="2800" b="1">
                  <a:solidFill>
                    <a:srgbClr val="0000CC"/>
                  </a:solidFill>
                  <a:latin typeface="Times New Roman" panose="02020603050405020304" pitchFamily="18" charset="0"/>
                  <a:ea typeface="黑体" panose="02010609060101010101" pitchFamily="49" charset="-122"/>
                </a:rPr>
                <a:t> </a:t>
              </a:r>
              <a:r>
                <a:rPr lang="en-US" altLang="zh-CN" sz="2800" b="1" i="1">
                  <a:solidFill>
                    <a:srgbClr val="0000CC"/>
                  </a:solidFill>
                  <a:latin typeface="Times New Roman" panose="02020603050405020304" pitchFamily="18" charset="0"/>
                  <a:ea typeface="黑体" panose="02010609060101010101" pitchFamily="49" charset="-122"/>
                </a:rPr>
                <a:t>r</a:t>
              </a:r>
              <a:r>
                <a:rPr lang="en-US" altLang="zh-CN" sz="2800" b="1" baseline="-18000">
                  <a:solidFill>
                    <a:srgbClr val="0000CC"/>
                  </a:solidFill>
                  <a:latin typeface="Times New Roman" panose="02020603050405020304" pitchFamily="18" charset="0"/>
                  <a:ea typeface="黑体" panose="02010609060101010101" pitchFamily="49" charset="-122"/>
                </a:rPr>
                <a:t>2</a:t>
              </a:r>
              <a:r>
                <a:rPr lang="en-US" altLang="zh-CN" sz="2800" b="1" i="1" baseline="-18000">
                  <a:solidFill>
                    <a:srgbClr val="0000CC"/>
                  </a:solidFill>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 ，此时就无法进行排名</a:t>
              </a:r>
            </a:p>
          </p:txBody>
        </p:sp>
        <p:graphicFrame>
          <p:nvGraphicFramePr>
            <p:cNvPr id="716808" name="Object 8">
              <a:extLst>
                <a:ext uri="{FF2B5EF4-FFF2-40B4-BE49-F238E27FC236}">
                  <a16:creationId xmlns:a16="http://schemas.microsoft.com/office/drawing/2014/main" id="{0DFD37BA-87AA-4A16-9F33-7BBA78F87326}"/>
                </a:ext>
              </a:extLst>
            </p:cNvPr>
            <p:cNvGraphicFramePr>
              <a:graphicFrameLocks noChangeAspect="1"/>
            </p:cNvGraphicFramePr>
            <p:nvPr/>
          </p:nvGraphicFramePr>
          <p:xfrm>
            <a:off x="975" y="2341"/>
            <a:ext cx="830" cy="507"/>
          </p:xfrm>
          <a:graphic>
            <a:graphicData uri="http://schemas.openxmlformats.org/presentationml/2006/ole">
              <mc:AlternateContent xmlns:mc="http://schemas.openxmlformats.org/markup-compatibility/2006">
                <mc:Choice xmlns:v="urn:schemas-microsoft-com:vml" Requires="v">
                  <p:oleObj spid="_x0000_s716820" name="Equation" r:id="rId3" imgW="749160" imgH="457200" progId="Equation.DSMT4">
                    <p:embed/>
                  </p:oleObj>
                </mc:Choice>
                <mc:Fallback>
                  <p:oleObj name="Equation" r:id="rId3" imgW="749160" imgH="457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2341"/>
                          <a:ext cx="830"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6809" name="Text Box 9">
            <a:extLst>
              <a:ext uri="{FF2B5EF4-FFF2-40B4-BE49-F238E27FC236}">
                <a16:creationId xmlns:a16="http://schemas.microsoft.com/office/drawing/2014/main" id="{5175AE3E-9745-4C25-920D-033F20C7AFD1}"/>
              </a:ext>
            </a:extLst>
          </p:cNvPr>
          <p:cNvSpPr txBox="1">
            <a:spLocks noChangeArrowheads="1"/>
          </p:cNvSpPr>
          <p:nvPr/>
        </p:nvSpPr>
        <p:spPr bwMode="auto">
          <a:xfrm>
            <a:off x="684213" y="4868863"/>
            <a:ext cx="8064500" cy="619125"/>
          </a:xfrm>
          <a:prstGeom prst="rect">
            <a:avLst/>
          </a:prstGeom>
          <a:noFill/>
          <a:ln w="57150" cmpd="thickThin">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0000CC"/>
              </a:buClr>
              <a:buFont typeface="Wingdings" panose="05000000000000000000" pitchFamily="2" charset="2"/>
              <a:buNone/>
            </a:pPr>
            <a:r>
              <a:rPr lang="zh-CN" altLang="en-US" sz="2800" b="1">
                <a:solidFill>
                  <a:srgbClr val="0000CC"/>
                </a:solidFill>
                <a:latin typeface="Times New Roman" panose="02020603050405020304" pitchFamily="18" charset="0"/>
                <a:ea typeface="黑体" panose="02010609060101010101" pitchFamily="49" charset="-122"/>
              </a:rPr>
              <a:t>因此，我们需要对简化的 </a:t>
            </a:r>
            <a:r>
              <a:rPr lang="en-US" altLang="zh-CN" sz="2800" b="1">
                <a:solidFill>
                  <a:srgbClr val="0000CC"/>
                </a:solidFill>
                <a:latin typeface="Times New Roman" panose="02020603050405020304" pitchFamily="18" charset="0"/>
                <a:ea typeface="黑体" panose="02010609060101010101" pitchFamily="49" charset="-122"/>
              </a:rPr>
              <a:t>PageRank </a:t>
            </a:r>
            <a:r>
              <a:rPr lang="zh-CN" altLang="en-US" sz="2800" b="1">
                <a:solidFill>
                  <a:srgbClr val="0000CC"/>
                </a:solidFill>
                <a:latin typeface="Times New Roman" panose="02020603050405020304" pitchFamily="18" charset="0"/>
                <a:ea typeface="黑体" panose="02010609060101010101" pitchFamily="49" charset="-122"/>
              </a:rPr>
              <a:t>进行改进！</a:t>
            </a:r>
            <a:endParaRPr lang="zh-CN" altLang="en-US" b="1">
              <a:solidFill>
                <a:srgbClr val="0000CC"/>
              </a:solidFill>
              <a:latin typeface="Times New Roman" panose="02020603050405020304" pitchFamily="18" charset="0"/>
              <a:ea typeface="黑体" panose="02010609060101010101" pitchFamily="49" charset="-122"/>
            </a:endParaRPr>
          </a:p>
        </p:txBody>
      </p:sp>
      <p:sp>
        <p:nvSpPr>
          <p:cNvPr id="716810" name="Rectangle 10">
            <a:extLst>
              <a:ext uri="{FF2B5EF4-FFF2-40B4-BE49-F238E27FC236}">
                <a16:creationId xmlns:a16="http://schemas.microsoft.com/office/drawing/2014/main" id="{BFF51A22-340C-4A8C-8A71-1641C8144237}"/>
              </a:ext>
            </a:extLst>
          </p:cNvPr>
          <p:cNvSpPr>
            <a:spLocks noGrp="1" noChangeArrowheads="1"/>
          </p:cNvSpPr>
          <p:nvPr>
            <p:ph type="title"/>
          </p:nvPr>
        </p:nvSpPr>
        <p:spPr>
          <a:xfrm>
            <a:off x="1258888" y="188913"/>
            <a:ext cx="6584950" cy="762000"/>
          </a:xfrm>
        </p:spPr>
        <p:txBody>
          <a:bodyPr/>
          <a:lstStyle/>
          <a:p>
            <a:r>
              <a:rPr lang="zh-CN" altLang="en-US"/>
              <a:t>简化 </a:t>
            </a:r>
            <a:r>
              <a:rPr lang="en-US" altLang="zh-CN"/>
              <a:t>PageRank </a:t>
            </a:r>
            <a:r>
              <a:rPr lang="zh-CN" altLang="en-US"/>
              <a:t>存在的问题</a:t>
            </a:r>
          </a:p>
        </p:txBody>
      </p:sp>
      <p:graphicFrame>
        <p:nvGraphicFramePr>
          <p:cNvPr id="716811" name="Object 11">
            <a:extLst>
              <a:ext uri="{FF2B5EF4-FFF2-40B4-BE49-F238E27FC236}">
                <a16:creationId xmlns:a16="http://schemas.microsoft.com/office/drawing/2014/main" id="{804D6BEA-4364-4356-9ACA-E1C3BDA98C22}"/>
              </a:ext>
            </a:extLst>
          </p:cNvPr>
          <p:cNvGraphicFramePr>
            <a:graphicFrameLocks noChangeAspect="1"/>
          </p:cNvGraphicFramePr>
          <p:nvPr/>
        </p:nvGraphicFramePr>
        <p:xfrm>
          <a:off x="2105025" y="1341438"/>
          <a:ext cx="2216150" cy="725487"/>
        </p:xfrm>
        <a:graphic>
          <a:graphicData uri="http://schemas.openxmlformats.org/presentationml/2006/ole">
            <mc:AlternateContent xmlns:mc="http://schemas.openxmlformats.org/markup-compatibility/2006">
              <mc:Choice xmlns:v="urn:schemas-microsoft-com:vml" Requires="v">
                <p:oleObj spid="_x0000_s716821" name="Equation" r:id="rId5" imgW="698400" imgH="228600" progId="Equation.DSMT4">
                  <p:embed/>
                </p:oleObj>
              </mc:Choice>
              <mc:Fallback>
                <p:oleObj name="Equation" r:id="rId5" imgW="698400" imgH="228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025" y="1341438"/>
                        <a:ext cx="2216150" cy="72548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16811"/>
                                        </p:tgtEl>
                                        <p:attrNameLst>
                                          <p:attrName>style.visibility</p:attrName>
                                        </p:attrNameLst>
                                      </p:cBhvr>
                                      <p:to>
                                        <p:strVal val="visible"/>
                                      </p:to>
                                    </p:set>
                                    <p:animEffect transition="in" filter="wipe(up)">
                                      <p:cBhvr>
                                        <p:cTn id="7" dur="500"/>
                                        <p:tgtEl>
                                          <p:spTgt spid="716811"/>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16803"/>
                                        </p:tgtEl>
                                        <p:attrNameLst>
                                          <p:attrName>style.visibility</p:attrName>
                                        </p:attrNameLst>
                                      </p:cBhvr>
                                      <p:to>
                                        <p:strVal val="visible"/>
                                      </p:to>
                                    </p:set>
                                    <p:animEffect transition="in" filter="box(in)">
                                      <p:cBhvr>
                                        <p:cTn id="11" dur="500"/>
                                        <p:tgtEl>
                                          <p:spTgt spid="7168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716805"/>
                                        </p:tgtEl>
                                        <p:attrNameLst>
                                          <p:attrName>style.visibility</p:attrName>
                                        </p:attrNameLst>
                                      </p:cBhvr>
                                      <p:to>
                                        <p:strVal val="visible"/>
                                      </p:to>
                                    </p:set>
                                    <p:anim calcmode="lin" valueType="num">
                                      <p:cBhvr additive="base">
                                        <p:cTn id="16" dur="500" fill="hold"/>
                                        <p:tgtEl>
                                          <p:spTgt spid="716805"/>
                                        </p:tgtEl>
                                        <p:attrNameLst>
                                          <p:attrName>ppt_x</p:attrName>
                                        </p:attrNameLst>
                                      </p:cBhvr>
                                      <p:tavLst>
                                        <p:tav tm="0">
                                          <p:val>
                                            <p:strVal val="0-#ppt_w/2"/>
                                          </p:val>
                                        </p:tav>
                                        <p:tav tm="100000">
                                          <p:val>
                                            <p:strVal val="#ppt_x"/>
                                          </p:val>
                                        </p:tav>
                                      </p:tavLst>
                                    </p:anim>
                                    <p:anim calcmode="lin" valueType="num">
                                      <p:cBhvr additive="base">
                                        <p:cTn id="17" dur="500" fill="hold"/>
                                        <p:tgtEl>
                                          <p:spTgt spid="716805"/>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16813"/>
                                        </p:tgtEl>
                                        <p:attrNameLst>
                                          <p:attrName>style.visibility</p:attrName>
                                        </p:attrNameLst>
                                      </p:cBhvr>
                                      <p:to>
                                        <p:strVal val="visible"/>
                                      </p:to>
                                    </p:set>
                                    <p:animEffect transition="in" filter="checkerboard(across)">
                                      <p:cBhvr>
                                        <p:cTn id="22" dur="500"/>
                                        <p:tgtEl>
                                          <p:spTgt spid="7168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16809"/>
                                        </p:tgtEl>
                                        <p:attrNameLst>
                                          <p:attrName>style.visibility</p:attrName>
                                        </p:attrNameLst>
                                      </p:cBhvr>
                                      <p:to>
                                        <p:strVal val="visible"/>
                                      </p:to>
                                    </p:set>
                                    <p:animEffect transition="in" filter="slide(fromBottom)">
                                      <p:cBhvr>
                                        <p:cTn id="27" dur="500"/>
                                        <p:tgtEl>
                                          <p:spTgt spid="716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3" grpId="0"/>
      <p:bldP spid="716805" grpId="0" animBg="1" autoUpdateAnimBg="0"/>
      <p:bldP spid="71680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Text Box 3">
            <a:extLst>
              <a:ext uri="{FF2B5EF4-FFF2-40B4-BE49-F238E27FC236}">
                <a16:creationId xmlns:a16="http://schemas.microsoft.com/office/drawing/2014/main" id="{C995767B-1166-48DE-8224-C23DFEF93126}"/>
              </a:ext>
            </a:extLst>
          </p:cNvPr>
          <p:cNvSpPr txBox="1">
            <a:spLocks noChangeArrowheads="1"/>
          </p:cNvSpPr>
          <p:nvPr/>
        </p:nvSpPr>
        <p:spPr bwMode="auto">
          <a:xfrm>
            <a:off x="838200" y="1989138"/>
            <a:ext cx="6973888"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3300"/>
              </a:buClr>
              <a:buFont typeface="Wingdings" panose="05000000000000000000" pitchFamily="2" charset="2"/>
              <a:buNone/>
            </a:pPr>
            <a:r>
              <a:rPr lang="zh-CN" altLang="en-US" sz="2600" b="1">
                <a:latin typeface="Times New Roman" panose="02020603050405020304" pitchFamily="18" charset="0"/>
                <a:ea typeface="黑体" panose="02010609060101010101" pitchFamily="49" charset="-122"/>
              </a:rPr>
              <a:t>设 </a:t>
            </a:r>
            <a:r>
              <a:rPr lang="zh-CN" altLang="en-US" sz="3000" b="1" i="1">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3000" b="1" i="1">
                <a:solidFill>
                  <a:srgbClr val="0000CC"/>
                </a:solidFill>
                <a:latin typeface="Times New Roman" panose="02020603050405020304" pitchFamily="18" charset="0"/>
                <a:ea typeface="黑体" panose="02010609060101010101" pitchFamily="49" charset="-122"/>
                <a:sym typeface="Symbol" panose="05050102010706020507" pitchFamily="18" charset="2"/>
              </a:rPr>
              <a:t>u</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是网页 </a:t>
            </a:r>
            <a:r>
              <a:rPr lang="en-US" altLang="zh-CN" sz="3000" b="1" i="1">
                <a:solidFill>
                  <a:srgbClr val="0000CC"/>
                </a:solidFill>
                <a:latin typeface="Times New Roman" panose="02020603050405020304" pitchFamily="18" charset="0"/>
                <a:ea typeface="黑体" panose="02010609060101010101" pitchFamily="49" charset="-122"/>
              </a:rPr>
              <a:t>u</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的所获得的基本级别，则</a:t>
            </a:r>
          </a:p>
        </p:txBody>
      </p:sp>
      <p:graphicFrame>
        <p:nvGraphicFramePr>
          <p:cNvPr id="717829" name="Object 5">
            <a:extLst>
              <a:ext uri="{FF2B5EF4-FFF2-40B4-BE49-F238E27FC236}">
                <a16:creationId xmlns:a16="http://schemas.microsoft.com/office/drawing/2014/main" id="{13A46ECF-3EBA-4A0A-8777-6BA80622DA76}"/>
              </a:ext>
            </a:extLst>
          </p:cNvPr>
          <p:cNvGraphicFramePr>
            <a:graphicFrameLocks noChangeAspect="1"/>
          </p:cNvGraphicFramePr>
          <p:nvPr/>
        </p:nvGraphicFramePr>
        <p:xfrm>
          <a:off x="1476375" y="2781300"/>
          <a:ext cx="5329238" cy="1457325"/>
        </p:xfrm>
        <a:graphic>
          <a:graphicData uri="http://schemas.openxmlformats.org/presentationml/2006/ole">
            <mc:AlternateContent xmlns:mc="http://schemas.openxmlformats.org/markup-compatibility/2006">
              <mc:Choice xmlns:v="urn:schemas-microsoft-com:vml" Requires="v">
                <p:oleObj spid="_x0000_s717855" name="Equation" r:id="rId3" imgW="1625400" imgH="444240" progId="Equation.DSMT4">
                  <p:embed/>
                </p:oleObj>
              </mc:Choice>
              <mc:Fallback>
                <p:oleObj name="Equation" r:id="rId3" imgW="162540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781300"/>
                        <a:ext cx="5329238" cy="14573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43" name="Rectangle 19">
            <a:extLst>
              <a:ext uri="{FF2B5EF4-FFF2-40B4-BE49-F238E27FC236}">
                <a16:creationId xmlns:a16="http://schemas.microsoft.com/office/drawing/2014/main" id="{3289ED31-8B58-4772-A2D8-7289E70A6C4E}"/>
              </a:ext>
            </a:extLst>
          </p:cNvPr>
          <p:cNvSpPr>
            <a:spLocks noGrp="1" noChangeArrowheads="1"/>
          </p:cNvSpPr>
          <p:nvPr>
            <p:ph type="title"/>
          </p:nvPr>
        </p:nvSpPr>
        <p:spPr>
          <a:xfrm>
            <a:off x="1371600" y="152400"/>
            <a:ext cx="6224588" cy="762000"/>
          </a:xfrm>
        </p:spPr>
        <p:txBody>
          <a:bodyPr/>
          <a:lstStyle/>
          <a:p>
            <a:r>
              <a:rPr lang="zh-CN" altLang="en-US"/>
              <a:t>改进的 </a:t>
            </a:r>
            <a:r>
              <a:rPr lang="en-US" altLang="zh-CN"/>
              <a:t>PageRank</a:t>
            </a:r>
            <a:endParaRPr lang="zh-CN" altLang="en-US"/>
          </a:p>
        </p:txBody>
      </p:sp>
      <p:sp>
        <p:nvSpPr>
          <p:cNvPr id="717844" name="Text Box 20">
            <a:extLst>
              <a:ext uri="{FF2B5EF4-FFF2-40B4-BE49-F238E27FC236}">
                <a16:creationId xmlns:a16="http://schemas.microsoft.com/office/drawing/2014/main" id="{261C69E8-9157-428F-AEDC-C30DBC44943E}"/>
              </a:ext>
            </a:extLst>
          </p:cNvPr>
          <p:cNvSpPr txBox="1">
            <a:spLocks noChangeArrowheads="1"/>
          </p:cNvSpPr>
          <p:nvPr/>
        </p:nvSpPr>
        <p:spPr bwMode="auto">
          <a:xfrm>
            <a:off x="395288" y="1341438"/>
            <a:ext cx="83058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3300"/>
              </a:buClr>
              <a:buFont typeface="Wingdings" panose="05000000000000000000" pitchFamily="2" charset="2"/>
              <a:buChar char="q"/>
            </a:pPr>
            <a:r>
              <a:rPr lang="zh-CN" altLang="en-US" sz="2800" b="1">
                <a:solidFill>
                  <a:srgbClr val="0000CC"/>
                </a:solidFill>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基本思想：</a:t>
            </a:r>
            <a:r>
              <a:rPr lang="zh-CN" altLang="en-US" sz="2800" b="1">
                <a:solidFill>
                  <a:srgbClr val="0000CC"/>
                </a:solidFill>
                <a:latin typeface="Times New Roman" panose="02020603050405020304" pitchFamily="18" charset="0"/>
                <a:ea typeface="黑体" panose="02010609060101010101" pitchFamily="49" charset="-122"/>
              </a:rPr>
              <a:t>首先给每个网页设置一个基本级别</a:t>
            </a:r>
          </a:p>
        </p:txBody>
      </p:sp>
      <p:grpSp>
        <p:nvGrpSpPr>
          <p:cNvPr id="717851" name="Group 27">
            <a:extLst>
              <a:ext uri="{FF2B5EF4-FFF2-40B4-BE49-F238E27FC236}">
                <a16:creationId xmlns:a16="http://schemas.microsoft.com/office/drawing/2014/main" id="{DD5952E8-D40B-47BC-A041-348720F44048}"/>
              </a:ext>
            </a:extLst>
          </p:cNvPr>
          <p:cNvGrpSpPr>
            <a:grpSpLocks/>
          </p:cNvGrpSpPr>
          <p:nvPr/>
        </p:nvGrpSpPr>
        <p:grpSpPr bwMode="auto">
          <a:xfrm>
            <a:off x="827088" y="4510088"/>
            <a:ext cx="7416800" cy="1214437"/>
            <a:chOff x="521" y="2841"/>
            <a:chExt cx="4672" cy="765"/>
          </a:xfrm>
        </p:grpSpPr>
        <p:sp>
          <p:nvSpPr>
            <p:cNvPr id="717846" name="Rectangle 22">
              <a:extLst>
                <a:ext uri="{FF2B5EF4-FFF2-40B4-BE49-F238E27FC236}">
                  <a16:creationId xmlns:a16="http://schemas.microsoft.com/office/drawing/2014/main" id="{5823CA21-45A0-43A9-8652-0ACC075595F7}"/>
                </a:ext>
              </a:extLst>
            </p:cNvPr>
            <p:cNvSpPr>
              <a:spLocks noChangeArrowheads="1"/>
            </p:cNvSpPr>
            <p:nvPr/>
          </p:nvSpPr>
          <p:spPr bwMode="auto">
            <a:xfrm>
              <a:off x="521" y="2841"/>
              <a:ext cx="12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CC"/>
                  </a:solidFill>
                  <a:latin typeface="Times New Roman" panose="02020603050405020304" pitchFamily="18" charset="0"/>
                  <a:ea typeface="黑体" panose="02010609060101010101" pitchFamily="49" charset="-122"/>
                </a:rPr>
                <a:t>其中：</a:t>
              </a:r>
            </a:p>
          </p:txBody>
        </p:sp>
        <p:sp>
          <p:nvSpPr>
            <p:cNvPr id="717848" name="Rectangle 24">
              <a:extLst>
                <a:ext uri="{FF2B5EF4-FFF2-40B4-BE49-F238E27FC236}">
                  <a16:creationId xmlns:a16="http://schemas.microsoft.com/office/drawing/2014/main" id="{F351DB2F-936C-4CB0-A882-7F2ADC71BAE7}"/>
                </a:ext>
              </a:extLst>
            </p:cNvPr>
            <p:cNvSpPr>
              <a:spLocks noChangeArrowheads="1"/>
            </p:cNvSpPr>
            <p:nvPr/>
          </p:nvSpPr>
          <p:spPr bwMode="auto">
            <a:xfrm>
              <a:off x="1202" y="2886"/>
              <a:ext cx="3991"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buClr>
                  <a:schemeClr val="hlink"/>
                </a:buClr>
                <a:buFont typeface="Wingdings" panose="05000000000000000000" pitchFamily="2" charset="2"/>
                <a:buChar char="l"/>
              </a:pPr>
              <a:r>
                <a:rPr lang="en-US" altLang="zh-CN" sz="2600" b="1" i="1">
                  <a:latin typeface="Times New Roman" panose="02020603050405020304" pitchFamily="18" charset="0"/>
                  <a:ea typeface="黑体" panose="02010609060101010101" pitchFamily="49" charset="-122"/>
                </a:rPr>
                <a:t> </a:t>
              </a:r>
              <a:r>
                <a:rPr lang="en-US" altLang="zh-CN" sz="3000" b="1" i="1">
                  <a:solidFill>
                    <a:srgbClr val="0000CC"/>
                  </a:solidFill>
                  <a:latin typeface="Times New Roman" panose="02020603050405020304" pitchFamily="18" charset="0"/>
                  <a:ea typeface="黑体" panose="02010609060101010101" pitchFamily="49" charset="-122"/>
                </a:rPr>
                <a:t>x</a:t>
              </a:r>
              <a:r>
                <a:rPr lang="en-US" altLang="zh-CN" sz="3000" b="1">
                  <a:solidFill>
                    <a:srgbClr val="0000CC"/>
                  </a:solidFill>
                  <a:latin typeface="Times New Roman" panose="02020603050405020304" pitchFamily="18" charset="0"/>
                  <a:ea typeface="黑体" panose="02010609060101010101" pitchFamily="49" charset="-122"/>
                </a:rPr>
                <a:t>(</a:t>
              </a:r>
              <a:r>
                <a:rPr lang="en-US" altLang="zh-CN" sz="3000" b="1" i="1">
                  <a:solidFill>
                    <a:srgbClr val="0000CC"/>
                  </a:solidFill>
                  <a:latin typeface="Times New Roman" panose="02020603050405020304" pitchFamily="18" charset="0"/>
                  <a:ea typeface="黑体" panose="02010609060101010101" pitchFamily="49" charset="-122"/>
                </a:rPr>
                <a:t>u</a:t>
              </a:r>
              <a:r>
                <a:rPr lang="en-US" altLang="zh-CN" sz="3000" b="1">
                  <a:solidFill>
                    <a:srgbClr val="0000CC"/>
                  </a:solidFill>
                  <a:latin typeface="Times New Roman" panose="02020603050405020304" pitchFamily="18" charset="0"/>
                  <a:ea typeface="黑体" panose="02010609060101010101" pitchFamily="49" charset="-122"/>
                </a:rPr>
                <a:t>)</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表示网页 </a:t>
              </a:r>
              <a:r>
                <a:rPr lang="en-US" altLang="zh-CN" sz="3000" b="1" i="1">
                  <a:solidFill>
                    <a:srgbClr val="0000CC"/>
                  </a:solidFill>
                  <a:latin typeface="Times New Roman" panose="02020603050405020304" pitchFamily="18" charset="0"/>
                  <a:ea typeface="黑体" panose="02010609060101010101" pitchFamily="49" charset="-122"/>
                </a:rPr>
                <a:t>u</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的最终级别</a:t>
              </a:r>
            </a:p>
            <a:p>
              <a:pPr>
                <a:spcBef>
                  <a:spcPct val="30000"/>
                </a:spcBef>
                <a:buClr>
                  <a:schemeClr val="hlink"/>
                </a:buClr>
                <a:buFont typeface="Wingdings" panose="05000000000000000000" pitchFamily="2" charset="2"/>
                <a:buChar char="l"/>
              </a:pPr>
              <a:r>
                <a:rPr lang="en-US" altLang="zh-CN" sz="2600" b="1" i="1">
                  <a:latin typeface="Times New Roman" panose="02020603050405020304" pitchFamily="18" charset="0"/>
                  <a:ea typeface="黑体" panose="02010609060101010101" pitchFamily="49" charset="-122"/>
                </a:rPr>
                <a:t> </a:t>
              </a:r>
              <a:r>
                <a:rPr lang="en-US" altLang="zh-CN" sz="3000" b="1" i="1">
                  <a:solidFill>
                    <a:srgbClr val="0000CC"/>
                  </a:solidFill>
                  <a:latin typeface="Times New Roman" panose="02020603050405020304" pitchFamily="18" charset="0"/>
                  <a:ea typeface="黑体" panose="02010609060101010101" pitchFamily="49" charset="-122"/>
                </a:rPr>
                <a:t>p</a:t>
              </a:r>
              <a:r>
                <a:rPr lang="en-US" altLang="zh-CN" sz="2600" b="1" i="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是一个加权系数，通常取 </a:t>
              </a:r>
              <a:r>
                <a:rPr lang="en-US" altLang="zh-CN" sz="2600" b="1">
                  <a:solidFill>
                    <a:srgbClr val="0000CC"/>
                  </a:solidFill>
                  <a:latin typeface="Times New Roman" panose="02020603050405020304" pitchFamily="18" charset="0"/>
                  <a:ea typeface="黑体" panose="02010609060101010101" pitchFamily="49" charset="-122"/>
                </a:rPr>
                <a:t>0.85</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左右</a:t>
              </a:r>
            </a:p>
          </p:txBody>
        </p:sp>
      </p:grpSp>
      <p:sp>
        <p:nvSpPr>
          <p:cNvPr id="717850" name="Rectangle 26">
            <a:extLst>
              <a:ext uri="{FF2B5EF4-FFF2-40B4-BE49-F238E27FC236}">
                <a16:creationId xmlns:a16="http://schemas.microsoft.com/office/drawing/2014/main" id="{69CF8CA9-AF49-4D9E-A397-96AB5E289206}"/>
              </a:ext>
            </a:extLst>
          </p:cNvPr>
          <p:cNvSpPr>
            <a:spLocks noChangeArrowheads="1"/>
          </p:cNvSpPr>
          <p:nvPr/>
        </p:nvSpPr>
        <p:spPr bwMode="auto">
          <a:xfrm>
            <a:off x="1908175" y="5805488"/>
            <a:ext cx="56880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buClr>
                <a:schemeClr val="hlink"/>
              </a:buClr>
              <a:buFont typeface="Wingdings" panose="05000000000000000000" pitchFamily="2" charset="2"/>
              <a:buChar char="l"/>
            </a:pPr>
            <a:r>
              <a:rPr lang="zh-CN" altLang="en-US" sz="2600" b="1">
                <a:latin typeface="Times New Roman" panose="02020603050405020304" pitchFamily="18" charset="0"/>
                <a:ea typeface="黑体" panose="02010609060101010101" pitchFamily="49" charset="-122"/>
              </a:rPr>
              <a:t> </a:t>
            </a:r>
            <a:r>
              <a:rPr lang="zh-CN" altLang="en-US" sz="3000" b="1" i="1">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3000" b="1" i="1">
                <a:solidFill>
                  <a:srgbClr val="0000CC"/>
                </a:solidFill>
                <a:latin typeface="Times New Roman" panose="02020603050405020304" pitchFamily="18" charset="0"/>
                <a:ea typeface="黑体" panose="02010609060101010101" pitchFamily="49" charset="-122"/>
                <a:sym typeface="Symbol" panose="05050102010706020507" pitchFamily="18" charset="2"/>
              </a:rPr>
              <a:t>u</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3000" b="1">
                <a:solidFill>
                  <a:srgbClr val="0000CC"/>
                </a:solidFill>
                <a:latin typeface="Courier New" panose="02070309020205020404" pitchFamily="49" charset="0"/>
                <a:ea typeface="黑体" panose="02010609060101010101" pitchFamily="49" charset="-122"/>
                <a:sym typeface="Symbol" panose="05050102010706020507" pitchFamily="18" charset="2"/>
              </a:rPr>
              <a:t>=</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 (1 </a:t>
            </a:r>
            <a:r>
              <a:rPr lang="en-US" altLang="zh-CN" sz="3000" b="1">
                <a:solidFill>
                  <a:srgbClr val="0000CC"/>
                </a:solidFill>
                <a:latin typeface="Courier New" panose="02070309020205020404" pitchFamily="49" charset="0"/>
                <a:ea typeface="黑体" panose="02010609060101010101" pitchFamily="49" charset="-122"/>
                <a:sym typeface="Symbol" panose="05050102010706020507" pitchFamily="18" charset="2"/>
              </a:rPr>
              <a:t>–</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 </a:t>
            </a:r>
            <a:r>
              <a:rPr lang="en-US" altLang="zh-CN" sz="3000" b="1" i="1">
                <a:solidFill>
                  <a:srgbClr val="0000CC"/>
                </a:solidFill>
                <a:latin typeface="Times New Roman" panose="02020603050405020304" pitchFamily="18" charset="0"/>
                <a:ea typeface="黑体" panose="02010609060101010101" pitchFamily="49" charset="-122"/>
                <a:sym typeface="Symbol" panose="05050102010706020507" pitchFamily="18" charset="2"/>
              </a:rPr>
              <a:t>p </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3000" b="1">
                <a:solidFill>
                  <a:srgbClr val="0000CC"/>
                </a:solidFill>
                <a:latin typeface="Courier New" panose="02070309020205020404" pitchFamily="49" charset="0"/>
                <a:ea typeface="黑体" panose="02010609060101010101" pitchFamily="49" charset="-122"/>
                <a:sym typeface="Symbol" panose="05050102010706020507" pitchFamily="18" charset="2"/>
              </a:rPr>
              <a:t>/</a:t>
            </a:r>
            <a:r>
              <a:rPr lang="en-US" altLang="zh-CN" sz="3000" b="1" i="1">
                <a:solidFill>
                  <a:srgbClr val="0000CC"/>
                </a:solidFill>
                <a:latin typeface="Times New Roman" panose="02020603050405020304" pitchFamily="18" charset="0"/>
                <a:ea typeface="黑体" panose="02010609060101010101" pitchFamily="49" charset="-122"/>
                <a:sym typeface="Symbol" panose="05050102010706020507" pitchFamily="18" charset="2"/>
              </a:rPr>
              <a:t>m</a:t>
            </a:r>
            <a:r>
              <a:rPr lang="en-US" altLang="zh-CN" sz="3000" b="1">
                <a:latin typeface="Times New Roman" panose="02020603050405020304" pitchFamily="18" charset="0"/>
                <a:ea typeface="黑体" panose="02010609060101010101" pitchFamily="49" charset="-122"/>
                <a:sym typeface="Symbol" panose="05050102010706020507" pitchFamily="18" charset="2"/>
              </a:rPr>
              <a:t> </a:t>
            </a:r>
            <a:r>
              <a:rPr lang="en-US" altLang="zh-CN" sz="3000" b="1">
                <a:latin typeface="Courier New" panose="02070309020205020404" pitchFamily="49" charset="0"/>
                <a:ea typeface="黑体" panose="02010609060101010101" pitchFamily="49" charset="-122"/>
                <a:sym typeface="Symbol" panose="05050102010706020507" pitchFamily="18" charset="2"/>
              </a:rPr>
              <a:t></a:t>
            </a:r>
            <a:r>
              <a:rPr lang="en-US" altLang="zh-CN" sz="3000" b="1">
                <a:latin typeface="Times New Roman" panose="02020603050405020304" pitchFamily="18" charset="0"/>
                <a:ea typeface="黑体" panose="02010609060101010101" pitchFamily="49" charset="-122"/>
                <a:sym typeface="Symbol" panose="05050102010706020507" pitchFamily="18" charset="2"/>
              </a:rPr>
              <a:t> </a:t>
            </a:r>
            <a:r>
              <a:rPr lang="en-US" altLang="zh-CN" sz="3000" b="1" i="1">
                <a:latin typeface="Times New Roman" panose="02020603050405020304" pitchFamily="18" charset="0"/>
                <a:ea typeface="黑体" panose="02010609060101010101" pitchFamily="49" charset="-122"/>
                <a:sym typeface="Symbol" panose="05050102010706020507" pitchFamily="18" charset="2"/>
              </a:rPr>
              <a:t></a:t>
            </a:r>
            <a:endParaRPr lang="en-US" altLang="en-US" sz="3000" b="1" i="1">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7844"/>
                                        </p:tgtEl>
                                        <p:attrNameLst>
                                          <p:attrName>style.visibility</p:attrName>
                                        </p:attrNameLst>
                                      </p:cBhvr>
                                      <p:to>
                                        <p:strVal val="visible"/>
                                      </p:to>
                                    </p:set>
                                    <p:animEffect transition="in" filter="dissolve">
                                      <p:cBhvr>
                                        <p:cTn id="7" dur="500"/>
                                        <p:tgtEl>
                                          <p:spTgt spid="717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17827"/>
                                        </p:tgtEl>
                                        <p:attrNameLst>
                                          <p:attrName>style.visibility</p:attrName>
                                        </p:attrNameLst>
                                      </p:cBhvr>
                                      <p:to>
                                        <p:strVal val="visible"/>
                                      </p:to>
                                    </p:set>
                                    <p:animEffect transition="in" filter="diamond(in)">
                                      <p:cBhvr>
                                        <p:cTn id="12" dur="2000"/>
                                        <p:tgtEl>
                                          <p:spTgt spid="717827"/>
                                        </p:tgtEl>
                                      </p:cBhvr>
                                    </p:animEffect>
                                  </p:childTnLst>
                                </p:cTn>
                              </p:par>
                            </p:childTnLst>
                          </p:cTn>
                        </p:par>
                        <p:par>
                          <p:cTn id="13" fill="hold" nodeType="afterGroup">
                            <p:stCondLst>
                              <p:cond delay="2000"/>
                            </p:stCondLst>
                            <p:childTnLst>
                              <p:par>
                                <p:cTn id="14" presetID="22" presetClass="entr" presetSubtype="1" fill="hold" nodeType="afterEffect">
                                  <p:stCondLst>
                                    <p:cond delay="0"/>
                                  </p:stCondLst>
                                  <p:childTnLst>
                                    <p:set>
                                      <p:cBhvr>
                                        <p:cTn id="15" dur="1" fill="hold">
                                          <p:stCondLst>
                                            <p:cond delay="0"/>
                                          </p:stCondLst>
                                        </p:cTn>
                                        <p:tgtEl>
                                          <p:spTgt spid="717829"/>
                                        </p:tgtEl>
                                        <p:attrNameLst>
                                          <p:attrName>style.visibility</p:attrName>
                                        </p:attrNameLst>
                                      </p:cBhvr>
                                      <p:to>
                                        <p:strVal val="visible"/>
                                      </p:to>
                                    </p:set>
                                    <p:animEffect transition="in" filter="wipe(up)">
                                      <p:cBhvr>
                                        <p:cTn id="16" dur="500"/>
                                        <p:tgtEl>
                                          <p:spTgt spid="717829"/>
                                        </p:tgtEl>
                                      </p:cBhvr>
                                    </p:animEffect>
                                  </p:childTnLst>
                                </p:cTn>
                              </p:par>
                            </p:childTnLst>
                          </p:cTn>
                        </p:par>
                        <p:par>
                          <p:cTn id="17" fill="hold" nodeType="afterGroup">
                            <p:stCondLst>
                              <p:cond delay="2500"/>
                            </p:stCondLst>
                            <p:childTnLst>
                              <p:par>
                                <p:cTn id="18" presetID="4" presetClass="entr" presetSubtype="16" fill="hold" nodeType="afterEffect">
                                  <p:stCondLst>
                                    <p:cond delay="0"/>
                                  </p:stCondLst>
                                  <p:childTnLst>
                                    <p:set>
                                      <p:cBhvr>
                                        <p:cTn id="19" dur="1" fill="hold">
                                          <p:stCondLst>
                                            <p:cond delay="0"/>
                                          </p:stCondLst>
                                        </p:cTn>
                                        <p:tgtEl>
                                          <p:spTgt spid="717851"/>
                                        </p:tgtEl>
                                        <p:attrNameLst>
                                          <p:attrName>style.visibility</p:attrName>
                                        </p:attrNameLst>
                                      </p:cBhvr>
                                      <p:to>
                                        <p:strVal val="visible"/>
                                      </p:to>
                                    </p:set>
                                    <p:animEffect transition="in" filter="box(in)">
                                      <p:cBhvr>
                                        <p:cTn id="20" dur="500"/>
                                        <p:tgtEl>
                                          <p:spTgt spid="7178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17850"/>
                                        </p:tgtEl>
                                        <p:attrNameLst>
                                          <p:attrName>style.visibility</p:attrName>
                                        </p:attrNameLst>
                                      </p:cBhvr>
                                      <p:to>
                                        <p:strVal val="visible"/>
                                      </p:to>
                                    </p:set>
                                    <p:animEffect transition="in" filter="slide(fromBottom)">
                                      <p:cBhvr>
                                        <p:cTn id="25" dur="500"/>
                                        <p:tgtEl>
                                          <p:spTgt spid="717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p:bldP spid="717844" grpId="0"/>
      <p:bldP spid="7178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79" name="Rectangle 23">
            <a:extLst>
              <a:ext uri="{FF2B5EF4-FFF2-40B4-BE49-F238E27FC236}">
                <a16:creationId xmlns:a16="http://schemas.microsoft.com/office/drawing/2014/main" id="{D93E4544-2D48-4202-8F1E-0B822D9F46E1}"/>
              </a:ext>
            </a:extLst>
          </p:cNvPr>
          <p:cNvSpPr>
            <a:spLocks noChangeArrowheads="1"/>
          </p:cNvSpPr>
          <p:nvPr/>
        </p:nvSpPr>
        <p:spPr bwMode="auto">
          <a:xfrm>
            <a:off x="971550" y="4652963"/>
            <a:ext cx="2736850" cy="52863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00CC"/>
                </a:solidFill>
                <a:latin typeface="Times New Roman" panose="02020603050405020304" pitchFamily="18" charset="0"/>
                <a:ea typeface="黑体" panose="02010609060101010101" pitchFamily="49" charset="-122"/>
              </a:rPr>
              <a:t>矩阵           形式</a:t>
            </a:r>
          </a:p>
        </p:txBody>
      </p:sp>
      <p:sp>
        <p:nvSpPr>
          <p:cNvPr id="736264" name="Rectangle 8">
            <a:extLst>
              <a:ext uri="{FF2B5EF4-FFF2-40B4-BE49-F238E27FC236}">
                <a16:creationId xmlns:a16="http://schemas.microsoft.com/office/drawing/2014/main" id="{DFC6DB7A-DCA2-4713-8F9E-4C7468A4D555}"/>
              </a:ext>
            </a:extLst>
          </p:cNvPr>
          <p:cNvSpPr>
            <a:spLocks noChangeArrowheads="1"/>
          </p:cNvSpPr>
          <p:nvPr/>
        </p:nvSpPr>
        <p:spPr bwMode="auto">
          <a:xfrm>
            <a:off x="468313" y="1341438"/>
            <a:ext cx="79200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600" b="1">
                <a:latin typeface="Times New Roman" panose="02020603050405020304" pitchFamily="18" charset="0"/>
                <a:ea typeface="黑体" panose="02010609060101010101" pitchFamily="49" charset="-122"/>
              </a:rPr>
              <a:t>与前面的讨论相类似，将所有网页进行编号：</a:t>
            </a:r>
            <a:br>
              <a:rPr lang="zh-CN" altLang="en-US" sz="2600" b="1">
                <a:latin typeface="Times New Roman" panose="02020603050405020304" pitchFamily="18" charset="0"/>
                <a:ea typeface="黑体" panose="02010609060101010101" pitchFamily="49" charset="-122"/>
              </a:rPr>
            </a:br>
            <a:r>
              <a:rPr lang="zh-CN" altLang="en-US" sz="2600" b="1">
                <a:latin typeface="Times New Roman" panose="02020603050405020304" pitchFamily="18" charset="0"/>
                <a:ea typeface="黑体" panose="02010609060101010101" pitchFamily="49" charset="-122"/>
              </a:rPr>
              <a:t>         </a:t>
            </a:r>
            <a:r>
              <a:rPr lang="zh-CN" altLang="en-US" sz="3000" b="1">
                <a:solidFill>
                  <a:srgbClr val="0000CC"/>
                </a:solidFill>
                <a:latin typeface="Times New Roman" panose="02020603050405020304" pitchFamily="18" charset="0"/>
                <a:ea typeface="黑体" panose="02010609060101010101" pitchFamily="49" charset="-122"/>
              </a:rPr>
              <a:t>1</a:t>
            </a:r>
            <a:r>
              <a:rPr lang="zh-CN" altLang="en-US" sz="3000" b="1">
                <a:latin typeface="Times New Roman" panose="02020603050405020304" pitchFamily="18" charset="0"/>
                <a:ea typeface="黑体" panose="02010609060101010101" pitchFamily="49" charset="-122"/>
              </a:rPr>
              <a:t>、</a:t>
            </a:r>
            <a:r>
              <a:rPr lang="zh-CN" altLang="en-US" sz="3000" b="1">
                <a:solidFill>
                  <a:srgbClr val="0000CC"/>
                </a:solidFill>
                <a:latin typeface="Times New Roman" panose="02020603050405020304" pitchFamily="18" charset="0"/>
                <a:ea typeface="黑体" panose="02010609060101010101" pitchFamily="49" charset="-122"/>
              </a:rPr>
              <a:t>2</a:t>
            </a:r>
            <a:r>
              <a:rPr lang="zh-CN" altLang="en-US" sz="3000" b="1">
                <a:latin typeface="Times New Roman" panose="02020603050405020304" pitchFamily="18" charset="0"/>
                <a:ea typeface="黑体" panose="02010609060101010101" pitchFamily="49" charset="-122"/>
              </a:rPr>
              <a:t>、</a:t>
            </a:r>
            <a:r>
              <a:rPr lang="zh-CN" altLang="en-US" sz="3000" b="1">
                <a:solidFill>
                  <a:srgbClr val="0000CC"/>
                </a:solidFill>
                <a:latin typeface="Times New Roman" panose="02020603050405020304" pitchFamily="18" charset="0"/>
                <a:ea typeface="黑体" panose="02010609060101010101" pitchFamily="49" charset="-122"/>
              </a:rPr>
              <a:t>...</a:t>
            </a:r>
            <a:r>
              <a:rPr lang="zh-CN" altLang="en-US" sz="3000" b="1">
                <a:latin typeface="Times New Roman" panose="02020603050405020304" pitchFamily="18" charset="0"/>
                <a:ea typeface="黑体" panose="02010609060101010101" pitchFamily="49" charset="-122"/>
              </a:rPr>
              <a:t> 、</a:t>
            </a:r>
            <a:r>
              <a:rPr lang="en-US" altLang="zh-CN" sz="3000" b="1" i="1">
                <a:solidFill>
                  <a:srgbClr val="0000CC"/>
                </a:solidFill>
                <a:latin typeface="Times New Roman" panose="02020603050405020304" pitchFamily="18" charset="0"/>
                <a:ea typeface="黑体" panose="02010609060101010101" pitchFamily="49" charset="-122"/>
              </a:rPr>
              <a:t>m</a:t>
            </a:r>
            <a:endParaRPr lang="en-US" altLang="zh-CN" sz="3000" b="1" i="1">
              <a:latin typeface="Times New Roman" panose="02020603050405020304" pitchFamily="18" charset="0"/>
              <a:ea typeface="黑体" panose="02010609060101010101" pitchFamily="49" charset="-122"/>
            </a:endParaRPr>
          </a:p>
        </p:txBody>
      </p:sp>
      <p:graphicFrame>
        <p:nvGraphicFramePr>
          <p:cNvPr id="736265" name="Object 9">
            <a:extLst>
              <a:ext uri="{FF2B5EF4-FFF2-40B4-BE49-F238E27FC236}">
                <a16:creationId xmlns:a16="http://schemas.microsoft.com/office/drawing/2014/main" id="{12AF4968-69CC-4EBC-9E34-8E8D32424C46}"/>
              </a:ext>
            </a:extLst>
          </p:cNvPr>
          <p:cNvGraphicFramePr>
            <a:graphicFrameLocks noChangeAspect="1"/>
          </p:cNvGraphicFramePr>
          <p:nvPr/>
        </p:nvGraphicFramePr>
        <p:xfrm>
          <a:off x="735013" y="5445125"/>
          <a:ext cx="4156075" cy="771525"/>
        </p:xfrm>
        <a:graphic>
          <a:graphicData uri="http://schemas.openxmlformats.org/presentationml/2006/ole">
            <mc:AlternateContent xmlns:mc="http://schemas.openxmlformats.org/markup-compatibility/2006">
              <mc:Choice xmlns:v="urn:schemas-microsoft-com:vml" Requires="v">
                <p:oleObj spid="_x0000_s736297" name="Equation" r:id="rId3" imgW="1231560" imgH="228600" progId="Equation.DSMT4">
                  <p:embed/>
                </p:oleObj>
              </mc:Choice>
              <mc:Fallback>
                <p:oleObj name="Equation" r:id="rId3" imgW="1231560" imgH="228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3" y="5445125"/>
                        <a:ext cx="4156075" cy="7715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6" name="Object 10">
            <a:extLst>
              <a:ext uri="{FF2B5EF4-FFF2-40B4-BE49-F238E27FC236}">
                <a16:creationId xmlns:a16="http://schemas.microsoft.com/office/drawing/2014/main" id="{BD10D479-2732-4E82-B05F-88A948C21256}"/>
              </a:ext>
            </a:extLst>
          </p:cNvPr>
          <p:cNvGraphicFramePr>
            <a:graphicFrameLocks noChangeAspect="1"/>
          </p:cNvGraphicFramePr>
          <p:nvPr/>
        </p:nvGraphicFramePr>
        <p:xfrm>
          <a:off x="5462588" y="5229225"/>
          <a:ext cx="3471862" cy="1227138"/>
        </p:xfrm>
        <a:graphic>
          <a:graphicData uri="http://schemas.openxmlformats.org/presentationml/2006/ole">
            <mc:AlternateContent xmlns:mc="http://schemas.openxmlformats.org/markup-compatibility/2006">
              <mc:Choice xmlns:v="urn:schemas-microsoft-com:vml" Requires="v">
                <p:oleObj spid="_x0000_s736298" name="Equation" r:id="rId5" imgW="1434960" imgH="507960" progId="Equation.DSMT4">
                  <p:embed/>
                </p:oleObj>
              </mc:Choice>
              <mc:Fallback>
                <p:oleObj name="Equation" r:id="rId5" imgW="1434960" imgH="5079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5229225"/>
                        <a:ext cx="3471862"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7" name="Object 11">
            <a:extLst>
              <a:ext uri="{FF2B5EF4-FFF2-40B4-BE49-F238E27FC236}">
                <a16:creationId xmlns:a16="http://schemas.microsoft.com/office/drawing/2014/main" id="{79DD1C04-5835-4698-96D5-F9AEA6DF581B}"/>
              </a:ext>
            </a:extLst>
          </p:cNvPr>
          <p:cNvGraphicFramePr>
            <a:graphicFrameLocks noChangeAspect="1"/>
          </p:cNvGraphicFramePr>
          <p:nvPr/>
        </p:nvGraphicFramePr>
        <p:xfrm>
          <a:off x="900113" y="3213100"/>
          <a:ext cx="3360737" cy="1292225"/>
        </p:xfrm>
        <a:graphic>
          <a:graphicData uri="http://schemas.openxmlformats.org/presentationml/2006/ole">
            <mc:AlternateContent xmlns:mc="http://schemas.openxmlformats.org/markup-compatibility/2006">
              <mc:Choice xmlns:v="urn:schemas-microsoft-com:vml" Requires="v">
                <p:oleObj spid="_x0000_s736299" name="Equation" r:id="rId7" imgW="1257120" imgH="482400" progId="Equation.DSMT4">
                  <p:embed/>
                </p:oleObj>
              </mc:Choice>
              <mc:Fallback>
                <p:oleObj name="Equation" r:id="rId7" imgW="1257120" imgH="4824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213100"/>
                        <a:ext cx="3360737" cy="12922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6268" name="Object 12">
            <a:extLst>
              <a:ext uri="{FF2B5EF4-FFF2-40B4-BE49-F238E27FC236}">
                <a16:creationId xmlns:a16="http://schemas.microsoft.com/office/drawing/2014/main" id="{552B0B06-5B97-412F-A744-F857D8E9103D}"/>
              </a:ext>
            </a:extLst>
          </p:cNvPr>
          <p:cNvGraphicFramePr>
            <a:graphicFrameLocks noChangeAspect="1"/>
          </p:cNvGraphicFramePr>
          <p:nvPr/>
        </p:nvGraphicFramePr>
        <p:xfrm>
          <a:off x="4298950" y="3644900"/>
          <a:ext cx="2857500" cy="461963"/>
        </p:xfrm>
        <a:graphic>
          <a:graphicData uri="http://schemas.openxmlformats.org/presentationml/2006/ole">
            <mc:AlternateContent xmlns:mc="http://schemas.openxmlformats.org/markup-compatibility/2006">
              <mc:Choice xmlns:v="urn:schemas-microsoft-com:vml" Requires="v">
                <p:oleObj spid="_x0000_s736300" name="Equation" r:id="rId9" imgW="952200" imgH="203040" progId="Equation.DSMT4">
                  <p:embed/>
                </p:oleObj>
              </mc:Choice>
              <mc:Fallback>
                <p:oleObj name="Equation" r:id="rId9" imgW="952200" imgH="2030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950" y="3644900"/>
                        <a:ext cx="28575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6274" name="Rectangle 18">
            <a:extLst>
              <a:ext uri="{FF2B5EF4-FFF2-40B4-BE49-F238E27FC236}">
                <a16:creationId xmlns:a16="http://schemas.microsoft.com/office/drawing/2014/main" id="{CF4C5D2C-0942-4906-AF42-45BF7557D82A}"/>
              </a:ext>
            </a:extLst>
          </p:cNvPr>
          <p:cNvSpPr>
            <a:spLocks noGrp="1" noChangeArrowheads="1"/>
          </p:cNvSpPr>
          <p:nvPr>
            <p:ph type="title"/>
          </p:nvPr>
        </p:nvSpPr>
        <p:spPr>
          <a:xfrm>
            <a:off x="1371600" y="152400"/>
            <a:ext cx="6224588" cy="762000"/>
          </a:xfrm>
        </p:spPr>
        <p:txBody>
          <a:bodyPr/>
          <a:lstStyle/>
          <a:p>
            <a:r>
              <a:rPr lang="zh-CN" altLang="en-US"/>
              <a:t>改进的 </a:t>
            </a:r>
            <a:r>
              <a:rPr lang="en-US" altLang="zh-CN"/>
              <a:t>PageRank</a:t>
            </a:r>
            <a:endParaRPr lang="zh-CN" altLang="en-US"/>
          </a:p>
        </p:txBody>
      </p:sp>
      <p:graphicFrame>
        <p:nvGraphicFramePr>
          <p:cNvPr id="736276" name="Object 20">
            <a:extLst>
              <a:ext uri="{FF2B5EF4-FFF2-40B4-BE49-F238E27FC236}">
                <a16:creationId xmlns:a16="http://schemas.microsoft.com/office/drawing/2014/main" id="{C28B1A4C-E76B-4E40-9986-E3931FE09C04}"/>
              </a:ext>
            </a:extLst>
          </p:cNvPr>
          <p:cNvGraphicFramePr>
            <a:graphicFrameLocks noChangeAspect="1"/>
          </p:cNvGraphicFramePr>
          <p:nvPr/>
        </p:nvGraphicFramePr>
        <p:xfrm>
          <a:off x="5292725" y="2060575"/>
          <a:ext cx="3465513" cy="947738"/>
        </p:xfrm>
        <a:graphic>
          <a:graphicData uri="http://schemas.openxmlformats.org/presentationml/2006/ole">
            <mc:AlternateContent xmlns:mc="http://schemas.openxmlformats.org/markup-compatibility/2006">
              <mc:Choice xmlns:v="urn:schemas-microsoft-com:vml" Requires="v">
                <p:oleObj spid="_x0000_s736301" name="Equation" r:id="rId11" imgW="1625400" imgH="444240" progId="Equation.DSMT4">
                  <p:embed/>
                </p:oleObj>
              </mc:Choice>
              <mc:Fallback>
                <p:oleObj name="Equation" r:id="rId11" imgW="1625400" imgH="44424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2060575"/>
                        <a:ext cx="3465513" cy="9477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6277" name="AutoShape 21">
            <a:extLst>
              <a:ext uri="{FF2B5EF4-FFF2-40B4-BE49-F238E27FC236}">
                <a16:creationId xmlns:a16="http://schemas.microsoft.com/office/drawing/2014/main" id="{9CE3D755-5319-4610-9CFC-84163EF2EA4E}"/>
              </a:ext>
            </a:extLst>
          </p:cNvPr>
          <p:cNvSpPr>
            <a:spLocks noChangeArrowheads="1"/>
          </p:cNvSpPr>
          <p:nvPr/>
        </p:nvSpPr>
        <p:spPr bwMode="auto">
          <a:xfrm>
            <a:off x="1763713" y="4508500"/>
            <a:ext cx="1152525" cy="863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6281" name="Rectangle 25">
            <a:extLst>
              <a:ext uri="{FF2B5EF4-FFF2-40B4-BE49-F238E27FC236}">
                <a16:creationId xmlns:a16="http://schemas.microsoft.com/office/drawing/2014/main" id="{433233C5-1823-4B7F-B765-97F016DF4410}"/>
              </a:ext>
            </a:extLst>
          </p:cNvPr>
          <p:cNvSpPr>
            <a:spLocks noChangeArrowheads="1"/>
          </p:cNvSpPr>
          <p:nvPr/>
        </p:nvSpPr>
        <p:spPr bwMode="auto">
          <a:xfrm>
            <a:off x="468313" y="2420938"/>
            <a:ext cx="3833812"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600" b="1">
                <a:latin typeface="Times New Roman" panose="02020603050405020304" pitchFamily="18" charset="0"/>
                <a:ea typeface="黑体" panose="02010609060101010101" pitchFamily="49" charset="-122"/>
              </a:rPr>
              <a:t>于是可以把右式改写为：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36276"/>
                                        </p:tgtEl>
                                        <p:attrNameLst>
                                          <p:attrName>style.visibility</p:attrName>
                                        </p:attrNameLst>
                                      </p:cBhvr>
                                      <p:to>
                                        <p:strVal val="visible"/>
                                      </p:to>
                                    </p:set>
                                    <p:animEffect transition="in" filter="wipe(up)">
                                      <p:cBhvr>
                                        <p:cTn id="7" dur="500"/>
                                        <p:tgtEl>
                                          <p:spTgt spid="736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6264"/>
                                        </p:tgtEl>
                                        <p:attrNameLst>
                                          <p:attrName>style.visibility</p:attrName>
                                        </p:attrNameLst>
                                      </p:cBhvr>
                                      <p:to>
                                        <p:strVal val="visible"/>
                                      </p:to>
                                    </p:set>
                                    <p:animEffect transition="in" filter="wipe(up)">
                                      <p:cBhvr>
                                        <p:cTn id="12" dur="500"/>
                                        <p:tgtEl>
                                          <p:spTgt spid="7362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6281"/>
                                        </p:tgtEl>
                                        <p:attrNameLst>
                                          <p:attrName>style.visibility</p:attrName>
                                        </p:attrNameLst>
                                      </p:cBhvr>
                                      <p:to>
                                        <p:strVal val="visible"/>
                                      </p:to>
                                    </p:set>
                                    <p:animEffect transition="in" filter="blinds(horizontal)">
                                      <p:cBhvr>
                                        <p:cTn id="17" dur="500"/>
                                        <p:tgtEl>
                                          <p:spTgt spid="736281"/>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736267"/>
                                        </p:tgtEl>
                                        <p:attrNameLst>
                                          <p:attrName>style.visibility</p:attrName>
                                        </p:attrNameLst>
                                      </p:cBhvr>
                                      <p:to>
                                        <p:strVal val="visible"/>
                                      </p:to>
                                    </p:set>
                                    <p:animEffect transition="in" filter="wipe(up)">
                                      <p:cBhvr>
                                        <p:cTn id="21" dur="500"/>
                                        <p:tgtEl>
                                          <p:spTgt spid="736267"/>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736268"/>
                                        </p:tgtEl>
                                        <p:attrNameLst>
                                          <p:attrName>style.visibility</p:attrName>
                                        </p:attrNameLst>
                                      </p:cBhvr>
                                      <p:to>
                                        <p:strVal val="visible"/>
                                      </p:to>
                                    </p:set>
                                    <p:animEffect transition="in" filter="wipe(up)">
                                      <p:cBhvr>
                                        <p:cTn id="25" dur="500"/>
                                        <p:tgtEl>
                                          <p:spTgt spid="7362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736279"/>
                                        </p:tgtEl>
                                        <p:attrNameLst>
                                          <p:attrName>style.visibility</p:attrName>
                                        </p:attrNameLst>
                                      </p:cBhvr>
                                      <p:to>
                                        <p:strVal val="visible"/>
                                      </p:to>
                                    </p:set>
                                    <p:anim calcmode="lin" valueType="num">
                                      <p:cBhvr>
                                        <p:cTn id="30" dur="500" fill="hold"/>
                                        <p:tgtEl>
                                          <p:spTgt spid="736279"/>
                                        </p:tgtEl>
                                        <p:attrNameLst>
                                          <p:attrName>ppt_w</p:attrName>
                                        </p:attrNameLst>
                                      </p:cBhvr>
                                      <p:tavLst>
                                        <p:tav tm="0">
                                          <p:val>
                                            <p:fltVal val="0"/>
                                          </p:val>
                                        </p:tav>
                                        <p:tav tm="100000">
                                          <p:val>
                                            <p:strVal val="#ppt_w"/>
                                          </p:val>
                                        </p:tav>
                                      </p:tavLst>
                                    </p:anim>
                                    <p:anim calcmode="lin" valueType="num">
                                      <p:cBhvr>
                                        <p:cTn id="31" dur="500" fill="hold"/>
                                        <p:tgtEl>
                                          <p:spTgt spid="736279"/>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736277"/>
                                        </p:tgtEl>
                                        <p:attrNameLst>
                                          <p:attrName>style.visibility</p:attrName>
                                        </p:attrNameLst>
                                      </p:cBhvr>
                                      <p:to>
                                        <p:strVal val="visible"/>
                                      </p:to>
                                    </p:set>
                                    <p:animEffect transition="in" filter="wipe(up)">
                                      <p:cBhvr>
                                        <p:cTn id="35" dur="500"/>
                                        <p:tgtEl>
                                          <p:spTgt spid="736277"/>
                                        </p:tgtEl>
                                      </p:cBhvr>
                                    </p:animEffect>
                                  </p:childTnLst>
                                </p:cTn>
                              </p:par>
                            </p:childTnLst>
                          </p:cTn>
                        </p:par>
                        <p:par>
                          <p:cTn id="36" fill="hold" nodeType="afterGroup">
                            <p:stCondLst>
                              <p:cond delay="1000"/>
                            </p:stCondLst>
                            <p:childTnLst>
                              <p:par>
                                <p:cTn id="37" presetID="22" presetClass="entr" presetSubtype="1" fill="hold" nodeType="afterEffect">
                                  <p:stCondLst>
                                    <p:cond delay="0"/>
                                  </p:stCondLst>
                                  <p:childTnLst>
                                    <p:set>
                                      <p:cBhvr>
                                        <p:cTn id="38" dur="1" fill="hold">
                                          <p:stCondLst>
                                            <p:cond delay="0"/>
                                          </p:stCondLst>
                                        </p:cTn>
                                        <p:tgtEl>
                                          <p:spTgt spid="736265"/>
                                        </p:tgtEl>
                                        <p:attrNameLst>
                                          <p:attrName>style.visibility</p:attrName>
                                        </p:attrNameLst>
                                      </p:cBhvr>
                                      <p:to>
                                        <p:strVal val="visible"/>
                                      </p:to>
                                    </p:set>
                                    <p:animEffect transition="in" filter="wipe(up)">
                                      <p:cBhvr>
                                        <p:cTn id="39" dur="500"/>
                                        <p:tgtEl>
                                          <p:spTgt spid="736265"/>
                                        </p:tgtEl>
                                      </p:cBhvr>
                                    </p:animEffect>
                                  </p:childTnLst>
                                </p:cTn>
                              </p:par>
                            </p:childTnLst>
                          </p:cTn>
                        </p:par>
                        <p:par>
                          <p:cTn id="40" fill="hold" nodeType="afterGroup">
                            <p:stCondLst>
                              <p:cond delay="1500"/>
                            </p:stCondLst>
                            <p:childTnLst>
                              <p:par>
                                <p:cTn id="41" presetID="2" presetClass="entr" presetSubtype="2" fill="hold" nodeType="afterEffect">
                                  <p:stCondLst>
                                    <p:cond delay="0"/>
                                  </p:stCondLst>
                                  <p:childTnLst>
                                    <p:set>
                                      <p:cBhvr>
                                        <p:cTn id="42" dur="1" fill="hold">
                                          <p:stCondLst>
                                            <p:cond delay="0"/>
                                          </p:stCondLst>
                                        </p:cTn>
                                        <p:tgtEl>
                                          <p:spTgt spid="736266"/>
                                        </p:tgtEl>
                                        <p:attrNameLst>
                                          <p:attrName>style.visibility</p:attrName>
                                        </p:attrNameLst>
                                      </p:cBhvr>
                                      <p:to>
                                        <p:strVal val="visible"/>
                                      </p:to>
                                    </p:set>
                                    <p:anim calcmode="lin" valueType="num">
                                      <p:cBhvr additive="base">
                                        <p:cTn id="43" dur="500" fill="hold"/>
                                        <p:tgtEl>
                                          <p:spTgt spid="736266"/>
                                        </p:tgtEl>
                                        <p:attrNameLst>
                                          <p:attrName>ppt_x</p:attrName>
                                        </p:attrNameLst>
                                      </p:cBhvr>
                                      <p:tavLst>
                                        <p:tav tm="0">
                                          <p:val>
                                            <p:strVal val="1+#ppt_w/2"/>
                                          </p:val>
                                        </p:tav>
                                        <p:tav tm="100000">
                                          <p:val>
                                            <p:strVal val="#ppt_x"/>
                                          </p:val>
                                        </p:tav>
                                      </p:tavLst>
                                    </p:anim>
                                    <p:anim calcmode="lin" valueType="num">
                                      <p:cBhvr additive="base">
                                        <p:cTn id="44" dur="500" fill="hold"/>
                                        <p:tgtEl>
                                          <p:spTgt spid="7362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79" grpId="0" animBg="1"/>
      <p:bldP spid="736264" grpId="0" autoUpdateAnimBg="0"/>
      <p:bldP spid="7362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77" name="Rectangle 29">
            <a:extLst>
              <a:ext uri="{FF2B5EF4-FFF2-40B4-BE49-F238E27FC236}">
                <a16:creationId xmlns:a16="http://schemas.microsoft.com/office/drawing/2014/main" id="{AF5063A9-C5B3-46EE-99D2-6580B9C26AC9}"/>
              </a:ext>
            </a:extLst>
          </p:cNvPr>
          <p:cNvSpPr>
            <a:spLocks noGrp="1" noChangeArrowheads="1"/>
          </p:cNvSpPr>
          <p:nvPr>
            <p:ph type="title"/>
          </p:nvPr>
        </p:nvSpPr>
        <p:spPr>
          <a:xfrm>
            <a:off x="1371600" y="152400"/>
            <a:ext cx="6224588" cy="762000"/>
          </a:xfrm>
        </p:spPr>
        <p:txBody>
          <a:bodyPr/>
          <a:lstStyle/>
          <a:p>
            <a:r>
              <a:rPr lang="zh-CN" altLang="en-US"/>
              <a:t>改进的 </a:t>
            </a:r>
            <a:r>
              <a:rPr lang="en-US" altLang="zh-CN"/>
              <a:t>PageRank</a:t>
            </a:r>
            <a:endParaRPr lang="zh-CN" altLang="en-US"/>
          </a:p>
        </p:txBody>
      </p:sp>
      <p:graphicFrame>
        <p:nvGraphicFramePr>
          <p:cNvPr id="718878" name="Object 30">
            <a:extLst>
              <a:ext uri="{FF2B5EF4-FFF2-40B4-BE49-F238E27FC236}">
                <a16:creationId xmlns:a16="http://schemas.microsoft.com/office/drawing/2014/main" id="{4AA966D7-9825-4E46-996B-2732AEA9C98E}"/>
              </a:ext>
            </a:extLst>
          </p:cNvPr>
          <p:cNvGraphicFramePr>
            <a:graphicFrameLocks noChangeAspect="1"/>
          </p:cNvGraphicFramePr>
          <p:nvPr/>
        </p:nvGraphicFramePr>
        <p:xfrm>
          <a:off x="590550" y="1628775"/>
          <a:ext cx="4156075" cy="771525"/>
        </p:xfrm>
        <a:graphic>
          <a:graphicData uri="http://schemas.openxmlformats.org/presentationml/2006/ole">
            <mc:AlternateContent xmlns:mc="http://schemas.openxmlformats.org/markup-compatibility/2006">
              <mc:Choice xmlns:v="urn:schemas-microsoft-com:vml" Requires="v">
                <p:oleObj spid="_x0000_s718908" name="Equation" r:id="rId3" imgW="1231560" imgH="228600" progId="Equation.DSMT4">
                  <p:embed/>
                </p:oleObj>
              </mc:Choice>
              <mc:Fallback>
                <p:oleObj name="Equation" r:id="rId3" imgW="1231560" imgH="22860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1628775"/>
                        <a:ext cx="4156075" cy="7715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79" name="Object 31">
            <a:extLst>
              <a:ext uri="{FF2B5EF4-FFF2-40B4-BE49-F238E27FC236}">
                <a16:creationId xmlns:a16="http://schemas.microsoft.com/office/drawing/2014/main" id="{AEF51588-7846-4100-8463-BC04C007D0EC}"/>
              </a:ext>
            </a:extLst>
          </p:cNvPr>
          <p:cNvGraphicFramePr>
            <a:graphicFrameLocks noChangeAspect="1"/>
          </p:cNvGraphicFramePr>
          <p:nvPr/>
        </p:nvGraphicFramePr>
        <p:xfrm>
          <a:off x="5318125" y="1412875"/>
          <a:ext cx="3471863" cy="1227138"/>
        </p:xfrm>
        <a:graphic>
          <a:graphicData uri="http://schemas.openxmlformats.org/presentationml/2006/ole">
            <mc:AlternateContent xmlns:mc="http://schemas.openxmlformats.org/markup-compatibility/2006">
              <mc:Choice xmlns:v="urn:schemas-microsoft-com:vml" Requires="v">
                <p:oleObj spid="_x0000_s718909" name="Equation" r:id="rId5" imgW="1434960" imgH="507960" progId="Equation.DSMT4">
                  <p:embed/>
                </p:oleObj>
              </mc:Choice>
              <mc:Fallback>
                <p:oleObj name="Equation" r:id="rId5" imgW="1434960" imgH="507960" progId="Equation.DSMT4">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8125" y="1412875"/>
                        <a:ext cx="3471863"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81" name="Object 33">
            <a:extLst>
              <a:ext uri="{FF2B5EF4-FFF2-40B4-BE49-F238E27FC236}">
                <a16:creationId xmlns:a16="http://schemas.microsoft.com/office/drawing/2014/main" id="{84AFDAB8-CA7E-489C-8095-513B815B8BCA}"/>
              </a:ext>
            </a:extLst>
          </p:cNvPr>
          <p:cNvGraphicFramePr>
            <a:graphicFrameLocks noChangeAspect="1"/>
          </p:cNvGraphicFramePr>
          <p:nvPr/>
        </p:nvGraphicFramePr>
        <p:xfrm>
          <a:off x="427038" y="3068638"/>
          <a:ext cx="2890837" cy="785812"/>
        </p:xfrm>
        <a:graphic>
          <a:graphicData uri="http://schemas.openxmlformats.org/presentationml/2006/ole">
            <mc:AlternateContent xmlns:mc="http://schemas.openxmlformats.org/markup-compatibility/2006">
              <mc:Choice xmlns:v="urn:schemas-microsoft-com:vml" Requires="v">
                <p:oleObj spid="_x0000_s718910" name="Equation" r:id="rId7" imgW="888840" imgH="241200" progId="Equation.DSMT4">
                  <p:embed/>
                </p:oleObj>
              </mc:Choice>
              <mc:Fallback>
                <p:oleObj name="Equation" r:id="rId7" imgW="888840" imgH="241200" progId="Equation.DSMT4">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038" y="3068638"/>
                        <a:ext cx="2890837" cy="785812"/>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82" name="AutoShape 34">
            <a:extLst>
              <a:ext uri="{FF2B5EF4-FFF2-40B4-BE49-F238E27FC236}">
                <a16:creationId xmlns:a16="http://schemas.microsoft.com/office/drawing/2014/main" id="{CC79ABB5-84A2-4443-BD6F-E54974A144C7}"/>
              </a:ext>
            </a:extLst>
          </p:cNvPr>
          <p:cNvSpPr>
            <a:spLocks noChangeArrowheads="1"/>
          </p:cNvSpPr>
          <p:nvPr/>
        </p:nvSpPr>
        <p:spPr bwMode="auto">
          <a:xfrm>
            <a:off x="3419475" y="3213100"/>
            <a:ext cx="792163" cy="431800"/>
          </a:xfrm>
          <a:prstGeom prst="rightArrow">
            <a:avLst>
              <a:gd name="adj1" fmla="val 50000"/>
              <a:gd name="adj2" fmla="val 458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8883" name="Object 35">
            <a:extLst>
              <a:ext uri="{FF2B5EF4-FFF2-40B4-BE49-F238E27FC236}">
                <a16:creationId xmlns:a16="http://schemas.microsoft.com/office/drawing/2014/main" id="{38B65B24-AD37-404D-8D9B-0D9A54A4E74E}"/>
              </a:ext>
            </a:extLst>
          </p:cNvPr>
          <p:cNvGraphicFramePr>
            <a:graphicFrameLocks noChangeAspect="1"/>
          </p:cNvGraphicFramePr>
          <p:nvPr/>
        </p:nvGraphicFramePr>
        <p:xfrm>
          <a:off x="4284663" y="3068638"/>
          <a:ext cx="2311400" cy="744537"/>
        </p:xfrm>
        <a:graphic>
          <a:graphicData uri="http://schemas.openxmlformats.org/presentationml/2006/ole">
            <mc:AlternateContent xmlns:mc="http://schemas.openxmlformats.org/markup-compatibility/2006">
              <mc:Choice xmlns:v="urn:schemas-microsoft-com:vml" Requires="v">
                <p:oleObj spid="_x0000_s718911" name="Equation" r:id="rId9" imgW="711000" imgH="228600" progId="Equation.DSMT4">
                  <p:embed/>
                </p:oleObj>
              </mc:Choice>
              <mc:Fallback>
                <p:oleObj name="Equation" r:id="rId9" imgW="711000" imgH="228600" progId="Equation.DSMT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3068638"/>
                        <a:ext cx="2311400" cy="74453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889" name="Group 41">
            <a:extLst>
              <a:ext uri="{FF2B5EF4-FFF2-40B4-BE49-F238E27FC236}">
                <a16:creationId xmlns:a16="http://schemas.microsoft.com/office/drawing/2014/main" id="{35F18A39-D56A-43AF-AE82-4D06A5CC964B}"/>
              </a:ext>
            </a:extLst>
          </p:cNvPr>
          <p:cNvGrpSpPr>
            <a:grpSpLocks/>
          </p:cNvGrpSpPr>
          <p:nvPr/>
        </p:nvGrpSpPr>
        <p:grpSpPr bwMode="auto">
          <a:xfrm>
            <a:off x="323850" y="4005263"/>
            <a:ext cx="7138988" cy="1254125"/>
            <a:chOff x="204" y="2523"/>
            <a:chExt cx="4497" cy="790"/>
          </a:xfrm>
        </p:grpSpPr>
        <p:sp>
          <p:nvSpPr>
            <p:cNvPr id="718884" name="Rectangle 36">
              <a:extLst>
                <a:ext uri="{FF2B5EF4-FFF2-40B4-BE49-F238E27FC236}">
                  <a16:creationId xmlns:a16="http://schemas.microsoft.com/office/drawing/2014/main" id="{8C9A2205-E7BC-492D-BB41-03EBF4B1E86C}"/>
                </a:ext>
              </a:extLst>
            </p:cNvPr>
            <p:cNvSpPr>
              <a:spLocks noChangeArrowheads="1"/>
            </p:cNvSpPr>
            <p:nvPr/>
          </p:nvSpPr>
          <p:spPr bwMode="auto">
            <a:xfrm>
              <a:off x="204" y="2704"/>
              <a:ext cx="10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CC"/>
                  </a:solidFill>
                  <a:ea typeface="黑体" panose="02010609060101010101" pitchFamily="49" charset="-122"/>
                </a:rPr>
                <a:t>其中：</a:t>
              </a:r>
            </a:p>
          </p:txBody>
        </p:sp>
        <p:graphicFrame>
          <p:nvGraphicFramePr>
            <p:cNvPr id="718885" name="Object 37">
              <a:extLst>
                <a:ext uri="{FF2B5EF4-FFF2-40B4-BE49-F238E27FC236}">
                  <a16:creationId xmlns:a16="http://schemas.microsoft.com/office/drawing/2014/main" id="{82E3B576-B511-4FA6-9CDE-5EF7BBDF31B4}"/>
                </a:ext>
              </a:extLst>
            </p:cNvPr>
            <p:cNvGraphicFramePr>
              <a:graphicFrameLocks noChangeAspect="1"/>
            </p:cNvGraphicFramePr>
            <p:nvPr/>
          </p:nvGraphicFramePr>
          <p:xfrm>
            <a:off x="884" y="2523"/>
            <a:ext cx="3817" cy="790"/>
          </p:xfrm>
          <a:graphic>
            <a:graphicData uri="http://schemas.openxmlformats.org/presentationml/2006/ole">
              <mc:AlternateContent xmlns:mc="http://schemas.openxmlformats.org/markup-compatibility/2006">
                <mc:Choice xmlns:v="urn:schemas-microsoft-com:vml" Requires="v">
                  <p:oleObj spid="_x0000_s718912" name="Equation" r:id="rId11" imgW="2336760" imgH="482400" progId="Equation.DSMT4">
                    <p:embed/>
                  </p:oleObj>
                </mc:Choice>
                <mc:Fallback>
                  <p:oleObj name="Equation" r:id="rId11" imgW="2336760" imgH="482400"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 y="2523"/>
                          <a:ext cx="3817" cy="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887" name="AutoShape 39">
            <a:extLst>
              <a:ext uri="{FF2B5EF4-FFF2-40B4-BE49-F238E27FC236}">
                <a16:creationId xmlns:a16="http://schemas.microsoft.com/office/drawing/2014/main" id="{6DB52F8F-A933-40DA-8EA1-8BD999814BBE}"/>
              </a:ext>
            </a:extLst>
          </p:cNvPr>
          <p:cNvSpPr>
            <a:spLocks noChangeArrowheads="1"/>
          </p:cNvSpPr>
          <p:nvPr/>
        </p:nvSpPr>
        <p:spPr bwMode="auto">
          <a:xfrm>
            <a:off x="2195513" y="2565400"/>
            <a:ext cx="1079500" cy="2951163"/>
          </a:xfrm>
          <a:prstGeom prst="downArrow">
            <a:avLst>
              <a:gd name="adj1" fmla="val 50000"/>
              <a:gd name="adj2" fmla="val 68346"/>
            </a:avLst>
          </a:prstGeom>
          <a:solidFill>
            <a:schemeClr val="accent1">
              <a:alpha val="39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8888" name="Object 40">
            <a:extLst>
              <a:ext uri="{FF2B5EF4-FFF2-40B4-BE49-F238E27FC236}">
                <a16:creationId xmlns:a16="http://schemas.microsoft.com/office/drawing/2014/main" id="{EF0687E6-70A2-4BFB-8E41-6D1DD20152D0}"/>
              </a:ext>
            </a:extLst>
          </p:cNvPr>
          <p:cNvGraphicFramePr>
            <a:graphicFrameLocks noChangeAspect="1"/>
          </p:cNvGraphicFramePr>
          <p:nvPr/>
        </p:nvGraphicFramePr>
        <p:xfrm>
          <a:off x="323850" y="5589588"/>
          <a:ext cx="4625975" cy="685800"/>
        </p:xfrm>
        <a:graphic>
          <a:graphicData uri="http://schemas.openxmlformats.org/presentationml/2006/ole">
            <mc:AlternateContent xmlns:mc="http://schemas.openxmlformats.org/markup-compatibility/2006">
              <mc:Choice xmlns:v="urn:schemas-microsoft-com:vml" Requires="v">
                <p:oleObj spid="_x0000_s718913" name="Equation" r:id="rId13" imgW="1371600" imgH="203040" progId="Equation.DSMT4">
                  <p:embed/>
                </p:oleObj>
              </mc:Choice>
              <mc:Fallback>
                <p:oleObj name="Equation" r:id="rId13" imgW="1371600" imgH="203040" progId="Equation.DSMT4">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3850" y="5589588"/>
                        <a:ext cx="4625975" cy="6858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18878"/>
                                        </p:tgtEl>
                                        <p:attrNameLst>
                                          <p:attrName>style.visibility</p:attrName>
                                        </p:attrNameLst>
                                      </p:cBhvr>
                                      <p:to>
                                        <p:strVal val="visible"/>
                                      </p:to>
                                    </p:set>
                                    <p:animEffect transition="in" filter="wipe(up)">
                                      <p:cBhvr>
                                        <p:cTn id="7" dur="500"/>
                                        <p:tgtEl>
                                          <p:spTgt spid="71887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18879"/>
                                        </p:tgtEl>
                                        <p:attrNameLst>
                                          <p:attrName>style.visibility</p:attrName>
                                        </p:attrNameLst>
                                      </p:cBhvr>
                                      <p:to>
                                        <p:strVal val="visible"/>
                                      </p:to>
                                    </p:set>
                                    <p:animEffect transition="in" filter="wipe(up)">
                                      <p:cBhvr>
                                        <p:cTn id="11" dur="500"/>
                                        <p:tgtEl>
                                          <p:spTgt spid="7188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nodeType="clickEffect">
                                  <p:stCondLst>
                                    <p:cond delay="0"/>
                                  </p:stCondLst>
                                  <p:childTnLst>
                                    <p:set>
                                      <p:cBhvr>
                                        <p:cTn id="15" dur="1" fill="hold">
                                          <p:stCondLst>
                                            <p:cond delay="0"/>
                                          </p:stCondLst>
                                        </p:cTn>
                                        <p:tgtEl>
                                          <p:spTgt spid="718881"/>
                                        </p:tgtEl>
                                        <p:attrNameLst>
                                          <p:attrName>style.visibility</p:attrName>
                                        </p:attrNameLst>
                                      </p:cBhvr>
                                      <p:to>
                                        <p:strVal val="visible"/>
                                      </p:to>
                                    </p:set>
                                    <p:anim calcmode="lin" valueType="num">
                                      <p:cBhvr>
                                        <p:cTn id="16" dur="500" fill="hold"/>
                                        <p:tgtEl>
                                          <p:spTgt spid="718881"/>
                                        </p:tgtEl>
                                        <p:attrNameLst>
                                          <p:attrName>ppt_w</p:attrName>
                                        </p:attrNameLst>
                                      </p:cBhvr>
                                      <p:tavLst>
                                        <p:tav tm="0">
                                          <p:val>
                                            <p:fltVal val="0"/>
                                          </p:val>
                                        </p:tav>
                                        <p:tav tm="100000">
                                          <p:val>
                                            <p:strVal val="#ppt_w"/>
                                          </p:val>
                                        </p:tav>
                                      </p:tavLst>
                                    </p:anim>
                                    <p:anim calcmode="lin" valueType="num">
                                      <p:cBhvr>
                                        <p:cTn id="17" dur="500" fill="hold"/>
                                        <p:tgtEl>
                                          <p:spTgt spid="718881"/>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8882"/>
                                        </p:tgtEl>
                                        <p:attrNameLst>
                                          <p:attrName>style.visibility</p:attrName>
                                        </p:attrNameLst>
                                      </p:cBhvr>
                                      <p:to>
                                        <p:strVal val="visible"/>
                                      </p:to>
                                    </p:set>
                                    <p:animEffect transition="in" filter="wipe(left)">
                                      <p:cBhvr>
                                        <p:cTn id="22" dur="500"/>
                                        <p:tgtEl>
                                          <p:spTgt spid="718882"/>
                                        </p:tgtEl>
                                      </p:cBhvr>
                                    </p:animEffect>
                                  </p:childTnLst>
                                </p:cTn>
                              </p:par>
                            </p:childTnLst>
                          </p:cTn>
                        </p:par>
                        <p:par>
                          <p:cTn id="23" fill="hold" nodeType="afterGroup">
                            <p:stCondLst>
                              <p:cond delay="500"/>
                            </p:stCondLst>
                            <p:childTnLst>
                              <p:par>
                                <p:cTn id="24" presetID="4" presetClass="entr" presetSubtype="16" fill="hold" nodeType="afterEffect">
                                  <p:stCondLst>
                                    <p:cond delay="0"/>
                                  </p:stCondLst>
                                  <p:childTnLst>
                                    <p:set>
                                      <p:cBhvr>
                                        <p:cTn id="25" dur="1" fill="hold">
                                          <p:stCondLst>
                                            <p:cond delay="0"/>
                                          </p:stCondLst>
                                        </p:cTn>
                                        <p:tgtEl>
                                          <p:spTgt spid="718883"/>
                                        </p:tgtEl>
                                        <p:attrNameLst>
                                          <p:attrName>style.visibility</p:attrName>
                                        </p:attrNameLst>
                                      </p:cBhvr>
                                      <p:to>
                                        <p:strVal val="visible"/>
                                      </p:to>
                                    </p:set>
                                    <p:animEffect transition="in" filter="box(in)">
                                      <p:cBhvr>
                                        <p:cTn id="26" dur="500"/>
                                        <p:tgtEl>
                                          <p:spTgt spid="718883"/>
                                        </p:tgtEl>
                                      </p:cBhvr>
                                    </p:animEffect>
                                  </p:childTnLst>
                                </p:cTn>
                              </p:par>
                            </p:childTnLst>
                          </p:cTn>
                        </p:par>
                        <p:par>
                          <p:cTn id="27" fill="hold" nodeType="afterGroup">
                            <p:stCondLst>
                              <p:cond delay="1000"/>
                            </p:stCondLst>
                            <p:childTnLst>
                              <p:par>
                                <p:cTn id="28" presetID="12" presetClass="entr" presetSubtype="4" fill="hold" nodeType="afterEffect">
                                  <p:stCondLst>
                                    <p:cond delay="0"/>
                                  </p:stCondLst>
                                  <p:childTnLst>
                                    <p:set>
                                      <p:cBhvr>
                                        <p:cTn id="29" dur="1" fill="hold">
                                          <p:stCondLst>
                                            <p:cond delay="0"/>
                                          </p:stCondLst>
                                        </p:cTn>
                                        <p:tgtEl>
                                          <p:spTgt spid="718889"/>
                                        </p:tgtEl>
                                        <p:attrNameLst>
                                          <p:attrName>style.visibility</p:attrName>
                                        </p:attrNameLst>
                                      </p:cBhvr>
                                      <p:to>
                                        <p:strVal val="visible"/>
                                      </p:to>
                                    </p:set>
                                    <p:animEffect transition="in" filter="slide(fromBottom)">
                                      <p:cBhvr>
                                        <p:cTn id="30" dur="500"/>
                                        <p:tgtEl>
                                          <p:spTgt spid="7188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718887"/>
                                        </p:tgtEl>
                                        <p:attrNameLst>
                                          <p:attrName>style.visibility</p:attrName>
                                        </p:attrNameLst>
                                      </p:cBhvr>
                                      <p:to>
                                        <p:strVal val="visible"/>
                                      </p:to>
                                    </p:set>
                                    <p:animEffect transition="in" filter="wipe(up)">
                                      <p:cBhvr>
                                        <p:cTn id="35" dur="500"/>
                                        <p:tgtEl>
                                          <p:spTgt spid="718887"/>
                                        </p:tgtEl>
                                      </p:cBhvr>
                                    </p:animEffect>
                                  </p:childTnLst>
                                </p:cTn>
                              </p:par>
                            </p:childTnLst>
                          </p:cTn>
                        </p:par>
                        <p:par>
                          <p:cTn id="36" fill="hold" nodeType="afterGroup">
                            <p:stCondLst>
                              <p:cond delay="500"/>
                            </p:stCondLst>
                            <p:childTnLst>
                              <p:par>
                                <p:cTn id="37" presetID="23" presetClass="entr" presetSubtype="16" fill="hold" nodeType="afterEffect">
                                  <p:stCondLst>
                                    <p:cond delay="0"/>
                                  </p:stCondLst>
                                  <p:childTnLst>
                                    <p:set>
                                      <p:cBhvr>
                                        <p:cTn id="38" dur="1" fill="hold">
                                          <p:stCondLst>
                                            <p:cond delay="0"/>
                                          </p:stCondLst>
                                        </p:cTn>
                                        <p:tgtEl>
                                          <p:spTgt spid="718888"/>
                                        </p:tgtEl>
                                        <p:attrNameLst>
                                          <p:attrName>style.visibility</p:attrName>
                                        </p:attrNameLst>
                                      </p:cBhvr>
                                      <p:to>
                                        <p:strVal val="visible"/>
                                      </p:to>
                                    </p:set>
                                    <p:anim calcmode="lin" valueType="num">
                                      <p:cBhvr>
                                        <p:cTn id="39" dur="500" fill="hold"/>
                                        <p:tgtEl>
                                          <p:spTgt spid="718888"/>
                                        </p:tgtEl>
                                        <p:attrNameLst>
                                          <p:attrName>ppt_w</p:attrName>
                                        </p:attrNameLst>
                                      </p:cBhvr>
                                      <p:tavLst>
                                        <p:tav tm="0">
                                          <p:val>
                                            <p:fltVal val="0"/>
                                          </p:val>
                                        </p:tav>
                                        <p:tav tm="100000">
                                          <p:val>
                                            <p:strVal val="#ppt_w"/>
                                          </p:val>
                                        </p:tav>
                                      </p:tavLst>
                                    </p:anim>
                                    <p:anim calcmode="lin" valueType="num">
                                      <p:cBhvr>
                                        <p:cTn id="40" dur="500" fill="hold"/>
                                        <p:tgtEl>
                                          <p:spTgt spid="7188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1" name="AutoShape 31">
            <a:extLst>
              <a:ext uri="{FF2B5EF4-FFF2-40B4-BE49-F238E27FC236}">
                <a16:creationId xmlns:a16="http://schemas.microsoft.com/office/drawing/2014/main" id="{A384F18E-D6BB-4EC9-9816-3CCF7F9365B1}"/>
              </a:ext>
            </a:extLst>
          </p:cNvPr>
          <p:cNvSpPr>
            <a:spLocks noChangeArrowheads="1"/>
          </p:cNvSpPr>
          <p:nvPr/>
        </p:nvSpPr>
        <p:spPr bwMode="auto">
          <a:xfrm>
            <a:off x="2124075" y="4005263"/>
            <a:ext cx="1223963" cy="1439862"/>
          </a:xfrm>
          <a:prstGeom prst="downArrow">
            <a:avLst>
              <a:gd name="adj1" fmla="val 50000"/>
              <a:gd name="adj2" fmla="val 2941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37282" name="Object 2">
            <a:extLst>
              <a:ext uri="{FF2B5EF4-FFF2-40B4-BE49-F238E27FC236}">
                <a16:creationId xmlns:a16="http://schemas.microsoft.com/office/drawing/2014/main" id="{036D140E-D4C8-46E9-959D-17AE46890B12}"/>
              </a:ext>
            </a:extLst>
          </p:cNvPr>
          <p:cNvGraphicFramePr>
            <a:graphicFrameLocks noChangeAspect="1"/>
          </p:cNvGraphicFramePr>
          <p:nvPr/>
        </p:nvGraphicFramePr>
        <p:xfrm>
          <a:off x="395288" y="1412875"/>
          <a:ext cx="4111625" cy="609600"/>
        </p:xfrm>
        <a:graphic>
          <a:graphicData uri="http://schemas.openxmlformats.org/presentationml/2006/ole">
            <mc:AlternateContent xmlns:mc="http://schemas.openxmlformats.org/markup-compatibility/2006">
              <mc:Choice xmlns:v="urn:schemas-microsoft-com:vml" Requires="v">
                <p:oleObj spid="_x0000_s737339" name="Equation" r:id="rId3" imgW="1371600" imgH="203040" progId="Equation.DSMT4">
                  <p:embed/>
                </p:oleObj>
              </mc:Choice>
              <mc:Fallback>
                <p:oleObj name="Equation" r:id="rId3" imgW="1371600" imgH="203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412875"/>
                        <a:ext cx="41116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7309" name="Group 29">
            <a:extLst>
              <a:ext uri="{FF2B5EF4-FFF2-40B4-BE49-F238E27FC236}">
                <a16:creationId xmlns:a16="http://schemas.microsoft.com/office/drawing/2014/main" id="{249A1261-B353-40E8-AD9C-59A2CFEE4684}"/>
              </a:ext>
            </a:extLst>
          </p:cNvPr>
          <p:cNvGrpSpPr>
            <a:grpSpLocks/>
          </p:cNvGrpSpPr>
          <p:nvPr/>
        </p:nvGrpSpPr>
        <p:grpSpPr bwMode="auto">
          <a:xfrm>
            <a:off x="5508625" y="1196975"/>
            <a:ext cx="2663825" cy="1076325"/>
            <a:chOff x="3470" y="799"/>
            <a:chExt cx="1678" cy="678"/>
          </a:xfrm>
        </p:grpSpPr>
        <p:sp>
          <p:nvSpPr>
            <p:cNvPr id="737286" name="Text Box 6">
              <a:extLst>
                <a:ext uri="{FF2B5EF4-FFF2-40B4-BE49-F238E27FC236}">
                  <a16:creationId xmlns:a16="http://schemas.microsoft.com/office/drawing/2014/main" id="{E49212DA-03F4-4D7E-91B2-1253A28E55E4}"/>
                </a:ext>
              </a:extLst>
            </p:cNvPr>
            <p:cNvSpPr txBox="1">
              <a:spLocks noChangeArrowheads="1"/>
            </p:cNvSpPr>
            <p:nvPr/>
          </p:nvSpPr>
          <p:spPr bwMode="auto">
            <a:xfrm>
              <a:off x="3470" y="799"/>
              <a:ext cx="1678" cy="678"/>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
              <a:r>
                <a:rPr lang="zh-CN" altLang="en-US" sz="1200" b="1">
                  <a:solidFill>
                    <a:srgbClr val="FF3300"/>
                  </a:solidFill>
                  <a:latin typeface="黑体" panose="02010609060101010101" pitchFamily="49" charset="-122"/>
                  <a:ea typeface="黑体" panose="02010609060101010101" pitchFamily="49" charset="-122"/>
                </a:rPr>
                <a:t>  </a:t>
              </a:r>
            </a:p>
            <a:p>
              <a:pPr fontAlgn="b"/>
              <a:r>
                <a:rPr lang="zh-CN" altLang="en-US" sz="2800" b="1">
                  <a:solidFill>
                    <a:srgbClr val="0000CC"/>
                  </a:solidFill>
                  <a:latin typeface="黑体" panose="02010609060101010101" pitchFamily="49" charset="-122"/>
                  <a:ea typeface="黑体" panose="02010609060101010101" pitchFamily="49" charset="-122"/>
                </a:rPr>
                <a:t>规定：</a:t>
              </a:r>
            </a:p>
            <a:p>
              <a:pPr fontAlgn="b"/>
              <a:endParaRPr lang="zh-CN" altLang="en-US" b="1">
                <a:solidFill>
                  <a:srgbClr val="FF3300"/>
                </a:solidFill>
                <a:latin typeface="黑体" panose="02010609060101010101" pitchFamily="49" charset="-122"/>
                <a:ea typeface="黑体" panose="02010609060101010101" pitchFamily="49" charset="-122"/>
              </a:endParaRPr>
            </a:p>
          </p:txBody>
        </p:sp>
        <p:graphicFrame>
          <p:nvGraphicFramePr>
            <p:cNvPr id="737287" name="Object 7">
              <a:extLst>
                <a:ext uri="{FF2B5EF4-FFF2-40B4-BE49-F238E27FC236}">
                  <a16:creationId xmlns:a16="http://schemas.microsoft.com/office/drawing/2014/main" id="{A493D074-2D9F-4C30-BB8D-7BFF1DF7E4FD}"/>
                </a:ext>
              </a:extLst>
            </p:cNvPr>
            <p:cNvGraphicFramePr>
              <a:graphicFrameLocks noChangeAspect="1"/>
            </p:cNvGraphicFramePr>
            <p:nvPr/>
          </p:nvGraphicFramePr>
          <p:xfrm>
            <a:off x="4150" y="799"/>
            <a:ext cx="817" cy="658"/>
          </p:xfrm>
          <a:graphic>
            <a:graphicData uri="http://schemas.openxmlformats.org/presentationml/2006/ole">
              <mc:AlternateContent xmlns:mc="http://schemas.openxmlformats.org/markup-compatibility/2006">
                <mc:Choice xmlns:v="urn:schemas-microsoft-com:vml" Requires="v">
                  <p:oleObj spid="_x0000_s737340" name="Equation" r:id="rId5" imgW="583920" imgH="431640" progId="Equation.DSMT4">
                    <p:embed/>
                  </p:oleObj>
                </mc:Choice>
                <mc:Fallback>
                  <p:oleObj name="Equation" r:id="rId5" imgW="58392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0" y="799"/>
                          <a:ext cx="817" cy="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37291" name="Object 11">
            <a:extLst>
              <a:ext uri="{FF2B5EF4-FFF2-40B4-BE49-F238E27FC236}">
                <a16:creationId xmlns:a16="http://schemas.microsoft.com/office/drawing/2014/main" id="{D02A1744-794B-41E5-A118-54CCA8A16907}"/>
              </a:ext>
            </a:extLst>
          </p:cNvPr>
          <p:cNvGraphicFramePr>
            <a:graphicFrameLocks noChangeAspect="1"/>
          </p:cNvGraphicFramePr>
          <p:nvPr/>
        </p:nvGraphicFramePr>
        <p:xfrm>
          <a:off x="755650" y="2060575"/>
          <a:ext cx="4148138" cy="609600"/>
        </p:xfrm>
        <a:graphic>
          <a:graphicData uri="http://schemas.openxmlformats.org/presentationml/2006/ole">
            <mc:AlternateContent xmlns:mc="http://schemas.openxmlformats.org/markup-compatibility/2006">
              <mc:Choice xmlns:v="urn:schemas-microsoft-com:vml" Requires="v">
                <p:oleObj spid="_x0000_s737341" name="Equation" r:id="rId7" imgW="1384200" imgH="203040" progId="Equation.DSMT4">
                  <p:embed/>
                </p:oleObj>
              </mc:Choice>
              <mc:Fallback>
                <p:oleObj name="Equation" r:id="rId7" imgW="1384200" imgH="2030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060575"/>
                        <a:ext cx="41481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292" name="Object 12">
            <a:extLst>
              <a:ext uri="{FF2B5EF4-FFF2-40B4-BE49-F238E27FC236}">
                <a16:creationId xmlns:a16="http://schemas.microsoft.com/office/drawing/2014/main" id="{F93445BE-B16B-4413-9382-9CCEA9AF8DDD}"/>
              </a:ext>
            </a:extLst>
          </p:cNvPr>
          <p:cNvGraphicFramePr>
            <a:graphicFrameLocks noChangeAspect="1"/>
          </p:cNvGraphicFramePr>
          <p:nvPr/>
        </p:nvGraphicFramePr>
        <p:xfrm>
          <a:off x="755650" y="2708275"/>
          <a:ext cx="4643438" cy="685800"/>
        </p:xfrm>
        <a:graphic>
          <a:graphicData uri="http://schemas.openxmlformats.org/presentationml/2006/ole">
            <mc:AlternateContent xmlns:mc="http://schemas.openxmlformats.org/markup-compatibility/2006">
              <mc:Choice xmlns:v="urn:schemas-microsoft-com:vml" Requires="v">
                <p:oleObj spid="_x0000_s737342" name="Equation" r:id="rId9" imgW="1549080" imgH="228600" progId="Equation.DSMT4">
                  <p:embed/>
                </p:oleObj>
              </mc:Choice>
              <mc:Fallback>
                <p:oleObj name="Equation" r:id="rId9" imgW="1549080" imgH="228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2708275"/>
                        <a:ext cx="464343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293" name="Object 13">
            <a:extLst>
              <a:ext uri="{FF2B5EF4-FFF2-40B4-BE49-F238E27FC236}">
                <a16:creationId xmlns:a16="http://schemas.microsoft.com/office/drawing/2014/main" id="{3079D605-55BA-4AF7-BD67-88B180F9A75D}"/>
              </a:ext>
            </a:extLst>
          </p:cNvPr>
          <p:cNvGraphicFramePr>
            <a:graphicFrameLocks noChangeAspect="1"/>
          </p:cNvGraphicFramePr>
          <p:nvPr/>
        </p:nvGraphicFramePr>
        <p:xfrm>
          <a:off x="755650" y="3357563"/>
          <a:ext cx="4605338" cy="838200"/>
        </p:xfrm>
        <a:graphic>
          <a:graphicData uri="http://schemas.openxmlformats.org/presentationml/2006/ole">
            <mc:AlternateContent xmlns:mc="http://schemas.openxmlformats.org/markup-compatibility/2006">
              <mc:Choice xmlns:v="urn:schemas-microsoft-com:vml" Requires="v">
                <p:oleObj spid="_x0000_s737343" name="Equation" r:id="rId11" imgW="1536480" imgH="279360" progId="Equation.DSMT4">
                  <p:embed/>
                </p:oleObj>
              </mc:Choice>
              <mc:Fallback>
                <p:oleObj name="Equation" r:id="rId11" imgW="1536480" imgH="27936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3357563"/>
                        <a:ext cx="46053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7314" name="Group 34">
            <a:extLst>
              <a:ext uri="{FF2B5EF4-FFF2-40B4-BE49-F238E27FC236}">
                <a16:creationId xmlns:a16="http://schemas.microsoft.com/office/drawing/2014/main" id="{C020FC7A-46F1-4DEC-A9F7-666E5B3D027F}"/>
              </a:ext>
            </a:extLst>
          </p:cNvPr>
          <p:cNvGrpSpPr>
            <a:grpSpLocks/>
          </p:cNvGrpSpPr>
          <p:nvPr/>
        </p:nvGrpSpPr>
        <p:grpSpPr bwMode="auto">
          <a:xfrm>
            <a:off x="4572000" y="2060575"/>
            <a:ext cx="3970338" cy="1584325"/>
            <a:chOff x="2880" y="1298"/>
            <a:chExt cx="2501" cy="998"/>
          </a:xfrm>
        </p:grpSpPr>
        <p:sp>
          <p:nvSpPr>
            <p:cNvPr id="737295" name="Rectangle 15">
              <a:extLst>
                <a:ext uri="{FF2B5EF4-FFF2-40B4-BE49-F238E27FC236}">
                  <a16:creationId xmlns:a16="http://schemas.microsoft.com/office/drawing/2014/main" id="{5F05CE5F-DCD7-4A11-B511-5C9052070D0C}"/>
                </a:ext>
              </a:extLst>
            </p:cNvPr>
            <p:cNvSpPr>
              <a:spLocks noChangeArrowheads="1"/>
            </p:cNvSpPr>
            <p:nvPr/>
          </p:nvSpPr>
          <p:spPr bwMode="auto">
            <a:xfrm>
              <a:off x="2880" y="1298"/>
              <a:ext cx="240" cy="336"/>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296" name="Line 16">
              <a:extLst>
                <a:ext uri="{FF2B5EF4-FFF2-40B4-BE49-F238E27FC236}">
                  <a16:creationId xmlns:a16="http://schemas.microsoft.com/office/drawing/2014/main" id="{5C9925D4-3C9A-4C13-9671-6DF4B9FC2C42}"/>
                </a:ext>
              </a:extLst>
            </p:cNvPr>
            <p:cNvSpPr>
              <a:spLocks noChangeShapeType="1"/>
            </p:cNvSpPr>
            <p:nvPr/>
          </p:nvSpPr>
          <p:spPr bwMode="auto">
            <a:xfrm>
              <a:off x="3107" y="1525"/>
              <a:ext cx="726" cy="272"/>
            </a:xfrm>
            <a:prstGeom prst="line">
              <a:avLst/>
            </a:prstGeom>
            <a:noFill/>
            <a:ln w="2857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37297" name="Object 17">
              <a:extLst>
                <a:ext uri="{FF2B5EF4-FFF2-40B4-BE49-F238E27FC236}">
                  <a16:creationId xmlns:a16="http://schemas.microsoft.com/office/drawing/2014/main" id="{AF125B77-BFDB-4B63-8CE3-96D40A64AAE5}"/>
                </a:ext>
              </a:extLst>
            </p:cNvPr>
            <p:cNvGraphicFramePr>
              <a:graphicFrameLocks noChangeAspect="1"/>
            </p:cNvGraphicFramePr>
            <p:nvPr/>
          </p:nvGraphicFramePr>
          <p:xfrm>
            <a:off x="3823" y="1616"/>
            <a:ext cx="1558" cy="680"/>
          </p:xfrm>
          <a:graphic>
            <a:graphicData uri="http://schemas.openxmlformats.org/presentationml/2006/ole">
              <mc:AlternateContent xmlns:mc="http://schemas.openxmlformats.org/markup-compatibility/2006">
                <mc:Choice xmlns:v="urn:schemas-microsoft-com:vml" Requires="v">
                  <p:oleObj spid="_x0000_s737344" name="Equation" r:id="rId13" imgW="990360" imgH="431640" progId="Equation.DSMT4">
                    <p:embed/>
                  </p:oleObj>
                </mc:Choice>
                <mc:Fallback>
                  <p:oleObj name="Equation" r:id="rId13" imgW="990360" imgH="43164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23" y="1616"/>
                          <a:ext cx="1558" cy="68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37301" name="Object 21">
            <a:extLst>
              <a:ext uri="{FF2B5EF4-FFF2-40B4-BE49-F238E27FC236}">
                <a16:creationId xmlns:a16="http://schemas.microsoft.com/office/drawing/2014/main" id="{C86E664C-FCED-4C0D-98EB-B71925E2BF9A}"/>
              </a:ext>
            </a:extLst>
          </p:cNvPr>
          <p:cNvGraphicFramePr>
            <a:graphicFrameLocks noChangeAspect="1"/>
          </p:cNvGraphicFramePr>
          <p:nvPr/>
        </p:nvGraphicFramePr>
        <p:xfrm>
          <a:off x="1763713" y="5445125"/>
          <a:ext cx="2197100" cy="709613"/>
        </p:xfrm>
        <a:graphic>
          <a:graphicData uri="http://schemas.openxmlformats.org/presentationml/2006/ole">
            <mc:AlternateContent xmlns:mc="http://schemas.openxmlformats.org/markup-compatibility/2006">
              <mc:Choice xmlns:v="urn:schemas-microsoft-com:vml" Requires="v">
                <p:oleObj spid="_x0000_s737345" name="Equation" r:id="rId15" imgW="583920" imgH="177480" progId="Equation.DSMT4">
                  <p:embed/>
                </p:oleObj>
              </mc:Choice>
              <mc:Fallback>
                <p:oleObj name="Equation" r:id="rId15" imgW="583920" imgH="177480"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3713" y="5445125"/>
                        <a:ext cx="21971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37310" name="Group 30">
            <a:extLst>
              <a:ext uri="{FF2B5EF4-FFF2-40B4-BE49-F238E27FC236}">
                <a16:creationId xmlns:a16="http://schemas.microsoft.com/office/drawing/2014/main" id="{62B66F00-71CA-4A55-9ACC-8F82591FB91D}"/>
              </a:ext>
            </a:extLst>
          </p:cNvPr>
          <p:cNvGrpSpPr>
            <a:grpSpLocks/>
          </p:cNvGrpSpPr>
          <p:nvPr/>
        </p:nvGrpSpPr>
        <p:grpSpPr bwMode="auto">
          <a:xfrm>
            <a:off x="1042988" y="4221163"/>
            <a:ext cx="4032250" cy="641350"/>
            <a:chOff x="657" y="2659"/>
            <a:chExt cx="2540" cy="404"/>
          </a:xfrm>
        </p:grpSpPr>
        <p:sp>
          <p:nvSpPr>
            <p:cNvPr id="737303" name="Text Box 23">
              <a:extLst>
                <a:ext uri="{FF2B5EF4-FFF2-40B4-BE49-F238E27FC236}">
                  <a16:creationId xmlns:a16="http://schemas.microsoft.com/office/drawing/2014/main" id="{CF533775-2DB3-49A6-87B1-04291DF23CD1}"/>
                </a:ext>
              </a:extLst>
            </p:cNvPr>
            <p:cNvSpPr txBox="1">
              <a:spLocks noChangeArrowheads="1"/>
            </p:cNvSpPr>
            <p:nvPr/>
          </p:nvSpPr>
          <p:spPr bwMode="auto">
            <a:xfrm>
              <a:off x="657" y="2659"/>
              <a:ext cx="2540" cy="387"/>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b="1">
                  <a:solidFill>
                    <a:srgbClr val="0000CC"/>
                  </a:solidFill>
                  <a:latin typeface="宋体" panose="02010600030101010101" pitchFamily="2" charset="-122"/>
                  <a:ea typeface="黑体" panose="02010609060101010101" pitchFamily="49" charset="-122"/>
                </a:rPr>
                <a:t>记</a:t>
              </a:r>
              <a:endParaRPr lang="en-US" altLang="zh-CN" sz="2800" b="1" i="1">
                <a:solidFill>
                  <a:srgbClr val="003300"/>
                </a:solidFill>
                <a:latin typeface="Times New Roman" panose="02020603050405020304" pitchFamily="18" charset="0"/>
                <a:ea typeface="黑体" panose="02010609060101010101" pitchFamily="49" charset="-122"/>
              </a:endParaRPr>
            </a:p>
          </p:txBody>
        </p:sp>
        <p:graphicFrame>
          <p:nvGraphicFramePr>
            <p:cNvPr id="737304" name="Object 24">
              <a:extLst>
                <a:ext uri="{FF2B5EF4-FFF2-40B4-BE49-F238E27FC236}">
                  <a16:creationId xmlns:a16="http://schemas.microsoft.com/office/drawing/2014/main" id="{A6959040-7BF2-493B-A884-7D772FE4C263}"/>
                </a:ext>
              </a:extLst>
            </p:cNvPr>
            <p:cNvGraphicFramePr>
              <a:graphicFrameLocks noChangeAspect="1"/>
            </p:cNvGraphicFramePr>
            <p:nvPr/>
          </p:nvGraphicFramePr>
          <p:xfrm>
            <a:off x="1020" y="2681"/>
            <a:ext cx="2118" cy="382"/>
          </p:xfrm>
          <a:graphic>
            <a:graphicData uri="http://schemas.openxmlformats.org/presentationml/2006/ole">
              <mc:AlternateContent xmlns:mc="http://schemas.openxmlformats.org/markup-compatibility/2006">
                <mc:Choice xmlns:v="urn:schemas-microsoft-com:vml" Requires="v">
                  <p:oleObj spid="_x0000_s737346" name="Equation" r:id="rId17" imgW="1346040" imgH="228600" progId="Equation.DSMT4">
                    <p:embed/>
                  </p:oleObj>
                </mc:Choice>
                <mc:Fallback>
                  <p:oleObj name="Equation" r:id="rId17" imgW="1346040" imgH="2286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0" y="2681"/>
                          <a:ext cx="2118" cy="3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7306" name="Text Box 26">
            <a:extLst>
              <a:ext uri="{FF2B5EF4-FFF2-40B4-BE49-F238E27FC236}">
                <a16:creationId xmlns:a16="http://schemas.microsoft.com/office/drawing/2014/main" id="{9F6790B2-B4CF-4301-8B27-AF3839966EDC}"/>
              </a:ext>
            </a:extLst>
          </p:cNvPr>
          <p:cNvSpPr txBox="1">
            <a:spLocks noChangeArrowheads="1"/>
          </p:cNvSpPr>
          <p:nvPr/>
        </p:nvSpPr>
        <p:spPr bwMode="auto">
          <a:xfrm>
            <a:off x="4932363" y="5229225"/>
            <a:ext cx="3673475" cy="110807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3300"/>
              </a:buClr>
              <a:buFont typeface="Wingdings" panose="05000000000000000000" pitchFamily="2" charset="2"/>
              <a:buNone/>
            </a:pPr>
            <a:r>
              <a:rPr lang="en-US" altLang="zh-CN" sz="3200" b="1" i="1">
                <a:solidFill>
                  <a:srgbClr val="003300"/>
                </a:solidFill>
                <a:latin typeface="Times New Roman" panose="02020603050405020304" pitchFamily="18" charset="0"/>
                <a:ea typeface="黑体" panose="02010609060101010101" pitchFamily="49" charset="-122"/>
              </a:rPr>
              <a:t>x</a:t>
            </a:r>
            <a:r>
              <a:rPr lang="en-US" altLang="zh-CN" sz="2800" b="1">
                <a:solidFill>
                  <a:srgbClr val="0000CC"/>
                </a:solidFill>
                <a:latin typeface="Times New Roman" panose="02020603050405020304" pitchFamily="18" charset="0"/>
                <a:ea typeface="黑体" panose="02010609060101010101" pitchFamily="49" charset="-122"/>
              </a:rPr>
              <a:t> </a:t>
            </a:r>
            <a:r>
              <a:rPr lang="zh-CN" altLang="en-US" sz="2800" b="1">
                <a:solidFill>
                  <a:srgbClr val="0000CC"/>
                </a:solidFill>
                <a:latin typeface="Times New Roman" panose="02020603050405020304" pitchFamily="18" charset="0"/>
                <a:ea typeface="黑体" panose="02010609060101010101" pitchFamily="49" charset="-122"/>
              </a:rPr>
              <a:t>是 </a:t>
            </a:r>
            <a:r>
              <a:rPr lang="en-US" altLang="zh-CN" sz="3200" b="1" i="1">
                <a:solidFill>
                  <a:srgbClr val="003300"/>
                </a:solidFill>
                <a:latin typeface="Times New Roman" panose="02020603050405020304" pitchFamily="18" charset="0"/>
                <a:ea typeface="黑体" panose="02010609060101010101" pitchFamily="49" charset="-122"/>
              </a:rPr>
              <a:t>A</a:t>
            </a:r>
            <a:r>
              <a:rPr lang="en-US" altLang="zh-CN" sz="2800" b="1">
                <a:solidFill>
                  <a:srgbClr val="003300"/>
                </a:solidFill>
                <a:latin typeface="Times New Roman" panose="02020603050405020304" pitchFamily="18" charset="0"/>
                <a:ea typeface="黑体" panose="02010609060101010101" pitchFamily="49" charset="-122"/>
              </a:rPr>
              <a:t> </a:t>
            </a:r>
            <a:r>
              <a:rPr lang="zh-CN" altLang="en-US" sz="2800" b="1">
                <a:solidFill>
                  <a:srgbClr val="0000CC"/>
                </a:solidFill>
                <a:latin typeface="Times New Roman" panose="02020603050405020304" pitchFamily="18" charset="0"/>
                <a:ea typeface="黑体" panose="02010609060101010101" pitchFamily="49" charset="-122"/>
              </a:rPr>
              <a:t>的对应于特征</a:t>
            </a:r>
            <a:br>
              <a:rPr lang="zh-CN" altLang="en-US" sz="2800" b="1">
                <a:solidFill>
                  <a:srgbClr val="0000CC"/>
                </a:solidFill>
                <a:latin typeface="Times New Roman" panose="02020603050405020304" pitchFamily="18" charset="0"/>
                <a:ea typeface="黑体" panose="02010609060101010101" pitchFamily="49" charset="-122"/>
              </a:rPr>
            </a:br>
            <a:r>
              <a:rPr lang="zh-CN" altLang="en-US" sz="2800" b="1">
                <a:solidFill>
                  <a:srgbClr val="0000CC"/>
                </a:solidFill>
                <a:latin typeface="Times New Roman" panose="02020603050405020304" pitchFamily="18" charset="0"/>
                <a:ea typeface="黑体" panose="02010609060101010101" pitchFamily="49" charset="-122"/>
              </a:rPr>
              <a:t>值 </a:t>
            </a:r>
            <a:r>
              <a:rPr lang="zh-CN" altLang="en-US" sz="2800" b="1">
                <a:latin typeface="Courier New" panose="02070309020205020404" pitchFamily="49" charset="0"/>
                <a:ea typeface="黑体" panose="02010609060101010101" pitchFamily="49" charset="-122"/>
                <a:sym typeface="Symbol" panose="05050102010706020507" pitchFamily="18" charset="2"/>
              </a:rPr>
              <a:t></a:t>
            </a:r>
            <a:r>
              <a:rPr lang="en-US" altLang="zh-CN" sz="2800" b="1">
                <a:latin typeface="Courier New" panose="02070309020205020404" pitchFamily="49" charset="0"/>
                <a:ea typeface="黑体" panose="02010609060101010101" pitchFamily="49" charset="-122"/>
                <a:sym typeface="Symbol" panose="05050102010706020507" pitchFamily="18" charset="2"/>
              </a:rPr>
              <a:t>=</a:t>
            </a:r>
            <a:r>
              <a:rPr lang="en-US" altLang="zh-CN" sz="2800" b="1">
                <a:latin typeface="Courier New" panose="02070309020205020404" pitchFamily="49" charset="0"/>
                <a:ea typeface="黑体" panose="02010609060101010101" pitchFamily="49" charset="-122"/>
              </a:rPr>
              <a:t>1</a:t>
            </a:r>
            <a:r>
              <a:rPr lang="en-US" altLang="zh-CN" sz="2800" b="1">
                <a:latin typeface="Times New Roman" panose="02020603050405020304" pitchFamily="18" charset="0"/>
                <a:ea typeface="黑体" panose="02010609060101010101" pitchFamily="49" charset="-122"/>
              </a:rPr>
              <a:t> </a:t>
            </a:r>
            <a:r>
              <a:rPr lang="zh-CN" altLang="en-US" sz="2800" b="1">
                <a:solidFill>
                  <a:srgbClr val="0000CC"/>
                </a:solidFill>
                <a:latin typeface="Times New Roman" panose="02020603050405020304" pitchFamily="18" charset="0"/>
                <a:ea typeface="黑体" panose="02010609060101010101" pitchFamily="49" charset="-122"/>
              </a:rPr>
              <a:t>的特征向量。</a:t>
            </a:r>
          </a:p>
        </p:txBody>
      </p:sp>
      <p:sp>
        <p:nvSpPr>
          <p:cNvPr id="737308" name="Rectangle 28">
            <a:extLst>
              <a:ext uri="{FF2B5EF4-FFF2-40B4-BE49-F238E27FC236}">
                <a16:creationId xmlns:a16="http://schemas.microsoft.com/office/drawing/2014/main" id="{4D8BEC83-2563-4993-AE94-A7B716686389}"/>
              </a:ext>
            </a:extLst>
          </p:cNvPr>
          <p:cNvSpPr>
            <a:spLocks noGrp="1" noChangeArrowheads="1"/>
          </p:cNvSpPr>
          <p:nvPr>
            <p:ph type="title"/>
          </p:nvPr>
        </p:nvSpPr>
        <p:spPr>
          <a:xfrm>
            <a:off x="1371600" y="152400"/>
            <a:ext cx="6224588" cy="762000"/>
          </a:xfrm>
        </p:spPr>
        <p:txBody>
          <a:bodyPr/>
          <a:lstStyle/>
          <a:p>
            <a:r>
              <a:rPr lang="zh-CN" altLang="en-US"/>
              <a:t>改进的 </a:t>
            </a:r>
            <a:r>
              <a:rPr lang="en-US" altLang="zh-CN"/>
              <a:t>PageRank</a:t>
            </a:r>
            <a:endParaRPr lang="zh-CN" altLang="en-US"/>
          </a:p>
        </p:txBody>
      </p:sp>
      <p:sp>
        <p:nvSpPr>
          <p:cNvPr id="737313" name="Line 33">
            <a:extLst>
              <a:ext uri="{FF2B5EF4-FFF2-40B4-BE49-F238E27FC236}">
                <a16:creationId xmlns:a16="http://schemas.microsoft.com/office/drawing/2014/main" id="{42EC7B00-29F4-4D7A-B3C2-F3A0BB1B0CDE}"/>
              </a:ext>
            </a:extLst>
          </p:cNvPr>
          <p:cNvSpPr>
            <a:spLocks noChangeShapeType="1"/>
          </p:cNvSpPr>
          <p:nvPr/>
        </p:nvSpPr>
        <p:spPr bwMode="auto">
          <a:xfrm>
            <a:off x="4067175" y="5805488"/>
            <a:ext cx="649288" cy="0"/>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37309"/>
                                        </p:tgtEl>
                                        <p:attrNameLst>
                                          <p:attrName>style.visibility</p:attrName>
                                        </p:attrNameLst>
                                      </p:cBhvr>
                                      <p:to>
                                        <p:strVal val="visible"/>
                                      </p:to>
                                    </p:set>
                                    <p:anim calcmode="lin" valueType="num">
                                      <p:cBhvr>
                                        <p:cTn id="7" dur="500" fill="hold"/>
                                        <p:tgtEl>
                                          <p:spTgt spid="737309"/>
                                        </p:tgtEl>
                                        <p:attrNameLst>
                                          <p:attrName>ppt_w</p:attrName>
                                        </p:attrNameLst>
                                      </p:cBhvr>
                                      <p:tavLst>
                                        <p:tav tm="0">
                                          <p:val>
                                            <p:fltVal val="0"/>
                                          </p:val>
                                        </p:tav>
                                        <p:tav tm="100000">
                                          <p:val>
                                            <p:strVal val="#ppt_w"/>
                                          </p:val>
                                        </p:tav>
                                      </p:tavLst>
                                    </p:anim>
                                    <p:anim calcmode="lin" valueType="num">
                                      <p:cBhvr>
                                        <p:cTn id="8" dur="500" fill="hold"/>
                                        <p:tgtEl>
                                          <p:spTgt spid="73730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737291"/>
                                        </p:tgtEl>
                                        <p:attrNameLst>
                                          <p:attrName>style.visibility</p:attrName>
                                        </p:attrNameLst>
                                      </p:cBhvr>
                                      <p:to>
                                        <p:strVal val="visible"/>
                                      </p:to>
                                    </p:set>
                                    <p:animEffect transition="in" filter="wipe(up)">
                                      <p:cBhvr>
                                        <p:cTn id="13" dur="500"/>
                                        <p:tgtEl>
                                          <p:spTgt spid="73729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37314"/>
                                        </p:tgtEl>
                                        <p:attrNameLst>
                                          <p:attrName>style.visibility</p:attrName>
                                        </p:attrNameLst>
                                      </p:cBhvr>
                                      <p:to>
                                        <p:strVal val="visible"/>
                                      </p:to>
                                    </p:set>
                                    <p:animEffect transition="in" filter="wipe(left)">
                                      <p:cBhvr>
                                        <p:cTn id="18" dur="500"/>
                                        <p:tgtEl>
                                          <p:spTgt spid="7373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737292"/>
                                        </p:tgtEl>
                                        <p:attrNameLst>
                                          <p:attrName>style.visibility</p:attrName>
                                        </p:attrNameLst>
                                      </p:cBhvr>
                                      <p:to>
                                        <p:strVal val="visible"/>
                                      </p:to>
                                    </p:set>
                                    <p:animEffect transition="in" filter="wipe(up)">
                                      <p:cBhvr>
                                        <p:cTn id="23" dur="500"/>
                                        <p:tgtEl>
                                          <p:spTgt spid="737292"/>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737293"/>
                                        </p:tgtEl>
                                        <p:attrNameLst>
                                          <p:attrName>style.visibility</p:attrName>
                                        </p:attrNameLst>
                                      </p:cBhvr>
                                      <p:to>
                                        <p:strVal val="visible"/>
                                      </p:to>
                                    </p:set>
                                    <p:animEffect transition="in" filter="wipe(up)">
                                      <p:cBhvr>
                                        <p:cTn id="27" dur="500"/>
                                        <p:tgtEl>
                                          <p:spTgt spid="7372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37310"/>
                                        </p:tgtEl>
                                        <p:attrNameLst>
                                          <p:attrName>style.visibility</p:attrName>
                                        </p:attrNameLst>
                                      </p:cBhvr>
                                      <p:to>
                                        <p:strVal val="visible"/>
                                      </p:to>
                                    </p:set>
                                    <p:animEffect transition="in" filter="dissolve">
                                      <p:cBhvr>
                                        <p:cTn id="32" dur="500"/>
                                        <p:tgtEl>
                                          <p:spTgt spid="737310"/>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737311"/>
                                        </p:tgtEl>
                                        <p:attrNameLst>
                                          <p:attrName>style.visibility</p:attrName>
                                        </p:attrNameLst>
                                      </p:cBhvr>
                                      <p:to>
                                        <p:strVal val="visible"/>
                                      </p:to>
                                    </p:set>
                                    <p:animEffect transition="in" filter="wipe(up)">
                                      <p:cBhvr>
                                        <p:cTn id="36" dur="500"/>
                                        <p:tgtEl>
                                          <p:spTgt spid="737311"/>
                                        </p:tgtEl>
                                      </p:cBhvr>
                                    </p:animEffect>
                                  </p:childTnLst>
                                </p:cTn>
                              </p:par>
                            </p:childTnLst>
                          </p:cTn>
                        </p:par>
                        <p:par>
                          <p:cTn id="37" fill="hold" nodeType="afterGroup">
                            <p:stCondLst>
                              <p:cond delay="1000"/>
                            </p:stCondLst>
                            <p:childTnLst>
                              <p:par>
                                <p:cTn id="38" presetID="23" presetClass="entr" presetSubtype="16" fill="hold" nodeType="afterEffect">
                                  <p:stCondLst>
                                    <p:cond delay="0"/>
                                  </p:stCondLst>
                                  <p:childTnLst>
                                    <p:set>
                                      <p:cBhvr>
                                        <p:cTn id="39" dur="1" fill="hold">
                                          <p:stCondLst>
                                            <p:cond delay="0"/>
                                          </p:stCondLst>
                                        </p:cTn>
                                        <p:tgtEl>
                                          <p:spTgt spid="737301"/>
                                        </p:tgtEl>
                                        <p:attrNameLst>
                                          <p:attrName>style.visibility</p:attrName>
                                        </p:attrNameLst>
                                      </p:cBhvr>
                                      <p:to>
                                        <p:strVal val="visible"/>
                                      </p:to>
                                    </p:set>
                                    <p:anim calcmode="lin" valueType="num">
                                      <p:cBhvr>
                                        <p:cTn id="40" dur="500" fill="hold"/>
                                        <p:tgtEl>
                                          <p:spTgt spid="737301"/>
                                        </p:tgtEl>
                                        <p:attrNameLst>
                                          <p:attrName>ppt_w</p:attrName>
                                        </p:attrNameLst>
                                      </p:cBhvr>
                                      <p:tavLst>
                                        <p:tav tm="0">
                                          <p:val>
                                            <p:fltVal val="0"/>
                                          </p:val>
                                        </p:tav>
                                        <p:tav tm="100000">
                                          <p:val>
                                            <p:strVal val="#ppt_w"/>
                                          </p:val>
                                        </p:tav>
                                      </p:tavLst>
                                    </p:anim>
                                    <p:anim calcmode="lin" valueType="num">
                                      <p:cBhvr>
                                        <p:cTn id="41" dur="500" fill="hold"/>
                                        <p:tgtEl>
                                          <p:spTgt spid="73730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37313"/>
                                        </p:tgtEl>
                                        <p:attrNameLst>
                                          <p:attrName>style.visibility</p:attrName>
                                        </p:attrNameLst>
                                      </p:cBhvr>
                                      <p:to>
                                        <p:strVal val="visible"/>
                                      </p:to>
                                    </p:set>
                                    <p:animEffect transition="in" filter="wipe(left)">
                                      <p:cBhvr>
                                        <p:cTn id="46" dur="500"/>
                                        <p:tgtEl>
                                          <p:spTgt spid="737313"/>
                                        </p:tgtEl>
                                      </p:cBhvr>
                                    </p:animEffect>
                                  </p:childTnLst>
                                </p:cTn>
                              </p:par>
                            </p:childTnLst>
                          </p:cTn>
                        </p:par>
                        <p:par>
                          <p:cTn id="47" fill="hold" nodeType="afterGroup">
                            <p:stCondLst>
                              <p:cond delay="500"/>
                            </p:stCondLst>
                            <p:childTnLst>
                              <p:par>
                                <p:cTn id="48" presetID="23" presetClass="entr" presetSubtype="16" fill="hold" grpId="0" nodeType="afterEffect">
                                  <p:stCondLst>
                                    <p:cond delay="0"/>
                                  </p:stCondLst>
                                  <p:childTnLst>
                                    <p:set>
                                      <p:cBhvr>
                                        <p:cTn id="49" dur="1" fill="hold">
                                          <p:stCondLst>
                                            <p:cond delay="0"/>
                                          </p:stCondLst>
                                        </p:cTn>
                                        <p:tgtEl>
                                          <p:spTgt spid="737306"/>
                                        </p:tgtEl>
                                        <p:attrNameLst>
                                          <p:attrName>style.visibility</p:attrName>
                                        </p:attrNameLst>
                                      </p:cBhvr>
                                      <p:to>
                                        <p:strVal val="visible"/>
                                      </p:to>
                                    </p:set>
                                    <p:anim calcmode="lin" valueType="num">
                                      <p:cBhvr>
                                        <p:cTn id="50" dur="500" fill="hold"/>
                                        <p:tgtEl>
                                          <p:spTgt spid="737306"/>
                                        </p:tgtEl>
                                        <p:attrNameLst>
                                          <p:attrName>ppt_w</p:attrName>
                                        </p:attrNameLst>
                                      </p:cBhvr>
                                      <p:tavLst>
                                        <p:tav tm="0">
                                          <p:val>
                                            <p:fltVal val="0"/>
                                          </p:val>
                                        </p:tav>
                                        <p:tav tm="100000">
                                          <p:val>
                                            <p:strVal val="#ppt_w"/>
                                          </p:val>
                                        </p:tav>
                                      </p:tavLst>
                                    </p:anim>
                                    <p:anim calcmode="lin" valueType="num">
                                      <p:cBhvr>
                                        <p:cTn id="51" dur="500" fill="hold"/>
                                        <p:tgtEl>
                                          <p:spTgt spid="7373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9" name="Rectangle 5">
            <a:extLst>
              <a:ext uri="{FF2B5EF4-FFF2-40B4-BE49-F238E27FC236}">
                <a16:creationId xmlns:a16="http://schemas.microsoft.com/office/drawing/2014/main" id="{842EA17D-9B0D-488E-87B2-FAECB1F0CB29}"/>
              </a:ext>
            </a:extLst>
          </p:cNvPr>
          <p:cNvSpPr>
            <a:spLocks noChangeArrowheads="1"/>
          </p:cNvSpPr>
          <p:nvPr/>
        </p:nvSpPr>
        <p:spPr bwMode="auto">
          <a:xfrm>
            <a:off x="395288" y="1412875"/>
            <a:ext cx="8497887"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65175"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84275"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3375"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nSpc>
                <a:spcPct val="120000"/>
              </a:lnSpc>
              <a:spcBef>
                <a:spcPct val="40000"/>
              </a:spcBef>
              <a:buClr>
                <a:schemeClr val="hlink"/>
              </a:buClr>
              <a:buSzTx/>
              <a:buFont typeface="Wingdings" panose="05000000000000000000" pitchFamily="2" charset="2"/>
              <a:buChar char="q"/>
            </a:pPr>
            <a:r>
              <a:rPr lang="zh-CN" altLang="en-US">
                <a:latin typeface="Times New Roman" panose="02020603050405020304" pitchFamily="18" charset="0"/>
                <a:ea typeface="黑体" panose="02010609060101010101" pitchFamily="49" charset="-122"/>
              </a:rPr>
              <a:t> 网站排名是网络搜索引擎的核心</a:t>
            </a:r>
          </a:p>
        </p:txBody>
      </p:sp>
      <p:sp>
        <p:nvSpPr>
          <p:cNvPr id="441352" name="Rectangle 8">
            <a:extLst>
              <a:ext uri="{FF2B5EF4-FFF2-40B4-BE49-F238E27FC236}">
                <a16:creationId xmlns:a16="http://schemas.microsoft.com/office/drawing/2014/main" id="{8D076D52-CC61-472A-A6F3-2820B7753787}"/>
              </a:ext>
            </a:extLst>
          </p:cNvPr>
          <p:cNvSpPr>
            <a:spLocks noChangeArrowheads="1"/>
          </p:cNvSpPr>
          <p:nvPr/>
        </p:nvSpPr>
        <p:spPr bwMode="auto">
          <a:xfrm>
            <a:off x="395288" y="5300663"/>
            <a:ext cx="81359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本实验主要介绍 </a:t>
            </a:r>
            <a:r>
              <a:rPr lang="en-US" altLang="zh-CN" sz="2800" b="1">
                <a:latin typeface="Times New Roman" panose="02020603050405020304" pitchFamily="18" charset="0"/>
                <a:ea typeface="黑体" panose="02010609060101010101" pitchFamily="49" charset="-122"/>
              </a:rPr>
              <a:t>PageRank </a:t>
            </a:r>
            <a:r>
              <a:rPr lang="zh-CN" altLang="en-US" sz="2800" b="1">
                <a:latin typeface="Times New Roman" panose="02020603050405020304" pitchFamily="18" charset="0"/>
                <a:ea typeface="黑体" panose="02010609060101010101" pitchFamily="49" charset="-122"/>
              </a:rPr>
              <a:t>算法，以及如何使用该算法对网站进行排名</a:t>
            </a:r>
          </a:p>
        </p:txBody>
      </p:sp>
      <p:sp>
        <p:nvSpPr>
          <p:cNvPr id="441355" name="Rectangle 11">
            <a:extLst>
              <a:ext uri="{FF2B5EF4-FFF2-40B4-BE49-F238E27FC236}">
                <a16:creationId xmlns:a16="http://schemas.microsoft.com/office/drawing/2014/main" id="{581BDC61-92FB-4DEF-9F60-EB9B77924469}"/>
              </a:ext>
            </a:extLst>
          </p:cNvPr>
          <p:cNvSpPr>
            <a:spLocks noGrp="1" noChangeArrowheads="1"/>
          </p:cNvSpPr>
          <p:nvPr>
            <p:ph type="title"/>
          </p:nvPr>
        </p:nvSpPr>
        <p:spPr>
          <a:xfrm>
            <a:off x="1692275" y="260350"/>
            <a:ext cx="5105400" cy="701675"/>
          </a:xfrm>
          <a:noFill/>
          <a:ln/>
        </p:spPr>
        <p:txBody>
          <a:bodyPr>
            <a:spAutoFit/>
          </a:bodyPr>
          <a:lstStyle/>
          <a:p>
            <a:pPr>
              <a:buClr>
                <a:schemeClr val="hlink"/>
              </a:buClr>
              <a:buFont typeface="Wingdings" panose="05000000000000000000" pitchFamily="2" charset="2"/>
              <a:buNone/>
            </a:pPr>
            <a:r>
              <a:rPr lang="zh-CN" altLang="en-US"/>
              <a:t>问题背景和实验目的</a:t>
            </a:r>
          </a:p>
        </p:txBody>
      </p:sp>
      <p:sp>
        <p:nvSpPr>
          <p:cNvPr id="441360" name="Rectangle 16">
            <a:extLst>
              <a:ext uri="{FF2B5EF4-FFF2-40B4-BE49-F238E27FC236}">
                <a16:creationId xmlns:a16="http://schemas.microsoft.com/office/drawing/2014/main" id="{7AF88C5D-CCB1-458E-9714-2269FA5547A5}"/>
              </a:ext>
            </a:extLst>
          </p:cNvPr>
          <p:cNvSpPr>
            <a:spLocks noChangeArrowheads="1"/>
          </p:cNvSpPr>
          <p:nvPr/>
        </p:nvSpPr>
        <p:spPr bwMode="auto">
          <a:xfrm>
            <a:off x="395288" y="2060575"/>
            <a:ext cx="849788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65175"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84275"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3375"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
                <a:schemeClr val="hlink"/>
              </a:buClr>
              <a:buSzTx/>
              <a:buFont typeface="Wingdings" panose="05000000000000000000" pitchFamily="2" charset="2"/>
              <a:buChar char="q"/>
            </a:pPr>
            <a:r>
              <a:rPr lang="zh-CN" altLang="en-US">
                <a:latin typeface="Times New Roman" panose="02020603050405020304" pitchFamily="18" charset="0"/>
                <a:ea typeface="黑体" panose="02010609060101010101" pitchFamily="49" charset="-122"/>
              </a:rPr>
              <a:t> </a:t>
            </a:r>
            <a:r>
              <a:rPr lang="en-US" altLang="zh-CN">
                <a:latin typeface="Times New Roman" panose="02020603050405020304" pitchFamily="18" charset="0"/>
                <a:ea typeface="黑体" panose="02010609060101010101" pitchFamily="49" charset="-122"/>
              </a:rPr>
              <a:t>PageRank</a:t>
            </a:r>
            <a:r>
              <a:rPr lang="zh-CN" altLang="en-US">
                <a:latin typeface="Times New Roman" panose="02020603050405020304" pitchFamily="18" charset="0"/>
                <a:ea typeface="黑体" panose="02010609060101010101" pitchFamily="49" charset="-122"/>
              </a:rPr>
              <a:t> 是著名网络搜索引擎 </a:t>
            </a:r>
            <a:r>
              <a:rPr lang="en-US" altLang="zh-CN">
                <a:latin typeface="Times New Roman" panose="02020603050405020304" pitchFamily="18" charset="0"/>
                <a:ea typeface="黑体" panose="02010609060101010101" pitchFamily="49" charset="-122"/>
              </a:rPr>
              <a:t>Google </a:t>
            </a:r>
            <a:r>
              <a:rPr lang="zh-CN" altLang="en-US">
                <a:latin typeface="Times New Roman" panose="02020603050405020304" pitchFamily="18" charset="0"/>
                <a:ea typeface="黑体" panose="02010609060101010101" pitchFamily="49" charset="-122"/>
              </a:rPr>
              <a:t>用于评测一个网页 “</a:t>
            </a:r>
            <a:r>
              <a:rPr lang="zh-CN" altLang="en-US">
                <a:solidFill>
                  <a:srgbClr val="0000CC"/>
                </a:solidFill>
                <a:latin typeface="Times New Roman" panose="02020603050405020304" pitchFamily="18" charset="0"/>
                <a:ea typeface="黑体" panose="02010609060101010101" pitchFamily="49" charset="-122"/>
              </a:rPr>
              <a:t>重要性</a:t>
            </a:r>
            <a:r>
              <a:rPr lang="zh-CN" altLang="en-US">
                <a:latin typeface="Times New Roman" panose="02020603050405020304" pitchFamily="18" charset="0"/>
                <a:ea typeface="黑体" panose="02010609060101010101" pitchFamily="49" charset="-122"/>
              </a:rPr>
              <a:t>” 或 “</a:t>
            </a:r>
            <a:r>
              <a:rPr lang="zh-CN" altLang="en-US">
                <a:solidFill>
                  <a:srgbClr val="0000CC"/>
                </a:solidFill>
                <a:latin typeface="Times New Roman" panose="02020603050405020304" pitchFamily="18" charset="0"/>
                <a:ea typeface="黑体" panose="02010609060101010101" pitchFamily="49" charset="-122"/>
              </a:rPr>
              <a:t>影响力</a:t>
            </a:r>
            <a:r>
              <a:rPr lang="zh-CN" altLang="en-US">
                <a:latin typeface="Times New Roman" panose="02020603050405020304" pitchFamily="18" charset="0"/>
                <a:ea typeface="黑体" panose="02010609060101010101" pitchFamily="49" charset="-122"/>
              </a:rPr>
              <a:t>” 的一种方法</a:t>
            </a:r>
          </a:p>
        </p:txBody>
      </p:sp>
      <p:sp>
        <p:nvSpPr>
          <p:cNvPr id="441361" name="Rectangle 17">
            <a:extLst>
              <a:ext uri="{FF2B5EF4-FFF2-40B4-BE49-F238E27FC236}">
                <a16:creationId xmlns:a16="http://schemas.microsoft.com/office/drawing/2014/main" id="{7E8539C1-E04D-4132-B6A6-16C5C60CEFC7}"/>
              </a:ext>
            </a:extLst>
          </p:cNvPr>
          <p:cNvSpPr>
            <a:spLocks noChangeArrowheads="1"/>
          </p:cNvSpPr>
          <p:nvPr/>
        </p:nvSpPr>
        <p:spPr bwMode="auto">
          <a:xfrm>
            <a:off x="395288" y="3429000"/>
            <a:ext cx="849788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65175"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84275" indent="-228600">
              <a:spcBef>
                <a:spcPct val="20000"/>
              </a:spcBef>
              <a:buClr>
                <a:schemeClr val="folHlink"/>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3pPr>
            <a:lvl4pPr marL="1603375" indent="-228600">
              <a:spcBef>
                <a:spcPct val="20000"/>
              </a:spcBef>
              <a:buClr>
                <a:schemeClr val="accent2"/>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9pPr>
          </a:lstStyle>
          <a:p>
            <a:pPr>
              <a:lnSpc>
                <a:spcPct val="120000"/>
              </a:lnSpc>
              <a:spcBef>
                <a:spcPct val="40000"/>
              </a:spcBef>
              <a:buClr>
                <a:schemeClr val="hlink"/>
              </a:buClr>
              <a:buSzTx/>
              <a:buFont typeface="Wingdings" panose="05000000000000000000" pitchFamily="2" charset="2"/>
              <a:buChar char="q"/>
            </a:pPr>
            <a:r>
              <a:rPr lang="zh-CN" altLang="en-US">
                <a:latin typeface="Times New Roman" panose="02020603050405020304" pitchFamily="18" charset="0"/>
                <a:ea typeface="黑体" panose="02010609060101010101" pitchFamily="49" charset="-122"/>
              </a:rPr>
              <a:t> </a:t>
            </a:r>
            <a:r>
              <a:rPr lang="en-US" altLang="zh-CN">
                <a:latin typeface="Times New Roman" panose="02020603050405020304" pitchFamily="18" charset="0"/>
                <a:ea typeface="黑体" panose="02010609060101010101" pitchFamily="49" charset="-122"/>
              </a:rPr>
              <a:t>PageRank </a:t>
            </a:r>
            <a:r>
              <a:rPr lang="zh-CN" altLang="en-US">
                <a:latin typeface="Times New Roman" panose="02020603050405020304" pitchFamily="18" charset="0"/>
                <a:ea typeface="黑体" panose="02010609060101010101" pitchFamily="49" charset="-122"/>
              </a:rPr>
              <a:t>算法中使用的数学知识包括：正矩阵性质、特征值和特征向量、幂迭代算法、</a:t>
            </a:r>
            <a:r>
              <a:rPr lang="en-US" altLang="zh-CN">
                <a:latin typeface="Times New Roman" panose="02020603050405020304" pitchFamily="18" charset="0"/>
                <a:ea typeface="黑体" panose="02010609060101010101" pitchFamily="49" charset="-122"/>
              </a:rPr>
              <a:t>Gauss-Seidel</a:t>
            </a:r>
            <a:r>
              <a:rPr lang="zh-CN" altLang="en-US">
                <a:latin typeface="Times New Roman" panose="02020603050405020304" pitchFamily="18" charset="0"/>
                <a:ea typeface="黑体" panose="02010609060101010101" pitchFamily="49" charset="-122"/>
              </a:rPr>
              <a:t>迭代算法等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41349"/>
                                        </p:tgtEl>
                                        <p:attrNameLst>
                                          <p:attrName>style.visibility</p:attrName>
                                        </p:attrNameLst>
                                      </p:cBhvr>
                                      <p:to>
                                        <p:strVal val="visible"/>
                                      </p:to>
                                    </p:set>
                                    <p:animEffect transition="in" filter="blinds(horizontal)">
                                      <p:cBhvr>
                                        <p:cTn id="7" dur="500"/>
                                        <p:tgtEl>
                                          <p:spTgt spid="441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1360"/>
                                        </p:tgtEl>
                                        <p:attrNameLst>
                                          <p:attrName>style.visibility</p:attrName>
                                        </p:attrNameLst>
                                      </p:cBhvr>
                                      <p:to>
                                        <p:strVal val="visible"/>
                                      </p:to>
                                    </p:set>
                                    <p:animEffect transition="in" filter="blinds(horizontal)">
                                      <p:cBhvr>
                                        <p:cTn id="12" dur="500"/>
                                        <p:tgtEl>
                                          <p:spTgt spid="441360"/>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41361"/>
                                        </p:tgtEl>
                                        <p:attrNameLst>
                                          <p:attrName>style.visibility</p:attrName>
                                        </p:attrNameLst>
                                      </p:cBhvr>
                                      <p:to>
                                        <p:strVal val="visible"/>
                                      </p:to>
                                    </p:set>
                                    <p:animEffect transition="in" filter="blinds(horizontal)">
                                      <p:cBhvr>
                                        <p:cTn id="16" dur="500"/>
                                        <p:tgtEl>
                                          <p:spTgt spid="4413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0" presetClass="entr" presetSubtype="0" fill="hold" grpId="0" nodeType="clickEffect">
                                  <p:stCondLst>
                                    <p:cond delay="0"/>
                                  </p:stCondLst>
                                  <p:childTnLst>
                                    <p:set>
                                      <p:cBhvr>
                                        <p:cTn id="20" dur="1" fill="hold">
                                          <p:stCondLst>
                                            <p:cond delay="0"/>
                                          </p:stCondLst>
                                        </p:cTn>
                                        <p:tgtEl>
                                          <p:spTgt spid="441352"/>
                                        </p:tgtEl>
                                        <p:attrNameLst>
                                          <p:attrName>style.visibility</p:attrName>
                                        </p:attrNameLst>
                                      </p:cBhvr>
                                      <p:to>
                                        <p:strVal val="visible"/>
                                      </p:to>
                                    </p:set>
                                    <p:animEffect transition="in" filter="wedge">
                                      <p:cBhvr>
                                        <p:cTn id="21" dur="2000"/>
                                        <p:tgtEl>
                                          <p:spTgt spid="44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9" grpId="0"/>
      <p:bldP spid="441352" grpId="0"/>
      <p:bldP spid="441360" grpId="0"/>
      <p:bldP spid="44136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80" name="Rectangle 8">
            <a:extLst>
              <a:ext uri="{FF2B5EF4-FFF2-40B4-BE49-F238E27FC236}">
                <a16:creationId xmlns:a16="http://schemas.microsoft.com/office/drawing/2014/main" id="{DAD666B7-4272-4623-A82C-2C4C370327DD}"/>
              </a:ext>
            </a:extLst>
          </p:cNvPr>
          <p:cNvSpPr>
            <a:spLocks noGrp="1" noChangeArrowheads="1"/>
          </p:cNvSpPr>
          <p:nvPr>
            <p:ph type="title"/>
          </p:nvPr>
        </p:nvSpPr>
        <p:spPr>
          <a:xfrm>
            <a:off x="1371600" y="152400"/>
            <a:ext cx="6296025" cy="762000"/>
          </a:xfrm>
        </p:spPr>
        <p:txBody>
          <a:bodyPr/>
          <a:lstStyle/>
          <a:p>
            <a:r>
              <a:rPr lang="zh-CN" altLang="en-US"/>
              <a:t>改进的 </a:t>
            </a:r>
            <a:r>
              <a:rPr lang="en-US" altLang="zh-CN"/>
              <a:t>PageRank</a:t>
            </a:r>
            <a:endParaRPr lang="zh-CN" altLang="en-US"/>
          </a:p>
        </p:txBody>
      </p:sp>
      <p:graphicFrame>
        <p:nvGraphicFramePr>
          <p:cNvPr id="719876" name="Object 4">
            <a:extLst>
              <a:ext uri="{FF2B5EF4-FFF2-40B4-BE49-F238E27FC236}">
                <a16:creationId xmlns:a16="http://schemas.microsoft.com/office/drawing/2014/main" id="{CCBE3368-572D-4F53-AE2B-D416006BF8AE}"/>
              </a:ext>
            </a:extLst>
          </p:cNvPr>
          <p:cNvGraphicFramePr>
            <a:graphicFrameLocks noChangeAspect="1"/>
          </p:cNvGraphicFramePr>
          <p:nvPr/>
        </p:nvGraphicFramePr>
        <p:xfrm>
          <a:off x="468313" y="0"/>
          <a:ext cx="8421687" cy="4264025"/>
        </p:xfrm>
        <a:graphic>
          <a:graphicData uri="http://schemas.openxmlformats.org/presentationml/2006/ole">
            <mc:AlternateContent xmlns:mc="http://schemas.openxmlformats.org/markup-compatibility/2006">
              <mc:Choice xmlns:v="urn:schemas-microsoft-com:vml" Requires="v">
                <p:oleObj spid="_x0000_s719893" name="Equation" r:id="rId3" imgW="3213000" imgH="1625400" progId="Equation.DSMT4">
                  <p:embed/>
                </p:oleObj>
              </mc:Choice>
              <mc:Fallback>
                <p:oleObj name="Equation" r:id="rId3" imgW="3213000" imgH="1625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0"/>
                        <a:ext cx="8421687" cy="42640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881" name="Rectangle 9">
            <a:extLst>
              <a:ext uri="{FF2B5EF4-FFF2-40B4-BE49-F238E27FC236}">
                <a16:creationId xmlns:a16="http://schemas.microsoft.com/office/drawing/2014/main" id="{9F7604B9-BD6F-4CEB-B63F-CF34BC18C4B2}"/>
              </a:ext>
            </a:extLst>
          </p:cNvPr>
          <p:cNvSpPr>
            <a:spLocks noChangeArrowheads="1"/>
          </p:cNvSpPr>
          <p:nvPr/>
        </p:nvSpPr>
        <p:spPr bwMode="auto">
          <a:xfrm>
            <a:off x="395288" y="4437063"/>
            <a:ext cx="7489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hlink"/>
              </a:buClr>
              <a:buFont typeface="Wingdings" panose="05000000000000000000" pitchFamily="2" charset="2"/>
              <a:buChar char="u"/>
            </a:pPr>
            <a:r>
              <a:rPr lang="zh-CN" altLang="en-US" sz="3200" b="1">
                <a:latin typeface="Times New Roman" panose="02020603050405020304" pitchFamily="18" charset="0"/>
                <a:ea typeface="黑体" panose="02010609060101010101" pitchFamily="49" charset="-122"/>
              </a:rPr>
              <a:t> 矩阵 </a:t>
            </a:r>
            <a:r>
              <a:rPr lang="en-US" altLang="zh-CN" sz="3200" b="1" i="1">
                <a:solidFill>
                  <a:srgbClr val="0000FF"/>
                </a:solidFill>
                <a:latin typeface="Times New Roman" panose="02020603050405020304" pitchFamily="18" charset="0"/>
                <a:ea typeface="黑体" panose="02010609060101010101" pitchFamily="49" charset="-122"/>
              </a:rPr>
              <a:t>A</a:t>
            </a:r>
            <a:r>
              <a:rPr lang="en-US" altLang="zh-CN" sz="3200" b="1">
                <a:latin typeface="Times New Roman" panose="02020603050405020304" pitchFamily="18" charset="0"/>
                <a:ea typeface="黑体" panose="02010609060101010101" pitchFamily="49" charset="-122"/>
              </a:rPr>
              <a:t> </a:t>
            </a:r>
            <a:r>
              <a:rPr lang="zh-CN" altLang="en-US" sz="3200" b="1">
                <a:latin typeface="Times New Roman" panose="02020603050405020304" pitchFamily="18" charset="0"/>
                <a:ea typeface="黑体" panose="02010609060101010101" pitchFamily="49" charset="-122"/>
              </a:rPr>
              <a:t>的两个重要性质：</a:t>
            </a:r>
          </a:p>
        </p:txBody>
      </p:sp>
      <p:sp>
        <p:nvSpPr>
          <p:cNvPr id="719883" name="Rectangle 11">
            <a:extLst>
              <a:ext uri="{FF2B5EF4-FFF2-40B4-BE49-F238E27FC236}">
                <a16:creationId xmlns:a16="http://schemas.microsoft.com/office/drawing/2014/main" id="{A8CD0D56-7CBB-4804-BFCD-3B5C044E876F}"/>
              </a:ext>
            </a:extLst>
          </p:cNvPr>
          <p:cNvSpPr>
            <a:spLocks noChangeArrowheads="1"/>
          </p:cNvSpPr>
          <p:nvPr/>
        </p:nvSpPr>
        <p:spPr bwMode="auto">
          <a:xfrm>
            <a:off x="827088" y="5084763"/>
            <a:ext cx="6553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Font typeface="Wingdings" panose="05000000000000000000" pitchFamily="2" charset="2"/>
              <a:buChar char="n"/>
            </a:pPr>
            <a:r>
              <a:rPr lang="en-US" altLang="zh-CN" sz="2800" b="1" i="1">
                <a:solidFill>
                  <a:srgbClr val="0000FF"/>
                </a:solidFill>
                <a:latin typeface="Times New Roman" panose="02020603050405020304" pitchFamily="18" charset="0"/>
                <a:ea typeface="黑体" panose="02010609060101010101" pitchFamily="49" charset="-122"/>
              </a:rPr>
              <a:t> A</a:t>
            </a:r>
            <a:r>
              <a:rPr lang="en-US" altLang="zh-CN" sz="2800" b="1">
                <a:solidFill>
                  <a:srgbClr val="0000FF"/>
                </a:solidFill>
                <a:latin typeface="Courier New" panose="02070309020205020404" pitchFamily="49" charset="0"/>
                <a:ea typeface="黑体" panose="02010609060101010101" pitchFamily="49" charset="-122"/>
              </a:rPr>
              <a:t>&gt;0</a:t>
            </a:r>
            <a:r>
              <a:rPr lang="zh-CN" altLang="en-US" sz="2800" b="1">
                <a:latin typeface="Times New Roman" panose="02020603050405020304" pitchFamily="18" charset="0"/>
                <a:ea typeface="黑体" panose="02010609060101010101" pitchFamily="49" charset="-122"/>
              </a:rPr>
              <a:t>，即所有元素都是正数</a:t>
            </a:r>
          </a:p>
          <a:p>
            <a:pPr>
              <a:spcBef>
                <a:spcPct val="20000"/>
              </a:spcBef>
              <a:buClr>
                <a:schemeClr val="hlink"/>
              </a:buClr>
              <a:buFont typeface="Wingdings" panose="05000000000000000000" pitchFamily="2" charset="2"/>
              <a:buChar char="n"/>
            </a:pPr>
            <a:r>
              <a:rPr lang="zh-CN" altLang="en-US" sz="2800" b="1">
                <a:latin typeface="Times New Roman" panose="02020603050405020304" pitchFamily="18" charset="0"/>
                <a:ea typeface="黑体" panose="02010609060101010101" pitchFamily="49" charset="-122"/>
              </a:rPr>
              <a:t> </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的各列的列和等于 </a:t>
            </a:r>
            <a:r>
              <a:rPr lang="en-US" altLang="zh-CN" sz="2800" b="1">
                <a:solidFill>
                  <a:srgbClr val="0000FF"/>
                </a:solidFill>
                <a:latin typeface="Times New Roman" panose="02020603050405020304" pitchFamily="18" charset="0"/>
                <a:ea typeface="黑体" panose="02010609060101010101" pitchFamily="49" charset="-122"/>
              </a:rPr>
              <a:t>1</a:t>
            </a:r>
            <a:endParaRPr lang="zh-CN" altLang="en-US" sz="2800" b="1">
              <a:solidFill>
                <a:srgbClr val="0000FF"/>
              </a:solidFill>
              <a:latin typeface="Times New Roman" panose="02020603050405020304" pitchFamily="18" charset="0"/>
              <a:ea typeface="黑体" panose="02010609060101010101" pitchFamily="49" charset="-122"/>
            </a:endParaRPr>
          </a:p>
        </p:txBody>
      </p:sp>
      <p:grpSp>
        <p:nvGrpSpPr>
          <p:cNvPr id="719886" name="Group 14">
            <a:extLst>
              <a:ext uri="{FF2B5EF4-FFF2-40B4-BE49-F238E27FC236}">
                <a16:creationId xmlns:a16="http://schemas.microsoft.com/office/drawing/2014/main" id="{CE6E2734-0AAE-47D5-9857-A56408F4CC82}"/>
              </a:ext>
            </a:extLst>
          </p:cNvPr>
          <p:cNvGrpSpPr>
            <a:grpSpLocks/>
          </p:cNvGrpSpPr>
          <p:nvPr/>
        </p:nvGrpSpPr>
        <p:grpSpPr bwMode="auto">
          <a:xfrm>
            <a:off x="5219700" y="5013325"/>
            <a:ext cx="2892425" cy="1422400"/>
            <a:chOff x="3288" y="3158"/>
            <a:chExt cx="1822" cy="896"/>
          </a:xfrm>
        </p:grpSpPr>
        <p:sp>
          <p:nvSpPr>
            <p:cNvPr id="719884" name="Rectangle 12">
              <a:extLst>
                <a:ext uri="{FF2B5EF4-FFF2-40B4-BE49-F238E27FC236}">
                  <a16:creationId xmlns:a16="http://schemas.microsoft.com/office/drawing/2014/main" id="{8DB4C673-9CFB-4986-9229-D3410F6A9BFD}"/>
                </a:ext>
              </a:extLst>
            </p:cNvPr>
            <p:cNvSpPr>
              <a:spLocks noChangeArrowheads="1"/>
            </p:cNvSpPr>
            <p:nvPr/>
          </p:nvSpPr>
          <p:spPr bwMode="auto">
            <a:xfrm>
              <a:off x="3288" y="3702"/>
              <a:ext cx="1815" cy="352"/>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30000"/>
                </a:spcBef>
                <a:buClr>
                  <a:schemeClr val="hlink"/>
                </a:buClr>
                <a:buFont typeface="Wingdings" panose="05000000000000000000" pitchFamily="2" charset="2"/>
                <a:buNone/>
              </a:pPr>
              <a:r>
                <a:rPr lang="zh-CN" altLang="en-US" sz="3000" b="1" i="1">
                  <a:latin typeface="Times New Roman" panose="02020603050405020304" pitchFamily="18" charset="0"/>
                  <a:ea typeface="黑体" panose="02010609060101010101" pitchFamily="49" charset="-122"/>
                  <a:sym typeface="Symbol" panose="05050102010706020507" pitchFamily="18" charset="2"/>
                </a:rPr>
                <a:t></a:t>
              </a:r>
              <a:r>
                <a:rPr lang="en-US" altLang="zh-CN" sz="3000" b="1">
                  <a:latin typeface="Times New Roman" panose="02020603050405020304" pitchFamily="18" charset="0"/>
                  <a:ea typeface="黑体" panose="02010609060101010101" pitchFamily="49" charset="-122"/>
                  <a:sym typeface="Symbol" panose="05050102010706020507" pitchFamily="18" charset="2"/>
                </a:rPr>
                <a:t> </a:t>
              </a:r>
              <a:r>
                <a:rPr lang="en-US" altLang="zh-CN" sz="3000" b="1">
                  <a:latin typeface="Courier New" panose="02070309020205020404" pitchFamily="49" charset="0"/>
                  <a:ea typeface="黑体" panose="02010609060101010101" pitchFamily="49" charset="-122"/>
                  <a:sym typeface="Symbol" panose="05050102010706020507" pitchFamily="18" charset="2"/>
                </a:rPr>
                <a:t>= </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(1 </a:t>
              </a:r>
              <a:r>
                <a:rPr lang="en-US" altLang="zh-CN" sz="3000" b="1">
                  <a:solidFill>
                    <a:srgbClr val="0000CC"/>
                  </a:solidFill>
                  <a:latin typeface="Courier New" panose="02070309020205020404" pitchFamily="49" charset="0"/>
                  <a:ea typeface="黑体" panose="02010609060101010101" pitchFamily="49" charset="-122"/>
                  <a:sym typeface="Symbol" panose="05050102010706020507" pitchFamily="18" charset="2"/>
                </a:rPr>
                <a:t>–</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 </a:t>
              </a:r>
              <a:r>
                <a:rPr lang="en-US" altLang="zh-CN" sz="3000" b="1" i="1">
                  <a:solidFill>
                    <a:srgbClr val="0000CC"/>
                  </a:solidFill>
                  <a:latin typeface="Times New Roman" panose="02020603050405020304" pitchFamily="18" charset="0"/>
                  <a:ea typeface="黑体" panose="02010609060101010101" pitchFamily="49" charset="-122"/>
                  <a:sym typeface="Symbol" panose="05050102010706020507" pitchFamily="18" charset="2"/>
                </a:rPr>
                <a:t>p </a:t>
              </a:r>
              <a:r>
                <a:rPr lang="en-US" altLang="zh-CN" sz="3000" b="1">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3000" b="1">
                  <a:solidFill>
                    <a:srgbClr val="0000CC"/>
                  </a:solidFill>
                  <a:latin typeface="Courier New" panose="02070309020205020404" pitchFamily="49" charset="0"/>
                  <a:ea typeface="黑体" panose="02010609060101010101" pitchFamily="49" charset="-122"/>
                  <a:sym typeface="Symbol" panose="05050102010706020507" pitchFamily="18" charset="2"/>
                </a:rPr>
                <a:t>/</a:t>
              </a:r>
              <a:r>
                <a:rPr lang="en-US" altLang="zh-CN" sz="3000" b="1" i="1">
                  <a:solidFill>
                    <a:srgbClr val="0000CC"/>
                  </a:solidFill>
                  <a:latin typeface="Times New Roman" panose="02020603050405020304" pitchFamily="18" charset="0"/>
                  <a:ea typeface="黑体" panose="02010609060101010101" pitchFamily="49" charset="-122"/>
                  <a:sym typeface="Symbol" panose="05050102010706020507" pitchFamily="18" charset="2"/>
                </a:rPr>
                <a:t>m</a:t>
              </a:r>
            </a:p>
          </p:txBody>
        </p:sp>
        <p:graphicFrame>
          <p:nvGraphicFramePr>
            <p:cNvPr id="719885" name="Object 13">
              <a:extLst>
                <a:ext uri="{FF2B5EF4-FFF2-40B4-BE49-F238E27FC236}">
                  <a16:creationId xmlns:a16="http://schemas.microsoft.com/office/drawing/2014/main" id="{BE92FC49-37B5-4D7A-BF25-67B762F1DB51}"/>
                </a:ext>
              </a:extLst>
            </p:cNvPr>
            <p:cNvGraphicFramePr>
              <a:graphicFrameLocks noChangeAspect="1"/>
            </p:cNvGraphicFramePr>
            <p:nvPr/>
          </p:nvGraphicFramePr>
          <p:xfrm>
            <a:off x="4105" y="3158"/>
            <a:ext cx="1005" cy="502"/>
          </p:xfrm>
          <a:graphic>
            <a:graphicData uri="http://schemas.openxmlformats.org/presentationml/2006/ole">
              <mc:AlternateContent xmlns:mc="http://schemas.openxmlformats.org/markup-compatibility/2006">
                <mc:Choice xmlns:v="urn:schemas-microsoft-com:vml" Requires="v">
                  <p:oleObj spid="_x0000_s719894" name="Equation" r:id="rId5" imgW="685800" imgH="342720" progId="Equation.DSMT4">
                    <p:embed/>
                  </p:oleObj>
                </mc:Choice>
                <mc:Fallback>
                  <p:oleObj name="Equation" r:id="rId5" imgW="685800" imgH="34272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 y="3158"/>
                          <a:ext cx="1005" cy="502"/>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719881"/>
                                        </p:tgtEl>
                                        <p:attrNameLst>
                                          <p:attrName>style.visibility</p:attrName>
                                        </p:attrNameLst>
                                      </p:cBhvr>
                                      <p:to>
                                        <p:strVal val="visible"/>
                                      </p:to>
                                    </p:set>
                                    <p:animEffect transition="in" filter="diamond(in)">
                                      <p:cBhvr>
                                        <p:cTn id="7" dur="2000"/>
                                        <p:tgtEl>
                                          <p:spTgt spid="719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9883"/>
                                        </p:tgtEl>
                                        <p:attrNameLst>
                                          <p:attrName>style.visibility</p:attrName>
                                        </p:attrNameLst>
                                      </p:cBhvr>
                                      <p:to>
                                        <p:strVal val="visible"/>
                                      </p:to>
                                    </p:set>
                                    <p:animEffect transition="in" filter="slide(fromBottom)">
                                      <p:cBhvr>
                                        <p:cTn id="12" dur="500"/>
                                        <p:tgtEl>
                                          <p:spTgt spid="719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19886"/>
                                        </p:tgtEl>
                                        <p:attrNameLst>
                                          <p:attrName>style.visibility</p:attrName>
                                        </p:attrNameLst>
                                      </p:cBhvr>
                                      <p:to>
                                        <p:strVal val="visible"/>
                                      </p:to>
                                    </p:set>
                                    <p:animEffect transition="in" filter="dissolve">
                                      <p:cBhvr>
                                        <p:cTn id="17" dur="500"/>
                                        <p:tgtEl>
                                          <p:spTgt spid="719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81" grpId="0"/>
      <p:bldP spid="7198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8" name="Text Box 4">
            <a:extLst>
              <a:ext uri="{FF2B5EF4-FFF2-40B4-BE49-F238E27FC236}">
                <a16:creationId xmlns:a16="http://schemas.microsoft.com/office/drawing/2014/main" id="{4737BFD9-89BC-4E78-B164-C42F216C4DB8}"/>
              </a:ext>
            </a:extLst>
          </p:cNvPr>
          <p:cNvSpPr txBox="1">
            <a:spLocks noChangeArrowheads="1"/>
          </p:cNvSpPr>
          <p:nvPr/>
        </p:nvSpPr>
        <p:spPr bwMode="auto">
          <a:xfrm>
            <a:off x="468313" y="4076700"/>
            <a:ext cx="835342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20000"/>
              </a:spcAft>
              <a:buClr>
                <a:srgbClr val="FF3300"/>
              </a:buClr>
              <a:buFont typeface="Wingdings" panose="05000000000000000000" pitchFamily="2" charset="2"/>
              <a:buChar char="l"/>
            </a:pPr>
            <a:r>
              <a:rPr lang="zh-CN" altLang="en-US" sz="2800" b="1">
                <a:latin typeface="Times New Roman" panose="02020603050405020304" pitchFamily="18" charset="0"/>
                <a:ea typeface="黑体" panose="02010609060101010101" pitchFamily="49" charset="-122"/>
              </a:rPr>
              <a:t> 若矩阵 </a:t>
            </a:r>
            <a:r>
              <a:rPr lang="en-US" altLang="zh-CN" sz="3200" b="1" i="1">
                <a:solidFill>
                  <a:srgbClr val="0000CC"/>
                </a:solidFill>
                <a:latin typeface="Times New Roman" panose="02020603050405020304" pitchFamily="18" charset="0"/>
                <a:ea typeface="黑体" panose="02010609060101010101" pitchFamily="49" charset="-122"/>
              </a:rPr>
              <a:t>G</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中存在 </a:t>
            </a:r>
            <a:r>
              <a:rPr lang="en-US" altLang="zh-CN" sz="2800" b="1">
                <a:solidFill>
                  <a:srgbClr val="0000CC"/>
                </a:solidFill>
                <a:latin typeface="Times New Roman" panose="02020603050405020304" pitchFamily="18" charset="0"/>
                <a:ea typeface="黑体" panose="02010609060101010101" pitchFamily="49" charset="-122"/>
              </a:rPr>
              <a:t>0</a:t>
            </a:r>
            <a:r>
              <a:rPr lang="zh-CN" altLang="en-US" sz="2800" b="1">
                <a:solidFill>
                  <a:srgbClr val="0000CC"/>
                </a:solidFill>
                <a:latin typeface="Times New Roman" panose="02020603050405020304" pitchFamily="18" charset="0"/>
                <a:ea typeface="黑体" panose="02010609060101010101" pitchFamily="49" charset="-122"/>
              </a:rPr>
              <a:t>列</a:t>
            </a:r>
            <a:r>
              <a:rPr lang="zh-CN" altLang="en-US" sz="2800" b="1">
                <a:latin typeface="Times New Roman" panose="02020603050405020304" pitchFamily="18" charset="0"/>
                <a:ea typeface="黑体" panose="02010609060101010101" pitchFamily="49" charset="-122"/>
              </a:rPr>
              <a:t>，即存在</a:t>
            </a:r>
            <a:r>
              <a:rPr lang="zh-CN" altLang="en-US" sz="3200" b="1">
                <a:solidFill>
                  <a:srgbClr val="0000CC"/>
                </a:solidFill>
                <a:latin typeface="Times New Roman" panose="02020603050405020304" pitchFamily="18" charset="0"/>
                <a:ea typeface="黑体" panose="02010609060101010101" pitchFamily="49" charset="-122"/>
              </a:rPr>
              <a:t> </a:t>
            </a:r>
            <a:r>
              <a:rPr lang="en-US" altLang="zh-CN" sz="3200" b="1" i="1">
                <a:solidFill>
                  <a:srgbClr val="0000CC"/>
                </a:solidFill>
                <a:latin typeface="Times New Roman" panose="02020603050405020304" pitchFamily="18" charset="0"/>
                <a:ea typeface="黑体" panose="02010609060101010101" pitchFamily="49" charset="-122"/>
              </a:rPr>
              <a:t>j</a:t>
            </a:r>
            <a:r>
              <a:rPr lang="en-US" altLang="zh-CN" sz="2800" b="1" i="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使得对所有的 </a:t>
            </a:r>
            <a:r>
              <a:rPr lang="en-US" altLang="zh-CN" sz="3200" b="1" i="1">
                <a:solidFill>
                  <a:srgbClr val="0000CC"/>
                </a:solidFill>
                <a:latin typeface="Times New Roman" panose="02020603050405020304" pitchFamily="18" charset="0"/>
                <a:ea typeface="黑体" panose="02010609060101010101" pitchFamily="49" charset="-122"/>
              </a:rPr>
              <a:t>i</a:t>
            </a:r>
            <a:r>
              <a:rPr lang="en-US" altLang="zh-CN" sz="2800" b="1" i="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有 </a:t>
            </a:r>
            <a:r>
              <a:rPr lang="en-US" altLang="zh-CN" sz="3200" b="1" i="1">
                <a:solidFill>
                  <a:srgbClr val="0000CC"/>
                </a:solidFill>
                <a:latin typeface="Times New Roman" panose="02020603050405020304" pitchFamily="18" charset="0"/>
                <a:ea typeface="黑体" panose="02010609060101010101" pitchFamily="49" charset="-122"/>
              </a:rPr>
              <a:t>g</a:t>
            </a:r>
            <a:r>
              <a:rPr lang="en-US" altLang="zh-CN" sz="3200" b="1" i="1" baseline="-25000">
                <a:solidFill>
                  <a:srgbClr val="0000CC"/>
                </a:solidFill>
                <a:latin typeface="Times New Roman" panose="02020603050405020304" pitchFamily="18" charset="0"/>
                <a:ea typeface="黑体" panose="02010609060101010101" pitchFamily="49" charset="-122"/>
              </a:rPr>
              <a:t>ij </a:t>
            </a:r>
            <a:r>
              <a:rPr lang="en-US" altLang="zh-CN" sz="3200" b="1">
                <a:solidFill>
                  <a:srgbClr val="0000CC"/>
                </a:solidFill>
                <a:latin typeface="Times New Roman" panose="02020603050405020304" pitchFamily="18" charset="0"/>
                <a:ea typeface="黑体" panose="02010609060101010101" pitchFamily="49" charset="-122"/>
              </a:rPr>
              <a:t>= 0</a:t>
            </a:r>
            <a:r>
              <a:rPr lang="en-US" altLang="zh-CN" sz="2800" b="1">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ea typeface="黑体" panose="02010609060101010101" pitchFamily="49" charset="-122"/>
              </a:rPr>
              <a:t>则将导致 </a:t>
            </a:r>
            <a:r>
              <a:rPr lang="en-US" altLang="zh-CN" sz="3200" b="1" i="1">
                <a:solidFill>
                  <a:srgbClr val="0000CC"/>
                </a:solidFill>
                <a:latin typeface="Times New Roman" panose="02020603050405020304" pitchFamily="18" charset="0"/>
                <a:ea typeface="黑体" panose="02010609060101010101" pitchFamily="49" charset="-122"/>
              </a:rPr>
              <a:t>n</a:t>
            </a:r>
            <a:r>
              <a:rPr lang="en-US" altLang="zh-CN" sz="3200" b="1" i="1" baseline="-25000">
                <a:solidFill>
                  <a:srgbClr val="0000CC"/>
                </a:solidFill>
                <a:latin typeface="Times New Roman" panose="02020603050405020304" pitchFamily="18" charset="0"/>
                <a:ea typeface="黑体" panose="02010609060101010101" pitchFamily="49" charset="-122"/>
              </a:rPr>
              <a:t>j</a:t>
            </a:r>
            <a:r>
              <a:rPr lang="en-US" altLang="zh-CN" sz="3200" b="1">
                <a:solidFill>
                  <a:srgbClr val="0000CC"/>
                </a:solidFill>
                <a:latin typeface="Times New Roman" panose="02020603050405020304" pitchFamily="18" charset="0"/>
                <a:ea typeface="黑体" panose="02010609060101010101" pitchFamily="49" charset="-122"/>
              </a:rPr>
              <a:t> = 0</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 此时规定：</a:t>
            </a:r>
          </a:p>
        </p:txBody>
      </p:sp>
      <p:graphicFrame>
        <p:nvGraphicFramePr>
          <p:cNvPr id="738309" name="Object 5">
            <a:extLst>
              <a:ext uri="{FF2B5EF4-FFF2-40B4-BE49-F238E27FC236}">
                <a16:creationId xmlns:a16="http://schemas.microsoft.com/office/drawing/2014/main" id="{456A800F-953E-40D0-BF5E-F98AD2E1BCD0}"/>
              </a:ext>
            </a:extLst>
          </p:cNvPr>
          <p:cNvGraphicFramePr>
            <a:graphicFrameLocks noChangeAspect="1"/>
          </p:cNvGraphicFramePr>
          <p:nvPr/>
        </p:nvGraphicFramePr>
        <p:xfrm>
          <a:off x="1979613" y="5300663"/>
          <a:ext cx="4165600" cy="1336675"/>
        </p:xfrm>
        <a:graphic>
          <a:graphicData uri="http://schemas.openxmlformats.org/presentationml/2006/ole">
            <mc:AlternateContent xmlns:mc="http://schemas.openxmlformats.org/markup-compatibility/2006">
              <mc:Choice xmlns:v="urn:schemas-microsoft-com:vml" Requires="v">
                <p:oleObj spid="_x0000_s738317" name="Equation" r:id="rId3" imgW="1536480" imgH="533160" progId="Equation.DSMT4">
                  <p:embed/>
                </p:oleObj>
              </mc:Choice>
              <mc:Fallback>
                <p:oleObj name="Equation" r:id="rId3" imgW="1536480" imgH="5331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300663"/>
                        <a:ext cx="4165600"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8310" name="Rectangle 6">
            <a:extLst>
              <a:ext uri="{FF2B5EF4-FFF2-40B4-BE49-F238E27FC236}">
                <a16:creationId xmlns:a16="http://schemas.microsoft.com/office/drawing/2014/main" id="{BA454CD8-7E12-419A-AD3C-82A95A96FE4D}"/>
              </a:ext>
            </a:extLst>
          </p:cNvPr>
          <p:cNvSpPr>
            <a:spLocks noGrp="1" noChangeArrowheads="1"/>
          </p:cNvSpPr>
          <p:nvPr>
            <p:ph type="title"/>
          </p:nvPr>
        </p:nvSpPr>
        <p:spPr>
          <a:xfrm>
            <a:off x="1371600" y="152400"/>
            <a:ext cx="6296025" cy="762000"/>
          </a:xfrm>
        </p:spPr>
        <p:txBody>
          <a:bodyPr/>
          <a:lstStyle/>
          <a:p>
            <a:r>
              <a:rPr lang="zh-CN" altLang="en-US"/>
              <a:t>改进的 </a:t>
            </a:r>
            <a:r>
              <a:rPr lang="en-US" altLang="zh-CN"/>
              <a:t>PageRank</a:t>
            </a:r>
            <a:endParaRPr lang="zh-CN" altLang="en-US"/>
          </a:p>
        </p:txBody>
      </p:sp>
      <p:graphicFrame>
        <p:nvGraphicFramePr>
          <p:cNvPr id="738306" name="Object 2">
            <a:extLst>
              <a:ext uri="{FF2B5EF4-FFF2-40B4-BE49-F238E27FC236}">
                <a16:creationId xmlns:a16="http://schemas.microsoft.com/office/drawing/2014/main" id="{B3421D40-1741-4E78-9D07-8FBA1D65B442}"/>
              </a:ext>
            </a:extLst>
          </p:cNvPr>
          <p:cNvGraphicFramePr>
            <a:graphicFrameLocks noChangeAspect="1"/>
          </p:cNvGraphicFramePr>
          <p:nvPr/>
        </p:nvGraphicFramePr>
        <p:xfrm>
          <a:off x="1547813" y="260350"/>
          <a:ext cx="6257925" cy="3836988"/>
        </p:xfrm>
        <a:graphic>
          <a:graphicData uri="http://schemas.openxmlformats.org/presentationml/2006/ole">
            <mc:AlternateContent xmlns:mc="http://schemas.openxmlformats.org/markup-compatibility/2006">
              <mc:Choice xmlns:v="urn:schemas-microsoft-com:vml" Requires="v">
                <p:oleObj spid="_x0000_s738318" name="Equation" r:id="rId5" imgW="2197080" imgH="1600200" progId="Equation.DSMT4">
                  <p:embed/>
                </p:oleObj>
              </mc:Choice>
              <mc:Fallback>
                <p:oleObj name="Equation" r:id="rId5" imgW="2197080" imgH="16002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60350"/>
                        <a:ext cx="6257925" cy="38369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afterEffect">
                                  <p:stCondLst>
                                    <p:cond delay="0"/>
                                  </p:stCondLst>
                                  <p:childTnLst>
                                    <p:set>
                                      <p:cBhvr>
                                        <p:cTn id="6" dur="1" fill="hold">
                                          <p:stCondLst>
                                            <p:cond delay="0"/>
                                          </p:stCondLst>
                                        </p:cTn>
                                        <p:tgtEl>
                                          <p:spTgt spid="738306"/>
                                        </p:tgtEl>
                                        <p:attrNameLst>
                                          <p:attrName>style.visibility</p:attrName>
                                        </p:attrNameLst>
                                      </p:cBhvr>
                                      <p:to>
                                        <p:strVal val="visible"/>
                                      </p:to>
                                    </p:set>
                                    <p:anim calcmode="lin" valueType="num">
                                      <p:cBhvr additive="base">
                                        <p:cTn id="7" dur="500" fill="hold"/>
                                        <p:tgtEl>
                                          <p:spTgt spid="738306"/>
                                        </p:tgtEl>
                                        <p:attrNameLst>
                                          <p:attrName>ppt_x</p:attrName>
                                        </p:attrNameLst>
                                      </p:cBhvr>
                                      <p:tavLst>
                                        <p:tav tm="0">
                                          <p:val>
                                            <p:strVal val="1+#ppt_w/2"/>
                                          </p:val>
                                        </p:tav>
                                        <p:tav tm="100000">
                                          <p:val>
                                            <p:strVal val="#ppt_x"/>
                                          </p:val>
                                        </p:tav>
                                      </p:tavLst>
                                    </p:anim>
                                    <p:anim calcmode="lin" valueType="num">
                                      <p:cBhvr additive="base">
                                        <p:cTn id="8" dur="500" fill="hold"/>
                                        <p:tgtEl>
                                          <p:spTgt spid="7383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38308"/>
                                        </p:tgtEl>
                                        <p:attrNameLst>
                                          <p:attrName>style.visibility</p:attrName>
                                        </p:attrNameLst>
                                      </p:cBhvr>
                                      <p:to>
                                        <p:strVal val="visible"/>
                                      </p:to>
                                    </p:set>
                                    <p:anim calcmode="lin" valueType="num">
                                      <p:cBhvr>
                                        <p:cTn id="13" dur="500" fill="hold"/>
                                        <p:tgtEl>
                                          <p:spTgt spid="738308"/>
                                        </p:tgtEl>
                                        <p:attrNameLst>
                                          <p:attrName>ppt_w</p:attrName>
                                        </p:attrNameLst>
                                      </p:cBhvr>
                                      <p:tavLst>
                                        <p:tav tm="0">
                                          <p:val>
                                            <p:fltVal val="0"/>
                                          </p:val>
                                        </p:tav>
                                        <p:tav tm="100000">
                                          <p:val>
                                            <p:strVal val="#ppt_w"/>
                                          </p:val>
                                        </p:tav>
                                      </p:tavLst>
                                    </p:anim>
                                    <p:anim calcmode="lin" valueType="num">
                                      <p:cBhvr>
                                        <p:cTn id="14" dur="500" fill="hold"/>
                                        <p:tgtEl>
                                          <p:spTgt spid="738308"/>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12" presetClass="entr" presetSubtype="4" fill="hold" nodeType="afterEffect">
                                  <p:stCondLst>
                                    <p:cond delay="0"/>
                                  </p:stCondLst>
                                  <p:childTnLst>
                                    <p:set>
                                      <p:cBhvr>
                                        <p:cTn id="17" dur="1" fill="hold">
                                          <p:stCondLst>
                                            <p:cond delay="0"/>
                                          </p:stCondLst>
                                        </p:cTn>
                                        <p:tgtEl>
                                          <p:spTgt spid="738309"/>
                                        </p:tgtEl>
                                        <p:attrNameLst>
                                          <p:attrName>style.visibility</p:attrName>
                                        </p:attrNameLst>
                                      </p:cBhvr>
                                      <p:to>
                                        <p:strVal val="visible"/>
                                      </p:to>
                                    </p:set>
                                    <p:animEffect transition="in" filter="slide(fromBottom)">
                                      <p:cBhvr>
                                        <p:cTn id="18" dur="500"/>
                                        <p:tgtEl>
                                          <p:spTgt spid="73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899" name="Object 3">
            <a:extLst>
              <a:ext uri="{FF2B5EF4-FFF2-40B4-BE49-F238E27FC236}">
                <a16:creationId xmlns:a16="http://schemas.microsoft.com/office/drawing/2014/main" id="{437C48CE-7421-4219-9C2F-88015C431058}"/>
              </a:ext>
            </a:extLst>
          </p:cNvPr>
          <p:cNvGraphicFramePr>
            <a:graphicFrameLocks noChangeAspect="1"/>
          </p:cNvGraphicFramePr>
          <p:nvPr/>
        </p:nvGraphicFramePr>
        <p:xfrm>
          <a:off x="900113" y="1412875"/>
          <a:ext cx="2463800" cy="795338"/>
        </p:xfrm>
        <a:graphic>
          <a:graphicData uri="http://schemas.openxmlformats.org/presentationml/2006/ole">
            <mc:AlternateContent xmlns:mc="http://schemas.openxmlformats.org/markup-compatibility/2006">
              <mc:Choice xmlns:v="urn:schemas-microsoft-com:vml" Requires="v">
                <p:oleObj spid="_x0000_s720913" name="Equation" r:id="rId3" imgW="583920" imgH="177480" progId="Equation.DSMT4">
                  <p:embed/>
                </p:oleObj>
              </mc:Choice>
              <mc:Fallback>
                <p:oleObj name="Equation" r:id="rId3" imgW="583920" imgH="177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12875"/>
                        <a:ext cx="2463800"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900" name="Text Box 4">
            <a:extLst>
              <a:ext uri="{FF2B5EF4-FFF2-40B4-BE49-F238E27FC236}">
                <a16:creationId xmlns:a16="http://schemas.microsoft.com/office/drawing/2014/main" id="{B9AE36C8-AD04-4340-9658-6224A43794FA}"/>
              </a:ext>
            </a:extLst>
          </p:cNvPr>
          <p:cNvSpPr txBox="1">
            <a:spLocks noChangeArrowheads="1"/>
          </p:cNvSpPr>
          <p:nvPr/>
        </p:nvSpPr>
        <p:spPr bwMode="auto">
          <a:xfrm>
            <a:off x="685800" y="2743200"/>
            <a:ext cx="79184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20000"/>
              </a:spcAft>
              <a:buClr>
                <a:srgbClr val="FF3300"/>
              </a:buClr>
              <a:buFont typeface="Wingdings" panose="05000000000000000000" pitchFamily="2" charset="2"/>
              <a:buNone/>
            </a:pPr>
            <a:r>
              <a:rPr lang="zh-CN" altLang="en-US" sz="3200" b="1">
                <a:solidFill>
                  <a:srgbClr val="0000CC"/>
                </a:solidFill>
                <a:latin typeface="Times New Roman" panose="02020603050405020304" pitchFamily="18" charset="0"/>
                <a:ea typeface="黑体" panose="02010609060101010101" pitchFamily="49" charset="-122"/>
              </a:rPr>
              <a:t>问：</a:t>
            </a:r>
            <a:r>
              <a:rPr lang="zh-CN" altLang="en-US" sz="3200" b="1">
                <a:latin typeface="Times New Roman" panose="02020603050405020304" pitchFamily="18" charset="0"/>
                <a:ea typeface="黑体" panose="02010609060101010101" pitchFamily="49" charset="-122"/>
              </a:rPr>
              <a:t>上述方程组的解是否存在？</a:t>
            </a:r>
          </a:p>
        </p:txBody>
      </p:sp>
      <p:sp>
        <p:nvSpPr>
          <p:cNvPr id="720901" name="Text Box 5">
            <a:extLst>
              <a:ext uri="{FF2B5EF4-FFF2-40B4-BE49-F238E27FC236}">
                <a16:creationId xmlns:a16="http://schemas.microsoft.com/office/drawing/2014/main" id="{ACC15A72-D2AD-483D-BDB8-555041E1575F}"/>
              </a:ext>
            </a:extLst>
          </p:cNvPr>
          <p:cNvSpPr txBox="1">
            <a:spLocks noChangeArrowheads="1"/>
          </p:cNvSpPr>
          <p:nvPr/>
        </p:nvSpPr>
        <p:spPr bwMode="auto">
          <a:xfrm>
            <a:off x="684213" y="3429000"/>
            <a:ext cx="77041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20000"/>
              </a:spcAft>
              <a:buClr>
                <a:srgbClr val="FF3300"/>
              </a:buClr>
              <a:buFont typeface="Wingdings" panose="05000000000000000000" pitchFamily="2" charset="2"/>
              <a:buNone/>
            </a:pPr>
            <a:r>
              <a:rPr lang="zh-CN" altLang="en-US" sz="3200" b="1">
                <a:latin typeface="Times New Roman" panose="02020603050405020304" pitchFamily="18" charset="0"/>
                <a:ea typeface="黑体" panose="02010609060101010101" pitchFamily="49" charset="-122"/>
              </a:rPr>
              <a:t>答：</a:t>
            </a:r>
            <a:r>
              <a:rPr lang="zh-CN" altLang="en-US" sz="3200" b="1">
                <a:solidFill>
                  <a:srgbClr val="0000CC"/>
                </a:solidFill>
                <a:latin typeface="Times New Roman" panose="02020603050405020304" pitchFamily="18" charset="0"/>
                <a:ea typeface="黑体" panose="02010609060101010101" pitchFamily="49" charset="-122"/>
              </a:rPr>
              <a:t>上述方程组的解存在且唯一！</a:t>
            </a:r>
          </a:p>
        </p:txBody>
      </p:sp>
      <p:sp>
        <p:nvSpPr>
          <p:cNvPr id="720902" name="Text Box 6">
            <a:extLst>
              <a:ext uri="{FF2B5EF4-FFF2-40B4-BE49-F238E27FC236}">
                <a16:creationId xmlns:a16="http://schemas.microsoft.com/office/drawing/2014/main" id="{3DCB8006-273C-474F-A732-EEAE8EACFB35}"/>
              </a:ext>
            </a:extLst>
          </p:cNvPr>
          <p:cNvSpPr txBox="1">
            <a:spLocks noChangeArrowheads="1"/>
          </p:cNvSpPr>
          <p:nvPr/>
        </p:nvSpPr>
        <p:spPr bwMode="auto">
          <a:xfrm>
            <a:off x="755650" y="4292600"/>
            <a:ext cx="5903913" cy="63817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20000"/>
              </a:spcAft>
              <a:buClr>
                <a:srgbClr val="FF3300"/>
              </a:buClr>
              <a:buFont typeface="Wingdings" panose="05000000000000000000" pitchFamily="2" charset="2"/>
              <a:buNone/>
            </a:pPr>
            <a:r>
              <a:rPr lang="zh-CN" altLang="en-US" sz="3200" b="1">
                <a:solidFill>
                  <a:srgbClr val="0000CC"/>
                </a:solidFill>
                <a:latin typeface="Times New Roman" panose="02020603050405020304" pitchFamily="18" charset="0"/>
                <a:ea typeface="黑体" panose="02010609060101010101" pitchFamily="49" charset="-122"/>
              </a:rPr>
              <a:t>理由：</a:t>
            </a:r>
            <a:r>
              <a:rPr lang="en-US" altLang="zh-CN" sz="3200" b="1">
                <a:latin typeface="Times New Roman" panose="02020603050405020304" pitchFamily="18" charset="0"/>
                <a:ea typeface="黑体" panose="02010609060101010101" pitchFamily="49" charset="-122"/>
              </a:rPr>
              <a:t>Perron-Frobnius </a:t>
            </a:r>
            <a:r>
              <a:rPr lang="zh-CN" altLang="en-US" sz="3200" b="1">
                <a:latin typeface="Times New Roman" panose="02020603050405020304" pitchFamily="18" charset="0"/>
                <a:ea typeface="黑体" panose="02010609060101010101" pitchFamily="49" charset="-122"/>
              </a:rPr>
              <a:t>定理</a:t>
            </a:r>
          </a:p>
        </p:txBody>
      </p:sp>
      <p:sp>
        <p:nvSpPr>
          <p:cNvPr id="720903" name="Text Box 7">
            <a:extLst>
              <a:ext uri="{FF2B5EF4-FFF2-40B4-BE49-F238E27FC236}">
                <a16:creationId xmlns:a16="http://schemas.microsoft.com/office/drawing/2014/main" id="{200BE7F9-F0C9-44BB-A0C7-E1B4966C7C26}"/>
              </a:ext>
            </a:extLst>
          </p:cNvPr>
          <p:cNvSpPr txBox="1">
            <a:spLocks noChangeArrowheads="1"/>
          </p:cNvSpPr>
          <p:nvPr/>
        </p:nvSpPr>
        <p:spPr bwMode="auto">
          <a:xfrm>
            <a:off x="4356100" y="155733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
            <a:r>
              <a:rPr lang="en-US" altLang="zh-CN" sz="3200" b="1" i="1">
                <a:solidFill>
                  <a:srgbClr val="003300"/>
                </a:solidFill>
                <a:latin typeface="Times New Roman" panose="02020603050405020304" pitchFamily="18" charset="0"/>
              </a:rPr>
              <a:t> x</a:t>
            </a:r>
            <a:r>
              <a:rPr lang="en-US" altLang="zh-CN" sz="3200" b="1" i="1">
                <a:solidFill>
                  <a:srgbClr val="0000CC"/>
                </a:solidFill>
                <a:latin typeface="Times New Roman" panose="02020603050405020304" pitchFamily="18" charset="0"/>
              </a:rPr>
              <a:t> </a:t>
            </a:r>
            <a:r>
              <a:rPr lang="zh-CN" altLang="en-US" sz="3200" b="1">
                <a:solidFill>
                  <a:srgbClr val="0000CC"/>
                </a:solidFill>
                <a:latin typeface="Times New Roman" panose="02020603050405020304" pitchFamily="18" charset="0"/>
              </a:rPr>
              <a:t>满足：</a:t>
            </a:r>
            <a:endParaRPr lang="zh-CN" altLang="en-US" sz="3200" b="1">
              <a:solidFill>
                <a:srgbClr val="FF3300"/>
              </a:solidFill>
              <a:latin typeface="Times New Roman" panose="02020603050405020304" pitchFamily="18" charset="0"/>
            </a:endParaRPr>
          </a:p>
        </p:txBody>
      </p:sp>
      <p:graphicFrame>
        <p:nvGraphicFramePr>
          <p:cNvPr id="720904" name="Object 8">
            <a:extLst>
              <a:ext uri="{FF2B5EF4-FFF2-40B4-BE49-F238E27FC236}">
                <a16:creationId xmlns:a16="http://schemas.microsoft.com/office/drawing/2014/main" id="{EBCAC409-6D08-41B8-A977-72672A22D5B8}"/>
              </a:ext>
            </a:extLst>
          </p:cNvPr>
          <p:cNvGraphicFramePr>
            <a:graphicFrameLocks noChangeAspect="1"/>
          </p:cNvGraphicFramePr>
          <p:nvPr/>
        </p:nvGraphicFramePr>
        <p:xfrm>
          <a:off x="6084888" y="1268413"/>
          <a:ext cx="1371600" cy="1181100"/>
        </p:xfrm>
        <a:graphic>
          <a:graphicData uri="http://schemas.openxmlformats.org/presentationml/2006/ole">
            <mc:AlternateContent xmlns:mc="http://schemas.openxmlformats.org/markup-compatibility/2006">
              <mc:Choice xmlns:v="urn:schemas-microsoft-com:vml" Requires="v">
                <p:oleObj spid="_x0000_s720914" name="Equation" r:id="rId5" imgW="545760" imgH="431640" progId="Equation.DSMT4">
                  <p:embed/>
                </p:oleObj>
              </mc:Choice>
              <mc:Fallback>
                <p:oleObj name="Equation" r:id="rId5" imgW="545760" imgH="4316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268413"/>
                        <a:ext cx="13716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905" name="Rectangle 9">
            <a:extLst>
              <a:ext uri="{FF2B5EF4-FFF2-40B4-BE49-F238E27FC236}">
                <a16:creationId xmlns:a16="http://schemas.microsoft.com/office/drawing/2014/main" id="{16745D9D-62F7-473E-855F-A1A2C96FF18F}"/>
              </a:ext>
            </a:extLst>
          </p:cNvPr>
          <p:cNvSpPr>
            <a:spLocks noGrp="1" noChangeArrowheads="1"/>
          </p:cNvSpPr>
          <p:nvPr>
            <p:ph type="title"/>
          </p:nvPr>
        </p:nvSpPr>
        <p:spPr>
          <a:xfrm>
            <a:off x="1371600" y="152400"/>
            <a:ext cx="6153150" cy="762000"/>
          </a:xfrm>
        </p:spPr>
        <p:txBody>
          <a:bodyPr/>
          <a:lstStyle/>
          <a:p>
            <a:r>
              <a:rPr lang="zh-CN" altLang="en-US"/>
              <a:t>改进的 </a:t>
            </a:r>
            <a:r>
              <a:rPr lang="en-US" altLang="zh-CN"/>
              <a:t>PageRank</a:t>
            </a:r>
            <a:endParaRPr lang="zh-CN" altLang="en-US"/>
          </a:p>
        </p:txBody>
      </p:sp>
      <p:sp>
        <p:nvSpPr>
          <p:cNvPr id="720906" name="Rectangle 10">
            <a:extLst>
              <a:ext uri="{FF2B5EF4-FFF2-40B4-BE49-F238E27FC236}">
                <a16:creationId xmlns:a16="http://schemas.microsoft.com/office/drawing/2014/main" id="{7E0AAF93-02D4-4550-B7F4-32531E329F51}"/>
              </a:ext>
            </a:extLst>
          </p:cNvPr>
          <p:cNvSpPr>
            <a:spLocks noChangeArrowheads="1"/>
          </p:cNvSpPr>
          <p:nvPr/>
        </p:nvSpPr>
        <p:spPr bwMode="auto">
          <a:xfrm>
            <a:off x="4356100" y="1341438"/>
            <a:ext cx="3240088" cy="1150937"/>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20901"/>
                                        </p:tgtEl>
                                        <p:attrNameLst>
                                          <p:attrName>style.visibility</p:attrName>
                                        </p:attrNameLst>
                                      </p:cBhvr>
                                      <p:to>
                                        <p:strVal val="visible"/>
                                      </p:to>
                                    </p:set>
                                    <p:anim calcmode="lin" valueType="num">
                                      <p:cBhvr>
                                        <p:cTn id="7" dur="500" fill="hold"/>
                                        <p:tgtEl>
                                          <p:spTgt spid="720901"/>
                                        </p:tgtEl>
                                        <p:attrNameLst>
                                          <p:attrName>ppt_w</p:attrName>
                                        </p:attrNameLst>
                                      </p:cBhvr>
                                      <p:tavLst>
                                        <p:tav tm="0">
                                          <p:val>
                                            <p:fltVal val="0"/>
                                          </p:val>
                                        </p:tav>
                                        <p:tav tm="100000">
                                          <p:val>
                                            <p:strVal val="#ppt_w"/>
                                          </p:val>
                                        </p:tav>
                                      </p:tavLst>
                                    </p:anim>
                                    <p:anim calcmode="lin" valueType="num">
                                      <p:cBhvr>
                                        <p:cTn id="8" dur="500" fill="hold"/>
                                        <p:tgtEl>
                                          <p:spTgt spid="72090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0902"/>
                                        </p:tgtEl>
                                        <p:attrNameLst>
                                          <p:attrName>style.visibility</p:attrName>
                                        </p:attrNameLst>
                                      </p:cBhvr>
                                      <p:to>
                                        <p:strVal val="visible"/>
                                      </p:to>
                                    </p:set>
                                    <p:animEffect transition="in" filter="dissolve">
                                      <p:cBhvr>
                                        <p:cTn id="13" dur="500"/>
                                        <p:tgtEl>
                                          <p:spTgt spid="72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1" grpId="0"/>
      <p:bldP spid="72090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4" name="Text Box 4">
            <a:extLst>
              <a:ext uri="{FF2B5EF4-FFF2-40B4-BE49-F238E27FC236}">
                <a16:creationId xmlns:a16="http://schemas.microsoft.com/office/drawing/2014/main" id="{ACC74A00-61D0-4B32-B106-4B72DDB3EED5}"/>
              </a:ext>
            </a:extLst>
          </p:cNvPr>
          <p:cNvSpPr txBox="1">
            <a:spLocks noChangeArrowheads="1"/>
          </p:cNvSpPr>
          <p:nvPr/>
        </p:nvSpPr>
        <p:spPr bwMode="auto">
          <a:xfrm>
            <a:off x="323850" y="1412875"/>
            <a:ext cx="85693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20000"/>
              </a:spcAft>
              <a:buClr>
                <a:srgbClr val="FF3300"/>
              </a:buClr>
              <a:buFont typeface="Wingdings" panose="05000000000000000000" pitchFamily="2" charset="2"/>
              <a:buNone/>
            </a:pPr>
            <a:r>
              <a:rPr lang="zh-CN" altLang="en-US" sz="3200" b="1">
                <a:latin typeface="Times New Roman" panose="02020603050405020304" pitchFamily="18" charset="0"/>
                <a:ea typeface="黑体" panose="02010609060101010101" pitchFamily="49" charset="-122"/>
              </a:rPr>
              <a:t>如果 </a:t>
            </a:r>
            <a:r>
              <a:rPr lang="en-US" altLang="zh-CN" sz="3200" b="1" i="1">
                <a:solidFill>
                  <a:srgbClr val="0000CC"/>
                </a:solidFill>
                <a:latin typeface="Times New Roman" panose="02020603050405020304" pitchFamily="18" charset="0"/>
                <a:ea typeface="黑体" panose="02010609060101010101" pitchFamily="49" charset="-122"/>
              </a:rPr>
              <a:t>A</a:t>
            </a:r>
            <a:r>
              <a:rPr lang="en-US" altLang="zh-CN" sz="3200" b="1" i="1">
                <a:latin typeface="Times New Roman" panose="02020603050405020304" pitchFamily="18" charset="0"/>
                <a:ea typeface="黑体" panose="02010609060101010101" pitchFamily="49" charset="-122"/>
              </a:rPr>
              <a:t> </a:t>
            </a:r>
            <a:r>
              <a:rPr lang="zh-CN" altLang="en-US" sz="3200" b="1">
                <a:latin typeface="Times New Roman" panose="02020603050405020304" pitchFamily="18" charset="0"/>
                <a:ea typeface="黑体" panose="02010609060101010101" pitchFamily="49" charset="-122"/>
              </a:rPr>
              <a:t>是</a:t>
            </a:r>
            <a:r>
              <a:rPr lang="zh-CN" altLang="en-US" sz="3200" b="1">
                <a:solidFill>
                  <a:srgbClr val="0000CC"/>
                </a:solidFill>
                <a:latin typeface="Times New Roman" panose="02020603050405020304" pitchFamily="18" charset="0"/>
                <a:ea typeface="黑体" panose="02010609060101010101" pitchFamily="49" charset="-122"/>
              </a:rPr>
              <a:t>正</a:t>
            </a:r>
            <a:r>
              <a:rPr lang="zh-CN" altLang="en-US" sz="3200" b="1">
                <a:latin typeface="Times New Roman" panose="02020603050405020304" pitchFamily="18" charset="0"/>
                <a:ea typeface="黑体" panose="02010609060101010101" pitchFamily="49" charset="-122"/>
              </a:rPr>
              <a:t>的方阵（所有元素均大于0），则</a:t>
            </a:r>
          </a:p>
        </p:txBody>
      </p:sp>
      <p:sp>
        <p:nvSpPr>
          <p:cNvPr id="721926" name="Rectangle 6">
            <a:extLst>
              <a:ext uri="{FF2B5EF4-FFF2-40B4-BE49-F238E27FC236}">
                <a16:creationId xmlns:a16="http://schemas.microsoft.com/office/drawing/2014/main" id="{FDE4EB7D-EE06-454E-AC92-CD7656B64775}"/>
              </a:ext>
            </a:extLst>
          </p:cNvPr>
          <p:cNvSpPr>
            <a:spLocks noGrp="1" noChangeArrowheads="1"/>
          </p:cNvSpPr>
          <p:nvPr>
            <p:ph type="title"/>
          </p:nvPr>
        </p:nvSpPr>
        <p:spPr>
          <a:xfrm>
            <a:off x="1371600" y="152400"/>
            <a:ext cx="6153150" cy="762000"/>
          </a:xfrm>
        </p:spPr>
        <p:txBody>
          <a:bodyPr/>
          <a:lstStyle/>
          <a:p>
            <a:r>
              <a:rPr lang="en-US" altLang="zh-CN"/>
              <a:t>Perron-Frobnius </a:t>
            </a:r>
            <a:r>
              <a:rPr lang="zh-CN" altLang="en-US"/>
              <a:t>定理</a:t>
            </a:r>
          </a:p>
        </p:txBody>
      </p:sp>
      <p:sp>
        <p:nvSpPr>
          <p:cNvPr id="721928" name="Rectangle 8">
            <a:extLst>
              <a:ext uri="{FF2B5EF4-FFF2-40B4-BE49-F238E27FC236}">
                <a16:creationId xmlns:a16="http://schemas.microsoft.com/office/drawing/2014/main" id="{66D29F4C-45E0-4298-98F3-1BE44780D07F}"/>
              </a:ext>
            </a:extLst>
          </p:cNvPr>
          <p:cNvSpPr>
            <a:spLocks noChangeArrowheads="1"/>
          </p:cNvSpPr>
          <p:nvPr/>
        </p:nvSpPr>
        <p:spPr bwMode="auto">
          <a:xfrm>
            <a:off x="468313" y="2276475"/>
            <a:ext cx="8424862" cy="374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Arial" panose="020B0604020202020204" pitchFamily="34" charset="0"/>
                <a:ea typeface="宋体" panose="02010600030101010101" pitchFamily="2" charset="-122"/>
              </a:defRPr>
            </a:lvl1pPr>
            <a:lvl2pPr marL="914400" indent="-457200">
              <a:defRPr kumimoji="1" sz="2400">
                <a:solidFill>
                  <a:schemeClr val="tx1"/>
                </a:solidFill>
                <a:latin typeface="Arial" panose="020B0604020202020204" pitchFamily="34" charset="0"/>
                <a:ea typeface="宋体" panose="02010600030101010101" pitchFamily="2" charset="-122"/>
              </a:defRPr>
            </a:lvl2pPr>
            <a:lvl3pPr marL="1371600" indent="-457200">
              <a:defRPr kumimoji="1" sz="2400">
                <a:solidFill>
                  <a:schemeClr val="tx1"/>
                </a:solidFill>
                <a:latin typeface="Arial" panose="020B0604020202020204" pitchFamily="34" charset="0"/>
                <a:ea typeface="宋体" panose="02010600030101010101" pitchFamily="2" charset="-122"/>
              </a:defRPr>
            </a:lvl3pPr>
            <a:lvl4pPr marL="1828800" indent="-457200">
              <a:defRPr kumimoji="1" sz="2400">
                <a:solidFill>
                  <a:schemeClr val="tx1"/>
                </a:solidFill>
                <a:latin typeface="Arial" panose="020B0604020202020204" pitchFamily="34" charset="0"/>
                <a:ea typeface="宋体" panose="02010600030101010101" pitchFamily="2" charset="-122"/>
              </a:defRPr>
            </a:lvl4pPr>
            <a:lvl5pPr marL="2286000" indent="-457200">
              <a:defRPr kumimoji="1" sz="2400">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FontTx/>
              <a:buAutoNum type="circleNumDbPlain"/>
            </a:pPr>
            <a:r>
              <a:rPr lang="en-US" altLang="zh-CN" sz="2600" b="1">
                <a:latin typeface="Times New Roman" panose="02020603050405020304" pitchFamily="18" charset="0"/>
                <a:ea typeface="黑体" panose="02010609060101010101" pitchFamily="49" charset="-122"/>
              </a:rPr>
              <a:t> </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的谱半径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a:latin typeface="Times New Roman" panose="02020603050405020304" pitchFamily="18" charset="0"/>
                <a:ea typeface="黑体" panose="02010609060101010101" pitchFamily="49" charset="-122"/>
                <a:sym typeface="Symbol" panose="05050102010706020507" pitchFamily="18" charset="2"/>
              </a:rPr>
              <a:t> </a:t>
            </a:r>
            <a:r>
              <a:rPr lang="en-US" altLang="zh-CN" sz="2800" b="1">
                <a:solidFill>
                  <a:srgbClr val="0000FF"/>
                </a:solidFill>
                <a:latin typeface="Times New Roman" panose="02020603050405020304" pitchFamily="18" charset="0"/>
                <a:ea typeface="黑体" panose="02010609060101010101" pitchFamily="49" charset="-122"/>
              </a:rPr>
              <a:t>(</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800" b="1">
                <a:solidFill>
                  <a:srgbClr val="0000FF"/>
                </a:solidFill>
                <a:latin typeface="Times New Roman" panose="02020603050405020304" pitchFamily="18" charset="0"/>
                <a:ea typeface="黑体" panose="02010609060101010101" pitchFamily="49" charset="-122"/>
              </a:rPr>
              <a:t>)</a:t>
            </a:r>
            <a:r>
              <a:rPr lang="en-US" altLang="zh-CN" sz="2800" b="1">
                <a:solidFill>
                  <a:srgbClr val="0000FF"/>
                </a:solidFill>
                <a:latin typeface="Courier New" panose="02070309020205020404" pitchFamily="49" charset="0"/>
                <a:ea typeface="黑体" panose="02010609060101010101" pitchFamily="49" charset="-122"/>
              </a:rPr>
              <a:t>&gt;</a:t>
            </a:r>
            <a:r>
              <a:rPr lang="en-US" altLang="zh-CN" sz="2800" b="1">
                <a:solidFill>
                  <a:srgbClr val="0000FF"/>
                </a:solidFill>
                <a:latin typeface="Times New Roman" panose="02020603050405020304" pitchFamily="18" charset="0"/>
                <a:ea typeface="黑体" panose="02010609060101010101" pitchFamily="49" charset="-122"/>
              </a:rPr>
              <a:t>0</a:t>
            </a:r>
            <a:r>
              <a:rPr lang="zh-CN" altLang="en-US" sz="2600" b="1">
                <a:latin typeface="Times New Roman" panose="02020603050405020304" pitchFamily="18" charset="0"/>
                <a:ea typeface="黑体" panose="02010609060101010101" pitchFamily="49" charset="-122"/>
              </a:rPr>
              <a:t>，其中                                   ，</a:t>
            </a:r>
            <a:br>
              <a:rPr lang="zh-CN" altLang="en-US" sz="2600" b="1">
                <a:latin typeface="Times New Roman" panose="02020603050405020304" pitchFamily="18" charset="0"/>
                <a:ea typeface="黑体" panose="02010609060101010101" pitchFamily="49" charset="-122"/>
              </a:rPr>
            </a:br>
            <a:r>
              <a:rPr lang="zh-CN" altLang="en-US" sz="2600" b="1">
                <a:latin typeface="Times New Roman" panose="02020603050405020304" pitchFamily="18" charset="0"/>
                <a:ea typeface="黑体" panose="02010609060101010101" pitchFamily="49" charset="-122"/>
              </a:rPr>
              <a:t>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baseline="-25000">
                <a:solidFill>
                  <a:srgbClr val="0000FF"/>
                </a:solidFill>
                <a:latin typeface="Times New Roman" panose="02020603050405020304" pitchFamily="18" charset="0"/>
                <a:ea typeface="黑体" panose="02010609060101010101" pitchFamily="49" charset="-122"/>
              </a:rPr>
              <a:t>1</a:t>
            </a:r>
            <a:r>
              <a:rPr lang="en-US" altLang="zh-CN" sz="2600" b="1">
                <a:latin typeface="Times New Roman" panose="02020603050405020304" pitchFamily="18" charset="0"/>
                <a:ea typeface="黑体" panose="02010609060101010101" pitchFamily="49" charset="-122"/>
              </a:rPr>
              <a:t>,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a:latin typeface="Times New Roman" panose="02020603050405020304" pitchFamily="18" charset="0"/>
                <a:ea typeface="黑体" panose="02010609060101010101" pitchFamily="49" charset="-122"/>
              </a:rPr>
              <a:t> </a:t>
            </a:r>
            <a:r>
              <a:rPr lang="en-US" altLang="zh-CN" sz="2800" b="1" baseline="-25000">
                <a:solidFill>
                  <a:srgbClr val="0000FF"/>
                </a:solidFill>
                <a:latin typeface="Times New Roman" panose="02020603050405020304" pitchFamily="18" charset="0"/>
                <a:ea typeface="黑体" panose="02010609060101010101" pitchFamily="49" charset="-122"/>
              </a:rPr>
              <a:t>2</a:t>
            </a:r>
            <a:r>
              <a:rPr lang="en-US" altLang="zh-CN" sz="2600" b="1">
                <a:latin typeface="Times New Roman" panose="02020603050405020304" pitchFamily="18" charset="0"/>
                <a:ea typeface="黑体" panose="02010609060101010101" pitchFamily="49" charset="-122"/>
              </a:rPr>
              <a:t>, </a:t>
            </a:r>
            <a:r>
              <a:rPr lang="en-US" altLang="zh-CN" sz="2800" b="1">
                <a:solidFill>
                  <a:srgbClr val="0000FF"/>
                </a:solidFill>
                <a:latin typeface="Times New Roman" panose="02020603050405020304" pitchFamily="18" charset="0"/>
                <a:ea typeface="黑体" panose="02010609060101010101" pitchFamily="49" charset="-122"/>
              </a:rPr>
              <a:t>...</a:t>
            </a:r>
            <a:r>
              <a:rPr lang="en-US" altLang="zh-CN" sz="2600" b="1">
                <a:latin typeface="Times New Roman" panose="02020603050405020304" pitchFamily="18" charset="0"/>
                <a:ea typeface="黑体" panose="02010609060101010101" pitchFamily="49" charset="-122"/>
              </a:rPr>
              <a:t> ,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i="1" baseline="-25000">
                <a:solidFill>
                  <a:srgbClr val="0000FF"/>
                </a:solidFill>
                <a:latin typeface="Times New Roman" panose="02020603050405020304" pitchFamily="18" charset="0"/>
                <a:ea typeface="黑体" panose="02010609060101010101" pitchFamily="49" charset="-122"/>
              </a:rPr>
              <a:t>n</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为 </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的特征值。</a:t>
            </a:r>
          </a:p>
          <a:p>
            <a:pPr>
              <a:lnSpc>
                <a:spcPct val="120000"/>
              </a:lnSpc>
              <a:spcBef>
                <a:spcPct val="40000"/>
              </a:spcBef>
              <a:buFontTx/>
              <a:buAutoNum type="circleNumDbPlain"/>
            </a:pPr>
            <a:r>
              <a:rPr lang="zh-CN" altLang="en-US" sz="2800" b="1">
                <a:latin typeface="Times New Roman" panose="02020603050405020304" pitchFamily="18" charset="0"/>
                <a:ea typeface="黑体" panose="02010609060101010101" pitchFamily="49" charset="-122"/>
                <a:sym typeface="Symbol" panose="05050102010706020507" pitchFamily="18" charset="2"/>
              </a:rPr>
              <a:t>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a:latin typeface="Times New Roman" panose="02020603050405020304" pitchFamily="18" charset="0"/>
                <a:ea typeface="黑体" panose="02010609060101010101" pitchFamily="49" charset="-122"/>
              </a:rPr>
              <a:t>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a:latin typeface="Times New Roman" panose="02020603050405020304" pitchFamily="18" charset="0"/>
                <a:ea typeface="黑体" panose="02010609060101010101" pitchFamily="49" charset="-122"/>
              </a:rPr>
              <a:t> </a:t>
            </a:r>
            <a:r>
              <a:rPr lang="en-US" altLang="zh-CN" sz="2800" b="1">
                <a:solidFill>
                  <a:srgbClr val="0000FF"/>
                </a:solidFill>
                <a:latin typeface="Times New Roman" panose="02020603050405020304" pitchFamily="18" charset="0"/>
                <a:ea typeface="黑体" panose="02010609060101010101" pitchFamily="49" charset="-122"/>
              </a:rPr>
              <a:t>(</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是 </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的特征值，且代数重数为 </a:t>
            </a:r>
            <a:r>
              <a:rPr lang="en-US" altLang="zh-CN" sz="2800" b="1">
                <a:solidFill>
                  <a:srgbClr val="0000FF"/>
                </a:solidFill>
                <a:latin typeface="Times New Roman" panose="02020603050405020304" pitchFamily="18" charset="0"/>
                <a:ea typeface="黑体" panose="02010609060101010101" pitchFamily="49" charset="-122"/>
              </a:rPr>
              <a:t>1</a:t>
            </a:r>
            <a:r>
              <a:rPr lang="zh-CN" altLang="en-US" sz="2600" b="1">
                <a:latin typeface="Times New Roman" panose="02020603050405020304" pitchFamily="18" charset="0"/>
                <a:ea typeface="黑体" panose="02010609060101010101" pitchFamily="49" charset="-122"/>
              </a:rPr>
              <a:t>，即为单特征值。</a:t>
            </a:r>
          </a:p>
          <a:p>
            <a:pPr>
              <a:lnSpc>
                <a:spcPct val="120000"/>
              </a:lnSpc>
              <a:spcBef>
                <a:spcPct val="40000"/>
              </a:spcBef>
              <a:buFontTx/>
              <a:buAutoNum type="circleNumDbPlain"/>
            </a:pPr>
            <a:r>
              <a:rPr lang="zh-CN" altLang="en-US" sz="2600" b="1">
                <a:latin typeface="Times New Roman" panose="02020603050405020304" pitchFamily="18" charset="0"/>
                <a:ea typeface="黑体" panose="02010609060101010101" pitchFamily="49" charset="-122"/>
              </a:rPr>
              <a:t> 存在唯一的 </a:t>
            </a:r>
            <a:r>
              <a:rPr lang="en-US" altLang="zh-CN" sz="2800" b="1" i="1">
                <a:solidFill>
                  <a:srgbClr val="0000FF"/>
                </a:solidFill>
                <a:latin typeface="Times New Roman" panose="02020603050405020304" pitchFamily="18" charset="0"/>
                <a:ea typeface="黑体" panose="02010609060101010101" pitchFamily="49" charset="-122"/>
              </a:rPr>
              <a:t>x </a:t>
            </a:r>
            <a:r>
              <a:rPr lang="en-US" altLang="zh-CN" sz="2800" b="1">
                <a:solidFill>
                  <a:srgbClr val="0000FF"/>
                </a:solidFill>
                <a:latin typeface="Courier New" panose="02070309020205020404" pitchFamily="49" charset="0"/>
                <a:ea typeface="黑体" panose="02010609060101010101" pitchFamily="49" charset="-122"/>
              </a:rPr>
              <a:t>&gt;</a:t>
            </a:r>
            <a:r>
              <a:rPr lang="en-US" altLang="zh-CN" sz="2600" b="1">
                <a:latin typeface="Times New Roman" panose="02020603050405020304" pitchFamily="18" charset="0"/>
                <a:ea typeface="黑体" panose="02010609060101010101" pitchFamily="49" charset="-122"/>
              </a:rPr>
              <a:t> 0</a:t>
            </a:r>
            <a:r>
              <a:rPr lang="zh-CN" altLang="en-US" sz="2600" b="1">
                <a:latin typeface="Times New Roman" panose="02020603050405020304" pitchFamily="18" charset="0"/>
                <a:ea typeface="黑体" panose="02010609060101010101" pitchFamily="49" charset="-122"/>
              </a:rPr>
              <a:t>，满足 </a:t>
            </a:r>
            <a:r>
              <a:rPr lang="en-US" altLang="zh-CN" sz="2800" b="1" i="1">
                <a:solidFill>
                  <a:srgbClr val="0000FF"/>
                </a:solidFill>
                <a:latin typeface="Times New Roman" panose="02020603050405020304" pitchFamily="18" charset="0"/>
                <a:ea typeface="黑体" panose="02010609060101010101" pitchFamily="49" charset="-122"/>
              </a:rPr>
              <a:t>A x </a:t>
            </a:r>
            <a:r>
              <a:rPr lang="en-US" altLang="zh-CN" sz="2800" b="1">
                <a:solidFill>
                  <a:srgbClr val="0000FF"/>
                </a:solidFill>
                <a:latin typeface="Courier New" panose="02070309020205020404" pitchFamily="49" charset="0"/>
                <a:ea typeface="黑体" panose="02010609060101010101" pitchFamily="49" charset="-122"/>
              </a:rPr>
              <a:t>=</a:t>
            </a:r>
            <a:r>
              <a:rPr lang="en-US" altLang="zh-CN" sz="2800" b="1">
                <a:solidFill>
                  <a:srgbClr val="0000FF"/>
                </a:solidFill>
                <a:latin typeface="Times New Roman" panose="02020603050405020304" pitchFamily="18" charset="0"/>
                <a:ea typeface="黑体" panose="02010609060101010101" pitchFamily="49" charset="-122"/>
              </a:rPr>
              <a:t>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a:latin typeface="Times New Roman" panose="02020603050405020304" pitchFamily="18" charset="0"/>
                <a:ea typeface="黑体" panose="02010609060101010101" pitchFamily="49" charset="-122"/>
              </a:rPr>
              <a:t> </a:t>
            </a:r>
            <a:r>
              <a:rPr lang="en-US" altLang="zh-CN" sz="2800" b="1">
                <a:solidFill>
                  <a:srgbClr val="0000FF"/>
                </a:solidFill>
                <a:latin typeface="Times New Roman" panose="02020603050405020304" pitchFamily="18" charset="0"/>
                <a:ea typeface="黑体" panose="02010609060101010101" pitchFamily="49" charset="-122"/>
              </a:rPr>
              <a:t>(</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800" b="1">
                <a:solidFill>
                  <a:srgbClr val="0000FF"/>
                </a:solidFill>
                <a:latin typeface="Times New Roman" panose="02020603050405020304" pitchFamily="18" charset="0"/>
                <a:ea typeface="黑体" panose="02010609060101010101" pitchFamily="49" charset="-122"/>
              </a:rPr>
              <a:t>) </a:t>
            </a:r>
            <a:r>
              <a:rPr lang="en-US" altLang="zh-CN" sz="2800" b="1" i="1">
                <a:solidFill>
                  <a:srgbClr val="0000FF"/>
                </a:solidFill>
                <a:latin typeface="Times New Roman" panose="02020603050405020304" pitchFamily="18" charset="0"/>
                <a:ea typeface="黑体" panose="02010609060101010101" pitchFamily="49" charset="-122"/>
              </a:rPr>
              <a:t>x</a:t>
            </a:r>
            <a:r>
              <a:rPr lang="zh-CN" altLang="en-US" sz="2600" b="1">
                <a:latin typeface="Times New Roman" panose="02020603050405020304" pitchFamily="18" charset="0"/>
                <a:ea typeface="黑体" panose="02010609060101010101" pitchFamily="49" charset="-122"/>
              </a:rPr>
              <a:t>，且</a:t>
            </a:r>
          </a:p>
          <a:p>
            <a:pPr>
              <a:lnSpc>
                <a:spcPct val="120000"/>
              </a:lnSpc>
              <a:spcBef>
                <a:spcPct val="40000"/>
              </a:spcBef>
              <a:buFontTx/>
              <a:buAutoNum type="circleNumDbPlain"/>
            </a:pPr>
            <a:r>
              <a:rPr lang="zh-CN" altLang="en-US" sz="2600" b="1">
                <a:latin typeface="Times New Roman" panose="02020603050405020304" pitchFamily="18" charset="0"/>
                <a:ea typeface="黑体" panose="02010609060101010101" pitchFamily="49" charset="-122"/>
              </a:rPr>
              <a:t> 若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a:latin typeface="Times New Roman" panose="02020603050405020304" pitchFamily="18" charset="0"/>
                <a:ea typeface="黑体" panose="02010609060101010101" pitchFamily="49" charset="-122"/>
              </a:rPr>
              <a:t> 是 </a:t>
            </a:r>
            <a:r>
              <a:rPr lang="en-US" altLang="zh-CN" sz="2800" b="1" i="1">
                <a:solidFill>
                  <a:srgbClr val="0000FF"/>
                </a:solidFill>
                <a:latin typeface="Times New Roman" panose="02020603050405020304" pitchFamily="18" charset="0"/>
                <a:ea typeface="黑体" panose="02010609060101010101" pitchFamily="49" charset="-122"/>
              </a:rPr>
              <a:t>A </a:t>
            </a:r>
            <a:r>
              <a:rPr lang="zh-CN" altLang="en-US" sz="2600" b="1">
                <a:latin typeface="Times New Roman" panose="02020603050405020304" pitchFamily="18" charset="0"/>
                <a:ea typeface="黑体" panose="02010609060101010101" pitchFamily="49" charset="-122"/>
              </a:rPr>
              <a:t>的特征值，且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a:solidFill>
                  <a:srgbClr val="0000FF"/>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800" b="1">
                <a:solidFill>
                  <a:srgbClr val="0000FF"/>
                </a:solidFill>
                <a:latin typeface="Courier New" panose="02070309020205020404" pitchFamily="49" charset="0"/>
                <a:ea typeface="黑体" panose="02010609060101010101" pitchFamily="49" charset="-122"/>
                <a:sym typeface="Symbol" panose="05050102010706020507" pitchFamily="18" charset="2"/>
              </a:rPr>
              <a:t></a:t>
            </a:r>
            <a:r>
              <a:rPr lang="zh-CN" altLang="en-US" sz="2600" b="1">
                <a:latin typeface="Times New Roman" panose="02020603050405020304" pitchFamily="18" charset="0"/>
                <a:ea typeface="黑体" panose="02010609060101010101" pitchFamily="49" charset="-122"/>
                <a:sym typeface="Symbol" panose="05050102010706020507" pitchFamily="18" charset="2"/>
              </a:rPr>
              <a:t>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a:latin typeface="Times New Roman" panose="02020603050405020304" pitchFamily="18" charset="0"/>
                <a:ea typeface="黑体" panose="02010609060101010101" pitchFamily="49" charset="-122"/>
              </a:rPr>
              <a:t> </a:t>
            </a:r>
            <a:r>
              <a:rPr lang="en-US" altLang="zh-CN" sz="2800" b="1">
                <a:solidFill>
                  <a:srgbClr val="0000FF"/>
                </a:solidFill>
                <a:latin typeface="Times New Roman" panose="02020603050405020304" pitchFamily="18" charset="0"/>
                <a:ea typeface="黑体" panose="02010609060101010101" pitchFamily="49" charset="-122"/>
              </a:rPr>
              <a:t>(</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800" b="1">
                <a:solidFill>
                  <a:srgbClr val="0000FF"/>
                </a:solidFill>
                <a:latin typeface="Times New Roman" panose="02020603050405020304" pitchFamily="18" charset="0"/>
                <a:ea typeface="黑体" panose="02010609060101010101" pitchFamily="49" charset="-122"/>
              </a:rPr>
              <a:t>)</a:t>
            </a:r>
            <a:r>
              <a:rPr lang="zh-CN" altLang="en-US" sz="2600" b="1">
                <a:latin typeface="Times New Roman" panose="02020603050405020304" pitchFamily="18" charset="0"/>
                <a:ea typeface="黑体" panose="02010609060101010101" pitchFamily="49" charset="-122"/>
              </a:rPr>
              <a:t>，则 </a:t>
            </a:r>
            <a:r>
              <a:rPr lang="en-US" altLang="zh-CN" sz="3200" b="1">
                <a:solidFill>
                  <a:srgbClr val="0000FF"/>
                </a:solidFill>
                <a:latin typeface="Courier New" panose="02070309020205020404" pitchFamily="49" charset="0"/>
                <a:ea typeface="黑体" panose="02010609060101010101" pitchFamily="49" charset="-122"/>
              </a:rPr>
              <a:t>|</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3200" b="1">
                <a:solidFill>
                  <a:srgbClr val="0000FF"/>
                </a:solidFill>
                <a:latin typeface="Courier New" panose="02070309020205020404" pitchFamily="49" charset="0"/>
                <a:ea typeface="黑体" panose="02010609060101010101" pitchFamily="49" charset="-122"/>
              </a:rPr>
              <a:t>|</a:t>
            </a:r>
            <a:r>
              <a:rPr lang="en-US" altLang="zh-CN" sz="2600" b="1">
                <a:latin typeface="Times New Roman" panose="02020603050405020304" pitchFamily="18" charset="0"/>
                <a:ea typeface="黑体" panose="02010609060101010101" pitchFamily="49" charset="-122"/>
              </a:rPr>
              <a:t> </a:t>
            </a:r>
            <a:r>
              <a:rPr lang="en-US" altLang="zh-CN" sz="2800" b="1">
                <a:solidFill>
                  <a:srgbClr val="0000FF"/>
                </a:solidFill>
                <a:latin typeface="Courier New" panose="02070309020205020404" pitchFamily="49" charset="0"/>
                <a:ea typeface="黑体" panose="02010609060101010101" pitchFamily="49" charset="-122"/>
              </a:rPr>
              <a:t>&lt;</a:t>
            </a:r>
            <a:r>
              <a:rPr lang="en-US" altLang="zh-CN" sz="2600" b="1">
                <a:latin typeface="Times New Roman" panose="02020603050405020304" pitchFamily="18" charset="0"/>
                <a:ea typeface="黑体" panose="02010609060101010101" pitchFamily="49" charset="-122"/>
              </a:rPr>
              <a:t> </a:t>
            </a:r>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a:latin typeface="Times New Roman" panose="02020603050405020304" pitchFamily="18" charset="0"/>
                <a:ea typeface="黑体" panose="02010609060101010101" pitchFamily="49" charset="-122"/>
              </a:rPr>
              <a:t> </a:t>
            </a:r>
            <a:r>
              <a:rPr lang="en-US" altLang="zh-CN" sz="2800" b="1">
                <a:solidFill>
                  <a:srgbClr val="0000FF"/>
                </a:solidFill>
                <a:latin typeface="Times New Roman" panose="02020603050405020304" pitchFamily="18" charset="0"/>
                <a:ea typeface="黑体" panose="02010609060101010101" pitchFamily="49" charset="-122"/>
              </a:rPr>
              <a:t>(</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800" b="1">
                <a:solidFill>
                  <a:srgbClr val="0000FF"/>
                </a:solidFill>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a:t>
            </a:r>
          </a:p>
        </p:txBody>
      </p:sp>
      <p:graphicFrame>
        <p:nvGraphicFramePr>
          <p:cNvPr id="721929" name="Object 9">
            <a:extLst>
              <a:ext uri="{FF2B5EF4-FFF2-40B4-BE49-F238E27FC236}">
                <a16:creationId xmlns:a16="http://schemas.microsoft.com/office/drawing/2014/main" id="{938D0506-3273-4CD5-8343-F2D13BC502BD}"/>
              </a:ext>
            </a:extLst>
          </p:cNvPr>
          <p:cNvGraphicFramePr>
            <a:graphicFrameLocks noChangeAspect="1"/>
          </p:cNvGraphicFramePr>
          <p:nvPr/>
        </p:nvGraphicFramePr>
        <p:xfrm>
          <a:off x="5076825" y="2276475"/>
          <a:ext cx="2736850" cy="708025"/>
        </p:xfrm>
        <a:graphic>
          <a:graphicData uri="http://schemas.openxmlformats.org/presentationml/2006/ole">
            <mc:AlternateContent xmlns:mc="http://schemas.openxmlformats.org/markup-compatibility/2006">
              <mc:Choice xmlns:v="urn:schemas-microsoft-com:vml" Requires="v">
                <p:oleObj spid="_x0000_s721937" name="Equation" r:id="rId3" imgW="1079280" imgH="279360" progId="Equation.DSMT4">
                  <p:embed/>
                </p:oleObj>
              </mc:Choice>
              <mc:Fallback>
                <p:oleObj name="Equation" r:id="rId3" imgW="1079280" imgH="2793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276475"/>
                        <a:ext cx="27368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30" name="Object 10">
            <a:extLst>
              <a:ext uri="{FF2B5EF4-FFF2-40B4-BE49-F238E27FC236}">
                <a16:creationId xmlns:a16="http://schemas.microsoft.com/office/drawing/2014/main" id="{A7CD3F6B-8CEE-43C7-8C10-FDE3966A5D0A}"/>
              </a:ext>
            </a:extLst>
          </p:cNvPr>
          <p:cNvGraphicFramePr>
            <a:graphicFrameLocks noChangeAspect="1"/>
          </p:cNvGraphicFramePr>
          <p:nvPr/>
        </p:nvGraphicFramePr>
        <p:xfrm>
          <a:off x="7308850" y="4365625"/>
          <a:ext cx="1481138" cy="1093788"/>
        </p:xfrm>
        <a:graphic>
          <a:graphicData uri="http://schemas.openxmlformats.org/presentationml/2006/ole">
            <mc:AlternateContent xmlns:mc="http://schemas.openxmlformats.org/markup-compatibility/2006">
              <mc:Choice xmlns:v="urn:schemas-microsoft-com:vml" Requires="v">
                <p:oleObj spid="_x0000_s721938" name="Equation" r:id="rId5" imgW="583920" imgH="431640" progId="Equation.DSMT4">
                  <p:embed/>
                </p:oleObj>
              </mc:Choice>
              <mc:Fallback>
                <p:oleObj name="Equation" r:id="rId5" imgW="583920" imgH="4316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4365625"/>
                        <a:ext cx="1481138" cy="109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1" name="Text Box 7">
            <a:extLst>
              <a:ext uri="{FF2B5EF4-FFF2-40B4-BE49-F238E27FC236}">
                <a16:creationId xmlns:a16="http://schemas.microsoft.com/office/drawing/2014/main" id="{24BD6266-DDED-431A-92F4-817A62451600}"/>
              </a:ext>
            </a:extLst>
          </p:cNvPr>
          <p:cNvSpPr txBox="1">
            <a:spLocks noChangeArrowheads="1"/>
          </p:cNvSpPr>
          <p:nvPr/>
        </p:nvSpPr>
        <p:spPr bwMode="auto">
          <a:xfrm>
            <a:off x="457200" y="1295400"/>
            <a:ext cx="8305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3200" b="1">
                <a:latin typeface="Times New Roman" panose="02020603050405020304" pitchFamily="18" charset="0"/>
                <a:ea typeface="黑体" panose="02010609060101010101" pitchFamily="49" charset="-122"/>
              </a:rPr>
              <a:t> </a:t>
            </a:r>
            <a:r>
              <a:rPr lang="zh-CN" altLang="en-US" sz="32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zh-CN" altLang="en-US" sz="3200" b="1">
                <a:solidFill>
                  <a:srgbClr val="0000FF"/>
                </a:solidFill>
                <a:latin typeface="Times New Roman" panose="02020603050405020304" pitchFamily="18" charset="0"/>
                <a:ea typeface="黑体" panose="02010609060101010101" pitchFamily="49" charset="-122"/>
              </a:rPr>
              <a:t> </a:t>
            </a:r>
            <a:r>
              <a:rPr lang="en-US" altLang="zh-CN" sz="3200" b="1">
                <a:solidFill>
                  <a:srgbClr val="0000FF"/>
                </a:solidFill>
                <a:latin typeface="Times New Roman" panose="02020603050405020304" pitchFamily="18" charset="0"/>
                <a:ea typeface="黑体" panose="02010609060101010101" pitchFamily="49" charset="-122"/>
              </a:rPr>
              <a:t>= 1</a:t>
            </a:r>
            <a:r>
              <a:rPr lang="en-US" altLang="zh-CN" sz="3200" b="1">
                <a:latin typeface="Times New Roman" panose="02020603050405020304" pitchFamily="18" charset="0"/>
                <a:ea typeface="黑体" panose="02010609060101010101" pitchFamily="49" charset="-122"/>
              </a:rPr>
              <a:t> </a:t>
            </a:r>
            <a:r>
              <a:rPr lang="zh-CN" altLang="en-US" sz="3200" b="1">
                <a:latin typeface="Times New Roman" panose="02020603050405020304" pitchFamily="18" charset="0"/>
                <a:ea typeface="黑体" panose="02010609060101010101" pitchFamily="49" charset="-122"/>
              </a:rPr>
              <a:t>是 </a:t>
            </a:r>
            <a:r>
              <a:rPr lang="en-US" altLang="zh-CN" sz="3200" b="1" i="1">
                <a:solidFill>
                  <a:srgbClr val="0000FF"/>
                </a:solidFill>
                <a:latin typeface="Times New Roman" panose="02020603050405020304" pitchFamily="18" charset="0"/>
                <a:ea typeface="黑体" panose="02010609060101010101" pitchFamily="49" charset="-122"/>
              </a:rPr>
              <a:t>A</a:t>
            </a:r>
            <a:r>
              <a:rPr lang="en-US" altLang="zh-CN" sz="3200" b="1">
                <a:latin typeface="Times New Roman" panose="02020603050405020304" pitchFamily="18" charset="0"/>
                <a:ea typeface="黑体" panose="02010609060101010101" pitchFamily="49" charset="-122"/>
              </a:rPr>
              <a:t> </a:t>
            </a:r>
            <a:r>
              <a:rPr lang="zh-CN" altLang="en-US" sz="3200" b="1">
                <a:latin typeface="Times New Roman" panose="02020603050405020304" pitchFamily="18" charset="0"/>
                <a:ea typeface="黑体" panose="02010609060101010101" pitchFamily="49" charset="-122"/>
              </a:rPr>
              <a:t>的特征值吗？</a:t>
            </a:r>
            <a:endParaRPr lang="en-US" altLang="zh-CN" sz="3200" b="1">
              <a:latin typeface="Times New Roman" panose="02020603050405020304" pitchFamily="18" charset="0"/>
              <a:ea typeface="黑体" panose="02010609060101010101" pitchFamily="49" charset="-122"/>
            </a:endParaRPr>
          </a:p>
        </p:txBody>
      </p:sp>
      <p:sp>
        <p:nvSpPr>
          <p:cNvPr id="722956" name="Rectangle 12">
            <a:extLst>
              <a:ext uri="{FF2B5EF4-FFF2-40B4-BE49-F238E27FC236}">
                <a16:creationId xmlns:a16="http://schemas.microsoft.com/office/drawing/2014/main" id="{9B1DB077-187D-47B5-8C40-EA4A1F409C0E}"/>
              </a:ext>
            </a:extLst>
          </p:cNvPr>
          <p:cNvSpPr>
            <a:spLocks noGrp="1" noChangeArrowheads="1"/>
          </p:cNvSpPr>
          <p:nvPr>
            <p:ph type="title"/>
          </p:nvPr>
        </p:nvSpPr>
        <p:spPr>
          <a:xfrm>
            <a:off x="1371600" y="152400"/>
            <a:ext cx="6080125" cy="762000"/>
          </a:xfrm>
        </p:spPr>
        <p:txBody>
          <a:bodyPr/>
          <a:lstStyle/>
          <a:p>
            <a:r>
              <a:rPr lang="en-US" altLang="zh-CN"/>
              <a:t>A </a:t>
            </a:r>
            <a:r>
              <a:rPr lang="zh-CN" altLang="en-US"/>
              <a:t>的谱半径</a:t>
            </a:r>
          </a:p>
        </p:txBody>
      </p:sp>
      <p:pic>
        <p:nvPicPr>
          <p:cNvPr id="722959" name="Picture 15" descr="check">
            <a:extLst>
              <a:ext uri="{FF2B5EF4-FFF2-40B4-BE49-F238E27FC236}">
                <a16:creationId xmlns:a16="http://schemas.microsoft.com/office/drawing/2014/main" id="{3C042341-30CC-4B20-B469-3C81A9681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052513"/>
            <a:ext cx="936625" cy="936625"/>
          </a:xfrm>
          <a:prstGeom prst="rect">
            <a:avLst/>
          </a:prstGeom>
          <a:noFill/>
          <a:extLst>
            <a:ext uri="{909E8E84-426E-40DD-AFC4-6F175D3DCCD1}">
              <a14:hiddenFill xmlns:a14="http://schemas.microsoft.com/office/drawing/2010/main">
                <a:solidFill>
                  <a:srgbClr val="FFFFFF"/>
                </a:solidFill>
              </a14:hiddenFill>
            </a:ext>
          </a:extLst>
        </p:spPr>
      </p:pic>
      <p:sp>
        <p:nvSpPr>
          <p:cNvPr id="722963" name="Rectangle 19">
            <a:extLst>
              <a:ext uri="{FF2B5EF4-FFF2-40B4-BE49-F238E27FC236}">
                <a16:creationId xmlns:a16="http://schemas.microsoft.com/office/drawing/2014/main" id="{4BEFDC98-9DAA-4E87-81E9-AF6272CC2E5B}"/>
              </a:ext>
            </a:extLst>
          </p:cNvPr>
          <p:cNvSpPr>
            <a:spLocks noChangeArrowheads="1"/>
          </p:cNvSpPr>
          <p:nvPr/>
        </p:nvSpPr>
        <p:spPr bwMode="auto">
          <a:xfrm>
            <a:off x="684213" y="2276475"/>
            <a:ext cx="3816350" cy="528638"/>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的各列的列和等于 </a:t>
            </a:r>
            <a:r>
              <a:rPr lang="en-US" altLang="zh-CN" sz="2800" b="1">
                <a:solidFill>
                  <a:srgbClr val="0000FF"/>
                </a:solidFill>
                <a:latin typeface="Times New Roman" panose="02020603050405020304" pitchFamily="18" charset="0"/>
                <a:ea typeface="黑体" panose="02010609060101010101" pitchFamily="49" charset="-122"/>
              </a:rPr>
              <a:t>1</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722964" name="AutoShape 20">
            <a:extLst>
              <a:ext uri="{FF2B5EF4-FFF2-40B4-BE49-F238E27FC236}">
                <a16:creationId xmlns:a16="http://schemas.microsoft.com/office/drawing/2014/main" id="{74707E2D-CA97-460B-989D-7461DCA594B7}"/>
              </a:ext>
            </a:extLst>
          </p:cNvPr>
          <p:cNvSpPr>
            <a:spLocks noChangeArrowheads="1"/>
          </p:cNvSpPr>
          <p:nvPr/>
        </p:nvSpPr>
        <p:spPr bwMode="auto">
          <a:xfrm>
            <a:off x="4572000" y="2349500"/>
            <a:ext cx="792163" cy="431800"/>
          </a:xfrm>
          <a:prstGeom prst="leftRightArrow">
            <a:avLst>
              <a:gd name="adj1" fmla="val 50000"/>
              <a:gd name="adj2" fmla="val 3669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2965" name="Object 21">
            <a:extLst>
              <a:ext uri="{FF2B5EF4-FFF2-40B4-BE49-F238E27FC236}">
                <a16:creationId xmlns:a16="http://schemas.microsoft.com/office/drawing/2014/main" id="{0E169433-3D91-4B44-9368-A12EE4D1CB49}"/>
              </a:ext>
            </a:extLst>
          </p:cNvPr>
          <p:cNvGraphicFramePr>
            <a:graphicFrameLocks noChangeAspect="1"/>
          </p:cNvGraphicFramePr>
          <p:nvPr/>
        </p:nvGraphicFramePr>
        <p:xfrm>
          <a:off x="5580063" y="2276475"/>
          <a:ext cx="2047875" cy="608013"/>
        </p:xfrm>
        <a:graphic>
          <a:graphicData uri="http://schemas.openxmlformats.org/presentationml/2006/ole">
            <mc:AlternateContent xmlns:mc="http://schemas.openxmlformats.org/markup-compatibility/2006">
              <mc:Choice xmlns:v="urn:schemas-microsoft-com:vml" Requires="v">
                <p:oleObj spid="_x0000_s722987" name="Equation" r:id="rId4" imgW="685800" imgH="203040" progId="Equation.DSMT4">
                  <p:embed/>
                </p:oleObj>
              </mc:Choice>
              <mc:Fallback>
                <p:oleObj name="Equation" r:id="rId4" imgW="685800" imgH="20304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276475"/>
                        <a:ext cx="2047875" cy="608013"/>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2966" name="AutoShape 22">
            <a:extLst>
              <a:ext uri="{FF2B5EF4-FFF2-40B4-BE49-F238E27FC236}">
                <a16:creationId xmlns:a16="http://schemas.microsoft.com/office/drawing/2014/main" id="{398270EE-D5B6-4415-9A5C-60FF5535B069}"/>
              </a:ext>
            </a:extLst>
          </p:cNvPr>
          <p:cNvSpPr>
            <a:spLocks noChangeArrowheads="1"/>
          </p:cNvSpPr>
          <p:nvPr/>
        </p:nvSpPr>
        <p:spPr bwMode="auto">
          <a:xfrm>
            <a:off x="684213" y="3141663"/>
            <a:ext cx="1008062" cy="503237"/>
          </a:xfrm>
          <a:prstGeom prst="rightArrow">
            <a:avLst>
              <a:gd name="adj1" fmla="val 50000"/>
              <a:gd name="adj2" fmla="val 500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2967" name="Object 23">
            <a:extLst>
              <a:ext uri="{FF2B5EF4-FFF2-40B4-BE49-F238E27FC236}">
                <a16:creationId xmlns:a16="http://schemas.microsoft.com/office/drawing/2014/main" id="{1B2D72AD-19AB-42FF-92CB-A59D0F0BD221}"/>
              </a:ext>
            </a:extLst>
          </p:cNvPr>
          <p:cNvGraphicFramePr>
            <a:graphicFrameLocks noChangeAspect="1"/>
          </p:cNvGraphicFramePr>
          <p:nvPr/>
        </p:nvGraphicFramePr>
        <p:xfrm>
          <a:off x="1908175" y="3068638"/>
          <a:ext cx="2654300" cy="684212"/>
        </p:xfrm>
        <a:graphic>
          <a:graphicData uri="http://schemas.openxmlformats.org/presentationml/2006/ole">
            <mc:AlternateContent xmlns:mc="http://schemas.openxmlformats.org/markup-compatibility/2006">
              <mc:Choice xmlns:v="urn:schemas-microsoft-com:vml" Requires="v">
                <p:oleObj spid="_x0000_s722988" name="Equation" r:id="rId6" imgW="888840" imgH="228600" progId="Equation.DSMT4">
                  <p:embed/>
                </p:oleObj>
              </mc:Choice>
              <mc:Fallback>
                <p:oleObj name="Equation" r:id="rId6" imgW="888840" imgH="228600" progId="Equation.DSMT4">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3068638"/>
                        <a:ext cx="2654300"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2968" name="AutoShape 24">
            <a:extLst>
              <a:ext uri="{FF2B5EF4-FFF2-40B4-BE49-F238E27FC236}">
                <a16:creationId xmlns:a16="http://schemas.microsoft.com/office/drawing/2014/main" id="{416F6E15-34DC-4F62-BF75-3D36D4D3B3F3}"/>
              </a:ext>
            </a:extLst>
          </p:cNvPr>
          <p:cNvSpPr>
            <a:spLocks noChangeArrowheads="1"/>
          </p:cNvSpPr>
          <p:nvPr/>
        </p:nvSpPr>
        <p:spPr bwMode="auto">
          <a:xfrm>
            <a:off x="684213" y="4005263"/>
            <a:ext cx="1008062" cy="503237"/>
          </a:xfrm>
          <a:prstGeom prst="rightArrow">
            <a:avLst>
              <a:gd name="adj1" fmla="val 50000"/>
              <a:gd name="adj2" fmla="val 500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69" name="Rectangle 25">
            <a:extLst>
              <a:ext uri="{FF2B5EF4-FFF2-40B4-BE49-F238E27FC236}">
                <a16:creationId xmlns:a16="http://schemas.microsoft.com/office/drawing/2014/main" id="{22B26B0E-5497-4B48-90C3-1F1B2C88E521}"/>
              </a:ext>
            </a:extLst>
          </p:cNvPr>
          <p:cNvSpPr>
            <a:spLocks noChangeArrowheads="1"/>
          </p:cNvSpPr>
          <p:nvPr/>
        </p:nvSpPr>
        <p:spPr bwMode="auto">
          <a:xfrm>
            <a:off x="1835150" y="4005263"/>
            <a:ext cx="3887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0000FF"/>
                </a:solidFill>
                <a:latin typeface="Times New Roman" panose="02020603050405020304" pitchFamily="18" charset="0"/>
                <a:ea typeface="黑体" panose="02010609060101010101" pitchFamily="49" charset="-122"/>
              </a:rPr>
              <a:t>I-A</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的行向量线性相关</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722970" name="AutoShape 26">
            <a:extLst>
              <a:ext uri="{FF2B5EF4-FFF2-40B4-BE49-F238E27FC236}">
                <a16:creationId xmlns:a16="http://schemas.microsoft.com/office/drawing/2014/main" id="{CD56904F-CC45-40C6-B081-D59EF8F1D455}"/>
              </a:ext>
            </a:extLst>
          </p:cNvPr>
          <p:cNvSpPr>
            <a:spLocks noChangeArrowheads="1"/>
          </p:cNvSpPr>
          <p:nvPr/>
        </p:nvSpPr>
        <p:spPr bwMode="auto">
          <a:xfrm>
            <a:off x="684213" y="4868863"/>
            <a:ext cx="1008062" cy="503237"/>
          </a:xfrm>
          <a:prstGeom prst="rightArrow">
            <a:avLst>
              <a:gd name="adj1" fmla="val 50000"/>
              <a:gd name="adj2" fmla="val 500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2971" name="Object 27">
            <a:extLst>
              <a:ext uri="{FF2B5EF4-FFF2-40B4-BE49-F238E27FC236}">
                <a16:creationId xmlns:a16="http://schemas.microsoft.com/office/drawing/2014/main" id="{EB79EDFA-21A0-42BF-BF75-6B39214FE132}"/>
              </a:ext>
            </a:extLst>
          </p:cNvPr>
          <p:cNvGraphicFramePr>
            <a:graphicFrameLocks noChangeAspect="1"/>
          </p:cNvGraphicFramePr>
          <p:nvPr/>
        </p:nvGraphicFramePr>
        <p:xfrm>
          <a:off x="1908175" y="4868863"/>
          <a:ext cx="2085975" cy="608012"/>
        </p:xfrm>
        <a:graphic>
          <a:graphicData uri="http://schemas.openxmlformats.org/presentationml/2006/ole">
            <mc:AlternateContent xmlns:mc="http://schemas.openxmlformats.org/markup-compatibility/2006">
              <mc:Choice xmlns:v="urn:schemas-microsoft-com:vml" Requires="v">
                <p:oleObj spid="_x0000_s722989" name="Equation" r:id="rId8" imgW="698400" imgH="203040" progId="Equation.DSMT4">
                  <p:embed/>
                </p:oleObj>
              </mc:Choice>
              <mc:Fallback>
                <p:oleObj name="Equation" r:id="rId8" imgW="698400" imgH="203040" progId="Equation.DSMT4">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4868863"/>
                        <a:ext cx="2085975"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2972" name="AutoShape 28">
            <a:extLst>
              <a:ext uri="{FF2B5EF4-FFF2-40B4-BE49-F238E27FC236}">
                <a16:creationId xmlns:a16="http://schemas.microsoft.com/office/drawing/2014/main" id="{1074960C-5B1F-4A89-86D3-66C9CB633B62}"/>
              </a:ext>
            </a:extLst>
          </p:cNvPr>
          <p:cNvSpPr>
            <a:spLocks noChangeArrowheads="1"/>
          </p:cNvSpPr>
          <p:nvPr/>
        </p:nvSpPr>
        <p:spPr bwMode="auto">
          <a:xfrm>
            <a:off x="4211638" y="4941888"/>
            <a:ext cx="1008062" cy="503237"/>
          </a:xfrm>
          <a:prstGeom prst="rightArrow">
            <a:avLst>
              <a:gd name="adj1" fmla="val 50000"/>
              <a:gd name="adj2" fmla="val 500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74" name="Rectangle 30">
            <a:extLst>
              <a:ext uri="{FF2B5EF4-FFF2-40B4-BE49-F238E27FC236}">
                <a16:creationId xmlns:a16="http://schemas.microsoft.com/office/drawing/2014/main" id="{9B643648-B149-409A-98E5-2BE1472D3D18}"/>
              </a:ext>
            </a:extLst>
          </p:cNvPr>
          <p:cNvSpPr>
            <a:spLocks noChangeArrowheads="1"/>
          </p:cNvSpPr>
          <p:nvPr/>
        </p:nvSpPr>
        <p:spPr bwMode="auto">
          <a:xfrm>
            <a:off x="5364163" y="4941888"/>
            <a:ext cx="3529012" cy="52863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a:solidFill>
                  <a:srgbClr val="0000FF"/>
                </a:solidFill>
                <a:latin typeface="Times New Roman" panose="02020603050405020304" pitchFamily="18" charset="0"/>
                <a:ea typeface="黑体" panose="02010609060101010101" pitchFamily="49" charset="-122"/>
              </a:rPr>
              <a:t> </a:t>
            </a:r>
            <a:r>
              <a:rPr lang="en-US" altLang="zh-CN" sz="2800" b="1">
                <a:solidFill>
                  <a:srgbClr val="0000FF"/>
                </a:solidFill>
                <a:latin typeface="Times New Roman" panose="02020603050405020304" pitchFamily="18" charset="0"/>
                <a:ea typeface="黑体" panose="02010609060101010101" pitchFamily="49" charset="-122"/>
              </a:rPr>
              <a:t>= 1</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是 </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的特征值</a:t>
            </a:r>
          </a:p>
        </p:txBody>
      </p:sp>
      <p:sp>
        <p:nvSpPr>
          <p:cNvPr id="722977" name="Rectangle 33">
            <a:extLst>
              <a:ext uri="{FF2B5EF4-FFF2-40B4-BE49-F238E27FC236}">
                <a16:creationId xmlns:a16="http://schemas.microsoft.com/office/drawing/2014/main" id="{6F72F9C6-F93C-43DB-AFDF-15AD6E71DD2C}"/>
              </a:ext>
            </a:extLst>
          </p:cNvPr>
          <p:cNvSpPr>
            <a:spLocks noChangeArrowheads="1"/>
          </p:cNvSpPr>
          <p:nvPr/>
        </p:nvSpPr>
        <p:spPr bwMode="auto">
          <a:xfrm>
            <a:off x="1116013" y="5876925"/>
            <a:ext cx="5688012" cy="636588"/>
          </a:xfrm>
          <a:prstGeom prst="rect">
            <a:avLst/>
          </a:prstGeom>
          <a:noFill/>
          <a:ln w="57150" cmpd="thinThick">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000" b="1">
                <a:latin typeface="Times New Roman" panose="02020603050405020304" pitchFamily="18" charset="0"/>
                <a:ea typeface="黑体" panose="02010609060101010101" pitchFamily="49" charset="-122"/>
              </a:rPr>
              <a:t>事实上，我们还有  </a:t>
            </a:r>
            <a:r>
              <a:rPr lang="zh-CN" altLang="en-US" sz="3200" b="1" i="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lang="zh-CN" altLang="en-US" sz="3000" b="1">
                <a:latin typeface="Times New Roman" panose="02020603050405020304" pitchFamily="18" charset="0"/>
                <a:ea typeface="黑体" panose="02010609060101010101" pitchFamily="49" charset="-122"/>
                <a:sym typeface="Symbol" panose="05050102010706020507" pitchFamily="18" charset="2"/>
              </a:rPr>
              <a:t> </a:t>
            </a:r>
            <a:r>
              <a:rPr lang="en-US" altLang="zh-CN" sz="3200" b="1">
                <a:solidFill>
                  <a:srgbClr val="0000FF"/>
                </a:solidFill>
                <a:latin typeface="Times New Roman" panose="02020603050405020304" pitchFamily="18" charset="0"/>
                <a:ea typeface="黑体" panose="02010609060101010101" pitchFamily="49" charset="-122"/>
              </a:rPr>
              <a:t>(</a:t>
            </a:r>
            <a:r>
              <a:rPr lang="en-US" altLang="zh-CN" sz="3200" b="1" i="1">
                <a:solidFill>
                  <a:srgbClr val="0000FF"/>
                </a:solidFill>
                <a:latin typeface="Times New Roman" panose="02020603050405020304" pitchFamily="18" charset="0"/>
                <a:ea typeface="黑体" panose="02010609060101010101" pitchFamily="49" charset="-122"/>
              </a:rPr>
              <a:t>A</a:t>
            </a:r>
            <a:r>
              <a:rPr lang="en-US" altLang="zh-CN" sz="3200" b="1">
                <a:solidFill>
                  <a:srgbClr val="0000FF"/>
                </a:solidFill>
                <a:latin typeface="Times New Roman" panose="02020603050405020304" pitchFamily="18" charset="0"/>
                <a:ea typeface="黑体" panose="02010609060101010101" pitchFamily="49" charset="-122"/>
              </a:rPr>
              <a:t>)</a:t>
            </a:r>
            <a:r>
              <a:rPr lang="en-US" altLang="zh-CN" sz="3200" b="1">
                <a:solidFill>
                  <a:srgbClr val="0000FF"/>
                </a:solidFill>
                <a:latin typeface="Courier New" panose="02070309020205020404" pitchFamily="49" charset="0"/>
                <a:ea typeface="黑体" panose="02010609060101010101" pitchFamily="49" charset="-122"/>
              </a:rPr>
              <a:t>=</a:t>
            </a:r>
            <a:r>
              <a:rPr lang="en-US" altLang="zh-CN" sz="3200" b="1">
                <a:solidFill>
                  <a:srgbClr val="0000FF"/>
                </a:solidFill>
                <a:latin typeface="Times New Roman" panose="02020603050405020304" pitchFamily="18" charset="0"/>
                <a:ea typeface="黑体" panose="02010609060101010101" pitchFamily="49" charset="-122"/>
              </a:rPr>
              <a:t>1</a:t>
            </a:r>
            <a:endParaRPr lang="zh-CN" altLang="en-US" sz="3000" b="1">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2951"/>
                                        </p:tgtEl>
                                        <p:attrNameLst>
                                          <p:attrName>style.visibility</p:attrName>
                                        </p:attrNameLst>
                                      </p:cBhvr>
                                      <p:to>
                                        <p:strVal val="visible"/>
                                      </p:to>
                                    </p:set>
                                    <p:anim calcmode="lin" valueType="num">
                                      <p:cBhvr additive="base">
                                        <p:cTn id="7" dur="500" fill="hold"/>
                                        <p:tgtEl>
                                          <p:spTgt spid="722951"/>
                                        </p:tgtEl>
                                        <p:attrNameLst>
                                          <p:attrName>ppt_x</p:attrName>
                                        </p:attrNameLst>
                                      </p:cBhvr>
                                      <p:tavLst>
                                        <p:tav tm="0">
                                          <p:val>
                                            <p:strVal val="#ppt_x"/>
                                          </p:val>
                                        </p:tav>
                                        <p:tav tm="100000">
                                          <p:val>
                                            <p:strVal val="#ppt_x"/>
                                          </p:val>
                                        </p:tav>
                                      </p:tavLst>
                                    </p:anim>
                                    <p:anim calcmode="lin" valueType="num">
                                      <p:cBhvr additive="base">
                                        <p:cTn id="8" dur="500" fill="hold"/>
                                        <p:tgtEl>
                                          <p:spTgt spid="7229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22959"/>
                                        </p:tgtEl>
                                        <p:attrNameLst>
                                          <p:attrName>style.visibility</p:attrName>
                                        </p:attrNameLst>
                                      </p:cBhvr>
                                      <p:to>
                                        <p:strVal val="visible"/>
                                      </p:to>
                                    </p:set>
                                    <p:anim calcmode="lin" valueType="num">
                                      <p:cBhvr additive="base">
                                        <p:cTn id="13" dur="500" fill="hold"/>
                                        <p:tgtEl>
                                          <p:spTgt spid="722959"/>
                                        </p:tgtEl>
                                        <p:attrNameLst>
                                          <p:attrName>ppt_x</p:attrName>
                                        </p:attrNameLst>
                                      </p:cBhvr>
                                      <p:tavLst>
                                        <p:tav tm="0">
                                          <p:val>
                                            <p:strVal val="1+#ppt_w/2"/>
                                          </p:val>
                                        </p:tav>
                                        <p:tav tm="100000">
                                          <p:val>
                                            <p:strVal val="#ppt_x"/>
                                          </p:val>
                                        </p:tav>
                                      </p:tavLst>
                                    </p:anim>
                                    <p:anim calcmode="lin" valueType="num">
                                      <p:cBhvr additive="base">
                                        <p:cTn id="14" dur="500" fill="hold"/>
                                        <p:tgtEl>
                                          <p:spTgt spid="7229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22963"/>
                                        </p:tgtEl>
                                        <p:attrNameLst>
                                          <p:attrName>style.visibility</p:attrName>
                                        </p:attrNameLst>
                                      </p:cBhvr>
                                      <p:to>
                                        <p:strVal val="visible"/>
                                      </p:to>
                                    </p:set>
                                    <p:animEffect transition="in" filter="box(in)">
                                      <p:cBhvr>
                                        <p:cTn id="19" dur="500"/>
                                        <p:tgtEl>
                                          <p:spTgt spid="722963"/>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722964"/>
                                        </p:tgtEl>
                                        <p:attrNameLst>
                                          <p:attrName>style.visibility</p:attrName>
                                        </p:attrNameLst>
                                      </p:cBhvr>
                                      <p:to>
                                        <p:strVal val="visible"/>
                                      </p:to>
                                    </p:set>
                                    <p:animEffect transition="in" filter="wipe(left)">
                                      <p:cBhvr>
                                        <p:cTn id="23" dur="500"/>
                                        <p:tgtEl>
                                          <p:spTgt spid="722964"/>
                                        </p:tgtEl>
                                      </p:cBhvr>
                                    </p:animEffect>
                                  </p:childTnLst>
                                </p:cTn>
                              </p:par>
                            </p:childTnLst>
                          </p:cTn>
                        </p:par>
                        <p:par>
                          <p:cTn id="24" fill="hold" nodeType="afterGroup">
                            <p:stCondLst>
                              <p:cond delay="1000"/>
                            </p:stCondLst>
                            <p:childTnLst>
                              <p:par>
                                <p:cTn id="25" presetID="9" presetClass="entr" presetSubtype="0" fill="hold" nodeType="afterEffect">
                                  <p:stCondLst>
                                    <p:cond delay="0"/>
                                  </p:stCondLst>
                                  <p:childTnLst>
                                    <p:set>
                                      <p:cBhvr>
                                        <p:cTn id="26" dur="1" fill="hold">
                                          <p:stCondLst>
                                            <p:cond delay="0"/>
                                          </p:stCondLst>
                                        </p:cTn>
                                        <p:tgtEl>
                                          <p:spTgt spid="722965"/>
                                        </p:tgtEl>
                                        <p:attrNameLst>
                                          <p:attrName>style.visibility</p:attrName>
                                        </p:attrNameLst>
                                      </p:cBhvr>
                                      <p:to>
                                        <p:strVal val="visible"/>
                                      </p:to>
                                    </p:set>
                                    <p:animEffect transition="in" filter="dissolve">
                                      <p:cBhvr>
                                        <p:cTn id="27" dur="500"/>
                                        <p:tgtEl>
                                          <p:spTgt spid="7229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22966"/>
                                        </p:tgtEl>
                                        <p:attrNameLst>
                                          <p:attrName>style.visibility</p:attrName>
                                        </p:attrNameLst>
                                      </p:cBhvr>
                                      <p:to>
                                        <p:strVal val="visible"/>
                                      </p:to>
                                    </p:set>
                                    <p:animEffect transition="in" filter="wipe(left)">
                                      <p:cBhvr>
                                        <p:cTn id="32" dur="500"/>
                                        <p:tgtEl>
                                          <p:spTgt spid="722966"/>
                                        </p:tgtEl>
                                      </p:cBhvr>
                                    </p:animEffect>
                                  </p:childTnLst>
                                </p:cTn>
                              </p:par>
                            </p:childTnLst>
                          </p:cTn>
                        </p:par>
                        <p:par>
                          <p:cTn id="33" fill="hold" nodeType="afterGroup">
                            <p:stCondLst>
                              <p:cond delay="500"/>
                            </p:stCondLst>
                            <p:childTnLst>
                              <p:par>
                                <p:cTn id="34" presetID="4" presetClass="entr" presetSubtype="16" fill="hold" nodeType="afterEffect">
                                  <p:stCondLst>
                                    <p:cond delay="0"/>
                                  </p:stCondLst>
                                  <p:childTnLst>
                                    <p:set>
                                      <p:cBhvr>
                                        <p:cTn id="35" dur="1" fill="hold">
                                          <p:stCondLst>
                                            <p:cond delay="0"/>
                                          </p:stCondLst>
                                        </p:cTn>
                                        <p:tgtEl>
                                          <p:spTgt spid="722967"/>
                                        </p:tgtEl>
                                        <p:attrNameLst>
                                          <p:attrName>style.visibility</p:attrName>
                                        </p:attrNameLst>
                                      </p:cBhvr>
                                      <p:to>
                                        <p:strVal val="visible"/>
                                      </p:to>
                                    </p:set>
                                    <p:animEffect transition="in" filter="box(in)">
                                      <p:cBhvr>
                                        <p:cTn id="36" dur="500"/>
                                        <p:tgtEl>
                                          <p:spTgt spid="72296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22968"/>
                                        </p:tgtEl>
                                        <p:attrNameLst>
                                          <p:attrName>style.visibility</p:attrName>
                                        </p:attrNameLst>
                                      </p:cBhvr>
                                      <p:to>
                                        <p:strVal val="visible"/>
                                      </p:to>
                                    </p:set>
                                    <p:animEffect transition="in" filter="wipe(left)">
                                      <p:cBhvr>
                                        <p:cTn id="41" dur="500"/>
                                        <p:tgtEl>
                                          <p:spTgt spid="722968"/>
                                        </p:tgtEl>
                                      </p:cBhvr>
                                    </p:animEffect>
                                  </p:childTnLst>
                                </p:cTn>
                              </p:par>
                            </p:childTnLst>
                          </p:cTn>
                        </p:par>
                        <p:par>
                          <p:cTn id="42" fill="hold" nodeType="afterGroup">
                            <p:stCondLst>
                              <p:cond delay="500"/>
                            </p:stCondLst>
                            <p:childTnLst>
                              <p:par>
                                <p:cTn id="43" presetID="5" presetClass="entr" presetSubtype="10" fill="hold" grpId="0" nodeType="afterEffect">
                                  <p:stCondLst>
                                    <p:cond delay="0"/>
                                  </p:stCondLst>
                                  <p:childTnLst>
                                    <p:set>
                                      <p:cBhvr>
                                        <p:cTn id="44" dur="1" fill="hold">
                                          <p:stCondLst>
                                            <p:cond delay="0"/>
                                          </p:stCondLst>
                                        </p:cTn>
                                        <p:tgtEl>
                                          <p:spTgt spid="722969"/>
                                        </p:tgtEl>
                                        <p:attrNameLst>
                                          <p:attrName>style.visibility</p:attrName>
                                        </p:attrNameLst>
                                      </p:cBhvr>
                                      <p:to>
                                        <p:strVal val="visible"/>
                                      </p:to>
                                    </p:set>
                                    <p:animEffect transition="in" filter="checkerboard(across)">
                                      <p:cBhvr>
                                        <p:cTn id="45" dur="500"/>
                                        <p:tgtEl>
                                          <p:spTgt spid="7229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22970"/>
                                        </p:tgtEl>
                                        <p:attrNameLst>
                                          <p:attrName>style.visibility</p:attrName>
                                        </p:attrNameLst>
                                      </p:cBhvr>
                                      <p:to>
                                        <p:strVal val="visible"/>
                                      </p:to>
                                    </p:set>
                                    <p:animEffect transition="in" filter="wipe(left)">
                                      <p:cBhvr>
                                        <p:cTn id="50" dur="500"/>
                                        <p:tgtEl>
                                          <p:spTgt spid="722970"/>
                                        </p:tgtEl>
                                      </p:cBhvr>
                                    </p:animEffect>
                                  </p:childTnLst>
                                </p:cTn>
                              </p:par>
                            </p:childTnLst>
                          </p:cTn>
                        </p:par>
                        <p:par>
                          <p:cTn id="51" fill="hold" nodeType="afterGroup">
                            <p:stCondLst>
                              <p:cond delay="500"/>
                            </p:stCondLst>
                            <p:childTnLst>
                              <p:par>
                                <p:cTn id="52" presetID="23" presetClass="entr" presetSubtype="16" fill="hold" nodeType="afterEffect">
                                  <p:stCondLst>
                                    <p:cond delay="0"/>
                                  </p:stCondLst>
                                  <p:childTnLst>
                                    <p:set>
                                      <p:cBhvr>
                                        <p:cTn id="53" dur="1" fill="hold">
                                          <p:stCondLst>
                                            <p:cond delay="0"/>
                                          </p:stCondLst>
                                        </p:cTn>
                                        <p:tgtEl>
                                          <p:spTgt spid="722971"/>
                                        </p:tgtEl>
                                        <p:attrNameLst>
                                          <p:attrName>style.visibility</p:attrName>
                                        </p:attrNameLst>
                                      </p:cBhvr>
                                      <p:to>
                                        <p:strVal val="visible"/>
                                      </p:to>
                                    </p:set>
                                    <p:anim calcmode="lin" valueType="num">
                                      <p:cBhvr>
                                        <p:cTn id="54" dur="500" fill="hold"/>
                                        <p:tgtEl>
                                          <p:spTgt spid="722971"/>
                                        </p:tgtEl>
                                        <p:attrNameLst>
                                          <p:attrName>ppt_w</p:attrName>
                                        </p:attrNameLst>
                                      </p:cBhvr>
                                      <p:tavLst>
                                        <p:tav tm="0">
                                          <p:val>
                                            <p:fltVal val="0"/>
                                          </p:val>
                                        </p:tav>
                                        <p:tav tm="100000">
                                          <p:val>
                                            <p:strVal val="#ppt_w"/>
                                          </p:val>
                                        </p:tav>
                                      </p:tavLst>
                                    </p:anim>
                                    <p:anim calcmode="lin" valueType="num">
                                      <p:cBhvr>
                                        <p:cTn id="55" dur="500" fill="hold"/>
                                        <p:tgtEl>
                                          <p:spTgt spid="722971"/>
                                        </p:tgtEl>
                                        <p:attrNameLst>
                                          <p:attrName>ppt_h</p:attrName>
                                        </p:attrNameLst>
                                      </p:cBhvr>
                                      <p:tavLst>
                                        <p:tav tm="0">
                                          <p:val>
                                            <p:fltVal val="0"/>
                                          </p:val>
                                        </p:tav>
                                        <p:tav tm="100000">
                                          <p:val>
                                            <p:strVal val="#ppt_h"/>
                                          </p:val>
                                        </p:tav>
                                      </p:tavLst>
                                    </p:anim>
                                  </p:childTnLst>
                                </p:cTn>
                              </p:par>
                            </p:childTnLst>
                          </p:cTn>
                        </p:par>
                        <p:par>
                          <p:cTn id="56" fill="hold" nodeType="afterGroup">
                            <p:stCondLst>
                              <p:cond delay="1000"/>
                            </p:stCondLst>
                            <p:childTnLst>
                              <p:par>
                                <p:cTn id="57" presetID="22" presetClass="entr" presetSubtype="8" fill="hold" nodeType="afterEffect">
                                  <p:stCondLst>
                                    <p:cond delay="0"/>
                                  </p:stCondLst>
                                  <p:childTnLst>
                                    <p:set>
                                      <p:cBhvr>
                                        <p:cTn id="58" dur="1" fill="hold">
                                          <p:stCondLst>
                                            <p:cond delay="0"/>
                                          </p:stCondLst>
                                        </p:cTn>
                                        <p:tgtEl>
                                          <p:spTgt spid="722972"/>
                                        </p:tgtEl>
                                        <p:attrNameLst>
                                          <p:attrName>style.visibility</p:attrName>
                                        </p:attrNameLst>
                                      </p:cBhvr>
                                      <p:to>
                                        <p:strVal val="visible"/>
                                      </p:to>
                                    </p:set>
                                    <p:animEffect transition="in" filter="wipe(left)">
                                      <p:cBhvr>
                                        <p:cTn id="59" dur="500"/>
                                        <p:tgtEl>
                                          <p:spTgt spid="722972"/>
                                        </p:tgtEl>
                                      </p:cBhvr>
                                    </p:animEffect>
                                  </p:childTnLst>
                                </p:cTn>
                              </p:par>
                            </p:childTnLst>
                          </p:cTn>
                        </p:par>
                        <p:par>
                          <p:cTn id="60" fill="hold" nodeType="afterGroup">
                            <p:stCondLst>
                              <p:cond delay="1500"/>
                            </p:stCondLst>
                            <p:childTnLst>
                              <p:par>
                                <p:cTn id="61" presetID="35" presetClass="entr" presetSubtype="0" fill="hold" grpId="0" nodeType="afterEffect">
                                  <p:stCondLst>
                                    <p:cond delay="0"/>
                                  </p:stCondLst>
                                  <p:childTnLst>
                                    <p:set>
                                      <p:cBhvr>
                                        <p:cTn id="62" dur="1" fill="hold">
                                          <p:stCondLst>
                                            <p:cond delay="0"/>
                                          </p:stCondLst>
                                        </p:cTn>
                                        <p:tgtEl>
                                          <p:spTgt spid="722974"/>
                                        </p:tgtEl>
                                        <p:attrNameLst>
                                          <p:attrName>style.visibility</p:attrName>
                                        </p:attrNameLst>
                                      </p:cBhvr>
                                      <p:to>
                                        <p:strVal val="visible"/>
                                      </p:to>
                                    </p:set>
                                    <p:animEffect transition="in" filter="fade">
                                      <p:cBhvr>
                                        <p:cTn id="63" dur="2000"/>
                                        <p:tgtEl>
                                          <p:spTgt spid="722974"/>
                                        </p:tgtEl>
                                      </p:cBhvr>
                                    </p:animEffect>
                                    <p:anim calcmode="lin" valueType="num">
                                      <p:cBhvr>
                                        <p:cTn id="64" dur="2000" fill="hold"/>
                                        <p:tgtEl>
                                          <p:spTgt spid="722974"/>
                                        </p:tgtEl>
                                        <p:attrNameLst>
                                          <p:attrName>style.rotation</p:attrName>
                                        </p:attrNameLst>
                                      </p:cBhvr>
                                      <p:tavLst>
                                        <p:tav tm="0">
                                          <p:val>
                                            <p:fltVal val="720"/>
                                          </p:val>
                                        </p:tav>
                                        <p:tav tm="100000">
                                          <p:val>
                                            <p:fltVal val="0"/>
                                          </p:val>
                                        </p:tav>
                                      </p:tavLst>
                                    </p:anim>
                                    <p:anim calcmode="lin" valueType="num">
                                      <p:cBhvr>
                                        <p:cTn id="65" dur="2000" fill="hold"/>
                                        <p:tgtEl>
                                          <p:spTgt spid="722974"/>
                                        </p:tgtEl>
                                        <p:attrNameLst>
                                          <p:attrName>ppt_h</p:attrName>
                                        </p:attrNameLst>
                                      </p:cBhvr>
                                      <p:tavLst>
                                        <p:tav tm="0">
                                          <p:val>
                                            <p:fltVal val="0"/>
                                          </p:val>
                                        </p:tav>
                                        <p:tav tm="100000">
                                          <p:val>
                                            <p:strVal val="#ppt_h"/>
                                          </p:val>
                                        </p:tav>
                                      </p:tavLst>
                                    </p:anim>
                                    <p:anim calcmode="lin" valueType="num">
                                      <p:cBhvr>
                                        <p:cTn id="66" dur="2000" fill="hold"/>
                                        <p:tgtEl>
                                          <p:spTgt spid="722974"/>
                                        </p:tgtEl>
                                        <p:attrNameLst>
                                          <p:attrName>ppt_w</p:attrName>
                                        </p:attrNameLst>
                                      </p:cBhvr>
                                      <p:tavLst>
                                        <p:tav tm="0">
                                          <p:val>
                                            <p:fltVal val="0"/>
                                          </p:val>
                                        </p:tav>
                                        <p:tav tm="100000">
                                          <p:val>
                                            <p:strVal val="#ppt_w"/>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16" fill="hold" grpId="0" nodeType="clickEffect">
                                  <p:stCondLst>
                                    <p:cond delay="0"/>
                                  </p:stCondLst>
                                  <p:childTnLst>
                                    <p:set>
                                      <p:cBhvr>
                                        <p:cTn id="70" dur="1" fill="hold">
                                          <p:stCondLst>
                                            <p:cond delay="0"/>
                                          </p:stCondLst>
                                        </p:cTn>
                                        <p:tgtEl>
                                          <p:spTgt spid="722977"/>
                                        </p:tgtEl>
                                        <p:attrNameLst>
                                          <p:attrName>style.visibility</p:attrName>
                                        </p:attrNameLst>
                                      </p:cBhvr>
                                      <p:to>
                                        <p:strVal val="visible"/>
                                      </p:to>
                                    </p:set>
                                    <p:anim calcmode="lin" valueType="num">
                                      <p:cBhvr>
                                        <p:cTn id="71" dur="500" fill="hold"/>
                                        <p:tgtEl>
                                          <p:spTgt spid="722977"/>
                                        </p:tgtEl>
                                        <p:attrNameLst>
                                          <p:attrName>ppt_w</p:attrName>
                                        </p:attrNameLst>
                                      </p:cBhvr>
                                      <p:tavLst>
                                        <p:tav tm="0">
                                          <p:val>
                                            <p:fltVal val="0"/>
                                          </p:val>
                                        </p:tav>
                                        <p:tav tm="100000">
                                          <p:val>
                                            <p:strVal val="#ppt_w"/>
                                          </p:val>
                                        </p:tav>
                                      </p:tavLst>
                                    </p:anim>
                                    <p:anim calcmode="lin" valueType="num">
                                      <p:cBhvr>
                                        <p:cTn id="72" dur="500" fill="hold"/>
                                        <p:tgtEl>
                                          <p:spTgt spid="7229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1" grpId="0"/>
      <p:bldP spid="722963" grpId="0" animBg="1"/>
      <p:bldP spid="722969" grpId="0"/>
      <p:bldP spid="722974" grpId="0" animBg="1"/>
      <p:bldP spid="72297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3971" name="Picture 3" descr="ex8fig3">
            <a:extLst>
              <a:ext uri="{FF2B5EF4-FFF2-40B4-BE49-F238E27FC236}">
                <a16:creationId xmlns:a16="http://schemas.microsoft.com/office/drawing/2014/main" id="{5EC3CA7E-7CAF-4A57-9EE3-17234A145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08275"/>
            <a:ext cx="3500437" cy="381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23972" name="Group 4">
            <a:extLst>
              <a:ext uri="{FF2B5EF4-FFF2-40B4-BE49-F238E27FC236}">
                <a16:creationId xmlns:a16="http://schemas.microsoft.com/office/drawing/2014/main" id="{0C1D5016-E791-4534-9A4E-79B611F7351D}"/>
              </a:ext>
            </a:extLst>
          </p:cNvPr>
          <p:cNvGraphicFramePr>
            <a:graphicFrameLocks noGrp="1"/>
          </p:cNvGraphicFramePr>
          <p:nvPr/>
        </p:nvGraphicFramePr>
        <p:xfrm>
          <a:off x="4787900" y="2781300"/>
          <a:ext cx="3886200" cy="3700463"/>
        </p:xfrm>
        <a:graphic>
          <a:graphicData uri="http://schemas.openxmlformats.org/drawingml/2006/table">
            <a:tbl>
              <a:tblPr/>
              <a:tblGrid>
                <a:gridCol w="863600">
                  <a:extLst>
                    <a:ext uri="{9D8B030D-6E8A-4147-A177-3AD203B41FA5}">
                      <a16:colId xmlns:a16="http://schemas.microsoft.com/office/drawing/2014/main" val="3526341122"/>
                    </a:ext>
                  </a:extLst>
                </a:gridCol>
                <a:gridCol w="1209675">
                  <a:extLst>
                    <a:ext uri="{9D8B030D-6E8A-4147-A177-3AD203B41FA5}">
                      <a16:colId xmlns:a16="http://schemas.microsoft.com/office/drawing/2014/main" val="2043680423"/>
                    </a:ext>
                  </a:extLst>
                </a:gridCol>
                <a:gridCol w="949325">
                  <a:extLst>
                    <a:ext uri="{9D8B030D-6E8A-4147-A177-3AD203B41FA5}">
                      <a16:colId xmlns:a16="http://schemas.microsoft.com/office/drawing/2014/main" val="603369388"/>
                    </a:ext>
                  </a:extLst>
                </a:gridCol>
                <a:gridCol w="863600">
                  <a:extLst>
                    <a:ext uri="{9D8B030D-6E8A-4147-A177-3AD203B41FA5}">
                      <a16:colId xmlns:a16="http://schemas.microsoft.com/office/drawing/2014/main" val="1646554755"/>
                    </a:ext>
                  </a:extLst>
                </a:gridCol>
              </a:tblGrid>
              <a:tr h="304800">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Tahoma" panose="020B0604030504040204" pitchFamily="34" charset="0"/>
                          <a:ea typeface="楷体_GB2312" pitchFamily="49" charset="-122"/>
                        </a:rPr>
                        <a:t>序号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Tahoma" panose="020B0604030504040204" pitchFamily="34" charset="0"/>
                          <a:ea typeface="楷体_GB2312" pitchFamily="49" charset="-122"/>
                        </a:rPr>
                        <a:t>顶点</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Tahoma" panose="020B0604030504040204" pitchFamily="34" charset="0"/>
                          <a:ea typeface="楷体_GB2312" pitchFamily="49" charset="-122"/>
                        </a:rPr>
                        <a:t>入度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Tahoma" panose="020B0604030504040204" pitchFamily="34" charset="0"/>
                          <a:ea typeface="楷体_GB2312" pitchFamily="49" charset="-122"/>
                        </a:rPr>
                        <a:t>出度</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76314009"/>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hlink"/>
                          </a:solidFill>
                          <a:effectLst/>
                          <a:latin typeface="Courier New" panose="02070309020205020404" pitchFamily="49" charset="0"/>
                          <a:ea typeface="楷体_GB2312" pitchFamily="49" charset="-122"/>
                        </a:rPr>
                        <a:t>alpha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00516640"/>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hlink"/>
                          </a:solidFill>
                          <a:effectLst/>
                          <a:latin typeface="Courier New" panose="02070309020205020404" pitchFamily="49" charset="0"/>
                          <a:ea typeface="楷体_GB2312" pitchFamily="49" charset="-122"/>
                        </a:rPr>
                        <a:t>beta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74721135"/>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hlink"/>
                          </a:solidFill>
                          <a:effectLst/>
                          <a:latin typeface="Courier New" panose="02070309020205020404" pitchFamily="49" charset="0"/>
                          <a:ea typeface="楷体_GB2312" pitchFamily="49" charset="-122"/>
                        </a:rPr>
                        <a:t>gamma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77532690"/>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hlink"/>
                          </a:solidFill>
                          <a:effectLst/>
                          <a:latin typeface="Courier New" panose="02070309020205020404" pitchFamily="49" charset="0"/>
                          <a:ea typeface="楷体_GB2312" pitchFamily="49" charset="-122"/>
                        </a:rPr>
                        <a:t>delta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9966109"/>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hlink"/>
                          </a:solidFill>
                          <a:effectLst/>
                          <a:latin typeface="Courier New" panose="02070309020205020404" pitchFamily="49" charset="0"/>
                          <a:ea typeface="楷体_GB2312" pitchFamily="49" charset="-122"/>
                        </a:rPr>
                        <a:t>rho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5408374"/>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hlink"/>
                          </a:solidFill>
                          <a:effectLst/>
                          <a:latin typeface="Courier New" panose="02070309020205020404" pitchFamily="49" charset="0"/>
                          <a:ea typeface="楷体_GB2312" pitchFamily="49" charset="-122"/>
                        </a:rPr>
                        <a:t>sigma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6392703"/>
                  </a:ext>
                </a:extLst>
              </a:tr>
            </a:tbl>
          </a:graphicData>
        </a:graphic>
      </p:graphicFrame>
      <p:sp>
        <p:nvSpPr>
          <p:cNvPr id="724014" name="Text Box 46">
            <a:extLst>
              <a:ext uri="{FF2B5EF4-FFF2-40B4-BE49-F238E27FC236}">
                <a16:creationId xmlns:a16="http://schemas.microsoft.com/office/drawing/2014/main" id="{959EABB7-20F0-4EC6-8DC7-2CADB5C2909C}"/>
              </a:ext>
            </a:extLst>
          </p:cNvPr>
          <p:cNvSpPr txBox="1">
            <a:spLocks noChangeArrowheads="1"/>
          </p:cNvSpPr>
          <p:nvPr/>
        </p:nvSpPr>
        <p:spPr bwMode="auto">
          <a:xfrm>
            <a:off x="468313" y="1341438"/>
            <a:ext cx="8305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sz="2800" b="1">
                <a:solidFill>
                  <a:srgbClr val="0000CC"/>
                </a:solidFill>
                <a:latin typeface="Times New Roman" panose="02020603050405020304" pitchFamily="18" charset="0"/>
                <a:ea typeface="黑体" panose="02010609060101010101" pitchFamily="49" charset="-122"/>
              </a:rPr>
              <a:t>例：</a:t>
            </a:r>
            <a:r>
              <a:rPr lang="zh-CN" altLang="en-US" b="1">
                <a:latin typeface="Times New Roman" panose="02020603050405020304" pitchFamily="18" charset="0"/>
                <a:ea typeface="黑体" panose="02010609060101010101" pitchFamily="49" charset="-122"/>
              </a:rPr>
              <a:t>用改进的 </a:t>
            </a:r>
            <a:r>
              <a:rPr lang="en-US" altLang="zh-CN" b="1">
                <a:latin typeface="Times New Roman" panose="02020603050405020304" pitchFamily="18" charset="0"/>
                <a:ea typeface="黑体" panose="02010609060101010101" pitchFamily="49" charset="-122"/>
              </a:rPr>
              <a:t>PageRank </a:t>
            </a:r>
            <a:r>
              <a:rPr lang="zh-CN" altLang="en-US" b="1">
                <a:latin typeface="Times New Roman" panose="02020603050405020304" pitchFamily="18" charset="0"/>
                <a:ea typeface="黑体" panose="02010609060101010101" pitchFamily="49" charset="-122"/>
              </a:rPr>
              <a:t>算法计算下面的小型网络中各网页的排名，其中取  </a:t>
            </a:r>
            <a:r>
              <a:rPr lang="en-US" altLang="zh-CN" sz="2800" b="1" i="1">
                <a:solidFill>
                  <a:srgbClr val="0000CC"/>
                </a:solidFill>
                <a:latin typeface="Times New Roman" panose="02020603050405020304" pitchFamily="18" charset="0"/>
                <a:ea typeface="黑体" panose="02010609060101010101" pitchFamily="49" charset="-122"/>
              </a:rPr>
              <a:t>p</a:t>
            </a:r>
            <a:r>
              <a:rPr lang="en-US" altLang="zh-CN" b="1">
                <a:solidFill>
                  <a:srgbClr val="0000CC"/>
                </a:solidFill>
                <a:latin typeface="Times New Roman" panose="02020603050405020304" pitchFamily="18" charset="0"/>
                <a:ea typeface="黑体" panose="02010609060101010101" pitchFamily="49" charset="-122"/>
              </a:rPr>
              <a:t>=0.85</a:t>
            </a:r>
            <a:r>
              <a:rPr lang="en-US" altLang="zh-CN" b="1">
                <a:latin typeface="Times New Roman" panose="02020603050405020304" pitchFamily="18" charset="0"/>
                <a:ea typeface="黑体" panose="02010609060101010101" pitchFamily="49" charset="-122"/>
              </a:rPr>
              <a:t>。</a:t>
            </a:r>
          </a:p>
        </p:txBody>
      </p:sp>
      <p:sp>
        <p:nvSpPr>
          <p:cNvPr id="724015" name="Rectangle 47">
            <a:extLst>
              <a:ext uri="{FF2B5EF4-FFF2-40B4-BE49-F238E27FC236}">
                <a16:creationId xmlns:a16="http://schemas.microsoft.com/office/drawing/2014/main" id="{FFCEED03-B1ED-4A17-AD81-49C7AC20BFC2}"/>
              </a:ext>
            </a:extLst>
          </p:cNvPr>
          <p:cNvSpPr>
            <a:spLocks noGrp="1" noChangeArrowheads="1"/>
          </p:cNvSpPr>
          <p:nvPr>
            <p:ph type="title"/>
          </p:nvPr>
        </p:nvSpPr>
        <p:spPr>
          <a:xfrm>
            <a:off x="1371600" y="152400"/>
            <a:ext cx="6080125" cy="762000"/>
          </a:xfrm>
        </p:spPr>
        <p:txBody>
          <a:bodyPr/>
          <a:lstStyle/>
          <a:p>
            <a:r>
              <a:rPr lang="zh-CN" altLang="en-US"/>
              <a:t>网页排名举例</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Rectangle 3">
            <a:extLst>
              <a:ext uri="{FF2B5EF4-FFF2-40B4-BE49-F238E27FC236}">
                <a16:creationId xmlns:a16="http://schemas.microsoft.com/office/drawing/2014/main" id="{28AD1CC5-A36A-4862-8702-F971DADFB5A6}"/>
              </a:ext>
            </a:extLst>
          </p:cNvPr>
          <p:cNvSpPr>
            <a:spLocks noChangeArrowheads="1"/>
          </p:cNvSpPr>
          <p:nvPr/>
        </p:nvSpPr>
        <p:spPr bwMode="auto">
          <a:xfrm>
            <a:off x="611188" y="1412875"/>
            <a:ext cx="8153400" cy="5002213"/>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solidFill>
                  <a:srgbClr val="0000CC"/>
                </a:solidFill>
                <a:latin typeface="Courier New" panose="02070309020205020404" pitchFamily="49" charset="0"/>
              </a:rPr>
              <a:t>clear; </a:t>
            </a:r>
            <a:r>
              <a:rPr lang="en-US" altLang="zh-CN" sz="2200" b="1">
                <a:solidFill>
                  <a:srgbClr val="FF3300"/>
                </a:solidFill>
                <a:latin typeface="Courier New" panose="02070309020205020404" pitchFamily="49" charset="0"/>
              </a:rPr>
              <a:t>%</a:t>
            </a:r>
            <a:r>
              <a:rPr lang="en-US" altLang="zh-CN" sz="2200" b="1">
                <a:solidFill>
                  <a:srgbClr val="993300"/>
                </a:solidFill>
                <a:latin typeface="Courier New" panose="02070309020205020404" pitchFamily="49" charset="0"/>
              </a:rPr>
              <a:t> fulu1.m</a:t>
            </a:r>
          </a:p>
          <a:p>
            <a:r>
              <a:rPr lang="en-US" altLang="zh-CN" sz="2200" b="1">
                <a:solidFill>
                  <a:srgbClr val="0000CC"/>
                </a:solidFill>
                <a:latin typeface="Courier New" panose="02070309020205020404" pitchFamily="49" charset="0"/>
              </a:rPr>
              <a:t>p=0.85; </a:t>
            </a:r>
            <a:r>
              <a:rPr lang="en-US" altLang="zh-CN" sz="2200" b="1">
                <a:solidFill>
                  <a:schemeClr val="hlink"/>
                </a:solidFill>
                <a:latin typeface="Courier New" panose="02070309020205020404" pitchFamily="49" charset="0"/>
              </a:rPr>
              <a:t>% </a:t>
            </a:r>
            <a:r>
              <a:rPr lang="zh-CN" altLang="en-US" sz="2200" b="1">
                <a:solidFill>
                  <a:srgbClr val="993300"/>
                </a:solidFill>
                <a:latin typeface="Courier New" panose="02070309020205020404" pitchFamily="49" charset="0"/>
                <a:ea typeface="楷体_GB2312" pitchFamily="49" charset="-122"/>
              </a:rPr>
              <a:t>此处</a:t>
            </a:r>
            <a:r>
              <a:rPr lang="zh-CN" altLang="en-US" sz="2200" b="1">
                <a:solidFill>
                  <a:srgbClr val="993300"/>
                </a:solidFill>
                <a:latin typeface="Times New Roman" panose="02020603050405020304" pitchFamily="18" charset="0"/>
                <a:ea typeface="楷体_GB2312" pitchFamily="49" charset="-122"/>
              </a:rPr>
              <a:t> </a:t>
            </a:r>
            <a:r>
              <a:rPr lang="en-US" altLang="zh-CN" sz="2200" b="1">
                <a:solidFill>
                  <a:srgbClr val="993300"/>
                </a:solidFill>
                <a:latin typeface="Courier New" panose="02070309020205020404" pitchFamily="49" charset="0"/>
                <a:ea typeface="楷体_GB2312" pitchFamily="49" charset="-122"/>
              </a:rPr>
              <a:t>p</a:t>
            </a:r>
            <a:r>
              <a:rPr lang="en-US" altLang="zh-CN" sz="2200" b="1">
                <a:solidFill>
                  <a:srgbClr val="993300"/>
                </a:solidFill>
                <a:latin typeface="Times New Roman" panose="02020603050405020304" pitchFamily="18" charset="0"/>
                <a:ea typeface="楷体_GB2312" pitchFamily="49" charset="-122"/>
              </a:rPr>
              <a:t> </a:t>
            </a:r>
            <a:r>
              <a:rPr lang="zh-CN" altLang="en-US" sz="2200" b="1">
                <a:solidFill>
                  <a:srgbClr val="993300"/>
                </a:solidFill>
                <a:latin typeface="Courier New" panose="02070309020205020404" pitchFamily="49" charset="0"/>
                <a:ea typeface="楷体_GB2312" pitchFamily="49" charset="-122"/>
              </a:rPr>
              <a:t>也可以取其它数值</a:t>
            </a:r>
            <a:endParaRPr lang="en-US" altLang="zh-CN" sz="2200" b="1">
              <a:solidFill>
                <a:srgbClr val="993300"/>
              </a:solidFill>
              <a:latin typeface="Courier New" panose="02070309020205020404" pitchFamily="49" charset="0"/>
              <a:ea typeface="楷体_GB2312" pitchFamily="49" charset="-122"/>
            </a:endParaRPr>
          </a:p>
          <a:p>
            <a:r>
              <a:rPr lang="en-US" altLang="zh-CN" sz="2200" b="1">
                <a:solidFill>
                  <a:srgbClr val="0000CC"/>
                </a:solidFill>
                <a:latin typeface="Courier New" panose="02070309020205020404" pitchFamily="49" charset="0"/>
              </a:rPr>
              <a:t>G=[0 0 0 1 0 1; 1 0 0 0 0 0; 0 1 0 0 0 0; ...</a:t>
            </a:r>
          </a:p>
          <a:p>
            <a:r>
              <a:rPr lang="en-US" altLang="zh-CN" sz="2200" b="1">
                <a:solidFill>
                  <a:srgbClr val="0000CC"/>
                </a:solidFill>
                <a:latin typeface="Courier New" panose="02070309020205020404" pitchFamily="49" charset="0"/>
              </a:rPr>
              <a:t>   0 1 1 0 0 0; 0 0 1 0 0 0; 0 0 1 0 1 0];</a:t>
            </a:r>
          </a:p>
          <a:p>
            <a:r>
              <a:rPr lang="en-US" altLang="zh-CN" sz="2200" b="1">
                <a:solidFill>
                  <a:srgbClr val="0000CC"/>
                </a:solidFill>
                <a:latin typeface="Courier New" panose="02070309020205020404" pitchFamily="49" charset="0"/>
              </a:rPr>
              <a:t>[n,n]=size(G);</a:t>
            </a:r>
          </a:p>
          <a:p>
            <a:r>
              <a:rPr lang="en-US" altLang="zh-CN" sz="2200" b="1">
                <a:solidFill>
                  <a:srgbClr val="0000CC"/>
                </a:solidFill>
                <a:latin typeface="Courier New" panose="02070309020205020404" pitchFamily="49" charset="0"/>
              </a:rPr>
              <a:t>D=sum(G); </a:t>
            </a:r>
            <a:r>
              <a:rPr lang="en-US" altLang="zh-CN" sz="2200" b="1">
                <a:solidFill>
                  <a:schemeClr val="hlink"/>
                </a:solidFill>
                <a:latin typeface="Courier New" panose="02070309020205020404" pitchFamily="49" charset="0"/>
              </a:rPr>
              <a:t>% </a:t>
            </a:r>
            <a:r>
              <a:rPr lang="zh-CN" altLang="en-US" sz="2200" b="1">
                <a:solidFill>
                  <a:srgbClr val="993300"/>
                </a:solidFill>
                <a:latin typeface="Courier New" panose="02070309020205020404" pitchFamily="49" charset="0"/>
                <a:ea typeface="楷体_GB2312" pitchFamily="49" charset="-122"/>
              </a:rPr>
              <a:t>提取每列的列和</a:t>
            </a:r>
          </a:p>
          <a:p>
            <a:r>
              <a:rPr lang="en-US" altLang="zh-CN" sz="2200" b="1">
                <a:solidFill>
                  <a:srgbClr val="0000CC"/>
                </a:solidFill>
                <a:latin typeface="Courier New" panose="02070309020205020404" pitchFamily="49" charset="0"/>
                <a:ea typeface="楷体_GB2312" pitchFamily="49" charset="-122"/>
              </a:rPr>
              <a:t>D=1./D; D=diag(D); </a:t>
            </a:r>
            <a:r>
              <a:rPr lang="en-US" altLang="zh-CN" sz="2200" b="1">
                <a:solidFill>
                  <a:schemeClr val="hlink"/>
                </a:solidFill>
                <a:latin typeface="Courier New" panose="02070309020205020404" pitchFamily="49" charset="0"/>
              </a:rPr>
              <a:t>% </a:t>
            </a:r>
            <a:r>
              <a:rPr lang="zh-CN" altLang="en-US" sz="2200" b="1">
                <a:solidFill>
                  <a:srgbClr val="993300"/>
                </a:solidFill>
                <a:latin typeface="Courier New" panose="02070309020205020404" pitchFamily="49" charset="0"/>
                <a:ea typeface="楷体_GB2312" pitchFamily="49" charset="-122"/>
              </a:rPr>
              <a:t>生成对角矩阵</a:t>
            </a:r>
          </a:p>
          <a:p>
            <a:r>
              <a:rPr lang="en-US" altLang="zh-CN" b="1">
                <a:solidFill>
                  <a:srgbClr val="0000CC"/>
                </a:solidFill>
                <a:latin typeface="Courier New" panose="02070309020205020404" pitchFamily="49" charset="0"/>
              </a:rPr>
              <a:t>delta=(1-p)/n;</a:t>
            </a:r>
          </a:p>
          <a:p>
            <a:r>
              <a:rPr lang="en-US" altLang="zh-CN" b="1">
                <a:solidFill>
                  <a:srgbClr val="0000CC"/>
                </a:solidFill>
                <a:latin typeface="Courier New" panose="02070309020205020404" pitchFamily="49" charset="0"/>
              </a:rPr>
              <a:t>A=p*G*D + delta;</a:t>
            </a:r>
          </a:p>
          <a:p>
            <a:r>
              <a:rPr lang="en-US" altLang="zh-CN" b="1">
                <a:solidFill>
                  <a:srgbClr val="0000CC"/>
                </a:solidFill>
                <a:latin typeface="Courier New" panose="02070309020205020404" pitchFamily="49" charset="0"/>
              </a:rPr>
              <a:t>[v,d]=eig(A); </a:t>
            </a:r>
            <a:r>
              <a:rPr lang="en-US" altLang="zh-CN" sz="2200" b="1">
                <a:solidFill>
                  <a:schemeClr val="hlink"/>
                </a:solidFill>
                <a:latin typeface="Courier New" panose="02070309020205020404" pitchFamily="49" charset="0"/>
              </a:rPr>
              <a:t>% </a:t>
            </a:r>
            <a:r>
              <a:rPr lang="zh-CN" altLang="en-US" sz="2200" b="1">
                <a:solidFill>
                  <a:srgbClr val="993300"/>
                </a:solidFill>
                <a:latin typeface="Courier New" panose="02070309020205020404" pitchFamily="49" charset="0"/>
                <a:ea typeface="楷体_GB2312" pitchFamily="49" charset="-122"/>
              </a:rPr>
              <a:t>计算</a:t>
            </a:r>
            <a:r>
              <a:rPr lang="zh-CN" altLang="en-US" sz="2200" b="1">
                <a:solidFill>
                  <a:srgbClr val="993300"/>
                </a:solidFill>
                <a:latin typeface="Times New Roman" panose="02020603050405020304" pitchFamily="18" charset="0"/>
                <a:ea typeface="楷体_GB2312" pitchFamily="49" charset="-122"/>
              </a:rPr>
              <a:t> </a:t>
            </a:r>
            <a:r>
              <a:rPr lang="en-US" altLang="zh-CN" sz="2200" b="1">
                <a:solidFill>
                  <a:srgbClr val="993300"/>
                </a:solidFill>
                <a:latin typeface="Courier New" panose="02070309020205020404" pitchFamily="49" charset="0"/>
                <a:ea typeface="楷体_GB2312" pitchFamily="49" charset="-122"/>
              </a:rPr>
              <a:t>A</a:t>
            </a:r>
            <a:r>
              <a:rPr lang="en-US" altLang="zh-CN" sz="2200" b="1">
                <a:solidFill>
                  <a:srgbClr val="993300"/>
                </a:solidFill>
                <a:latin typeface="Times New Roman" panose="02020603050405020304" pitchFamily="18" charset="0"/>
                <a:ea typeface="楷体_GB2312" pitchFamily="49" charset="-122"/>
              </a:rPr>
              <a:t> </a:t>
            </a:r>
            <a:r>
              <a:rPr lang="zh-CN" altLang="en-US" sz="2200" b="1">
                <a:solidFill>
                  <a:srgbClr val="993300"/>
                </a:solidFill>
                <a:latin typeface="Courier New" panose="02070309020205020404" pitchFamily="49" charset="0"/>
                <a:ea typeface="楷体_GB2312" pitchFamily="49" charset="-122"/>
              </a:rPr>
              <a:t>的特征值与特征向量</a:t>
            </a:r>
            <a:endParaRPr lang="en-US" altLang="zh-CN" b="1">
              <a:solidFill>
                <a:srgbClr val="993300"/>
              </a:solidFill>
              <a:latin typeface="Courier New" panose="02070309020205020404" pitchFamily="49" charset="0"/>
            </a:endParaRPr>
          </a:p>
          <a:p>
            <a:r>
              <a:rPr lang="en-US" altLang="zh-CN" b="1">
                <a:solidFill>
                  <a:srgbClr val="0000CC"/>
                </a:solidFill>
                <a:latin typeface="Courier New" panose="02070309020205020404" pitchFamily="49" charset="0"/>
              </a:rPr>
              <a:t>r=v(:,1); r=r./sum(r);</a:t>
            </a:r>
          </a:p>
          <a:p>
            <a:r>
              <a:rPr lang="en-US" altLang="zh-CN" b="1">
                <a:solidFill>
                  <a:srgbClr val="0000CC"/>
                </a:solidFill>
                <a:latin typeface="Courier New" panose="02070309020205020404" pitchFamily="49" charset="0"/>
              </a:rPr>
              <a:t>[x,id]=sort(r);</a:t>
            </a:r>
          </a:p>
          <a:p>
            <a:r>
              <a:rPr lang="en-US" altLang="zh-CN" b="1">
                <a:solidFill>
                  <a:srgbClr val="0000CC"/>
                </a:solidFill>
                <a:latin typeface="Courier New" panose="02070309020205020404" pitchFamily="49" charset="0"/>
              </a:rPr>
              <a:t>x=flipud(x); id=flipud(id);</a:t>
            </a:r>
          </a:p>
          <a:p>
            <a:r>
              <a:rPr lang="en-US" altLang="zh-CN" b="1">
                <a:solidFill>
                  <a:srgbClr val="0000CC"/>
                </a:solidFill>
                <a:latin typeface="Courier New" panose="02070309020205020404" pitchFamily="49" charset="0"/>
              </a:rPr>
              <a:t>... ... </a:t>
            </a:r>
            <a:r>
              <a:rPr lang="en-US" altLang="zh-CN" sz="2200" b="1">
                <a:solidFill>
                  <a:schemeClr val="hlink"/>
                </a:solidFill>
                <a:latin typeface="Courier New" panose="02070309020205020404" pitchFamily="49" charset="0"/>
              </a:rPr>
              <a:t>% </a:t>
            </a:r>
            <a:r>
              <a:rPr lang="zh-CN" altLang="en-US" sz="2200" b="1">
                <a:solidFill>
                  <a:srgbClr val="993300"/>
                </a:solidFill>
                <a:latin typeface="Courier New" panose="02070309020205020404" pitchFamily="49" charset="0"/>
                <a:ea typeface="楷体_GB2312" pitchFamily="49" charset="-122"/>
              </a:rPr>
              <a:t>输出结果</a:t>
            </a:r>
          </a:p>
        </p:txBody>
      </p:sp>
      <p:sp>
        <p:nvSpPr>
          <p:cNvPr id="724996" name="Rectangle 4">
            <a:extLst>
              <a:ext uri="{FF2B5EF4-FFF2-40B4-BE49-F238E27FC236}">
                <a16:creationId xmlns:a16="http://schemas.microsoft.com/office/drawing/2014/main" id="{46A10557-B650-4A78-8DCD-3C1613A1A9E4}"/>
              </a:ext>
            </a:extLst>
          </p:cNvPr>
          <p:cNvSpPr>
            <a:spLocks noGrp="1" noChangeArrowheads="1"/>
          </p:cNvSpPr>
          <p:nvPr>
            <p:ph type="title"/>
          </p:nvPr>
        </p:nvSpPr>
        <p:spPr>
          <a:xfrm>
            <a:off x="1371600" y="152400"/>
            <a:ext cx="6080125" cy="762000"/>
          </a:xfrm>
        </p:spPr>
        <p:txBody>
          <a:bodyPr/>
          <a:lstStyle/>
          <a:p>
            <a:r>
              <a:rPr lang="zh-CN" altLang="en-US"/>
              <a:t>网页排名举例</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Text Box 3">
            <a:extLst>
              <a:ext uri="{FF2B5EF4-FFF2-40B4-BE49-F238E27FC236}">
                <a16:creationId xmlns:a16="http://schemas.microsoft.com/office/drawing/2014/main" id="{A9939D52-C58F-45F1-A210-A29A4096008F}"/>
              </a:ext>
            </a:extLst>
          </p:cNvPr>
          <p:cNvSpPr txBox="1">
            <a:spLocks noChangeArrowheads="1"/>
          </p:cNvSpPr>
          <p:nvPr/>
        </p:nvSpPr>
        <p:spPr bwMode="auto">
          <a:xfrm>
            <a:off x="323850" y="2420938"/>
            <a:ext cx="37338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幂迭代方法</a:t>
            </a:r>
            <a:endParaRPr lang="en-US" altLang="zh-CN" sz="2800" b="1">
              <a:latin typeface="Times New Roman" panose="02020603050405020304" pitchFamily="18" charset="0"/>
              <a:ea typeface="黑体" panose="02010609060101010101" pitchFamily="49" charset="-122"/>
            </a:endParaRPr>
          </a:p>
        </p:txBody>
      </p:sp>
      <p:sp>
        <p:nvSpPr>
          <p:cNvPr id="726020" name="Text Box 4">
            <a:extLst>
              <a:ext uri="{FF2B5EF4-FFF2-40B4-BE49-F238E27FC236}">
                <a16:creationId xmlns:a16="http://schemas.microsoft.com/office/drawing/2014/main" id="{623AAF0E-F199-4D68-891C-155A8BE5C6EF}"/>
              </a:ext>
            </a:extLst>
          </p:cNvPr>
          <p:cNvSpPr txBox="1">
            <a:spLocks noChangeArrowheads="1"/>
          </p:cNvSpPr>
          <p:nvPr/>
        </p:nvSpPr>
        <p:spPr bwMode="auto">
          <a:xfrm>
            <a:off x="323850" y="1268413"/>
            <a:ext cx="8424863"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Aft>
                <a:spcPct val="20000"/>
              </a:spcAft>
              <a:buClr>
                <a:srgbClr val="FF3300"/>
              </a:buClr>
              <a:buFont typeface="Wingdings" panose="05000000000000000000" pitchFamily="2" charset="2"/>
              <a:buChar char="q"/>
            </a:pPr>
            <a:r>
              <a:rPr lang="zh-CN" altLang="en-US" sz="30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当矩阵 </a:t>
            </a:r>
            <a:r>
              <a:rPr lang="en-US" altLang="zh-CN" sz="2600" b="1" i="1">
                <a:latin typeface="Times New Roman" panose="02020603050405020304" pitchFamily="18" charset="0"/>
                <a:ea typeface="黑体" panose="02010609060101010101" pitchFamily="49" charset="-122"/>
              </a:rPr>
              <a:t>A </a:t>
            </a:r>
            <a:r>
              <a:rPr lang="zh-CN" altLang="en-US" sz="2600" b="1">
                <a:latin typeface="Times New Roman" panose="02020603050405020304" pitchFamily="18" charset="0"/>
                <a:ea typeface="黑体" panose="02010609060101010101" pitchFamily="49" charset="-122"/>
              </a:rPr>
              <a:t>的阶数很大时，无法直接计算其特征值和特征向量，此时需要使用迭代算法。</a:t>
            </a:r>
          </a:p>
        </p:txBody>
      </p:sp>
      <p:pic>
        <p:nvPicPr>
          <p:cNvPr id="726021" name="Picture 5" descr="1">
            <a:extLst>
              <a:ext uri="{FF2B5EF4-FFF2-40B4-BE49-F238E27FC236}">
                <a16:creationId xmlns:a16="http://schemas.microsoft.com/office/drawing/2014/main" id="{7DF76D88-F61F-4DCD-B4ED-3EFCD0999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141663"/>
            <a:ext cx="8205787" cy="2208212"/>
          </a:xfrm>
          <a:prstGeom prst="rect">
            <a:avLst/>
          </a:prstGeom>
          <a:noFill/>
          <a:extLst>
            <a:ext uri="{909E8E84-426E-40DD-AFC4-6F175D3DCCD1}">
              <a14:hiddenFill xmlns:a14="http://schemas.microsoft.com/office/drawing/2010/main">
                <a:solidFill>
                  <a:srgbClr val="FFFFFF"/>
                </a:solidFill>
              </a14:hiddenFill>
            </a:ext>
          </a:extLst>
        </p:spPr>
      </p:pic>
      <p:pic>
        <p:nvPicPr>
          <p:cNvPr id="726022" name="Picture 6" descr="2">
            <a:extLst>
              <a:ext uri="{FF2B5EF4-FFF2-40B4-BE49-F238E27FC236}">
                <a16:creationId xmlns:a16="http://schemas.microsoft.com/office/drawing/2014/main" id="{70BECCB7-A0A2-4DF4-9B40-3A5A2F4FB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0"/>
            <a:ext cx="8262938" cy="1368425"/>
          </a:xfrm>
          <a:prstGeom prst="rect">
            <a:avLst/>
          </a:prstGeom>
          <a:noFill/>
          <a:extLst>
            <a:ext uri="{909E8E84-426E-40DD-AFC4-6F175D3DCCD1}">
              <a14:hiddenFill xmlns:a14="http://schemas.microsoft.com/office/drawing/2010/main">
                <a:solidFill>
                  <a:srgbClr val="FFFFFF"/>
                </a:solidFill>
              </a14:hiddenFill>
            </a:ext>
          </a:extLst>
        </p:spPr>
      </p:pic>
      <p:grpSp>
        <p:nvGrpSpPr>
          <p:cNvPr id="726023" name="Group 7">
            <a:extLst>
              <a:ext uri="{FF2B5EF4-FFF2-40B4-BE49-F238E27FC236}">
                <a16:creationId xmlns:a16="http://schemas.microsoft.com/office/drawing/2014/main" id="{4EA0295A-E3D9-4414-BA26-DD58CE4407BC}"/>
              </a:ext>
            </a:extLst>
          </p:cNvPr>
          <p:cNvGrpSpPr>
            <a:grpSpLocks/>
          </p:cNvGrpSpPr>
          <p:nvPr/>
        </p:nvGrpSpPr>
        <p:grpSpPr bwMode="auto">
          <a:xfrm>
            <a:off x="4859338" y="2205038"/>
            <a:ext cx="3810000" cy="852487"/>
            <a:chOff x="1824" y="1440"/>
            <a:chExt cx="2400" cy="537"/>
          </a:xfrm>
        </p:grpSpPr>
        <p:sp>
          <p:nvSpPr>
            <p:cNvPr id="726024" name="Text Box 8">
              <a:extLst>
                <a:ext uri="{FF2B5EF4-FFF2-40B4-BE49-F238E27FC236}">
                  <a16:creationId xmlns:a16="http://schemas.microsoft.com/office/drawing/2014/main" id="{912629F0-A9DC-42E5-B544-B09D1C7C9E94}"/>
                </a:ext>
              </a:extLst>
            </p:cNvPr>
            <p:cNvSpPr txBox="1">
              <a:spLocks noChangeArrowheads="1"/>
            </p:cNvSpPr>
            <p:nvPr/>
          </p:nvSpPr>
          <p:spPr bwMode="auto">
            <a:xfrm>
              <a:off x="1824" y="1464"/>
              <a:ext cx="2400" cy="506"/>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
              <a:r>
                <a:rPr lang="zh-CN" altLang="en-US" sz="600" b="1">
                  <a:solidFill>
                    <a:srgbClr val="FF3300"/>
                  </a:solidFill>
                  <a:latin typeface="Times New Roman" panose="02020603050405020304" pitchFamily="18" charset="0"/>
                </a:rPr>
                <a:t>  </a:t>
              </a:r>
            </a:p>
            <a:p>
              <a:pPr fontAlgn="b"/>
              <a:r>
                <a:rPr lang="en-US" altLang="zh-CN" sz="3200" b="1" i="1">
                  <a:solidFill>
                    <a:srgbClr val="003300"/>
                  </a:solidFill>
                  <a:latin typeface="Times New Roman" panose="02020603050405020304" pitchFamily="18" charset="0"/>
                </a:rPr>
                <a:t>x = A x </a:t>
              </a:r>
              <a:r>
                <a:rPr lang="en-US" altLang="zh-CN" sz="2800" b="1">
                  <a:solidFill>
                    <a:srgbClr val="0000CC"/>
                  </a:solidFill>
                  <a:latin typeface="Times New Roman" panose="02020603050405020304" pitchFamily="18" charset="0"/>
                </a:rPr>
                <a:t>，</a:t>
              </a:r>
              <a:r>
                <a:rPr lang="en-US" altLang="zh-CN" sz="2800" b="1" i="1">
                  <a:solidFill>
                    <a:srgbClr val="003300"/>
                  </a:solidFill>
                  <a:latin typeface="Times New Roman" panose="02020603050405020304" pitchFamily="18" charset="0"/>
                </a:rPr>
                <a:t>x</a:t>
              </a:r>
              <a:r>
                <a:rPr lang="en-US" altLang="zh-CN" sz="2800" b="1" i="1">
                  <a:solidFill>
                    <a:srgbClr val="0000CC"/>
                  </a:solidFill>
                  <a:latin typeface="Times New Roman" panose="02020603050405020304" pitchFamily="18" charset="0"/>
                </a:rPr>
                <a:t> </a:t>
              </a:r>
              <a:r>
                <a:rPr lang="zh-CN" altLang="en-US" b="1">
                  <a:solidFill>
                    <a:srgbClr val="0000CC"/>
                  </a:solidFill>
                  <a:latin typeface="Times New Roman" panose="02020603050405020304" pitchFamily="18" charset="0"/>
                </a:rPr>
                <a:t>满足：</a:t>
              </a:r>
            </a:p>
            <a:p>
              <a:pPr fontAlgn="b"/>
              <a:endParaRPr lang="zh-CN" altLang="en-US" sz="800" b="1">
                <a:solidFill>
                  <a:srgbClr val="FF3300"/>
                </a:solidFill>
                <a:latin typeface="Times New Roman" panose="02020603050405020304" pitchFamily="18" charset="0"/>
              </a:endParaRPr>
            </a:p>
          </p:txBody>
        </p:sp>
        <p:graphicFrame>
          <p:nvGraphicFramePr>
            <p:cNvPr id="726025" name="Object 9">
              <a:extLst>
                <a:ext uri="{FF2B5EF4-FFF2-40B4-BE49-F238E27FC236}">
                  <a16:creationId xmlns:a16="http://schemas.microsoft.com/office/drawing/2014/main" id="{856FEA70-DAD3-45E5-A621-3013C656C5EE}"/>
                </a:ext>
              </a:extLst>
            </p:cNvPr>
            <p:cNvGraphicFramePr>
              <a:graphicFrameLocks noChangeAspect="1"/>
            </p:cNvGraphicFramePr>
            <p:nvPr/>
          </p:nvGraphicFramePr>
          <p:xfrm>
            <a:off x="3552" y="1440"/>
            <a:ext cx="624" cy="537"/>
          </p:xfrm>
          <a:graphic>
            <a:graphicData uri="http://schemas.openxmlformats.org/presentationml/2006/ole">
              <mc:AlternateContent xmlns:mc="http://schemas.openxmlformats.org/markup-compatibility/2006">
                <mc:Choice xmlns:v="urn:schemas-microsoft-com:vml" Requires="v">
                  <p:oleObj spid="_x0000_s726030" name="Equation" r:id="rId5" imgW="545760" imgH="431640" progId="Equation.3">
                    <p:embed/>
                  </p:oleObj>
                </mc:Choice>
                <mc:Fallback>
                  <p:oleObj name="Equation" r:id="rId5" imgW="545760" imgH="431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1440"/>
                          <a:ext cx="624"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26026" name="Rectangle 10">
            <a:extLst>
              <a:ext uri="{FF2B5EF4-FFF2-40B4-BE49-F238E27FC236}">
                <a16:creationId xmlns:a16="http://schemas.microsoft.com/office/drawing/2014/main" id="{D22341C3-B166-47D0-872E-B409F23F76FB}"/>
              </a:ext>
            </a:extLst>
          </p:cNvPr>
          <p:cNvSpPr>
            <a:spLocks noGrp="1" noChangeArrowheads="1"/>
          </p:cNvSpPr>
          <p:nvPr>
            <p:ph type="title"/>
          </p:nvPr>
        </p:nvSpPr>
        <p:spPr>
          <a:xfrm>
            <a:off x="1371600" y="152400"/>
            <a:ext cx="5937250" cy="762000"/>
          </a:xfrm>
        </p:spPr>
        <p:txBody>
          <a:bodyPr/>
          <a:lstStyle/>
          <a:p>
            <a:r>
              <a:rPr lang="en-US" altLang="zh-CN"/>
              <a:t>Power Iteration</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26019"/>
                                        </p:tgtEl>
                                        <p:attrNameLst>
                                          <p:attrName>style.visibility</p:attrName>
                                        </p:attrNameLst>
                                      </p:cBhvr>
                                      <p:to>
                                        <p:strVal val="visible"/>
                                      </p:to>
                                    </p:set>
                                    <p:animEffect transition="in" filter="wipe(up)">
                                      <p:cBhvr>
                                        <p:cTn id="7" dur="500"/>
                                        <p:tgtEl>
                                          <p:spTgt spid="726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726023"/>
                                        </p:tgtEl>
                                        <p:attrNameLst>
                                          <p:attrName>style.visibility</p:attrName>
                                        </p:attrNameLst>
                                      </p:cBhvr>
                                      <p:to>
                                        <p:strVal val="visible"/>
                                      </p:to>
                                    </p:set>
                                    <p:anim calcmode="lin" valueType="num">
                                      <p:cBhvr additive="base">
                                        <p:cTn id="12" dur="500" fill="hold"/>
                                        <p:tgtEl>
                                          <p:spTgt spid="726023"/>
                                        </p:tgtEl>
                                        <p:attrNameLst>
                                          <p:attrName>ppt_x</p:attrName>
                                        </p:attrNameLst>
                                      </p:cBhvr>
                                      <p:tavLst>
                                        <p:tav tm="0">
                                          <p:val>
                                            <p:strVal val="1+#ppt_w/2"/>
                                          </p:val>
                                        </p:tav>
                                        <p:tav tm="100000">
                                          <p:val>
                                            <p:strVal val="#ppt_x"/>
                                          </p:val>
                                        </p:tav>
                                      </p:tavLst>
                                    </p:anim>
                                    <p:anim calcmode="lin" valueType="num">
                                      <p:cBhvr additive="base">
                                        <p:cTn id="13" dur="500" fill="hold"/>
                                        <p:tgtEl>
                                          <p:spTgt spid="72602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726021"/>
                                        </p:tgtEl>
                                        <p:attrNameLst>
                                          <p:attrName>style.visibility</p:attrName>
                                        </p:attrNameLst>
                                      </p:cBhvr>
                                      <p:to>
                                        <p:strVal val="visible"/>
                                      </p:to>
                                    </p:set>
                                    <p:animEffect transition="in" filter="wipe(up)">
                                      <p:cBhvr>
                                        <p:cTn id="18" dur="500"/>
                                        <p:tgtEl>
                                          <p:spTgt spid="7260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726022"/>
                                        </p:tgtEl>
                                        <p:attrNameLst>
                                          <p:attrName>style.visibility</p:attrName>
                                        </p:attrNameLst>
                                      </p:cBhvr>
                                      <p:to>
                                        <p:strVal val="visible"/>
                                      </p:to>
                                    </p:set>
                                    <p:animEffect transition="in" filter="wipe(up)">
                                      <p:cBhvr>
                                        <p:cTn id="23" dur="500"/>
                                        <p:tgtEl>
                                          <p:spTgt spid="72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43" name="Picture 3" descr="3">
            <a:extLst>
              <a:ext uri="{FF2B5EF4-FFF2-40B4-BE49-F238E27FC236}">
                <a16:creationId xmlns:a16="http://schemas.microsoft.com/office/drawing/2014/main" id="{1F0B1329-4515-48B7-8712-809928458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6391275" cy="398463"/>
          </a:xfrm>
          <a:prstGeom prst="rect">
            <a:avLst/>
          </a:prstGeom>
          <a:noFill/>
          <a:extLst>
            <a:ext uri="{909E8E84-426E-40DD-AFC4-6F175D3DCCD1}">
              <a14:hiddenFill xmlns:a14="http://schemas.microsoft.com/office/drawing/2010/main">
                <a:solidFill>
                  <a:srgbClr val="FFFFFF"/>
                </a:solidFill>
              </a14:hiddenFill>
            </a:ext>
          </a:extLst>
        </p:spPr>
      </p:pic>
      <p:pic>
        <p:nvPicPr>
          <p:cNvPr id="727044" name="Picture 4" descr="1">
            <a:extLst>
              <a:ext uri="{FF2B5EF4-FFF2-40B4-BE49-F238E27FC236}">
                <a16:creationId xmlns:a16="http://schemas.microsoft.com/office/drawing/2014/main" id="{4EDAC982-D429-4F10-9F71-C6AF0C153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989138"/>
            <a:ext cx="6802437" cy="1920875"/>
          </a:xfrm>
          <a:prstGeom prst="rect">
            <a:avLst/>
          </a:prstGeom>
          <a:noFill/>
          <a:extLst>
            <a:ext uri="{909E8E84-426E-40DD-AFC4-6F175D3DCCD1}">
              <a14:hiddenFill xmlns:a14="http://schemas.microsoft.com/office/drawing/2010/main">
                <a:solidFill>
                  <a:srgbClr val="FFFFFF"/>
                </a:solidFill>
              </a14:hiddenFill>
            </a:ext>
          </a:extLst>
        </p:spPr>
      </p:pic>
      <p:pic>
        <p:nvPicPr>
          <p:cNvPr id="727045" name="Picture 5" descr="1">
            <a:extLst>
              <a:ext uri="{FF2B5EF4-FFF2-40B4-BE49-F238E27FC236}">
                <a16:creationId xmlns:a16="http://schemas.microsoft.com/office/drawing/2014/main" id="{3999E63A-5CA4-484E-940B-DCA87A122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05263"/>
            <a:ext cx="8078788" cy="1654175"/>
          </a:xfrm>
          <a:prstGeom prst="rect">
            <a:avLst/>
          </a:prstGeom>
          <a:noFill/>
          <a:extLst>
            <a:ext uri="{909E8E84-426E-40DD-AFC4-6F175D3DCCD1}">
              <a14:hiddenFill xmlns:a14="http://schemas.microsoft.com/office/drawing/2010/main">
                <a:solidFill>
                  <a:srgbClr val="FFFFFF"/>
                </a:solidFill>
              </a14:hiddenFill>
            </a:ext>
          </a:extLst>
        </p:spPr>
      </p:pic>
      <p:pic>
        <p:nvPicPr>
          <p:cNvPr id="727046" name="Picture 6" descr="1">
            <a:extLst>
              <a:ext uri="{FF2B5EF4-FFF2-40B4-BE49-F238E27FC236}">
                <a16:creationId xmlns:a16="http://schemas.microsoft.com/office/drawing/2014/main" id="{BBE8F0FB-A2C6-4348-8E45-CE545A2A5B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791200"/>
            <a:ext cx="3962400" cy="687388"/>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sp>
        <p:nvSpPr>
          <p:cNvPr id="727047" name="Rectangle 7">
            <a:extLst>
              <a:ext uri="{FF2B5EF4-FFF2-40B4-BE49-F238E27FC236}">
                <a16:creationId xmlns:a16="http://schemas.microsoft.com/office/drawing/2014/main" id="{A4C80FD0-2E52-4C38-8D83-322F53AEE591}"/>
              </a:ext>
            </a:extLst>
          </p:cNvPr>
          <p:cNvSpPr>
            <a:spLocks noGrp="1" noChangeArrowheads="1"/>
          </p:cNvSpPr>
          <p:nvPr>
            <p:ph type="title"/>
          </p:nvPr>
        </p:nvSpPr>
        <p:spPr>
          <a:xfrm>
            <a:off x="1371600" y="152400"/>
            <a:ext cx="6080125" cy="762000"/>
          </a:xfrm>
        </p:spPr>
        <p:txBody>
          <a:bodyPr/>
          <a:lstStyle/>
          <a:p>
            <a:r>
              <a:rPr lang="en-US" altLang="zh-CN"/>
              <a:t>Power Iteration</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27044"/>
                                        </p:tgtEl>
                                        <p:attrNameLst>
                                          <p:attrName>style.visibility</p:attrName>
                                        </p:attrNameLst>
                                      </p:cBhvr>
                                      <p:to>
                                        <p:strVal val="visible"/>
                                      </p:to>
                                    </p:set>
                                    <p:animEffect transition="in" filter="wipe(up)">
                                      <p:cBhvr>
                                        <p:cTn id="7" dur="500"/>
                                        <p:tgtEl>
                                          <p:spTgt spid="727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27045"/>
                                        </p:tgtEl>
                                        <p:attrNameLst>
                                          <p:attrName>style.visibility</p:attrName>
                                        </p:attrNameLst>
                                      </p:cBhvr>
                                      <p:to>
                                        <p:strVal val="visible"/>
                                      </p:to>
                                    </p:set>
                                    <p:animEffect transition="in" filter="wipe(up)">
                                      <p:cBhvr>
                                        <p:cTn id="12" dur="500"/>
                                        <p:tgtEl>
                                          <p:spTgt spid="7270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27046"/>
                                        </p:tgtEl>
                                        <p:attrNameLst>
                                          <p:attrName>style.visibility</p:attrName>
                                        </p:attrNameLst>
                                      </p:cBhvr>
                                      <p:to>
                                        <p:strVal val="visible"/>
                                      </p:to>
                                    </p:set>
                                    <p:animEffect transition="in" filter="wipe(up)">
                                      <p:cBhvr>
                                        <p:cTn id="17" dur="500"/>
                                        <p:tgtEl>
                                          <p:spTgt spid="72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Text Box 3">
            <a:extLst>
              <a:ext uri="{FF2B5EF4-FFF2-40B4-BE49-F238E27FC236}">
                <a16:creationId xmlns:a16="http://schemas.microsoft.com/office/drawing/2014/main" id="{2C6DD44E-5F5E-4EE4-A5A4-2903B1DD147F}"/>
              </a:ext>
            </a:extLst>
          </p:cNvPr>
          <p:cNvSpPr txBox="1">
            <a:spLocks noChangeArrowheads="1"/>
          </p:cNvSpPr>
          <p:nvPr/>
        </p:nvSpPr>
        <p:spPr bwMode="auto">
          <a:xfrm>
            <a:off x="250825" y="1412875"/>
            <a:ext cx="61214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幂迭代方法具体计算步骤</a:t>
            </a:r>
            <a:endParaRPr lang="en-US" altLang="zh-CN" sz="2800" b="1">
              <a:latin typeface="Times New Roman" panose="02020603050405020304" pitchFamily="18" charset="0"/>
              <a:ea typeface="黑体" panose="02010609060101010101" pitchFamily="49" charset="-122"/>
            </a:endParaRPr>
          </a:p>
        </p:txBody>
      </p:sp>
      <p:grpSp>
        <p:nvGrpSpPr>
          <p:cNvPr id="728068" name="Group 4">
            <a:extLst>
              <a:ext uri="{FF2B5EF4-FFF2-40B4-BE49-F238E27FC236}">
                <a16:creationId xmlns:a16="http://schemas.microsoft.com/office/drawing/2014/main" id="{DAB9EEEC-F1BD-4ABA-99C9-57137FFB9203}"/>
              </a:ext>
            </a:extLst>
          </p:cNvPr>
          <p:cNvGrpSpPr>
            <a:grpSpLocks/>
          </p:cNvGrpSpPr>
          <p:nvPr/>
        </p:nvGrpSpPr>
        <p:grpSpPr bwMode="auto">
          <a:xfrm>
            <a:off x="323850" y="2060575"/>
            <a:ext cx="8610600" cy="2676525"/>
            <a:chOff x="192" y="1152"/>
            <a:chExt cx="5424" cy="1686"/>
          </a:xfrm>
        </p:grpSpPr>
        <p:sp>
          <p:nvSpPr>
            <p:cNvPr id="728069" name="Text Box 5">
              <a:extLst>
                <a:ext uri="{FF2B5EF4-FFF2-40B4-BE49-F238E27FC236}">
                  <a16:creationId xmlns:a16="http://schemas.microsoft.com/office/drawing/2014/main" id="{CE661E5E-C82B-4851-8CFB-6D6C92C88436}"/>
                </a:ext>
              </a:extLst>
            </p:cNvPr>
            <p:cNvSpPr txBox="1">
              <a:spLocks noChangeArrowheads="1"/>
            </p:cNvSpPr>
            <p:nvPr/>
          </p:nvSpPr>
          <p:spPr bwMode="auto">
            <a:xfrm>
              <a:off x="192" y="1152"/>
              <a:ext cx="5424" cy="1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Arial" panose="020B0604020202020204" pitchFamily="34" charset="0"/>
                  <a:ea typeface="宋体" panose="02010600030101010101" pitchFamily="2" charset="-122"/>
                </a:defRPr>
              </a:lvl1pPr>
              <a:lvl2pPr marL="914400" indent="-457200">
                <a:defRPr kumimoji="1" sz="2400">
                  <a:solidFill>
                    <a:schemeClr val="tx1"/>
                  </a:solidFill>
                  <a:latin typeface="Arial" panose="020B0604020202020204" pitchFamily="34" charset="0"/>
                  <a:ea typeface="宋体" panose="02010600030101010101" pitchFamily="2" charset="-122"/>
                </a:defRPr>
              </a:lvl2pPr>
              <a:lvl3pPr marL="1371600" indent="-457200">
                <a:defRPr kumimoji="1" sz="2400">
                  <a:solidFill>
                    <a:schemeClr val="tx1"/>
                  </a:solidFill>
                  <a:latin typeface="Arial" panose="020B0604020202020204" pitchFamily="34" charset="0"/>
                  <a:ea typeface="宋体" panose="02010600030101010101" pitchFamily="2" charset="-122"/>
                </a:defRPr>
              </a:lvl3pPr>
              <a:lvl4pPr marL="1828800" indent="-457200">
                <a:defRPr kumimoji="1" sz="2400">
                  <a:solidFill>
                    <a:schemeClr val="tx1"/>
                  </a:solidFill>
                  <a:latin typeface="Arial" panose="020B0604020202020204" pitchFamily="34" charset="0"/>
                  <a:ea typeface="宋体" panose="02010600030101010101" pitchFamily="2" charset="-122"/>
                </a:defRPr>
              </a:lvl4pPr>
              <a:lvl5pPr marL="2286000" indent="-457200">
                <a:defRPr kumimoji="1" sz="2400">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buClr>
                  <a:srgbClr val="003300"/>
                </a:buClr>
                <a:buFont typeface="Wingdings" panose="05000000000000000000" pitchFamily="2" charset="2"/>
                <a:buAutoNum type="arabicParenR"/>
              </a:pPr>
              <a:r>
                <a:rPr lang="zh-CN" altLang="en-US" b="1">
                  <a:latin typeface="Times New Roman" panose="02020603050405020304" pitchFamily="18" charset="0"/>
                  <a:ea typeface="黑体" panose="02010609060101010101" pitchFamily="49" charset="-122"/>
                </a:rPr>
                <a:t>输入矩阵 </a:t>
              </a:r>
              <a:r>
                <a:rPr lang="en-US" altLang="zh-CN" sz="2800" b="1" i="1">
                  <a:solidFill>
                    <a:srgbClr val="0000CC"/>
                  </a:solidFill>
                  <a:latin typeface="Times New Roman" panose="02020603050405020304" pitchFamily="18" charset="0"/>
                  <a:ea typeface="黑体" panose="02010609060101010101" pitchFamily="49" charset="-122"/>
                </a:rPr>
                <a:t>A</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和迭代初始向量 </a:t>
              </a:r>
              <a:r>
                <a:rPr lang="en-US" altLang="zh-CN" sz="2800" b="1" i="1">
                  <a:solidFill>
                    <a:srgbClr val="0000CC"/>
                  </a:solidFill>
                  <a:latin typeface="Times New Roman" panose="02020603050405020304" pitchFamily="18" charset="0"/>
                  <a:ea typeface="黑体" panose="02010609060101010101" pitchFamily="49" charset="-122"/>
                </a:rPr>
                <a:t>v</a:t>
              </a:r>
              <a:r>
                <a:rPr lang="en-US" altLang="zh-CN" b="1">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以及精度         ，令 </a:t>
              </a:r>
              <a:r>
                <a:rPr lang="en-US" altLang="zh-CN" sz="2800" b="1" i="1">
                  <a:solidFill>
                    <a:srgbClr val="0000CC"/>
                  </a:solidFill>
                  <a:latin typeface="Times New Roman" panose="02020603050405020304" pitchFamily="18" charset="0"/>
                  <a:ea typeface="黑体" panose="02010609060101010101" pitchFamily="49" charset="-122"/>
                </a:rPr>
                <a:t>k </a:t>
              </a:r>
              <a:r>
                <a:rPr lang="en-US" altLang="zh-CN" b="1">
                  <a:solidFill>
                    <a:srgbClr val="0000CC"/>
                  </a:solidFill>
                  <a:latin typeface="Times New Roman" panose="02020603050405020304" pitchFamily="18" charset="0"/>
                  <a:ea typeface="黑体" panose="02010609060101010101" pitchFamily="49" charset="-122"/>
                </a:rPr>
                <a:t>= 0</a:t>
              </a:r>
              <a:r>
                <a:rPr lang="en-US" altLang="zh-CN" b="1">
                  <a:latin typeface="Times New Roman" panose="02020603050405020304" pitchFamily="18" charset="0"/>
                  <a:ea typeface="黑体" panose="02010609060101010101" pitchFamily="49" charset="-122"/>
                </a:rPr>
                <a:t>；</a:t>
              </a:r>
            </a:p>
            <a:p>
              <a:pPr>
                <a:lnSpc>
                  <a:spcPct val="120000"/>
                </a:lnSpc>
                <a:buClr>
                  <a:srgbClr val="003300"/>
                </a:buClr>
                <a:buFont typeface="Wingdings" panose="05000000000000000000" pitchFamily="2" charset="2"/>
                <a:buAutoNum type="arabicParenR"/>
              </a:pPr>
              <a:r>
                <a:rPr lang="zh-CN" altLang="en-US" b="1">
                  <a:latin typeface="Times New Roman" panose="02020603050405020304" pitchFamily="18" charset="0"/>
                  <a:ea typeface="黑体" panose="02010609060101010101" pitchFamily="49" charset="-122"/>
                </a:rPr>
                <a:t>计算：</a:t>
              </a:r>
              <a:r>
                <a:rPr lang="en-US" altLang="zh-CN" sz="3200" b="1" i="1">
                  <a:solidFill>
                    <a:srgbClr val="0000CC"/>
                  </a:solidFill>
                  <a:latin typeface="Times New Roman" panose="02020603050405020304" pitchFamily="18" charset="0"/>
                  <a:ea typeface="黑体" panose="02010609060101010101" pitchFamily="49" charset="-122"/>
                </a:rPr>
                <a:t>v</a:t>
              </a:r>
              <a:r>
                <a:rPr lang="en-US" altLang="zh-CN" sz="3200" b="1" i="1" baseline="-18000">
                  <a:solidFill>
                    <a:srgbClr val="0000CC"/>
                  </a:solidFill>
                  <a:latin typeface="Times New Roman" panose="02020603050405020304" pitchFamily="18" charset="0"/>
                  <a:ea typeface="黑体" panose="02010609060101010101" pitchFamily="49" charset="-122"/>
                </a:rPr>
                <a:t>k</a:t>
              </a:r>
              <a:r>
                <a:rPr lang="en-US" altLang="zh-CN" sz="3200" b="1" baseline="-18000">
                  <a:solidFill>
                    <a:srgbClr val="0000CC"/>
                  </a:solidFill>
                  <a:latin typeface="Times New Roman" panose="02020603050405020304" pitchFamily="18" charset="0"/>
                  <a:ea typeface="黑体" panose="02010609060101010101" pitchFamily="49" charset="-122"/>
                </a:rPr>
                <a:t>+1 </a:t>
              </a:r>
              <a:r>
                <a:rPr lang="en-US" altLang="zh-CN" sz="3200" b="1">
                  <a:solidFill>
                    <a:srgbClr val="0000CC"/>
                  </a:solidFill>
                  <a:latin typeface="Times New Roman" panose="02020603050405020304" pitchFamily="18" charset="0"/>
                  <a:ea typeface="黑体" panose="02010609060101010101" pitchFamily="49" charset="-122"/>
                </a:rPr>
                <a:t>= </a:t>
              </a:r>
              <a:r>
                <a:rPr lang="en-US" altLang="zh-CN" sz="3200" b="1" i="1">
                  <a:solidFill>
                    <a:srgbClr val="0000CC"/>
                  </a:solidFill>
                  <a:latin typeface="Times New Roman" panose="02020603050405020304" pitchFamily="18" charset="0"/>
                  <a:ea typeface="黑体" panose="02010609060101010101" pitchFamily="49" charset="-122"/>
                </a:rPr>
                <a:t>Av</a:t>
              </a:r>
              <a:r>
                <a:rPr lang="en-US" altLang="zh-CN" sz="3200" b="1" i="1" baseline="-18000">
                  <a:solidFill>
                    <a:srgbClr val="0000CC"/>
                  </a:solidFill>
                  <a:latin typeface="Times New Roman" panose="02020603050405020304" pitchFamily="18" charset="0"/>
                  <a:ea typeface="黑体" panose="02010609060101010101" pitchFamily="49" charset="-122"/>
                </a:rPr>
                <a:t>k</a:t>
              </a:r>
              <a:r>
                <a:rPr lang="en-US" altLang="zh-CN" sz="3200" b="1" i="1" baseline="-18000">
                  <a:latin typeface="Times New Roman" panose="02020603050405020304" pitchFamily="18" charset="0"/>
                  <a:ea typeface="黑体" panose="02010609060101010101" pitchFamily="49" charset="-122"/>
                </a:rPr>
                <a:t> </a:t>
              </a:r>
              <a:r>
                <a:rPr lang="en-US" altLang="zh-CN" sz="3200" b="1">
                  <a:latin typeface="Times New Roman" panose="02020603050405020304" pitchFamily="18" charset="0"/>
                  <a:ea typeface="黑体" panose="02010609060101010101" pitchFamily="49" charset="-122"/>
                </a:rPr>
                <a:t>；</a:t>
              </a:r>
            </a:p>
            <a:p>
              <a:pPr>
                <a:lnSpc>
                  <a:spcPct val="140000"/>
                </a:lnSpc>
                <a:buClr>
                  <a:srgbClr val="003300"/>
                </a:buClr>
                <a:buFont typeface="Wingdings" panose="05000000000000000000" pitchFamily="2" charset="2"/>
                <a:buAutoNum type="arabicParenR"/>
              </a:pPr>
              <a:r>
                <a:rPr lang="zh-CN" altLang="en-US" b="1" baseline="-18000">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如果  </a:t>
              </a:r>
              <a:r>
                <a:rPr lang="zh-CN" altLang="en-US" sz="3200" b="1">
                  <a:solidFill>
                    <a:srgbClr val="0000CC"/>
                  </a:solidFill>
                  <a:latin typeface="Times New Roman" panose="02020603050405020304" pitchFamily="18" charset="0"/>
                  <a:ea typeface="黑体" panose="02010609060101010101" pitchFamily="49" charset="-122"/>
                </a:rPr>
                <a:t>|</a:t>
              </a:r>
              <a:r>
                <a:rPr lang="en-US" altLang="zh-CN" sz="3200" b="1" i="1">
                  <a:solidFill>
                    <a:srgbClr val="0000CC"/>
                  </a:solidFill>
                  <a:latin typeface="Times New Roman" panose="02020603050405020304" pitchFamily="18" charset="0"/>
                  <a:ea typeface="黑体" panose="02010609060101010101" pitchFamily="49" charset="-122"/>
                </a:rPr>
                <a:t>v</a:t>
              </a:r>
              <a:r>
                <a:rPr lang="en-US" altLang="zh-CN" sz="3200" b="1" i="1" baseline="-18000">
                  <a:solidFill>
                    <a:srgbClr val="0000CC"/>
                  </a:solidFill>
                  <a:latin typeface="Times New Roman" panose="02020603050405020304" pitchFamily="18" charset="0"/>
                  <a:ea typeface="黑体" panose="02010609060101010101" pitchFamily="49" charset="-122"/>
                </a:rPr>
                <a:t>k</a:t>
              </a:r>
              <a:r>
                <a:rPr lang="en-US" altLang="zh-CN" sz="3200" b="1" baseline="-18000">
                  <a:solidFill>
                    <a:srgbClr val="0000CC"/>
                  </a:solidFill>
                  <a:latin typeface="Times New Roman" panose="02020603050405020304" pitchFamily="18" charset="0"/>
                  <a:ea typeface="黑体" panose="02010609060101010101" pitchFamily="49" charset="-122"/>
                </a:rPr>
                <a:t>+1  </a:t>
              </a:r>
              <a:r>
                <a:rPr lang="en-US" altLang="zh-CN" sz="3200" b="1">
                  <a:solidFill>
                    <a:srgbClr val="0000CC"/>
                  </a:solidFill>
                  <a:latin typeface="Times New Roman" panose="02020603050405020304" pitchFamily="18" charset="0"/>
                  <a:ea typeface="黑体" panose="02010609060101010101" pitchFamily="49" charset="-122"/>
                </a:rPr>
                <a:t>- </a:t>
              </a:r>
              <a:r>
                <a:rPr lang="en-US" altLang="zh-CN" sz="3200" b="1" i="1">
                  <a:solidFill>
                    <a:srgbClr val="0000CC"/>
                  </a:solidFill>
                  <a:latin typeface="Times New Roman" panose="02020603050405020304" pitchFamily="18" charset="0"/>
                  <a:ea typeface="黑体" panose="02010609060101010101" pitchFamily="49" charset="-122"/>
                </a:rPr>
                <a:t>v</a:t>
              </a:r>
              <a:r>
                <a:rPr lang="en-US" altLang="zh-CN" sz="3200" b="1" i="1" baseline="-18000">
                  <a:solidFill>
                    <a:srgbClr val="0000CC"/>
                  </a:solidFill>
                  <a:latin typeface="Times New Roman" panose="02020603050405020304" pitchFamily="18" charset="0"/>
                  <a:ea typeface="黑体" panose="02010609060101010101" pitchFamily="49" charset="-122"/>
                </a:rPr>
                <a:t>k </a:t>
              </a:r>
              <a:r>
                <a:rPr lang="zh-CN" altLang="en-US" sz="3200" b="1">
                  <a:solidFill>
                    <a:srgbClr val="0000CC"/>
                  </a:solidFill>
                  <a:latin typeface="Times New Roman" panose="02020603050405020304" pitchFamily="18" charset="0"/>
                  <a:ea typeface="黑体" panose="02010609060101010101" pitchFamily="49" charset="-122"/>
                </a:rPr>
                <a:t>|</a:t>
              </a:r>
              <a:r>
                <a:rPr lang="zh-CN" altLang="en-US" sz="2800" b="1">
                  <a:solidFill>
                    <a:srgbClr val="0000CC"/>
                  </a:solidFill>
                  <a:latin typeface="Times New Roman" panose="02020603050405020304" pitchFamily="18" charset="0"/>
                  <a:ea typeface="黑体" panose="02010609060101010101" pitchFamily="49" charset="-122"/>
                </a:rPr>
                <a:t>&lt; </a:t>
              </a:r>
              <a:r>
                <a:rPr lang="zh-CN" altLang="en-US" sz="2800"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则计算 </a:t>
              </a:r>
              <a:r>
                <a:rPr lang="en-US" altLang="zh-CN" b="1">
                  <a:solidFill>
                    <a:srgbClr val="0000CC"/>
                  </a:solidFill>
                  <a:latin typeface="Times New Roman" panose="02020603050405020304" pitchFamily="18" charset="0"/>
                  <a:ea typeface="黑体" panose="02010609060101010101" pitchFamily="49" charset="-122"/>
                </a:rPr>
                <a:t>PageRank</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级别并停机</a:t>
              </a:r>
              <a:br>
                <a:rPr lang="zh-CN" altLang="en-US" b="1">
                  <a:latin typeface="Times New Roman" panose="02020603050405020304" pitchFamily="18" charset="0"/>
                  <a:ea typeface="黑体" panose="02010609060101010101" pitchFamily="49" charset="-122"/>
                </a:rPr>
              </a:br>
              <a:r>
                <a:rPr lang="zh-CN" altLang="en-US" b="1">
                  <a:latin typeface="Times New Roman" panose="02020603050405020304" pitchFamily="18" charset="0"/>
                  <a:ea typeface="黑体" panose="02010609060101010101" pitchFamily="49" charset="-122"/>
                </a:rPr>
                <a:t>                                      。否则转第二步。 </a:t>
              </a:r>
              <a:endParaRPr lang="zh-CN" altLang="en-US" sz="2800" b="1" i="1" baseline="-18000">
                <a:latin typeface="Times New Roman" panose="02020603050405020304" pitchFamily="18" charset="0"/>
                <a:ea typeface="黑体" panose="02010609060101010101" pitchFamily="49" charset="-122"/>
              </a:endParaRPr>
            </a:p>
            <a:p>
              <a:pPr>
                <a:lnSpc>
                  <a:spcPct val="120000"/>
                </a:lnSpc>
                <a:buClr>
                  <a:srgbClr val="003300"/>
                </a:buClr>
                <a:buFont typeface="Wingdings" panose="05000000000000000000" pitchFamily="2" charset="2"/>
                <a:buAutoNum type="arabicParenR"/>
              </a:pPr>
              <a:endParaRPr lang="zh-CN" altLang="en-US" b="1" baseline="-18000">
                <a:latin typeface="Times New Roman" panose="02020603050405020304" pitchFamily="18" charset="0"/>
                <a:ea typeface="黑体" panose="02010609060101010101" pitchFamily="49" charset="-122"/>
              </a:endParaRPr>
            </a:p>
          </p:txBody>
        </p:sp>
        <p:pic>
          <p:nvPicPr>
            <p:cNvPr id="728070" name="Picture 6" descr="1">
              <a:extLst>
                <a:ext uri="{FF2B5EF4-FFF2-40B4-BE49-F238E27FC236}">
                  <a16:creationId xmlns:a16="http://schemas.microsoft.com/office/drawing/2014/main" id="{05658CEA-9EED-4049-87C6-0ED921DF3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 y="1296"/>
              <a:ext cx="432" cy="182"/>
            </a:xfrm>
            <a:prstGeom prst="rect">
              <a:avLst/>
            </a:prstGeom>
            <a:noFill/>
            <a:extLst>
              <a:ext uri="{909E8E84-426E-40DD-AFC4-6F175D3DCCD1}">
                <a14:hiddenFill xmlns:a14="http://schemas.microsoft.com/office/drawing/2010/main">
                  <a:solidFill>
                    <a:srgbClr val="FFFFFF"/>
                  </a:solidFill>
                </a14:hiddenFill>
              </a:ext>
            </a:extLst>
          </p:spPr>
        </p:pic>
        <p:pic>
          <p:nvPicPr>
            <p:cNvPr id="728071" name="Picture 7" descr="2">
              <a:extLst>
                <a:ext uri="{FF2B5EF4-FFF2-40B4-BE49-F238E27FC236}">
                  <a16:creationId xmlns:a16="http://schemas.microsoft.com/office/drawing/2014/main" id="{C859D90C-2C51-4741-A3FE-13AFA6CBD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2064"/>
              <a:ext cx="154" cy="192"/>
            </a:xfrm>
            <a:prstGeom prst="rect">
              <a:avLst/>
            </a:prstGeom>
            <a:noFill/>
            <a:extLst>
              <a:ext uri="{909E8E84-426E-40DD-AFC4-6F175D3DCCD1}">
                <a14:hiddenFill xmlns:a14="http://schemas.microsoft.com/office/drawing/2010/main">
                  <a:solidFill>
                    <a:srgbClr val="FFFFFF"/>
                  </a:solidFill>
                </a14:hiddenFill>
              </a:ext>
            </a:extLst>
          </p:spPr>
        </p:pic>
        <p:pic>
          <p:nvPicPr>
            <p:cNvPr id="728072" name="Picture 8" descr="1">
              <a:extLst>
                <a:ext uri="{FF2B5EF4-FFF2-40B4-BE49-F238E27FC236}">
                  <a16:creationId xmlns:a16="http://schemas.microsoft.com/office/drawing/2014/main" id="{4FA58B7F-48DF-4B85-B826-3C52018D5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2352"/>
              <a:ext cx="1728" cy="280"/>
            </a:xfrm>
            <a:prstGeom prst="rect">
              <a:avLst/>
            </a:prstGeom>
            <a:noFill/>
            <a:extLst>
              <a:ext uri="{909E8E84-426E-40DD-AFC4-6F175D3DCCD1}">
                <a14:hiddenFill xmlns:a14="http://schemas.microsoft.com/office/drawing/2010/main">
                  <a:solidFill>
                    <a:srgbClr val="FFFFFF"/>
                  </a:solidFill>
                </a14:hiddenFill>
              </a:ext>
            </a:extLst>
          </p:spPr>
        </p:pic>
      </p:grpSp>
      <p:sp>
        <p:nvSpPr>
          <p:cNvPr id="728073" name="Rectangle 9">
            <a:extLst>
              <a:ext uri="{FF2B5EF4-FFF2-40B4-BE49-F238E27FC236}">
                <a16:creationId xmlns:a16="http://schemas.microsoft.com/office/drawing/2014/main" id="{656F99D3-705F-41CB-9763-51B5B3A49001}"/>
              </a:ext>
            </a:extLst>
          </p:cNvPr>
          <p:cNvSpPr>
            <a:spLocks noGrp="1" noChangeArrowheads="1"/>
          </p:cNvSpPr>
          <p:nvPr>
            <p:ph type="title"/>
          </p:nvPr>
        </p:nvSpPr>
        <p:spPr>
          <a:xfrm>
            <a:off x="1371600" y="152400"/>
            <a:ext cx="6080125" cy="762000"/>
          </a:xfrm>
        </p:spPr>
        <p:txBody>
          <a:bodyPr/>
          <a:lstStyle/>
          <a:p>
            <a:r>
              <a:rPr lang="en-US" altLang="zh-CN"/>
              <a:t>Power Iteration</a:t>
            </a:r>
            <a:endParaRPr lang="zh-CN" altLang="en-US"/>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9" name="Text Box 3">
            <a:extLst>
              <a:ext uri="{FF2B5EF4-FFF2-40B4-BE49-F238E27FC236}">
                <a16:creationId xmlns:a16="http://schemas.microsoft.com/office/drawing/2014/main" id="{5BFB5E61-F66C-4EE9-9E62-1B8CB91E720C}"/>
              </a:ext>
            </a:extLst>
          </p:cNvPr>
          <p:cNvSpPr txBox="1">
            <a:spLocks noChangeArrowheads="1"/>
          </p:cNvSpPr>
          <p:nvPr/>
        </p:nvSpPr>
        <p:spPr bwMode="auto">
          <a:xfrm>
            <a:off x="468313" y="1268413"/>
            <a:ext cx="8305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PageRank </a:t>
            </a:r>
            <a:r>
              <a:rPr lang="zh-CN" altLang="en-US" sz="2800" b="1">
                <a:latin typeface="Times New Roman" panose="02020603050405020304" pitchFamily="18" charset="0"/>
                <a:ea typeface="黑体" panose="02010609060101010101" pitchFamily="49" charset="-122"/>
              </a:rPr>
              <a:t>是 </a:t>
            </a:r>
            <a:r>
              <a:rPr lang="en-US" altLang="zh-CN" sz="2800" b="1">
                <a:latin typeface="Times New Roman" panose="02020603050405020304" pitchFamily="18" charset="0"/>
                <a:ea typeface="黑体" panose="02010609060101010101" pitchFamily="49" charset="-122"/>
              </a:rPr>
              <a:t>Google </a:t>
            </a:r>
            <a:r>
              <a:rPr lang="zh-CN" altLang="en-US" sz="2800" b="1">
                <a:latin typeface="Times New Roman" panose="02020603050405020304" pitchFamily="18" charset="0"/>
                <a:ea typeface="黑体" panose="02010609060101010101" pitchFamily="49" charset="-122"/>
              </a:rPr>
              <a:t>用于评价一个网页的重要性的一种方法。通过该方法，</a:t>
            </a:r>
            <a:r>
              <a:rPr lang="en-US" altLang="zh-CN" sz="2800" b="1">
                <a:latin typeface="Times New Roman" panose="02020603050405020304" pitchFamily="18" charset="0"/>
                <a:ea typeface="黑体" panose="02010609060101010101" pitchFamily="49" charset="-122"/>
              </a:rPr>
              <a:t>Google </a:t>
            </a:r>
            <a:r>
              <a:rPr lang="zh-CN" altLang="en-US" sz="2800" b="1">
                <a:latin typeface="Times New Roman" panose="02020603050405020304" pitchFamily="18" charset="0"/>
                <a:ea typeface="黑体" panose="02010609060101010101" pitchFamily="49" charset="-122"/>
              </a:rPr>
              <a:t>将各个网站进行排名。用户进行相关搜索时，</a:t>
            </a:r>
            <a:r>
              <a:rPr lang="en-US" altLang="zh-CN" sz="2800" b="1">
                <a:latin typeface="Times New Roman" panose="02020603050405020304" pitchFamily="18" charset="0"/>
                <a:ea typeface="黑体" panose="02010609060101010101" pitchFamily="49" charset="-122"/>
              </a:rPr>
              <a:t>Google </a:t>
            </a:r>
            <a:r>
              <a:rPr lang="zh-CN" altLang="en-US" sz="2800" b="1">
                <a:latin typeface="Times New Roman" panose="02020603050405020304" pitchFamily="18" charset="0"/>
                <a:ea typeface="黑体" panose="02010609060101010101" pitchFamily="49" charset="-122"/>
              </a:rPr>
              <a:t>会将符合条件的网站按排名顺序输出。</a:t>
            </a:r>
          </a:p>
        </p:txBody>
      </p:sp>
      <p:sp>
        <p:nvSpPr>
          <p:cNvPr id="705540" name="Text Box 4">
            <a:extLst>
              <a:ext uri="{FF2B5EF4-FFF2-40B4-BE49-F238E27FC236}">
                <a16:creationId xmlns:a16="http://schemas.microsoft.com/office/drawing/2014/main" id="{56F70773-6600-421F-ABB9-2701B899EB13}"/>
              </a:ext>
            </a:extLst>
          </p:cNvPr>
          <p:cNvSpPr txBox="1">
            <a:spLocks noChangeArrowheads="1"/>
          </p:cNvSpPr>
          <p:nvPr/>
        </p:nvSpPr>
        <p:spPr bwMode="auto">
          <a:xfrm>
            <a:off x="395288" y="3500438"/>
            <a:ext cx="8305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PageRank </a:t>
            </a:r>
            <a:r>
              <a:rPr lang="zh-CN" altLang="en-US" sz="2800" b="1">
                <a:latin typeface="Times New Roman" panose="02020603050405020304" pitchFamily="18" charset="0"/>
                <a:ea typeface="黑体" panose="02010609060101010101" pitchFamily="49" charset="-122"/>
              </a:rPr>
              <a:t>得分是介于 0 和 10 之间的一个数，得分越大表示网页越重要。</a:t>
            </a:r>
          </a:p>
        </p:txBody>
      </p:sp>
      <p:sp>
        <p:nvSpPr>
          <p:cNvPr id="705541" name="Text Box 5">
            <a:extLst>
              <a:ext uri="{FF2B5EF4-FFF2-40B4-BE49-F238E27FC236}">
                <a16:creationId xmlns:a16="http://schemas.microsoft.com/office/drawing/2014/main" id="{3DA2A369-130B-4194-A02E-4C393645519B}"/>
              </a:ext>
            </a:extLst>
          </p:cNvPr>
          <p:cNvSpPr txBox="1">
            <a:spLocks noChangeArrowheads="1"/>
          </p:cNvSpPr>
          <p:nvPr/>
        </p:nvSpPr>
        <p:spPr bwMode="auto">
          <a:xfrm>
            <a:off x="395288" y="4797425"/>
            <a:ext cx="8305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可以下载</a:t>
            </a:r>
            <a:r>
              <a:rPr lang="en-US" altLang="zh-CN" sz="2800" b="1">
                <a:latin typeface="Times New Roman" panose="02020603050405020304" pitchFamily="18" charset="0"/>
                <a:ea typeface="黑体" panose="02010609060101010101" pitchFamily="49" charset="-122"/>
              </a:rPr>
              <a:t>Google</a:t>
            </a:r>
            <a:r>
              <a:rPr lang="zh-CN" altLang="en-US" sz="2800" b="1">
                <a:latin typeface="Times New Roman" panose="02020603050405020304" pitchFamily="18" charset="0"/>
                <a:ea typeface="黑体" panose="02010609060101010101" pitchFamily="49" charset="-122"/>
              </a:rPr>
              <a:t>的</a:t>
            </a:r>
            <a:r>
              <a:rPr lang="en-US" altLang="zh-CN" sz="2800" b="1">
                <a:latin typeface="Times New Roman" panose="02020603050405020304" pitchFamily="18" charset="0"/>
                <a:ea typeface="黑体" panose="02010609060101010101" pitchFamily="49" charset="-122"/>
              </a:rPr>
              <a:t>toolbar（</a:t>
            </a:r>
            <a:r>
              <a:rPr lang="zh-CN" altLang="en-US" sz="2800" b="1">
                <a:latin typeface="Times New Roman" panose="02020603050405020304" pitchFamily="18" charset="0"/>
                <a:ea typeface="黑体" panose="02010609060101010101" pitchFamily="49" charset="-122"/>
              </a:rPr>
              <a:t>约660</a:t>
            </a:r>
            <a:r>
              <a:rPr lang="en-US" altLang="zh-CN" sz="2800" b="1">
                <a:latin typeface="Times New Roman" panose="02020603050405020304" pitchFamily="18" charset="0"/>
                <a:ea typeface="黑体" panose="02010609060101010101" pitchFamily="49" charset="-122"/>
              </a:rPr>
              <a:t>K），</a:t>
            </a:r>
            <a:r>
              <a:rPr lang="zh-CN" altLang="en-US" sz="2800" b="1">
                <a:latin typeface="Times New Roman" panose="02020603050405020304" pitchFamily="18" charset="0"/>
                <a:ea typeface="黑体" panose="02010609060101010101" pitchFamily="49" charset="-122"/>
              </a:rPr>
              <a:t>安装后就可以显示所浏览的网页的</a:t>
            </a:r>
            <a:r>
              <a:rPr lang="en-US" altLang="zh-CN" sz="2800" b="1">
                <a:latin typeface="Times New Roman" panose="02020603050405020304" pitchFamily="18" charset="0"/>
                <a:ea typeface="黑体" panose="02010609060101010101" pitchFamily="49" charset="-122"/>
              </a:rPr>
              <a:t>PageRank</a:t>
            </a:r>
            <a:r>
              <a:rPr lang="zh-CN" altLang="en-US" sz="2800" b="1">
                <a:latin typeface="Times New Roman" panose="02020603050405020304" pitchFamily="18" charset="0"/>
                <a:ea typeface="黑体" panose="02010609060101010101" pitchFamily="49" charset="-122"/>
              </a:rPr>
              <a:t>得分。</a:t>
            </a:r>
          </a:p>
        </p:txBody>
      </p:sp>
      <p:sp>
        <p:nvSpPr>
          <p:cNvPr id="705542" name="Rectangle 6">
            <a:extLst>
              <a:ext uri="{FF2B5EF4-FFF2-40B4-BE49-F238E27FC236}">
                <a16:creationId xmlns:a16="http://schemas.microsoft.com/office/drawing/2014/main" id="{3876D67F-32CA-413F-A9D6-6DCD362DE3FE}"/>
              </a:ext>
            </a:extLst>
          </p:cNvPr>
          <p:cNvSpPr>
            <a:spLocks noChangeArrowheads="1"/>
          </p:cNvSpPr>
          <p:nvPr/>
        </p:nvSpPr>
        <p:spPr bwMode="auto">
          <a:xfrm>
            <a:off x="684213" y="6021388"/>
            <a:ext cx="493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Courier New" panose="02070309020205020404" pitchFamily="49" charset="0"/>
                <a:hlinkClick r:id="rId2"/>
              </a:rPr>
              <a:t>http://toolbar.google.com/</a:t>
            </a:r>
            <a:endParaRPr lang="zh-CN" altLang="en-US" b="1" dirty="0">
              <a:latin typeface="Courier New" panose="02070309020205020404" pitchFamily="49" charset="0"/>
            </a:endParaRPr>
          </a:p>
        </p:txBody>
      </p:sp>
      <p:sp>
        <p:nvSpPr>
          <p:cNvPr id="705543" name="Rectangle 7">
            <a:extLst>
              <a:ext uri="{FF2B5EF4-FFF2-40B4-BE49-F238E27FC236}">
                <a16:creationId xmlns:a16="http://schemas.microsoft.com/office/drawing/2014/main" id="{62458A12-F023-4C71-AA50-8A75BEF813BD}"/>
              </a:ext>
            </a:extLst>
          </p:cNvPr>
          <p:cNvSpPr>
            <a:spLocks noGrp="1" noChangeArrowheads="1"/>
          </p:cNvSpPr>
          <p:nvPr>
            <p:ph type="title"/>
          </p:nvPr>
        </p:nvSpPr>
        <p:spPr>
          <a:xfrm>
            <a:off x="1371600" y="152400"/>
            <a:ext cx="6224588" cy="762000"/>
          </a:xfrm>
        </p:spPr>
        <p:txBody>
          <a:bodyPr/>
          <a:lstStyle/>
          <a:p>
            <a:r>
              <a:rPr lang="en-US" altLang="zh-CN"/>
              <a:t>PageRank </a:t>
            </a:r>
            <a:r>
              <a:rPr lang="zh-CN" altLang="en-US"/>
              <a:t>介绍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05539"/>
                                        </p:tgtEl>
                                        <p:attrNameLst>
                                          <p:attrName>style.visibility</p:attrName>
                                        </p:attrNameLst>
                                      </p:cBhvr>
                                      <p:to>
                                        <p:strVal val="visible"/>
                                      </p:to>
                                    </p:set>
                                    <p:animEffect transition="in" filter="blinds(horizontal)">
                                      <p:cBhvr>
                                        <p:cTn id="7" dur="500"/>
                                        <p:tgtEl>
                                          <p:spTgt spid="70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05540"/>
                                        </p:tgtEl>
                                        <p:attrNameLst>
                                          <p:attrName>style.visibility</p:attrName>
                                        </p:attrNameLst>
                                      </p:cBhvr>
                                      <p:to>
                                        <p:strVal val="visible"/>
                                      </p:to>
                                    </p:set>
                                    <p:anim calcmode="lin" valueType="num">
                                      <p:cBhvr additive="base">
                                        <p:cTn id="12" dur="500" fill="hold"/>
                                        <p:tgtEl>
                                          <p:spTgt spid="705540"/>
                                        </p:tgtEl>
                                        <p:attrNameLst>
                                          <p:attrName>ppt_x</p:attrName>
                                        </p:attrNameLst>
                                      </p:cBhvr>
                                      <p:tavLst>
                                        <p:tav tm="0">
                                          <p:val>
                                            <p:strVal val="0-#ppt_w/2"/>
                                          </p:val>
                                        </p:tav>
                                        <p:tav tm="100000">
                                          <p:val>
                                            <p:strVal val="#ppt_x"/>
                                          </p:val>
                                        </p:tav>
                                      </p:tavLst>
                                    </p:anim>
                                    <p:anim calcmode="lin" valueType="num">
                                      <p:cBhvr additive="base">
                                        <p:cTn id="13" dur="500" fill="hold"/>
                                        <p:tgtEl>
                                          <p:spTgt spid="70554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705541"/>
                                        </p:tgtEl>
                                        <p:attrNameLst>
                                          <p:attrName>style.visibility</p:attrName>
                                        </p:attrNameLst>
                                      </p:cBhvr>
                                      <p:to>
                                        <p:strVal val="visible"/>
                                      </p:to>
                                    </p:set>
                                    <p:animEffect transition="in" filter="slide(fromBottom)">
                                      <p:cBhvr>
                                        <p:cTn id="18" dur="500"/>
                                        <p:tgtEl>
                                          <p:spTgt spid="705541"/>
                                        </p:tgtEl>
                                      </p:cBhvr>
                                    </p:animEffect>
                                  </p:childTnLst>
                                </p:cTn>
                              </p:par>
                            </p:childTnLst>
                          </p:cTn>
                        </p:par>
                        <p:par>
                          <p:cTn id="19" fill="hold" nodeType="afterGroup">
                            <p:stCondLst>
                              <p:cond delay="500"/>
                            </p:stCondLst>
                            <p:childTnLst>
                              <p:par>
                                <p:cTn id="20" presetID="12" presetClass="entr" presetSubtype="4" fill="hold" grpId="0" nodeType="afterEffect">
                                  <p:stCondLst>
                                    <p:cond delay="0"/>
                                  </p:stCondLst>
                                  <p:childTnLst>
                                    <p:set>
                                      <p:cBhvr>
                                        <p:cTn id="21" dur="1" fill="hold">
                                          <p:stCondLst>
                                            <p:cond delay="0"/>
                                          </p:stCondLst>
                                        </p:cTn>
                                        <p:tgtEl>
                                          <p:spTgt spid="705542"/>
                                        </p:tgtEl>
                                        <p:attrNameLst>
                                          <p:attrName>style.visibility</p:attrName>
                                        </p:attrNameLst>
                                      </p:cBhvr>
                                      <p:to>
                                        <p:strVal val="visible"/>
                                      </p:to>
                                    </p:set>
                                    <p:animEffect transition="in" filter="slide(fromBottom)">
                                      <p:cBhvr>
                                        <p:cTn id="22" dur="500"/>
                                        <p:tgtEl>
                                          <p:spTgt spid="70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p:bldP spid="705540" grpId="0" autoUpdateAnimBg="0"/>
      <p:bldP spid="705541" grpId="0" autoUpdateAnimBg="0"/>
      <p:bldP spid="70554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1" name="Text Box 3">
            <a:extLst>
              <a:ext uri="{FF2B5EF4-FFF2-40B4-BE49-F238E27FC236}">
                <a16:creationId xmlns:a16="http://schemas.microsoft.com/office/drawing/2014/main" id="{996A9C32-1D65-4DAB-BF22-83139DFF9C26}"/>
              </a:ext>
            </a:extLst>
          </p:cNvPr>
          <p:cNvSpPr txBox="1">
            <a:spLocks noChangeArrowheads="1"/>
          </p:cNvSpPr>
          <p:nvPr/>
        </p:nvSpPr>
        <p:spPr bwMode="auto">
          <a:xfrm>
            <a:off x="457200" y="1447800"/>
            <a:ext cx="8305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sz="2800" b="1">
                <a:solidFill>
                  <a:srgbClr val="0000CC"/>
                </a:solidFill>
                <a:latin typeface="Times New Roman" panose="02020603050405020304" pitchFamily="18" charset="0"/>
                <a:ea typeface="黑体" panose="02010609060101010101" pitchFamily="49" charset="-122"/>
              </a:rPr>
              <a:t>例：</a:t>
            </a:r>
            <a:r>
              <a:rPr lang="zh-CN" altLang="en-US" b="1">
                <a:latin typeface="Times New Roman" panose="02020603050405020304" pitchFamily="18" charset="0"/>
                <a:ea typeface="黑体" panose="02010609060101010101" pitchFamily="49" charset="-122"/>
              </a:rPr>
              <a:t>采用幂迭代法计算下面各网页的排名，其中 </a:t>
            </a:r>
            <a:r>
              <a:rPr lang="en-US" altLang="zh-CN" sz="2800" b="1" i="1">
                <a:solidFill>
                  <a:srgbClr val="0000CC"/>
                </a:solidFill>
                <a:latin typeface="Times New Roman" panose="02020603050405020304" pitchFamily="18" charset="0"/>
                <a:ea typeface="黑体" panose="02010609060101010101" pitchFamily="49" charset="-122"/>
              </a:rPr>
              <a:t>p</a:t>
            </a:r>
            <a:r>
              <a:rPr lang="en-US" altLang="zh-CN" b="1">
                <a:solidFill>
                  <a:srgbClr val="0000CC"/>
                </a:solidFill>
                <a:latin typeface="Times New Roman" panose="02020603050405020304" pitchFamily="18" charset="0"/>
                <a:ea typeface="黑体" panose="02010609060101010101" pitchFamily="49" charset="-122"/>
              </a:rPr>
              <a:t>=0.85</a:t>
            </a:r>
            <a:r>
              <a:rPr lang="en-US" altLang="zh-CN" b="1">
                <a:latin typeface="Times New Roman" panose="02020603050405020304" pitchFamily="18" charset="0"/>
                <a:ea typeface="黑体" panose="02010609060101010101" pitchFamily="49" charset="-122"/>
              </a:rPr>
              <a:t>。</a:t>
            </a:r>
          </a:p>
        </p:txBody>
      </p:sp>
      <p:pic>
        <p:nvPicPr>
          <p:cNvPr id="729092" name="Picture 4" descr="ex8fig3">
            <a:extLst>
              <a:ext uri="{FF2B5EF4-FFF2-40B4-BE49-F238E27FC236}">
                <a16:creationId xmlns:a16="http://schemas.microsoft.com/office/drawing/2014/main" id="{8FD17E71-B359-41B3-8ECA-FAB58606F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3500438" cy="3810000"/>
          </a:xfrm>
          <a:prstGeom prst="rect">
            <a:avLst/>
          </a:prstGeom>
          <a:noFill/>
          <a:extLst>
            <a:ext uri="{909E8E84-426E-40DD-AFC4-6F175D3DCCD1}">
              <a14:hiddenFill xmlns:a14="http://schemas.microsoft.com/office/drawing/2010/main">
                <a:solidFill>
                  <a:srgbClr val="FFFFFF"/>
                </a:solidFill>
              </a14:hiddenFill>
            </a:ext>
          </a:extLst>
        </p:spPr>
      </p:pic>
      <p:sp>
        <p:nvSpPr>
          <p:cNvPr id="729093" name="Rectangle 5">
            <a:extLst>
              <a:ext uri="{FF2B5EF4-FFF2-40B4-BE49-F238E27FC236}">
                <a16:creationId xmlns:a16="http://schemas.microsoft.com/office/drawing/2014/main" id="{7ACDA59B-4FE3-41BE-8C37-94EFBDCDE829}"/>
              </a:ext>
            </a:extLst>
          </p:cNvPr>
          <p:cNvSpPr>
            <a:spLocks noGrp="1" noChangeArrowheads="1"/>
          </p:cNvSpPr>
          <p:nvPr>
            <p:ph type="title"/>
          </p:nvPr>
        </p:nvSpPr>
        <p:spPr>
          <a:xfrm>
            <a:off x="1371600" y="152400"/>
            <a:ext cx="6153150" cy="762000"/>
          </a:xfrm>
        </p:spPr>
        <p:txBody>
          <a:bodyPr/>
          <a:lstStyle/>
          <a:p>
            <a:r>
              <a:rPr lang="zh-CN" altLang="en-US"/>
              <a:t>幂迭代法举例</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a:extLst>
              <a:ext uri="{FF2B5EF4-FFF2-40B4-BE49-F238E27FC236}">
                <a16:creationId xmlns:a16="http://schemas.microsoft.com/office/drawing/2014/main" id="{B6ECA2BB-CD8B-44BE-A348-39C8D509BA66}"/>
              </a:ext>
            </a:extLst>
          </p:cNvPr>
          <p:cNvSpPr>
            <a:spLocks noChangeArrowheads="1"/>
          </p:cNvSpPr>
          <p:nvPr/>
        </p:nvSpPr>
        <p:spPr bwMode="auto">
          <a:xfrm>
            <a:off x="762000" y="1371600"/>
            <a:ext cx="8153400" cy="5313363"/>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0000CC"/>
                </a:solidFill>
                <a:latin typeface="Courier New" panose="02070309020205020404" pitchFamily="49" charset="0"/>
              </a:rPr>
              <a:t>clear; </a:t>
            </a:r>
            <a:r>
              <a:rPr lang="en-US" altLang="zh-CN" sz="2200" b="1">
                <a:solidFill>
                  <a:schemeClr val="hlink"/>
                </a:solidFill>
                <a:latin typeface="Courier New" panose="02070309020205020404" pitchFamily="49" charset="0"/>
              </a:rPr>
              <a:t>% fulu2.m</a:t>
            </a:r>
            <a:endParaRPr lang="en-US" altLang="zh-CN" sz="2000" b="1">
              <a:solidFill>
                <a:srgbClr val="0000CC"/>
              </a:solidFill>
              <a:latin typeface="Courier New" panose="02070309020205020404" pitchFamily="49" charset="0"/>
            </a:endParaRPr>
          </a:p>
          <a:p>
            <a:r>
              <a:rPr lang="en-US" altLang="zh-CN" sz="2000" b="1">
                <a:solidFill>
                  <a:srgbClr val="0000CC"/>
                </a:solidFill>
                <a:latin typeface="Courier New" panose="02070309020205020404" pitchFamily="49" charset="0"/>
              </a:rPr>
              <a:t>p=0.85; </a:t>
            </a:r>
          </a:p>
          <a:p>
            <a:r>
              <a:rPr lang="en-US" altLang="zh-CN" sz="2000" b="1">
                <a:solidFill>
                  <a:srgbClr val="0000CC"/>
                </a:solidFill>
                <a:latin typeface="Courier New" panose="02070309020205020404" pitchFamily="49" charset="0"/>
              </a:rPr>
              <a:t>G=[0 0 0 1 0 1; 1 0 0 0 0 0; 0 1 0 0 0 0; ...</a:t>
            </a:r>
          </a:p>
          <a:p>
            <a:r>
              <a:rPr lang="en-US" altLang="zh-CN" sz="2000" b="1">
                <a:solidFill>
                  <a:srgbClr val="0000CC"/>
                </a:solidFill>
                <a:latin typeface="Courier New" panose="02070309020205020404" pitchFamily="49" charset="0"/>
              </a:rPr>
              <a:t>   0 1 1 0 0 0; 0 0 1 0 0 0; 0 0 1 0 1 0];</a:t>
            </a:r>
          </a:p>
          <a:p>
            <a:r>
              <a:rPr lang="en-US" altLang="zh-CN" sz="2000" b="1">
                <a:solidFill>
                  <a:srgbClr val="0000CC"/>
                </a:solidFill>
                <a:latin typeface="Courier New" panose="02070309020205020404" pitchFamily="49" charset="0"/>
              </a:rPr>
              <a:t>[n,n]=size(G);   sn=sum(G);       </a:t>
            </a:r>
            <a:r>
              <a:rPr lang="en-US" altLang="zh-CN" sz="2000" b="1">
                <a:solidFill>
                  <a:schemeClr val="hlink"/>
                </a:solidFill>
                <a:latin typeface="Courier New" panose="02070309020205020404" pitchFamily="49" charset="0"/>
              </a:rPr>
              <a:t>% </a:t>
            </a:r>
            <a:r>
              <a:rPr lang="zh-CN" altLang="en-US" sz="2000" b="1">
                <a:solidFill>
                  <a:schemeClr val="hlink"/>
                </a:solidFill>
                <a:latin typeface="Courier New" panose="02070309020205020404" pitchFamily="49" charset="0"/>
                <a:ea typeface="楷体_GB2312" pitchFamily="49" charset="-122"/>
              </a:rPr>
              <a:t>提取每列的列和</a:t>
            </a:r>
          </a:p>
          <a:p>
            <a:r>
              <a:rPr lang="en-US" altLang="zh-CN" sz="2000" b="1">
                <a:solidFill>
                  <a:srgbClr val="0000CC"/>
                </a:solidFill>
                <a:latin typeface="Courier New" panose="02070309020205020404" pitchFamily="49" charset="0"/>
                <a:ea typeface="楷体_GB2312" pitchFamily="49" charset="-122"/>
              </a:rPr>
              <a:t>D=diag(1./D);    </a:t>
            </a:r>
            <a:r>
              <a:rPr lang="en-US" altLang="zh-CN" sz="2000" b="1">
                <a:solidFill>
                  <a:srgbClr val="0000CC"/>
                </a:solidFill>
                <a:latin typeface="Courier New" panose="02070309020205020404" pitchFamily="49" charset="0"/>
              </a:rPr>
              <a:t>delta=(1-p)/n;   </a:t>
            </a:r>
          </a:p>
          <a:p>
            <a:r>
              <a:rPr lang="en-US" altLang="zh-CN" sz="2000" b="1">
                <a:solidFill>
                  <a:srgbClr val="0000CC"/>
                </a:solidFill>
                <a:latin typeface="Courier New" panose="02070309020205020404" pitchFamily="49" charset="0"/>
              </a:rPr>
              <a:t>A=p*G*D + delta;</a:t>
            </a:r>
            <a:endParaRPr lang="zh-CN" altLang="en-US" sz="2000" b="1">
              <a:solidFill>
                <a:schemeClr val="hlink"/>
              </a:solidFill>
              <a:latin typeface="Courier New" panose="02070309020205020404" pitchFamily="49" charset="0"/>
              <a:ea typeface="楷体_GB2312" pitchFamily="49" charset="-122"/>
            </a:endParaRPr>
          </a:p>
          <a:p>
            <a:r>
              <a:rPr lang="en-US" altLang="zh-CN" sz="2000" b="1">
                <a:solidFill>
                  <a:srgbClr val="0000CC"/>
                </a:solidFill>
                <a:latin typeface="Courier New" panose="02070309020205020404" pitchFamily="49" charset="0"/>
              </a:rPr>
              <a:t>x=ones(n,1)/n;    </a:t>
            </a:r>
            <a:r>
              <a:rPr lang="en-US" altLang="zh-CN" sz="2000" b="1">
                <a:solidFill>
                  <a:schemeClr val="hlink"/>
                </a:solidFill>
                <a:latin typeface="Courier New" panose="02070309020205020404" pitchFamily="49" charset="0"/>
              </a:rPr>
              <a:t>% </a:t>
            </a:r>
            <a:r>
              <a:rPr lang="zh-CN" altLang="en-US" sz="2000" b="1">
                <a:solidFill>
                  <a:schemeClr val="hlink"/>
                </a:solidFill>
                <a:latin typeface="Courier New" panose="02070309020205020404" pitchFamily="49" charset="0"/>
                <a:ea typeface="楷体_GB2312" pitchFamily="49" charset="-122"/>
              </a:rPr>
              <a:t>迭代初始向量</a:t>
            </a:r>
          </a:p>
          <a:p>
            <a:r>
              <a:rPr lang="en-US" altLang="zh-CN" sz="2000" b="1">
                <a:solidFill>
                  <a:srgbClr val="0000CC"/>
                </a:solidFill>
                <a:latin typeface="Courier New" panose="02070309020205020404" pitchFamily="49" charset="0"/>
              </a:rPr>
              <a:t>z=zeros(n,1);</a:t>
            </a:r>
          </a:p>
          <a:p>
            <a:r>
              <a:rPr lang="en-US" altLang="zh-CN" sz="2000" b="1">
                <a:solidFill>
                  <a:srgbClr val="0000CC"/>
                </a:solidFill>
                <a:latin typeface="Courier New" panose="02070309020205020404" pitchFamily="49" charset="0"/>
              </a:rPr>
              <a:t>cnt=0;  </a:t>
            </a:r>
            <a:r>
              <a:rPr lang="en-US" altLang="zh-CN" sz="2000" b="1">
                <a:solidFill>
                  <a:schemeClr val="hlink"/>
                </a:solidFill>
                <a:latin typeface="Courier New" panose="02070309020205020404" pitchFamily="49" charset="0"/>
              </a:rPr>
              <a:t>% </a:t>
            </a:r>
            <a:r>
              <a:rPr lang="zh-CN" altLang="en-US" sz="2000" b="1">
                <a:solidFill>
                  <a:schemeClr val="hlink"/>
                </a:solidFill>
                <a:latin typeface="Courier New" panose="02070309020205020404" pitchFamily="49" charset="0"/>
                <a:ea typeface="楷体_GB2312" pitchFamily="49" charset="-122"/>
              </a:rPr>
              <a:t>用于记录迭步数</a:t>
            </a:r>
          </a:p>
          <a:p>
            <a:r>
              <a:rPr lang="en-US" altLang="zh-CN" sz="2000" b="1">
                <a:solidFill>
                  <a:srgbClr val="0000CC"/>
                </a:solidFill>
                <a:latin typeface="Courier New" panose="02070309020205020404" pitchFamily="49" charset="0"/>
              </a:rPr>
              <a:t>while max(abs(x-z)) &gt; 0.0001 </a:t>
            </a:r>
            <a:r>
              <a:rPr lang="en-US" altLang="zh-CN" sz="2000" b="1">
                <a:solidFill>
                  <a:schemeClr val="hlink"/>
                </a:solidFill>
                <a:latin typeface="Courier New" panose="02070309020205020404" pitchFamily="49" charset="0"/>
              </a:rPr>
              <a:t>% </a:t>
            </a:r>
            <a:r>
              <a:rPr lang="zh-CN" altLang="en-US" sz="2000" b="1">
                <a:solidFill>
                  <a:schemeClr val="hlink"/>
                </a:solidFill>
                <a:latin typeface="Courier New" panose="02070309020205020404" pitchFamily="49" charset="0"/>
                <a:ea typeface="楷体_GB2312" pitchFamily="49" charset="-122"/>
              </a:rPr>
              <a:t>设置精度</a:t>
            </a:r>
            <a:endParaRPr lang="en-US" altLang="zh-CN" sz="2000" b="1">
              <a:solidFill>
                <a:srgbClr val="0000CC"/>
              </a:solidFill>
              <a:latin typeface="Courier New" panose="02070309020205020404" pitchFamily="49" charset="0"/>
            </a:endParaRPr>
          </a:p>
          <a:p>
            <a:r>
              <a:rPr lang="en-US" altLang="zh-CN" sz="2000" b="1">
                <a:solidFill>
                  <a:srgbClr val="0000CC"/>
                </a:solidFill>
                <a:latin typeface="Courier New" panose="02070309020205020404" pitchFamily="49" charset="0"/>
              </a:rPr>
              <a:t>   z = x;</a:t>
            </a:r>
          </a:p>
          <a:p>
            <a:r>
              <a:rPr lang="en-US" altLang="zh-CN" sz="2000" b="1">
                <a:solidFill>
                  <a:srgbClr val="0000CC"/>
                </a:solidFill>
                <a:latin typeface="Courier New" panose="02070309020205020404" pitchFamily="49" charset="0"/>
              </a:rPr>
              <a:t>   x = A*x;</a:t>
            </a:r>
          </a:p>
          <a:p>
            <a:r>
              <a:rPr lang="en-US" altLang="zh-CN" sz="2000" b="1">
                <a:solidFill>
                  <a:srgbClr val="0000CC"/>
                </a:solidFill>
                <a:latin typeface="Courier New" panose="02070309020205020404" pitchFamily="49" charset="0"/>
              </a:rPr>
              <a:t>   cnt=cnt+1;</a:t>
            </a:r>
          </a:p>
          <a:p>
            <a:r>
              <a:rPr lang="en-US" altLang="zh-CN" sz="2000" b="1">
                <a:solidFill>
                  <a:srgbClr val="0000CC"/>
                </a:solidFill>
                <a:latin typeface="Courier New" panose="02070309020205020404" pitchFamily="49" charset="0"/>
              </a:rPr>
              <a:t>end</a:t>
            </a:r>
          </a:p>
          <a:p>
            <a:r>
              <a:rPr lang="en-US" altLang="zh-CN" sz="2000" b="1">
                <a:solidFill>
                  <a:srgbClr val="0000CC"/>
                </a:solidFill>
                <a:latin typeface="Courier New" panose="02070309020205020404" pitchFamily="49" charset="0"/>
              </a:rPr>
              <a:t>[x1,rank]=sort(x); x1=flipud(x1); rank=flipud(rank);</a:t>
            </a:r>
          </a:p>
          <a:p>
            <a:r>
              <a:rPr lang="en-US" altLang="zh-CN" sz="2000" b="1">
                <a:solidFill>
                  <a:srgbClr val="0000CC"/>
                </a:solidFill>
                <a:latin typeface="Courier New" panose="02070309020205020404" pitchFamily="49" charset="0"/>
              </a:rPr>
              <a:t>... ... </a:t>
            </a:r>
            <a:r>
              <a:rPr lang="en-US" altLang="zh-CN" sz="2000" b="1">
                <a:solidFill>
                  <a:schemeClr val="hlink"/>
                </a:solidFill>
                <a:latin typeface="Courier New" panose="02070309020205020404" pitchFamily="49" charset="0"/>
              </a:rPr>
              <a:t>% </a:t>
            </a:r>
            <a:r>
              <a:rPr lang="zh-CN" altLang="en-US" sz="2000" b="1">
                <a:solidFill>
                  <a:schemeClr val="hlink"/>
                </a:solidFill>
                <a:latin typeface="Courier New" panose="02070309020205020404" pitchFamily="49" charset="0"/>
                <a:ea typeface="楷体_GB2312" pitchFamily="49" charset="-122"/>
              </a:rPr>
              <a:t>输出结果</a:t>
            </a:r>
          </a:p>
        </p:txBody>
      </p:sp>
      <p:sp>
        <p:nvSpPr>
          <p:cNvPr id="730116" name="Rectangle 4">
            <a:extLst>
              <a:ext uri="{FF2B5EF4-FFF2-40B4-BE49-F238E27FC236}">
                <a16:creationId xmlns:a16="http://schemas.microsoft.com/office/drawing/2014/main" id="{59ADAF77-0A25-41F7-9063-5A8558567359}"/>
              </a:ext>
            </a:extLst>
          </p:cNvPr>
          <p:cNvSpPr>
            <a:spLocks noGrp="1" noChangeArrowheads="1"/>
          </p:cNvSpPr>
          <p:nvPr>
            <p:ph type="title"/>
          </p:nvPr>
        </p:nvSpPr>
        <p:spPr>
          <a:xfrm>
            <a:off x="1371600" y="152400"/>
            <a:ext cx="6224588" cy="762000"/>
          </a:xfrm>
        </p:spPr>
        <p:txBody>
          <a:bodyPr/>
          <a:lstStyle/>
          <a:p>
            <a:r>
              <a:rPr lang="zh-CN" altLang="en-US">
                <a:latin typeface="宋体" panose="02010600030101010101" pitchFamily="2" charset="-122"/>
              </a:rPr>
              <a:t>幂迭代法举例</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9" name="Text Box 3">
            <a:extLst>
              <a:ext uri="{FF2B5EF4-FFF2-40B4-BE49-F238E27FC236}">
                <a16:creationId xmlns:a16="http://schemas.microsoft.com/office/drawing/2014/main" id="{89387EB0-281D-4BB2-B574-6F1E4A53DBF9}"/>
              </a:ext>
            </a:extLst>
          </p:cNvPr>
          <p:cNvSpPr txBox="1">
            <a:spLocks noChangeArrowheads="1"/>
          </p:cNvSpPr>
          <p:nvPr/>
        </p:nvSpPr>
        <p:spPr bwMode="auto">
          <a:xfrm>
            <a:off x="250825" y="1125538"/>
            <a:ext cx="8569325" cy="10810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在前面给出的程序中，如果矩阵 </a:t>
            </a:r>
            <a:r>
              <a:rPr lang="en-US" altLang="zh-CN" sz="2600" b="1" i="1">
                <a:solidFill>
                  <a:srgbClr val="0000FF"/>
                </a:solidFill>
                <a:latin typeface="Times New Roman" panose="02020603050405020304" pitchFamily="18" charset="0"/>
                <a:ea typeface="黑体" panose="02010609060101010101" pitchFamily="49" charset="-122"/>
              </a:rPr>
              <a:t>G</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中存在某一列的列和为零，怎么办？</a:t>
            </a:r>
            <a:endParaRPr lang="en-US" altLang="zh-CN" sz="2600" b="1">
              <a:latin typeface="Times New Roman" panose="02020603050405020304" pitchFamily="18" charset="0"/>
              <a:ea typeface="黑体" panose="02010609060101010101" pitchFamily="49" charset="-122"/>
            </a:endParaRPr>
          </a:p>
        </p:txBody>
      </p:sp>
      <p:sp>
        <p:nvSpPr>
          <p:cNvPr id="731143" name="Text Box 7">
            <a:extLst>
              <a:ext uri="{FF2B5EF4-FFF2-40B4-BE49-F238E27FC236}">
                <a16:creationId xmlns:a16="http://schemas.microsoft.com/office/drawing/2014/main" id="{C0FCD5CE-070C-4574-B20C-54C44B679D46}"/>
              </a:ext>
            </a:extLst>
          </p:cNvPr>
          <p:cNvSpPr txBox="1">
            <a:spLocks noChangeArrowheads="1"/>
          </p:cNvSpPr>
          <p:nvPr/>
        </p:nvSpPr>
        <p:spPr bwMode="auto">
          <a:xfrm>
            <a:off x="323850" y="3213100"/>
            <a:ext cx="8229600"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如何在程序中体现上面的思想？</a:t>
            </a:r>
          </a:p>
          <a:p>
            <a:pPr>
              <a:lnSpc>
                <a:spcPct val="125000"/>
              </a:lnSpc>
              <a:buClr>
                <a:srgbClr val="FF3300"/>
              </a:buClr>
              <a:buFont typeface="Wingdings" panose="05000000000000000000" pitchFamily="2" charset="2"/>
              <a:buNone/>
            </a:pPr>
            <a:r>
              <a:rPr lang="zh-CN" altLang="en-US" sz="2600" b="1">
                <a:latin typeface="Times New Roman" panose="02020603050405020304" pitchFamily="18" charset="0"/>
                <a:ea typeface="黑体" panose="02010609060101010101" pitchFamily="49" charset="-122"/>
              </a:rPr>
              <a:t>      一个修改后的 </a:t>
            </a:r>
            <a:r>
              <a:rPr lang="en-US" altLang="zh-CN" sz="2600" b="1">
                <a:latin typeface="Times New Roman" panose="02020603050405020304" pitchFamily="18" charset="0"/>
                <a:ea typeface="黑体" panose="02010609060101010101" pitchFamily="49" charset="-122"/>
              </a:rPr>
              <a:t>Matlab </a:t>
            </a:r>
            <a:r>
              <a:rPr lang="zh-CN" altLang="en-US" sz="2600" b="1">
                <a:latin typeface="Times New Roman" panose="02020603050405020304" pitchFamily="18" charset="0"/>
                <a:ea typeface="黑体" panose="02010609060101010101" pitchFamily="49" charset="-122"/>
              </a:rPr>
              <a:t>程序（</a:t>
            </a:r>
            <a:r>
              <a:rPr lang="en-US" altLang="zh-CN" sz="2600" b="1">
                <a:solidFill>
                  <a:srgbClr val="0000FF"/>
                </a:solidFill>
                <a:latin typeface="Courier New" panose="02070309020205020404" pitchFamily="49" charset="0"/>
                <a:ea typeface="黑体" panose="02010609060101010101" pitchFamily="49" charset="-122"/>
              </a:rPr>
              <a:t>fulu3.m</a:t>
            </a:r>
            <a:r>
              <a:rPr lang="en-US" altLang="zh-CN" sz="2600" b="1">
                <a:latin typeface="Times New Roman" panose="02020603050405020304" pitchFamily="18" charset="0"/>
                <a:ea typeface="黑体" panose="02010609060101010101" pitchFamily="49" charset="-122"/>
              </a:rPr>
              <a:t>）</a:t>
            </a:r>
          </a:p>
        </p:txBody>
      </p:sp>
      <p:sp>
        <p:nvSpPr>
          <p:cNvPr id="731144" name="Text Box 8">
            <a:extLst>
              <a:ext uri="{FF2B5EF4-FFF2-40B4-BE49-F238E27FC236}">
                <a16:creationId xmlns:a16="http://schemas.microsoft.com/office/drawing/2014/main" id="{2BA5016D-8F13-4882-B0DF-DABE72730853}"/>
              </a:ext>
            </a:extLst>
          </p:cNvPr>
          <p:cNvSpPr txBox="1">
            <a:spLocks noChangeArrowheads="1"/>
          </p:cNvSpPr>
          <p:nvPr/>
        </p:nvSpPr>
        <p:spPr bwMode="auto">
          <a:xfrm>
            <a:off x="323850" y="4292600"/>
            <a:ext cx="8229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其实 </a:t>
            </a:r>
            <a:r>
              <a:rPr lang="en-US" altLang="zh-CN" sz="2600" b="1">
                <a:solidFill>
                  <a:srgbClr val="0000FF"/>
                </a:solidFill>
                <a:latin typeface="Courier New" panose="02070309020205020404" pitchFamily="49" charset="0"/>
                <a:ea typeface="黑体" panose="02010609060101010101" pitchFamily="49" charset="-122"/>
              </a:rPr>
              <a:t>fulu3.m</a:t>
            </a:r>
            <a:r>
              <a:rPr lang="en-US" altLang="zh-CN" sz="26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仍有问题，你能找出来吗？</a:t>
            </a:r>
            <a:endParaRPr lang="en-US" altLang="zh-CN" sz="2600" b="1">
              <a:latin typeface="Times New Roman" panose="02020603050405020304" pitchFamily="18" charset="0"/>
              <a:ea typeface="黑体" panose="02010609060101010101" pitchFamily="49" charset="-122"/>
            </a:endParaRPr>
          </a:p>
        </p:txBody>
      </p:sp>
      <p:sp>
        <p:nvSpPr>
          <p:cNvPr id="731145" name="Rectangle 9">
            <a:extLst>
              <a:ext uri="{FF2B5EF4-FFF2-40B4-BE49-F238E27FC236}">
                <a16:creationId xmlns:a16="http://schemas.microsoft.com/office/drawing/2014/main" id="{8A5C032F-DDC3-43C0-9D85-AA0FF5DAB503}"/>
              </a:ext>
            </a:extLst>
          </p:cNvPr>
          <p:cNvSpPr>
            <a:spLocks noChangeArrowheads="1"/>
          </p:cNvSpPr>
          <p:nvPr/>
        </p:nvSpPr>
        <p:spPr bwMode="auto">
          <a:xfrm>
            <a:off x="323850" y="4941888"/>
            <a:ext cx="8362950" cy="155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一个彻底的解决方案见</a:t>
            </a:r>
            <a:r>
              <a:rPr lang="en-US" altLang="zh-CN" sz="2600" b="1">
                <a:latin typeface="Times New Roman" panose="02020603050405020304" pitchFamily="18" charset="0"/>
                <a:ea typeface="黑体" panose="02010609060101010101" pitchFamily="49" charset="-122"/>
              </a:rPr>
              <a:t> Moler </a:t>
            </a:r>
            <a:r>
              <a:rPr lang="zh-CN" altLang="en-US" sz="2600" b="1">
                <a:latin typeface="Times New Roman" panose="02020603050405020304" pitchFamily="18" charset="0"/>
                <a:ea typeface="黑体" panose="02010609060101010101" pitchFamily="49" charset="-122"/>
              </a:rPr>
              <a:t>编写的</a:t>
            </a:r>
            <a:r>
              <a:rPr lang="en-US" altLang="zh-CN" sz="2600" b="1">
                <a:latin typeface="Times New Roman" panose="02020603050405020304" pitchFamily="18" charset="0"/>
                <a:ea typeface="黑体" panose="02010609060101010101" pitchFamily="49" charset="-122"/>
              </a:rPr>
              <a:t>M</a:t>
            </a:r>
            <a:r>
              <a:rPr lang="zh-CN" altLang="en-US" sz="2600" b="1">
                <a:latin typeface="Times New Roman" panose="02020603050405020304" pitchFamily="18" charset="0"/>
                <a:ea typeface="黑体" panose="02010609060101010101" pitchFamily="49" charset="-122"/>
              </a:rPr>
              <a:t>文件，（参见</a:t>
            </a:r>
            <a:r>
              <a:rPr lang="en-US" altLang="zh-CN" sz="2600" b="1">
                <a:solidFill>
                  <a:srgbClr val="0000FF"/>
                </a:solidFill>
                <a:latin typeface="Courier New" panose="02070309020205020404" pitchFamily="49" charset="0"/>
                <a:ea typeface="黑体" panose="02010609060101010101" pitchFamily="49" charset="-122"/>
              </a:rPr>
              <a:t>fulu4.m</a:t>
            </a:r>
            <a:r>
              <a:rPr lang="en-US" altLang="zh-CN" sz="2600" b="1">
                <a:latin typeface="Times New Roman" panose="02020603050405020304" pitchFamily="18" charset="0"/>
                <a:ea typeface="黑体" panose="02010609060101010101" pitchFamily="49" charset="-122"/>
              </a:rPr>
              <a:t>），</a:t>
            </a:r>
            <a:r>
              <a:rPr lang="zh-CN" altLang="en-US" sz="2600" b="1">
                <a:latin typeface="Times New Roman" panose="02020603050405020304" pitchFamily="18" charset="0"/>
                <a:ea typeface="黑体" panose="02010609060101010101" pitchFamily="49" charset="-122"/>
              </a:rPr>
              <a:t>它充分利用稀疏矩阵的性质，当矩阵规模较大时，能大大减少运算量。</a:t>
            </a:r>
          </a:p>
        </p:txBody>
      </p:sp>
      <p:sp>
        <p:nvSpPr>
          <p:cNvPr id="731146" name="Rectangle 10">
            <a:extLst>
              <a:ext uri="{FF2B5EF4-FFF2-40B4-BE49-F238E27FC236}">
                <a16:creationId xmlns:a16="http://schemas.microsoft.com/office/drawing/2014/main" id="{1DEFBD86-F95A-4F46-AF50-6CBA6233E42C}"/>
              </a:ext>
            </a:extLst>
          </p:cNvPr>
          <p:cNvSpPr>
            <a:spLocks noGrp="1" noChangeArrowheads="1"/>
          </p:cNvSpPr>
          <p:nvPr>
            <p:ph type="title"/>
          </p:nvPr>
        </p:nvSpPr>
        <p:spPr>
          <a:xfrm>
            <a:off x="1371600" y="152400"/>
            <a:ext cx="6080125" cy="762000"/>
          </a:xfrm>
        </p:spPr>
        <p:txBody>
          <a:bodyPr/>
          <a:lstStyle/>
          <a:p>
            <a:r>
              <a:rPr lang="zh-CN" altLang="en-US"/>
              <a:t>一个问题</a:t>
            </a:r>
          </a:p>
        </p:txBody>
      </p:sp>
      <p:grpSp>
        <p:nvGrpSpPr>
          <p:cNvPr id="731150" name="Group 14">
            <a:extLst>
              <a:ext uri="{FF2B5EF4-FFF2-40B4-BE49-F238E27FC236}">
                <a16:creationId xmlns:a16="http://schemas.microsoft.com/office/drawing/2014/main" id="{736CB6FC-B7F6-45B9-823C-45D773618713}"/>
              </a:ext>
            </a:extLst>
          </p:cNvPr>
          <p:cNvGrpSpPr>
            <a:grpSpLocks/>
          </p:cNvGrpSpPr>
          <p:nvPr/>
        </p:nvGrpSpPr>
        <p:grpSpPr bwMode="auto">
          <a:xfrm>
            <a:off x="1403350" y="1916113"/>
            <a:ext cx="6108700" cy="1336675"/>
            <a:chOff x="703" y="1344"/>
            <a:chExt cx="3848" cy="842"/>
          </a:xfrm>
        </p:grpSpPr>
        <p:graphicFrame>
          <p:nvGraphicFramePr>
            <p:cNvPr id="731147" name="Object 11">
              <a:extLst>
                <a:ext uri="{FF2B5EF4-FFF2-40B4-BE49-F238E27FC236}">
                  <a16:creationId xmlns:a16="http://schemas.microsoft.com/office/drawing/2014/main" id="{E34FCC68-1574-4F8B-9B02-B9EA9F22B8D7}"/>
                </a:ext>
              </a:extLst>
            </p:cNvPr>
            <p:cNvGraphicFramePr>
              <a:graphicFrameLocks noChangeAspect="1"/>
            </p:cNvGraphicFramePr>
            <p:nvPr/>
          </p:nvGraphicFramePr>
          <p:xfrm>
            <a:off x="1927" y="1344"/>
            <a:ext cx="2624" cy="842"/>
          </p:xfrm>
          <a:graphic>
            <a:graphicData uri="http://schemas.openxmlformats.org/presentationml/2006/ole">
              <mc:AlternateContent xmlns:mc="http://schemas.openxmlformats.org/markup-compatibility/2006">
                <mc:Choice xmlns:v="urn:schemas-microsoft-com:vml" Requires="v">
                  <p:oleObj spid="_x0000_s731154" name="Equation" r:id="rId3" imgW="1536480" imgH="533160" progId="Equation.DSMT4">
                    <p:embed/>
                  </p:oleObj>
                </mc:Choice>
                <mc:Fallback>
                  <p:oleObj name="Equation" r:id="rId3" imgW="1536480" imgH="53316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1344"/>
                          <a:ext cx="2624" cy="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1149" name="Rectangle 13">
              <a:extLst>
                <a:ext uri="{FF2B5EF4-FFF2-40B4-BE49-F238E27FC236}">
                  <a16:creationId xmlns:a16="http://schemas.microsoft.com/office/drawing/2014/main" id="{4ED36D14-9DCD-41F5-ADDC-10DD31915810}"/>
                </a:ext>
              </a:extLst>
            </p:cNvPr>
            <p:cNvSpPr>
              <a:spLocks noChangeArrowheads="1"/>
            </p:cNvSpPr>
            <p:nvPr/>
          </p:nvSpPr>
          <p:spPr bwMode="auto">
            <a:xfrm>
              <a:off x="703" y="1616"/>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FF"/>
                  </a:solidFill>
                  <a:latin typeface="Times New Roman" panose="02020603050405020304" pitchFamily="18" charset="0"/>
                  <a:ea typeface="黑体" panose="02010609060101010101" pitchFamily="49" charset="-122"/>
                </a:rPr>
                <a:t>此时规定：</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31150"/>
                                        </p:tgtEl>
                                        <p:attrNameLst>
                                          <p:attrName>style.visibility</p:attrName>
                                        </p:attrNameLst>
                                      </p:cBhvr>
                                      <p:to>
                                        <p:strVal val="visible"/>
                                      </p:to>
                                    </p:set>
                                    <p:animEffect transition="in" filter="slide(fromBottom)">
                                      <p:cBhvr>
                                        <p:cTn id="7" dur="500"/>
                                        <p:tgtEl>
                                          <p:spTgt spid="731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1143"/>
                                        </p:tgtEl>
                                        <p:attrNameLst>
                                          <p:attrName>style.visibility</p:attrName>
                                        </p:attrNameLst>
                                      </p:cBhvr>
                                      <p:to>
                                        <p:strVal val="visible"/>
                                      </p:to>
                                    </p:set>
                                    <p:animEffect transition="in" filter="wipe(up)">
                                      <p:cBhvr>
                                        <p:cTn id="12" dur="500"/>
                                        <p:tgtEl>
                                          <p:spTgt spid="7311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31144"/>
                                        </p:tgtEl>
                                        <p:attrNameLst>
                                          <p:attrName>style.visibility</p:attrName>
                                        </p:attrNameLst>
                                      </p:cBhvr>
                                      <p:to>
                                        <p:strVal val="visible"/>
                                      </p:to>
                                    </p:set>
                                    <p:animEffect transition="in" filter="wipe(up)">
                                      <p:cBhvr>
                                        <p:cTn id="17" dur="500"/>
                                        <p:tgtEl>
                                          <p:spTgt spid="7311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31145"/>
                                        </p:tgtEl>
                                        <p:attrNameLst>
                                          <p:attrName>style.visibility</p:attrName>
                                        </p:attrNameLst>
                                      </p:cBhvr>
                                      <p:to>
                                        <p:strVal val="visible"/>
                                      </p:to>
                                    </p:set>
                                    <p:anim calcmode="lin" valueType="num">
                                      <p:cBhvr>
                                        <p:cTn id="22" dur="500" fill="hold"/>
                                        <p:tgtEl>
                                          <p:spTgt spid="731145"/>
                                        </p:tgtEl>
                                        <p:attrNameLst>
                                          <p:attrName>ppt_w</p:attrName>
                                        </p:attrNameLst>
                                      </p:cBhvr>
                                      <p:tavLst>
                                        <p:tav tm="0">
                                          <p:val>
                                            <p:fltVal val="0"/>
                                          </p:val>
                                        </p:tav>
                                        <p:tav tm="100000">
                                          <p:val>
                                            <p:strVal val="#ppt_w"/>
                                          </p:val>
                                        </p:tav>
                                      </p:tavLst>
                                    </p:anim>
                                    <p:anim calcmode="lin" valueType="num">
                                      <p:cBhvr>
                                        <p:cTn id="23" dur="500" fill="hold"/>
                                        <p:tgtEl>
                                          <p:spTgt spid="7311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3" grpId="0" autoUpdateAnimBg="0"/>
      <p:bldP spid="731144" grpId="0" autoUpdateAnimBg="0"/>
      <p:bldP spid="73114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Text Box 3">
            <a:extLst>
              <a:ext uri="{FF2B5EF4-FFF2-40B4-BE49-F238E27FC236}">
                <a16:creationId xmlns:a16="http://schemas.microsoft.com/office/drawing/2014/main" id="{526150B0-E600-4025-B28A-E0F0977D57AE}"/>
              </a:ext>
            </a:extLst>
          </p:cNvPr>
          <p:cNvSpPr txBox="1">
            <a:spLocks noChangeArrowheads="1"/>
          </p:cNvSpPr>
          <p:nvPr/>
        </p:nvSpPr>
        <p:spPr bwMode="auto">
          <a:xfrm>
            <a:off x="250825" y="1196975"/>
            <a:ext cx="8229600" cy="6048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a:t>
            </a:r>
            <a:r>
              <a:rPr lang="zh-CN" altLang="en-US" sz="2600" b="1">
                <a:latin typeface="Times New Roman" panose="02020603050405020304" pitchFamily="18" charset="0"/>
                <a:ea typeface="黑体" panose="02010609060101010101" pitchFamily="49" charset="-122"/>
              </a:rPr>
              <a:t>计算与哈佛大学主页相关的 500 个网站的排名</a:t>
            </a:r>
            <a:endParaRPr lang="en-US" altLang="zh-CN" sz="2600" b="1">
              <a:latin typeface="Times New Roman" panose="02020603050405020304" pitchFamily="18" charset="0"/>
              <a:ea typeface="黑体" panose="02010609060101010101" pitchFamily="49" charset="-122"/>
            </a:endParaRPr>
          </a:p>
        </p:txBody>
      </p:sp>
      <p:sp>
        <p:nvSpPr>
          <p:cNvPr id="732164" name="Text Box 4">
            <a:extLst>
              <a:ext uri="{FF2B5EF4-FFF2-40B4-BE49-F238E27FC236}">
                <a16:creationId xmlns:a16="http://schemas.microsoft.com/office/drawing/2014/main" id="{EC468CFF-F1EB-470B-85A8-481DC27340BB}"/>
              </a:ext>
            </a:extLst>
          </p:cNvPr>
          <p:cNvSpPr txBox="1">
            <a:spLocks noChangeArrowheads="1"/>
          </p:cNvSpPr>
          <p:nvPr/>
        </p:nvSpPr>
        <p:spPr bwMode="auto">
          <a:xfrm>
            <a:off x="611188" y="1700213"/>
            <a:ext cx="82296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l"/>
            </a:pPr>
            <a:r>
              <a:rPr lang="zh-CN" altLang="en-US" b="1">
                <a:latin typeface="Times New Roman" panose="02020603050405020304" pitchFamily="18" charset="0"/>
                <a:ea typeface="黑体" panose="02010609060101010101" pitchFamily="49" charset="-122"/>
              </a:rPr>
              <a:t> 下载 </a:t>
            </a:r>
            <a:r>
              <a:rPr lang="en-US" altLang="zh-CN" sz="2800" b="1">
                <a:solidFill>
                  <a:srgbClr val="0000FF"/>
                </a:solidFill>
                <a:latin typeface="Times New Roman" panose="02020603050405020304" pitchFamily="18" charset="0"/>
                <a:ea typeface="黑体" panose="02010609060101010101" pitchFamily="49" charset="-122"/>
              </a:rPr>
              <a:t>ncm.zip</a:t>
            </a:r>
            <a:r>
              <a:rPr lang="en-US" altLang="zh-CN" b="1">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解压到某个目录，并进入该目录</a:t>
            </a:r>
            <a:endParaRPr lang="en-US" altLang="zh-CN" b="1">
              <a:latin typeface="Times New Roman" panose="02020603050405020304" pitchFamily="18" charset="0"/>
              <a:ea typeface="黑体" panose="02010609060101010101" pitchFamily="49" charset="-122"/>
            </a:endParaRPr>
          </a:p>
        </p:txBody>
      </p:sp>
      <p:sp>
        <p:nvSpPr>
          <p:cNvPr id="732169" name="Rectangle 9">
            <a:extLst>
              <a:ext uri="{FF2B5EF4-FFF2-40B4-BE49-F238E27FC236}">
                <a16:creationId xmlns:a16="http://schemas.microsoft.com/office/drawing/2014/main" id="{35505521-DF09-4A7C-8254-FC11366E2B11}"/>
              </a:ext>
            </a:extLst>
          </p:cNvPr>
          <p:cNvSpPr>
            <a:spLocks noGrp="1" noChangeArrowheads="1"/>
          </p:cNvSpPr>
          <p:nvPr>
            <p:ph type="title"/>
          </p:nvPr>
        </p:nvSpPr>
        <p:spPr>
          <a:xfrm>
            <a:off x="1371600" y="152400"/>
            <a:ext cx="6224588" cy="762000"/>
          </a:xfrm>
        </p:spPr>
        <p:txBody>
          <a:bodyPr/>
          <a:lstStyle/>
          <a:p>
            <a:r>
              <a:rPr lang="zh-CN" altLang="en-US"/>
              <a:t>应用实例</a:t>
            </a:r>
          </a:p>
        </p:txBody>
      </p:sp>
      <p:sp>
        <p:nvSpPr>
          <p:cNvPr id="732171" name="Rectangle 11">
            <a:extLst>
              <a:ext uri="{FF2B5EF4-FFF2-40B4-BE49-F238E27FC236}">
                <a16:creationId xmlns:a16="http://schemas.microsoft.com/office/drawing/2014/main" id="{3869E0D2-6E17-46C2-B987-E38F9A64668B}"/>
              </a:ext>
            </a:extLst>
          </p:cNvPr>
          <p:cNvSpPr>
            <a:spLocks noChangeArrowheads="1"/>
          </p:cNvSpPr>
          <p:nvPr/>
        </p:nvSpPr>
        <p:spPr bwMode="auto">
          <a:xfrm>
            <a:off x="827088" y="2565400"/>
            <a:ext cx="5257800" cy="2587625"/>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5000"/>
              </a:spcBef>
            </a:pPr>
            <a:r>
              <a:rPr lang="en-US" altLang="zh-CN" b="1">
                <a:latin typeface="宋体" panose="02010600030101010101" pitchFamily="2" charset="-122"/>
              </a:rPr>
              <a:t>&gt;&gt;</a:t>
            </a:r>
            <a:r>
              <a:rPr lang="en-US" altLang="zh-CN" b="1">
                <a:solidFill>
                  <a:srgbClr val="0000FF"/>
                </a:solidFill>
                <a:latin typeface="Times New Roman" panose="02020603050405020304" pitchFamily="18" charset="0"/>
                <a:ea typeface="黑体" panose="02010609060101010101" pitchFamily="49" charset="-122"/>
              </a:rPr>
              <a:t> </a:t>
            </a:r>
            <a:r>
              <a:rPr lang="en-US" altLang="zh-CN" b="1">
                <a:solidFill>
                  <a:srgbClr val="006600"/>
                </a:solidFill>
                <a:latin typeface="Courier New" panose="02070309020205020404" pitchFamily="49" charset="0"/>
                <a:ea typeface="黑体" panose="02010609060101010101" pitchFamily="49" charset="-122"/>
              </a:rPr>
              <a:t>load</a:t>
            </a:r>
            <a:r>
              <a:rPr lang="en-US" altLang="zh-CN" b="1">
                <a:solidFill>
                  <a:srgbClr val="0000FF"/>
                </a:solidFill>
                <a:latin typeface="Courier New" panose="02070309020205020404" pitchFamily="49" charset="0"/>
                <a:ea typeface="黑体" panose="02010609060101010101" pitchFamily="49" charset="-122"/>
              </a:rPr>
              <a:t> harvard500</a:t>
            </a:r>
          </a:p>
          <a:p>
            <a:pPr>
              <a:spcBef>
                <a:spcPct val="45000"/>
              </a:spcBef>
            </a:pPr>
            <a:endParaRPr lang="en-US" altLang="zh-CN" b="1">
              <a:solidFill>
                <a:srgbClr val="0000FF"/>
              </a:solidFill>
              <a:latin typeface="Courier New" panose="02070309020205020404" pitchFamily="49" charset="0"/>
              <a:ea typeface="黑体" panose="02010609060101010101" pitchFamily="49" charset="-122"/>
            </a:endParaRPr>
          </a:p>
          <a:p>
            <a:pPr>
              <a:spcBef>
                <a:spcPct val="45000"/>
              </a:spcBef>
            </a:pPr>
            <a:r>
              <a:rPr lang="en-US" altLang="zh-CN" b="1">
                <a:latin typeface="宋体" panose="02010600030101010101" pitchFamily="2" charset="-122"/>
              </a:rPr>
              <a:t>&gt;&gt;</a:t>
            </a:r>
            <a:r>
              <a:rPr lang="en-US" altLang="zh-CN" b="1">
                <a:solidFill>
                  <a:srgbClr val="0000FF"/>
                </a:solidFill>
                <a:latin typeface="Times New Roman" panose="02020603050405020304" pitchFamily="18" charset="0"/>
                <a:ea typeface="黑体" panose="02010609060101010101" pitchFamily="49" charset="-122"/>
              </a:rPr>
              <a:t> </a:t>
            </a:r>
            <a:r>
              <a:rPr lang="en-US" altLang="zh-CN" b="1">
                <a:solidFill>
                  <a:srgbClr val="006600"/>
                </a:solidFill>
                <a:latin typeface="Courier New" panose="02070309020205020404" pitchFamily="49" charset="0"/>
                <a:ea typeface="黑体" panose="02010609060101010101" pitchFamily="49" charset="-122"/>
              </a:rPr>
              <a:t>spy</a:t>
            </a:r>
            <a:r>
              <a:rPr lang="en-US" altLang="zh-CN" b="1">
                <a:solidFill>
                  <a:srgbClr val="0000FF"/>
                </a:solidFill>
                <a:latin typeface="Courier New" panose="02070309020205020404" pitchFamily="49" charset="0"/>
                <a:ea typeface="黑体" panose="02010609060101010101" pitchFamily="49" charset="-122"/>
              </a:rPr>
              <a:t>(G)</a:t>
            </a:r>
          </a:p>
          <a:p>
            <a:pPr>
              <a:spcBef>
                <a:spcPct val="45000"/>
              </a:spcBef>
            </a:pPr>
            <a:r>
              <a:rPr lang="en-US" altLang="zh-CN" b="1">
                <a:latin typeface="宋体" panose="02010600030101010101" pitchFamily="2" charset="-122"/>
              </a:rPr>
              <a:t>&gt;&gt;</a:t>
            </a:r>
            <a:r>
              <a:rPr lang="en-US" altLang="zh-CN" b="1">
                <a:solidFill>
                  <a:srgbClr val="0000FF"/>
                </a:solidFill>
                <a:latin typeface="Times New Roman" panose="02020603050405020304" pitchFamily="18" charset="0"/>
                <a:ea typeface="黑体" panose="02010609060101010101" pitchFamily="49" charset="-122"/>
              </a:rPr>
              <a:t> </a:t>
            </a:r>
            <a:r>
              <a:rPr lang="en-US" altLang="zh-CN" b="1">
                <a:solidFill>
                  <a:srgbClr val="0000FF"/>
                </a:solidFill>
                <a:latin typeface="Courier New" panose="02070309020205020404" pitchFamily="49" charset="0"/>
                <a:ea typeface="黑体" panose="02010609060101010101" pitchFamily="49" charset="-122"/>
              </a:rPr>
              <a:t>[x,cnt]=</a:t>
            </a:r>
            <a:r>
              <a:rPr lang="en-US" altLang="zh-CN" b="1">
                <a:solidFill>
                  <a:srgbClr val="006600"/>
                </a:solidFill>
                <a:latin typeface="Courier New" panose="02070309020205020404" pitchFamily="49" charset="0"/>
                <a:ea typeface="黑体" panose="02010609060101010101" pitchFamily="49" charset="-122"/>
              </a:rPr>
              <a:t>pagerankpow</a:t>
            </a:r>
            <a:r>
              <a:rPr lang="en-US" altLang="zh-CN" b="1">
                <a:solidFill>
                  <a:srgbClr val="0000FF"/>
                </a:solidFill>
                <a:latin typeface="Courier New" panose="02070309020205020404" pitchFamily="49" charset="0"/>
                <a:ea typeface="黑体" panose="02010609060101010101" pitchFamily="49" charset="-122"/>
              </a:rPr>
              <a:t>(G)</a:t>
            </a:r>
            <a:endParaRPr lang="en-US" altLang="zh-CN" b="1">
              <a:latin typeface="宋体" panose="02010600030101010101" pitchFamily="2" charset="-122"/>
            </a:endParaRPr>
          </a:p>
          <a:p>
            <a:pPr>
              <a:spcBef>
                <a:spcPct val="45000"/>
              </a:spcBef>
            </a:pPr>
            <a:r>
              <a:rPr lang="en-US" altLang="zh-CN" b="1">
                <a:latin typeface="宋体" panose="02010600030101010101" pitchFamily="2" charset="-122"/>
              </a:rPr>
              <a:t>&gt;&gt;</a:t>
            </a:r>
            <a:r>
              <a:rPr lang="en-US" altLang="zh-CN" b="1">
                <a:solidFill>
                  <a:srgbClr val="0000FF"/>
                </a:solidFill>
                <a:latin typeface="Times New Roman" panose="02020603050405020304" pitchFamily="18" charset="0"/>
                <a:ea typeface="黑体" panose="02010609060101010101" pitchFamily="49" charset="-122"/>
              </a:rPr>
              <a:t> </a:t>
            </a:r>
            <a:r>
              <a:rPr lang="en-US" altLang="zh-CN" b="1">
                <a:solidFill>
                  <a:srgbClr val="006600"/>
                </a:solidFill>
                <a:latin typeface="Courier New" panose="02070309020205020404" pitchFamily="49" charset="0"/>
                <a:ea typeface="黑体" panose="02010609060101010101" pitchFamily="49" charset="-122"/>
              </a:rPr>
              <a:t>pagerank</a:t>
            </a:r>
            <a:r>
              <a:rPr lang="en-US" altLang="zh-CN" b="1">
                <a:solidFill>
                  <a:srgbClr val="0000FF"/>
                </a:solidFill>
                <a:latin typeface="Courier New" panose="02070309020205020404" pitchFamily="49" charset="0"/>
                <a:ea typeface="黑体" panose="02010609060101010101" pitchFamily="49" charset="-122"/>
              </a:rPr>
              <a:t>(U,G)</a:t>
            </a:r>
            <a:endParaRPr lang="zh-CN" altLang="en-US" b="1">
              <a:solidFill>
                <a:srgbClr val="0000FF"/>
              </a:solidFill>
              <a:latin typeface="Courier New" panose="02070309020205020404" pitchFamily="49" charset="0"/>
              <a:ea typeface="黑体" panose="02010609060101010101" pitchFamily="49" charset="-122"/>
            </a:endParaRPr>
          </a:p>
        </p:txBody>
      </p:sp>
      <p:sp>
        <p:nvSpPr>
          <p:cNvPr id="732165" name="Rectangle 5">
            <a:extLst>
              <a:ext uri="{FF2B5EF4-FFF2-40B4-BE49-F238E27FC236}">
                <a16:creationId xmlns:a16="http://schemas.microsoft.com/office/drawing/2014/main" id="{64996779-2A20-4726-AF9D-058A26940E28}"/>
              </a:ext>
            </a:extLst>
          </p:cNvPr>
          <p:cNvSpPr>
            <a:spLocks noChangeArrowheads="1"/>
          </p:cNvSpPr>
          <p:nvPr/>
        </p:nvSpPr>
        <p:spPr bwMode="auto">
          <a:xfrm>
            <a:off x="4427538" y="2276475"/>
            <a:ext cx="4465637" cy="1306513"/>
          </a:xfrm>
          <a:prstGeom prst="rect">
            <a:avLst/>
          </a:prstGeom>
          <a:solidFill>
            <a:schemeClr val="bg1"/>
          </a:solidFill>
          <a:ln w="9525" algn="ctr">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3300"/>
              </a:buClr>
              <a:buFont typeface="Wingdings" panose="05000000000000000000" pitchFamily="2" charset="2"/>
              <a:buNone/>
            </a:pPr>
            <a:r>
              <a:rPr lang="zh-CN" altLang="en-US" b="1">
                <a:latin typeface="Times New Roman" panose="02020603050405020304" pitchFamily="18" charset="0"/>
                <a:ea typeface="黑体" panose="02010609060101010101" pitchFamily="49" charset="-122"/>
              </a:rPr>
              <a:t>装载与哈佛大学主页相关的 </a:t>
            </a:r>
            <a:r>
              <a:rPr lang="zh-CN" altLang="en-US" b="1">
                <a:solidFill>
                  <a:srgbClr val="0000FF"/>
                </a:solidFill>
                <a:latin typeface="Times New Roman" panose="02020603050405020304" pitchFamily="18" charset="0"/>
                <a:ea typeface="黑体" panose="02010609060101010101" pitchFamily="49" charset="-122"/>
              </a:rPr>
              <a:t>500</a:t>
            </a:r>
            <a:r>
              <a:rPr lang="zh-CN" altLang="en-US" b="1">
                <a:latin typeface="Times New Roman" panose="02020603050405020304" pitchFamily="18" charset="0"/>
                <a:ea typeface="黑体" panose="02010609060101010101" pitchFamily="49" charset="-122"/>
              </a:rPr>
              <a:t> 个网站的邻接矩阵 </a:t>
            </a:r>
            <a:r>
              <a:rPr lang="en-US" altLang="zh-CN" b="1">
                <a:solidFill>
                  <a:srgbClr val="0000FF"/>
                </a:solidFill>
                <a:latin typeface="Times New Roman" panose="02020603050405020304" pitchFamily="18" charset="0"/>
                <a:ea typeface="黑体" panose="02010609060101010101" pitchFamily="49" charset="-122"/>
              </a:rPr>
              <a:t>G</a:t>
            </a:r>
            <a:r>
              <a:rPr lang="en-US" altLang="zh-CN" b="1">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以及这</a:t>
            </a:r>
            <a:r>
              <a:rPr lang="zh-CN" altLang="en-US" b="1">
                <a:solidFill>
                  <a:srgbClr val="0000FF"/>
                </a:solidFill>
                <a:latin typeface="Times New Roman" panose="02020603050405020304" pitchFamily="18" charset="0"/>
                <a:ea typeface="黑体" panose="02010609060101010101" pitchFamily="49" charset="-122"/>
              </a:rPr>
              <a:t>500</a:t>
            </a:r>
            <a:r>
              <a:rPr lang="zh-CN" altLang="en-US" b="1">
                <a:latin typeface="Times New Roman" panose="02020603050405020304" pitchFamily="18" charset="0"/>
                <a:ea typeface="黑体" panose="02010609060101010101" pitchFamily="49" charset="-122"/>
              </a:rPr>
              <a:t> 个网站的地址和名称矩阵 </a:t>
            </a:r>
            <a:r>
              <a:rPr lang="en-US" altLang="zh-CN" b="1">
                <a:solidFill>
                  <a:srgbClr val="0000FF"/>
                </a:solidFill>
                <a:latin typeface="Times New Roman" panose="02020603050405020304" pitchFamily="18" charset="0"/>
                <a:ea typeface="黑体" panose="02010609060101010101" pitchFamily="49" charset="-122"/>
              </a:rPr>
              <a:t>U</a:t>
            </a:r>
          </a:p>
        </p:txBody>
      </p:sp>
      <p:sp>
        <p:nvSpPr>
          <p:cNvPr id="732166" name="Rectangle 6">
            <a:extLst>
              <a:ext uri="{FF2B5EF4-FFF2-40B4-BE49-F238E27FC236}">
                <a16:creationId xmlns:a16="http://schemas.microsoft.com/office/drawing/2014/main" id="{68447077-3275-4BD6-B7BD-C167D0A15FA0}"/>
              </a:ext>
            </a:extLst>
          </p:cNvPr>
          <p:cNvSpPr>
            <a:spLocks noChangeArrowheads="1"/>
          </p:cNvSpPr>
          <p:nvPr/>
        </p:nvSpPr>
        <p:spPr bwMode="auto">
          <a:xfrm>
            <a:off x="5508625" y="3644900"/>
            <a:ext cx="3422650" cy="539750"/>
          </a:xfrm>
          <a:prstGeom prst="rect">
            <a:avLst/>
          </a:prstGeom>
          <a:solidFill>
            <a:schemeClr val="bg1"/>
          </a:solidFill>
          <a:ln w="9525" algn="ctr">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b="1">
                <a:latin typeface="Times New Roman" panose="02020603050405020304" pitchFamily="18" charset="0"/>
                <a:ea typeface="黑体" panose="02010609060101010101" pitchFamily="49" charset="-122"/>
              </a:rPr>
              <a:t>查看稀疏矩阵 </a:t>
            </a:r>
            <a:r>
              <a:rPr lang="en-US" altLang="zh-CN" b="1">
                <a:solidFill>
                  <a:srgbClr val="0000FF"/>
                </a:solidFill>
                <a:latin typeface="Times New Roman" panose="02020603050405020304" pitchFamily="18" charset="0"/>
                <a:ea typeface="黑体" panose="02010609060101010101" pitchFamily="49" charset="-122"/>
              </a:rPr>
              <a:t>G</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的形状</a:t>
            </a:r>
          </a:p>
        </p:txBody>
      </p:sp>
      <p:sp>
        <p:nvSpPr>
          <p:cNvPr id="732167" name="Rectangle 7">
            <a:extLst>
              <a:ext uri="{FF2B5EF4-FFF2-40B4-BE49-F238E27FC236}">
                <a16:creationId xmlns:a16="http://schemas.microsoft.com/office/drawing/2014/main" id="{2FB48E87-8B07-4A4E-89E1-A86A7ED68D6C}"/>
              </a:ext>
            </a:extLst>
          </p:cNvPr>
          <p:cNvSpPr>
            <a:spLocks noChangeArrowheads="1"/>
          </p:cNvSpPr>
          <p:nvPr/>
        </p:nvSpPr>
        <p:spPr bwMode="auto">
          <a:xfrm>
            <a:off x="5148263" y="4797425"/>
            <a:ext cx="3743325" cy="1374775"/>
          </a:xfrm>
          <a:prstGeom prst="rect">
            <a:avLst/>
          </a:prstGeom>
          <a:solidFill>
            <a:schemeClr val="bg1"/>
          </a:solidFill>
          <a:ln w="9525" algn="ctr">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FF3300"/>
              </a:buClr>
              <a:buFont typeface="Wingdings" panose="05000000000000000000" pitchFamily="2" charset="2"/>
              <a:buNone/>
            </a:pPr>
            <a:r>
              <a:rPr lang="zh-CN" altLang="en-US" b="1">
                <a:latin typeface="Times New Roman" panose="02020603050405020304" pitchFamily="18" charset="0"/>
                <a:ea typeface="黑体" panose="02010609060101010101" pitchFamily="49" charset="-122"/>
              </a:rPr>
              <a:t>用幂迭代法计算这 </a:t>
            </a:r>
            <a:r>
              <a:rPr lang="zh-CN" altLang="en-US" b="1">
                <a:solidFill>
                  <a:srgbClr val="0000FF"/>
                </a:solidFill>
                <a:latin typeface="Times New Roman" panose="02020603050405020304" pitchFamily="18" charset="0"/>
                <a:ea typeface="黑体" panose="02010609060101010101" pitchFamily="49" charset="-122"/>
              </a:rPr>
              <a:t>500</a:t>
            </a:r>
            <a:r>
              <a:rPr lang="zh-CN" altLang="en-US" b="1">
                <a:latin typeface="Times New Roman" panose="02020603050405020304" pitchFamily="18" charset="0"/>
                <a:ea typeface="黑体" panose="02010609060101010101" pitchFamily="49" charset="-122"/>
              </a:rPr>
              <a:t> 个网站的 </a:t>
            </a:r>
            <a:r>
              <a:rPr lang="en-US" altLang="zh-CN" b="1">
                <a:solidFill>
                  <a:srgbClr val="0000FF"/>
                </a:solidFill>
                <a:latin typeface="Times New Roman" panose="02020603050405020304" pitchFamily="18" charset="0"/>
                <a:ea typeface="黑体" panose="02010609060101010101" pitchFamily="49" charset="-122"/>
              </a:rPr>
              <a:t>PageRank</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级别向量 </a:t>
            </a:r>
            <a:r>
              <a:rPr lang="en-US" altLang="zh-CN" sz="2800" b="1" i="1">
                <a:solidFill>
                  <a:srgbClr val="0000FF"/>
                </a:solidFill>
                <a:latin typeface="Times New Roman" panose="02020603050405020304" pitchFamily="18" charset="0"/>
                <a:ea typeface="黑体" panose="02010609060101010101" pitchFamily="49" charset="-122"/>
              </a:rPr>
              <a:t>x</a:t>
            </a:r>
            <a:r>
              <a:rPr lang="en-US" altLang="zh-CN" b="1">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同时输出迭代次数</a:t>
            </a:r>
          </a:p>
        </p:txBody>
      </p:sp>
      <p:sp>
        <p:nvSpPr>
          <p:cNvPr id="732168" name="Rectangle 8">
            <a:extLst>
              <a:ext uri="{FF2B5EF4-FFF2-40B4-BE49-F238E27FC236}">
                <a16:creationId xmlns:a16="http://schemas.microsoft.com/office/drawing/2014/main" id="{C557098B-7B67-46F6-989A-ECE7A76FC591}"/>
              </a:ext>
            </a:extLst>
          </p:cNvPr>
          <p:cNvSpPr>
            <a:spLocks noChangeArrowheads="1"/>
          </p:cNvSpPr>
          <p:nvPr/>
        </p:nvSpPr>
        <p:spPr bwMode="auto">
          <a:xfrm>
            <a:off x="900113" y="5516563"/>
            <a:ext cx="3671887" cy="977900"/>
          </a:xfrm>
          <a:prstGeom prst="rect">
            <a:avLst/>
          </a:prstGeom>
          <a:solidFill>
            <a:schemeClr val="bg1"/>
          </a:solidFill>
          <a:ln w="9525" algn="ctr">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b="1">
                <a:latin typeface="Times New Roman" panose="02020603050405020304" pitchFamily="18" charset="0"/>
                <a:ea typeface="黑体" panose="02010609060101010101" pitchFamily="49" charset="-122"/>
              </a:rPr>
              <a:t>按 </a:t>
            </a:r>
            <a:r>
              <a:rPr lang="en-US" altLang="zh-CN" b="1">
                <a:solidFill>
                  <a:srgbClr val="0000FF"/>
                </a:solidFill>
                <a:latin typeface="Times New Roman" panose="02020603050405020304" pitchFamily="18" charset="0"/>
                <a:ea typeface="黑体" panose="02010609060101010101" pitchFamily="49" charset="-122"/>
              </a:rPr>
              <a:t>PageRank</a:t>
            </a:r>
            <a:r>
              <a:rPr lang="en-US" altLang="zh-CN" b="1">
                <a:latin typeface="Times New Roman" panose="02020603050405020304" pitchFamily="18" charset="0"/>
                <a:ea typeface="黑体" panose="02010609060101010101" pitchFamily="49" charset="-122"/>
              </a:rPr>
              <a:t> </a:t>
            </a:r>
            <a:r>
              <a:rPr lang="zh-CN" altLang="en-US" b="1">
                <a:latin typeface="Times New Roman" panose="02020603050405020304" pitchFamily="18" charset="0"/>
                <a:ea typeface="黑体" panose="02010609060101010101" pitchFamily="49" charset="-122"/>
              </a:rPr>
              <a:t>级别大小输出级别大于 </a:t>
            </a:r>
            <a:r>
              <a:rPr lang="zh-CN" altLang="en-US" b="1">
                <a:solidFill>
                  <a:srgbClr val="0000FF"/>
                </a:solidFill>
                <a:latin typeface="Times New Roman" panose="02020603050405020304" pitchFamily="18" charset="0"/>
                <a:ea typeface="黑体" panose="02010609060101010101" pitchFamily="49" charset="-122"/>
              </a:rPr>
              <a:t>0.005</a:t>
            </a:r>
            <a:r>
              <a:rPr lang="zh-CN" altLang="en-US" b="1">
                <a:latin typeface="Times New Roman" panose="02020603050405020304" pitchFamily="18" charset="0"/>
                <a:ea typeface="黑体" panose="02010609060101010101" pitchFamily="49" charset="-122"/>
              </a:rPr>
              <a:t> 的网站</a:t>
            </a:r>
          </a:p>
        </p:txBody>
      </p:sp>
      <p:sp>
        <p:nvSpPr>
          <p:cNvPr id="732172" name="Line 12">
            <a:extLst>
              <a:ext uri="{FF2B5EF4-FFF2-40B4-BE49-F238E27FC236}">
                <a16:creationId xmlns:a16="http://schemas.microsoft.com/office/drawing/2014/main" id="{D3F01629-832F-4FA4-8A96-97CD443692F2}"/>
              </a:ext>
            </a:extLst>
          </p:cNvPr>
          <p:cNvSpPr>
            <a:spLocks noChangeShapeType="1"/>
          </p:cNvSpPr>
          <p:nvPr/>
        </p:nvSpPr>
        <p:spPr bwMode="auto">
          <a:xfrm>
            <a:off x="2843213" y="2997200"/>
            <a:ext cx="1512887" cy="215900"/>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2173" name="Line 13">
            <a:extLst>
              <a:ext uri="{FF2B5EF4-FFF2-40B4-BE49-F238E27FC236}">
                <a16:creationId xmlns:a16="http://schemas.microsoft.com/office/drawing/2014/main" id="{16820BED-E2D1-4658-A063-CFEE4AF35882}"/>
              </a:ext>
            </a:extLst>
          </p:cNvPr>
          <p:cNvSpPr>
            <a:spLocks noChangeShapeType="1"/>
          </p:cNvSpPr>
          <p:nvPr/>
        </p:nvSpPr>
        <p:spPr bwMode="auto">
          <a:xfrm>
            <a:off x="2555875" y="3860800"/>
            <a:ext cx="2808288" cy="73025"/>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2174" name="Line 14">
            <a:extLst>
              <a:ext uri="{FF2B5EF4-FFF2-40B4-BE49-F238E27FC236}">
                <a16:creationId xmlns:a16="http://schemas.microsoft.com/office/drawing/2014/main" id="{1949186D-405D-4071-8EF7-114273BC2A9A}"/>
              </a:ext>
            </a:extLst>
          </p:cNvPr>
          <p:cNvSpPr>
            <a:spLocks noChangeShapeType="1"/>
          </p:cNvSpPr>
          <p:nvPr/>
        </p:nvSpPr>
        <p:spPr bwMode="auto">
          <a:xfrm>
            <a:off x="4427538" y="4652963"/>
            <a:ext cx="647700" cy="720725"/>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2175" name="Line 15">
            <a:extLst>
              <a:ext uri="{FF2B5EF4-FFF2-40B4-BE49-F238E27FC236}">
                <a16:creationId xmlns:a16="http://schemas.microsoft.com/office/drawing/2014/main" id="{FA4A1E3F-49EA-44D9-9816-1920350F2BA5}"/>
              </a:ext>
            </a:extLst>
          </p:cNvPr>
          <p:cNvSpPr>
            <a:spLocks noChangeShapeType="1"/>
          </p:cNvSpPr>
          <p:nvPr/>
        </p:nvSpPr>
        <p:spPr bwMode="auto">
          <a:xfrm>
            <a:off x="2339975" y="5084763"/>
            <a:ext cx="431800" cy="360362"/>
          </a:xfrm>
          <a:prstGeom prst="line">
            <a:avLst/>
          </a:prstGeom>
          <a:noFill/>
          <a:ln w="381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2164"/>
                                        </p:tgtEl>
                                        <p:attrNameLst>
                                          <p:attrName>style.visibility</p:attrName>
                                        </p:attrNameLst>
                                      </p:cBhvr>
                                      <p:to>
                                        <p:strVal val="visible"/>
                                      </p:to>
                                    </p:set>
                                    <p:animEffect transition="in" filter="wipe(up)">
                                      <p:cBhvr>
                                        <p:cTn id="7" dur="500"/>
                                        <p:tgtEl>
                                          <p:spTgt spid="732164"/>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32171"/>
                                        </p:tgtEl>
                                        <p:attrNameLst>
                                          <p:attrName>style.visibility</p:attrName>
                                        </p:attrNameLst>
                                      </p:cBhvr>
                                      <p:to>
                                        <p:strVal val="visible"/>
                                      </p:to>
                                    </p:set>
                                    <p:animEffect transition="in" filter="slide(fromBottom)">
                                      <p:cBhvr>
                                        <p:cTn id="11" dur="500"/>
                                        <p:tgtEl>
                                          <p:spTgt spid="7321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32172"/>
                                        </p:tgtEl>
                                        <p:attrNameLst>
                                          <p:attrName>style.visibility</p:attrName>
                                        </p:attrNameLst>
                                      </p:cBhvr>
                                      <p:to>
                                        <p:strVal val="visible"/>
                                      </p:to>
                                    </p:set>
                                    <p:animEffect transition="in" filter="wipe(left)">
                                      <p:cBhvr>
                                        <p:cTn id="16" dur="500"/>
                                        <p:tgtEl>
                                          <p:spTgt spid="732172"/>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32165"/>
                                        </p:tgtEl>
                                        <p:attrNameLst>
                                          <p:attrName>style.visibility</p:attrName>
                                        </p:attrNameLst>
                                      </p:cBhvr>
                                      <p:to>
                                        <p:strVal val="visible"/>
                                      </p:to>
                                    </p:set>
                                    <p:animEffect transition="in" filter="wipe(up)">
                                      <p:cBhvr>
                                        <p:cTn id="20" dur="500"/>
                                        <p:tgtEl>
                                          <p:spTgt spid="7321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32173"/>
                                        </p:tgtEl>
                                        <p:attrNameLst>
                                          <p:attrName>style.visibility</p:attrName>
                                        </p:attrNameLst>
                                      </p:cBhvr>
                                      <p:to>
                                        <p:strVal val="visible"/>
                                      </p:to>
                                    </p:set>
                                    <p:animEffect transition="in" filter="wipe(left)">
                                      <p:cBhvr>
                                        <p:cTn id="25" dur="500"/>
                                        <p:tgtEl>
                                          <p:spTgt spid="732173"/>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732166"/>
                                        </p:tgtEl>
                                        <p:attrNameLst>
                                          <p:attrName>style.visibility</p:attrName>
                                        </p:attrNameLst>
                                      </p:cBhvr>
                                      <p:to>
                                        <p:strVal val="visible"/>
                                      </p:to>
                                    </p:set>
                                    <p:animEffect transition="in" filter="wipe(up)">
                                      <p:cBhvr>
                                        <p:cTn id="29" dur="500"/>
                                        <p:tgtEl>
                                          <p:spTgt spid="73216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732174"/>
                                        </p:tgtEl>
                                        <p:attrNameLst>
                                          <p:attrName>style.visibility</p:attrName>
                                        </p:attrNameLst>
                                      </p:cBhvr>
                                      <p:to>
                                        <p:strVal val="visible"/>
                                      </p:to>
                                    </p:set>
                                    <p:animEffect transition="in" filter="wipe(up)">
                                      <p:cBhvr>
                                        <p:cTn id="34" dur="500"/>
                                        <p:tgtEl>
                                          <p:spTgt spid="732174"/>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732167"/>
                                        </p:tgtEl>
                                        <p:attrNameLst>
                                          <p:attrName>style.visibility</p:attrName>
                                        </p:attrNameLst>
                                      </p:cBhvr>
                                      <p:to>
                                        <p:strVal val="visible"/>
                                      </p:to>
                                    </p:set>
                                    <p:animEffect transition="in" filter="wipe(up)">
                                      <p:cBhvr>
                                        <p:cTn id="38" dur="500"/>
                                        <p:tgtEl>
                                          <p:spTgt spid="73216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732175"/>
                                        </p:tgtEl>
                                        <p:attrNameLst>
                                          <p:attrName>style.visibility</p:attrName>
                                        </p:attrNameLst>
                                      </p:cBhvr>
                                      <p:to>
                                        <p:strVal val="visible"/>
                                      </p:to>
                                    </p:set>
                                    <p:animEffect transition="in" filter="wipe(up)">
                                      <p:cBhvr>
                                        <p:cTn id="43" dur="500"/>
                                        <p:tgtEl>
                                          <p:spTgt spid="732175"/>
                                        </p:tgtEl>
                                      </p:cBhvr>
                                    </p:animEffect>
                                  </p:childTnLst>
                                </p:cTn>
                              </p:par>
                            </p:childTnLst>
                          </p:cTn>
                        </p:par>
                        <p:par>
                          <p:cTn id="44" fill="hold" nodeType="afterGroup">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732168"/>
                                        </p:tgtEl>
                                        <p:attrNameLst>
                                          <p:attrName>style.visibility</p:attrName>
                                        </p:attrNameLst>
                                      </p:cBhvr>
                                      <p:to>
                                        <p:strVal val="visible"/>
                                      </p:to>
                                    </p:set>
                                    <p:animEffect transition="in" filter="wipe(up)">
                                      <p:cBhvr>
                                        <p:cTn id="47" dur="500"/>
                                        <p:tgtEl>
                                          <p:spTgt spid="73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4" grpId="0" autoUpdateAnimBg="0"/>
      <p:bldP spid="732171" grpId="0" animBg="1"/>
      <p:bldP spid="732165" grpId="0" animBg="1" autoUpdateAnimBg="0"/>
      <p:bldP spid="732166" grpId="0" animBg="1" autoUpdateAnimBg="0"/>
      <p:bldP spid="732167" grpId="0" animBg="1" autoUpdateAnimBg="0"/>
      <p:bldP spid="73216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Text Box 3">
            <a:extLst>
              <a:ext uri="{FF2B5EF4-FFF2-40B4-BE49-F238E27FC236}">
                <a16:creationId xmlns:a16="http://schemas.microsoft.com/office/drawing/2014/main" id="{E10D1425-912E-4B66-A8A8-CD2CC80223C3}"/>
              </a:ext>
            </a:extLst>
          </p:cNvPr>
          <p:cNvSpPr txBox="1">
            <a:spLocks noChangeArrowheads="1"/>
          </p:cNvSpPr>
          <p:nvPr/>
        </p:nvSpPr>
        <p:spPr bwMode="auto">
          <a:xfrm>
            <a:off x="395288" y="1341438"/>
            <a:ext cx="82296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教材第 1</a:t>
            </a:r>
            <a:r>
              <a:rPr lang="en-US" altLang="zh-CN" sz="2800" b="1">
                <a:latin typeface="Times New Roman" panose="02020603050405020304" pitchFamily="18" charset="0"/>
                <a:ea typeface="黑体" panose="02010609060101010101" pitchFamily="49" charset="-122"/>
              </a:rPr>
              <a:t>36 </a:t>
            </a:r>
            <a:r>
              <a:rPr lang="zh-CN" altLang="en-US" sz="2800" b="1">
                <a:latin typeface="Times New Roman" panose="02020603050405020304" pitchFamily="18" charset="0"/>
                <a:ea typeface="黑体" panose="02010609060101010101" pitchFamily="49" charset="-122"/>
              </a:rPr>
              <a:t>页，练习 7 </a:t>
            </a:r>
            <a:endParaRPr lang="en-US" altLang="zh-CN" sz="2800" b="1">
              <a:latin typeface="Times New Roman" panose="02020603050405020304" pitchFamily="18" charset="0"/>
              <a:ea typeface="黑体" panose="02010609060101010101" pitchFamily="49" charset="-122"/>
            </a:endParaRPr>
          </a:p>
        </p:txBody>
      </p:sp>
      <p:sp>
        <p:nvSpPr>
          <p:cNvPr id="733188" name="Rectangle 4">
            <a:extLst>
              <a:ext uri="{FF2B5EF4-FFF2-40B4-BE49-F238E27FC236}">
                <a16:creationId xmlns:a16="http://schemas.microsoft.com/office/drawing/2014/main" id="{977EFB60-E78F-4BB2-A757-72C7CE48EC16}"/>
              </a:ext>
            </a:extLst>
          </p:cNvPr>
          <p:cNvSpPr>
            <a:spLocks noChangeArrowheads="1"/>
          </p:cNvSpPr>
          <p:nvPr/>
        </p:nvSpPr>
        <p:spPr bwMode="auto">
          <a:xfrm>
            <a:off x="685800" y="2133600"/>
            <a:ext cx="8153400" cy="229235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b="1">
                <a:solidFill>
                  <a:srgbClr val="0000CC"/>
                </a:solidFill>
                <a:latin typeface="Courier New" panose="02070309020205020404" pitchFamily="49" charset="0"/>
              </a:rPr>
              <a:t>clear; [U,G]=surfer(</a:t>
            </a:r>
            <a:r>
              <a:rPr lang="en-US" altLang="zh-CN" b="1">
                <a:solidFill>
                  <a:srgbClr val="0000CC"/>
                </a:solidFill>
                <a:latin typeface="Courier New" panose="02070309020205020404" pitchFamily="49" charset="0"/>
                <a:ea typeface="楷体_GB2312" pitchFamily="49" charset="-122"/>
              </a:rPr>
              <a:t>'http://www.ecnu.edu.cn',500</a:t>
            </a:r>
            <a:r>
              <a:rPr lang="en-US" altLang="zh-CN" b="1">
                <a:solidFill>
                  <a:srgbClr val="0000CC"/>
                </a:solidFill>
                <a:latin typeface="Courier New" panose="02070309020205020404" pitchFamily="49" charset="0"/>
              </a:rPr>
              <a:t>);</a:t>
            </a:r>
          </a:p>
          <a:p>
            <a:pPr>
              <a:lnSpc>
                <a:spcPct val="120000"/>
              </a:lnSpc>
            </a:pPr>
            <a:r>
              <a:rPr lang="en-US" altLang="zh-CN" b="1">
                <a:solidFill>
                  <a:schemeClr val="hlink"/>
                </a:solidFill>
                <a:latin typeface="Courier New" panose="02070309020205020404" pitchFamily="49" charset="0"/>
              </a:rPr>
              <a:t>% </a:t>
            </a:r>
            <a:r>
              <a:rPr lang="zh-CN" altLang="en-US" b="1">
                <a:solidFill>
                  <a:schemeClr val="hlink"/>
                </a:solidFill>
                <a:latin typeface="黑体" panose="02010609060101010101" pitchFamily="49" charset="-122"/>
                <a:ea typeface="黑体" panose="02010609060101010101" pitchFamily="49" charset="-122"/>
              </a:rPr>
              <a:t>生成与华师大主页相关的500个站点的邻接矩阵，</a:t>
            </a:r>
          </a:p>
          <a:p>
            <a:pPr>
              <a:lnSpc>
                <a:spcPct val="120000"/>
              </a:lnSpc>
            </a:pPr>
            <a:r>
              <a:rPr lang="zh-CN" altLang="en-US" b="1">
                <a:solidFill>
                  <a:schemeClr val="hlink"/>
                </a:solidFill>
                <a:latin typeface="Courier New" panose="02070309020205020404" pitchFamily="49" charset="0"/>
                <a:ea typeface="楷体_GB2312" pitchFamily="49" charset="-122"/>
              </a:rPr>
              <a:t>% </a:t>
            </a:r>
            <a:r>
              <a:rPr lang="zh-CN" altLang="en-US" b="1">
                <a:solidFill>
                  <a:schemeClr val="hlink"/>
                </a:solidFill>
                <a:latin typeface="黑体" panose="02010609060101010101" pitchFamily="49" charset="-122"/>
                <a:ea typeface="黑体" panose="02010609060101010101" pitchFamily="49" charset="-122"/>
              </a:rPr>
              <a:t>并保留这些站点名</a:t>
            </a:r>
          </a:p>
          <a:p>
            <a:pPr>
              <a:lnSpc>
                <a:spcPct val="120000"/>
              </a:lnSpc>
            </a:pPr>
            <a:r>
              <a:rPr lang="en-US" altLang="zh-CN" b="1">
                <a:solidFill>
                  <a:srgbClr val="0000CC"/>
                </a:solidFill>
                <a:latin typeface="Courier New" panose="02070309020205020404" pitchFamily="49" charset="0"/>
              </a:rPr>
              <a:t>pagerank(U,G); </a:t>
            </a:r>
            <a:r>
              <a:rPr lang="zh-CN" altLang="en-US" b="1">
                <a:solidFill>
                  <a:schemeClr val="hlink"/>
                </a:solidFill>
                <a:latin typeface="Courier New" panose="02070309020205020404" pitchFamily="49" charset="0"/>
                <a:ea typeface="楷体_GB2312" pitchFamily="49" charset="-122"/>
              </a:rPr>
              <a:t>% </a:t>
            </a:r>
            <a:r>
              <a:rPr lang="zh-CN" altLang="en-US" b="1">
                <a:solidFill>
                  <a:schemeClr val="hlink"/>
                </a:solidFill>
                <a:latin typeface="黑体" panose="02010609060101010101" pitchFamily="49" charset="-122"/>
                <a:ea typeface="黑体" panose="02010609060101010101" pitchFamily="49" charset="-122"/>
              </a:rPr>
              <a:t>排名</a:t>
            </a:r>
          </a:p>
        </p:txBody>
      </p:sp>
      <p:sp>
        <p:nvSpPr>
          <p:cNvPr id="733189" name="Rectangle 5">
            <a:extLst>
              <a:ext uri="{FF2B5EF4-FFF2-40B4-BE49-F238E27FC236}">
                <a16:creationId xmlns:a16="http://schemas.microsoft.com/office/drawing/2014/main" id="{308E3A68-F292-4D9F-B5BB-F5B571999B64}"/>
              </a:ext>
            </a:extLst>
          </p:cNvPr>
          <p:cNvSpPr>
            <a:spLocks noGrp="1" noChangeArrowheads="1"/>
          </p:cNvSpPr>
          <p:nvPr>
            <p:ph type="title"/>
          </p:nvPr>
        </p:nvSpPr>
        <p:spPr>
          <a:xfrm>
            <a:off x="1371600" y="152400"/>
            <a:ext cx="6153150" cy="762000"/>
          </a:xfrm>
        </p:spPr>
        <p:txBody>
          <a:bodyPr/>
          <a:lstStyle/>
          <a:p>
            <a:r>
              <a:rPr lang="zh-CN" altLang="en-US"/>
              <a:t>应用实例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33188"/>
                                        </p:tgtEl>
                                        <p:attrNameLst>
                                          <p:attrName>style.visibility</p:attrName>
                                        </p:attrNameLst>
                                      </p:cBhvr>
                                      <p:to>
                                        <p:strVal val="visible"/>
                                      </p:to>
                                    </p:set>
                                    <p:animEffect transition="in" filter="wipe(up)">
                                      <p:cBhvr>
                                        <p:cTn id="7" dur="500"/>
                                        <p:tgtEl>
                                          <p:spTgt spid="73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2466" name="Text Box 2" descr="蓝色砂纸">
            <a:extLst>
              <a:ext uri="{FF2B5EF4-FFF2-40B4-BE49-F238E27FC236}">
                <a16:creationId xmlns:a16="http://schemas.microsoft.com/office/drawing/2014/main" id="{F38F664A-8448-49AB-BB6A-DF7DA922B279}"/>
              </a:ext>
            </a:extLst>
          </p:cNvPr>
          <p:cNvSpPr txBox="1">
            <a:spLocks noChangeArrowheads="1"/>
          </p:cNvSpPr>
          <p:nvPr/>
        </p:nvSpPr>
        <p:spPr bwMode="auto">
          <a:xfrm>
            <a:off x="539750" y="1484313"/>
            <a:ext cx="8064500" cy="6477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Clr>
                <a:srgbClr val="FF3300"/>
              </a:buClr>
              <a:buFont typeface="Wingdings" panose="05000000000000000000" pitchFamily="2" charset="2"/>
              <a:buChar char="u"/>
            </a:pPr>
            <a:r>
              <a:rPr lang="zh-CN" altLang="en-US" sz="2800" b="1">
                <a:latin typeface="Times New Roman" panose="02020603050405020304" pitchFamily="18" charset="0"/>
                <a:ea typeface="黑体" panose="02010609060101010101" pitchFamily="49" charset="-122"/>
              </a:rPr>
              <a:t> </a:t>
            </a:r>
            <a:r>
              <a:rPr lang="zh-CN" altLang="zh-CN" sz="2800" b="1">
                <a:latin typeface="Times New Roman" panose="02020603050405020304" pitchFamily="18" charset="0"/>
                <a:ea typeface="黑体" panose="02010609060101010101" pitchFamily="49" charset="-122"/>
              </a:rPr>
              <a:t>教材 P 136：练习 2、3、4、6</a:t>
            </a:r>
          </a:p>
        </p:txBody>
      </p:sp>
      <p:sp>
        <p:nvSpPr>
          <p:cNvPr id="702467" name="Rectangle 3">
            <a:extLst>
              <a:ext uri="{FF2B5EF4-FFF2-40B4-BE49-F238E27FC236}">
                <a16:creationId xmlns:a16="http://schemas.microsoft.com/office/drawing/2014/main" id="{9B7DE6DA-C35B-441E-8B26-EC97724ECD95}"/>
              </a:ext>
            </a:extLst>
          </p:cNvPr>
          <p:cNvSpPr>
            <a:spLocks noGrp="1" noChangeArrowheads="1"/>
          </p:cNvSpPr>
          <p:nvPr>
            <p:ph type="title"/>
          </p:nvPr>
        </p:nvSpPr>
        <p:spPr>
          <a:xfrm>
            <a:off x="1763713" y="260350"/>
            <a:ext cx="4321175" cy="762000"/>
          </a:xfrm>
        </p:spPr>
        <p:txBody>
          <a:bodyPr/>
          <a:lstStyle/>
          <a:p>
            <a:r>
              <a:rPr lang="zh-CN" altLang="en-US"/>
              <a:t>上机作业</a:t>
            </a:r>
          </a:p>
        </p:txBody>
      </p:sp>
      <p:sp>
        <p:nvSpPr>
          <p:cNvPr id="702468" name="Rectangle 4">
            <a:extLst>
              <a:ext uri="{FF2B5EF4-FFF2-40B4-BE49-F238E27FC236}">
                <a16:creationId xmlns:a16="http://schemas.microsoft.com/office/drawing/2014/main" id="{ED91104F-9069-4C52-BC03-0FB575B1B116}"/>
              </a:ext>
            </a:extLst>
          </p:cNvPr>
          <p:cNvSpPr>
            <a:spLocks noChangeArrowheads="1"/>
          </p:cNvSpPr>
          <p:nvPr/>
        </p:nvSpPr>
        <p:spPr bwMode="auto">
          <a:xfrm>
            <a:off x="900113" y="2205038"/>
            <a:ext cx="7993062"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buClr>
                <a:schemeClr val="hlink"/>
              </a:buClr>
              <a:buFont typeface="Wingdings" panose="05000000000000000000" pitchFamily="2" charset="2"/>
              <a:buChar char="l"/>
            </a:pPr>
            <a:r>
              <a:rPr lang="zh-CN" altLang="en-US" sz="2800" b="1">
                <a:solidFill>
                  <a:srgbClr val="0000CC"/>
                </a:solidFill>
                <a:latin typeface="Times New Roman" panose="02020603050405020304" pitchFamily="18" charset="0"/>
                <a:ea typeface="黑体" panose="02010609060101010101" pitchFamily="49" charset="-122"/>
              </a:rPr>
              <a:t> 写入实验报告册</a:t>
            </a:r>
          </a:p>
        </p:txBody>
      </p:sp>
      <p:sp>
        <p:nvSpPr>
          <p:cNvPr id="702469" name="Rectangle 5">
            <a:extLst>
              <a:ext uri="{FF2B5EF4-FFF2-40B4-BE49-F238E27FC236}">
                <a16:creationId xmlns:a16="http://schemas.microsoft.com/office/drawing/2014/main" id="{D0DEC2DD-EEBA-4762-956F-22E37429DBDA}"/>
              </a:ext>
            </a:extLst>
          </p:cNvPr>
          <p:cNvSpPr>
            <a:spLocks noChangeArrowheads="1"/>
          </p:cNvSpPr>
          <p:nvPr/>
        </p:nvSpPr>
        <p:spPr bwMode="auto">
          <a:xfrm>
            <a:off x="900113" y="2852738"/>
            <a:ext cx="755967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buClr>
                <a:schemeClr val="hlink"/>
              </a:buClr>
              <a:buFont typeface="Wingdings" panose="05000000000000000000" pitchFamily="2" charset="2"/>
              <a:buChar char="l"/>
            </a:pPr>
            <a:r>
              <a:rPr lang="zh-CN" altLang="en-US" sz="2800" b="1">
                <a:solidFill>
                  <a:srgbClr val="0000CC"/>
                </a:solidFill>
                <a:latin typeface="Times New Roman" panose="02020603050405020304" pitchFamily="18" charset="0"/>
                <a:ea typeface="黑体" panose="02010609060101010101" pitchFamily="49" charset="-122"/>
              </a:rPr>
              <a:t> 将结果都输出到指定文件中</a:t>
            </a:r>
          </a:p>
        </p:txBody>
      </p:sp>
      <p:sp>
        <p:nvSpPr>
          <p:cNvPr id="702470" name="Text Box 6" descr="蓝色砂纸">
            <a:extLst>
              <a:ext uri="{FF2B5EF4-FFF2-40B4-BE49-F238E27FC236}">
                <a16:creationId xmlns:a16="http://schemas.microsoft.com/office/drawing/2014/main" id="{8A496995-9829-4200-9737-759083C6F49D}"/>
              </a:ext>
            </a:extLst>
          </p:cNvPr>
          <p:cNvSpPr txBox="1">
            <a:spLocks noChangeArrowheads="1"/>
          </p:cNvSpPr>
          <p:nvPr/>
        </p:nvSpPr>
        <p:spPr bwMode="auto">
          <a:xfrm>
            <a:off x="611188" y="3860800"/>
            <a:ext cx="7273925" cy="647700"/>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buClr>
                <a:srgbClr val="FF3300"/>
              </a:buClr>
              <a:buFont typeface="Wingdings" panose="05000000000000000000" pitchFamily="2" charset="2"/>
              <a:buChar char="u"/>
            </a:pPr>
            <a:r>
              <a:rPr lang="zh-CN" altLang="en-US" sz="2800" b="1">
                <a:latin typeface="Times New Roman" panose="02020603050405020304" pitchFamily="18" charset="0"/>
                <a:ea typeface="黑体" panose="02010609060101010101" pitchFamily="49" charset="-122"/>
              </a:rPr>
              <a:t> 练习 </a:t>
            </a:r>
            <a:r>
              <a:rPr lang="en-US" altLang="zh-CN" sz="2800" b="1">
                <a:latin typeface="Times New Roman" panose="02020603050405020304" pitchFamily="18" charset="0"/>
                <a:ea typeface="黑体" panose="02010609060101010101" pitchFamily="49" charset="-122"/>
              </a:rPr>
              <a:t>1 </a:t>
            </a:r>
            <a:r>
              <a:rPr lang="zh-CN" altLang="en-US" sz="2800" b="1">
                <a:latin typeface="Times New Roman" panose="02020603050405020304" pitchFamily="18" charset="0"/>
                <a:ea typeface="黑体" panose="02010609060101010101" pitchFamily="49" charset="-122"/>
              </a:rPr>
              <a:t>自己上机练习，不用写入报告。</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67" name="Picture 7" descr="未标题-1">
            <a:extLst>
              <a:ext uri="{FF2B5EF4-FFF2-40B4-BE49-F238E27FC236}">
                <a16:creationId xmlns:a16="http://schemas.microsoft.com/office/drawing/2014/main" id="{B61F8171-E021-4149-9365-3A023ADB1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636838"/>
            <a:ext cx="3505200" cy="2619375"/>
          </a:xfrm>
          <a:prstGeom prst="rect">
            <a:avLst/>
          </a:prstGeom>
          <a:noFill/>
          <a:extLst>
            <a:ext uri="{909E8E84-426E-40DD-AFC4-6F175D3DCCD1}">
              <a14:hiddenFill xmlns:a14="http://schemas.microsoft.com/office/drawing/2010/main">
                <a:solidFill>
                  <a:srgbClr val="FFFFFF"/>
                </a:solidFill>
              </a14:hiddenFill>
            </a:ext>
          </a:extLst>
        </p:spPr>
      </p:pic>
      <p:sp>
        <p:nvSpPr>
          <p:cNvPr id="706563" name="Text Box 3">
            <a:extLst>
              <a:ext uri="{FF2B5EF4-FFF2-40B4-BE49-F238E27FC236}">
                <a16:creationId xmlns:a16="http://schemas.microsoft.com/office/drawing/2014/main" id="{A93DC0F7-60FB-4E7E-A07B-C2890C6E347C}"/>
              </a:ext>
            </a:extLst>
          </p:cNvPr>
          <p:cNvSpPr txBox="1">
            <a:spLocks noChangeArrowheads="1"/>
          </p:cNvSpPr>
          <p:nvPr/>
        </p:nvSpPr>
        <p:spPr bwMode="auto">
          <a:xfrm>
            <a:off x="228600" y="1295400"/>
            <a:ext cx="8305800" cy="6048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有向图的定义、相关术语和部分性质</a:t>
            </a:r>
          </a:p>
        </p:txBody>
      </p:sp>
      <p:sp>
        <p:nvSpPr>
          <p:cNvPr id="706566" name="Text Box 6">
            <a:extLst>
              <a:ext uri="{FF2B5EF4-FFF2-40B4-BE49-F238E27FC236}">
                <a16:creationId xmlns:a16="http://schemas.microsoft.com/office/drawing/2014/main" id="{1421781A-6E61-4BD3-BA01-2912677DBB2D}"/>
              </a:ext>
            </a:extLst>
          </p:cNvPr>
          <p:cNvSpPr txBox="1">
            <a:spLocks noChangeArrowheads="1"/>
          </p:cNvSpPr>
          <p:nvPr/>
        </p:nvSpPr>
        <p:spPr bwMode="auto">
          <a:xfrm>
            <a:off x="468313" y="3141663"/>
            <a:ext cx="5040312"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sz="2800" b="1">
                <a:solidFill>
                  <a:srgbClr val="0000CC"/>
                </a:solidFill>
                <a:latin typeface="Times New Roman" panose="02020603050405020304" pitchFamily="18" charset="0"/>
                <a:ea typeface="黑体" panose="02010609060101010101" pitchFamily="49" charset="-122"/>
              </a:rPr>
              <a:t>例：</a:t>
            </a:r>
            <a:r>
              <a:rPr lang="zh-CN" altLang="en-US" b="1">
                <a:latin typeface="Times New Roman" panose="02020603050405020304" pitchFamily="18" charset="0"/>
                <a:ea typeface="黑体" panose="02010609060101010101" pitchFamily="49" charset="-122"/>
              </a:rPr>
              <a:t>右图为一个有向图，记为 </a:t>
            </a:r>
            <a:r>
              <a:rPr lang="en-US" altLang="zh-CN" b="1">
                <a:solidFill>
                  <a:srgbClr val="0000CC"/>
                </a:solidFill>
                <a:latin typeface="Courier New" panose="02070309020205020404" pitchFamily="49" charset="0"/>
              </a:rPr>
              <a:t>D</a:t>
            </a:r>
            <a:r>
              <a:rPr lang="en-US" altLang="zh-CN" b="1">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其</a:t>
            </a:r>
            <a:r>
              <a:rPr lang="zh-CN" altLang="en-US" b="1">
                <a:solidFill>
                  <a:srgbClr val="0000CC"/>
                </a:solidFill>
                <a:latin typeface="Times New Roman" panose="02020603050405020304" pitchFamily="18" charset="0"/>
                <a:ea typeface="黑体" panose="02010609060101010101" pitchFamily="49" charset="-122"/>
              </a:rPr>
              <a:t>顶点</a:t>
            </a:r>
            <a:r>
              <a:rPr lang="zh-CN" altLang="en-US" b="1">
                <a:latin typeface="Times New Roman" panose="02020603050405020304" pitchFamily="18" charset="0"/>
                <a:ea typeface="黑体" panose="02010609060101010101" pitchFamily="49" charset="-122"/>
              </a:rPr>
              <a:t>组成的集合记为</a:t>
            </a:r>
            <a:br>
              <a:rPr lang="zh-CN" altLang="en-US" b="1">
                <a:latin typeface="Times New Roman" panose="02020603050405020304" pitchFamily="18" charset="0"/>
                <a:ea typeface="黑体" panose="02010609060101010101" pitchFamily="49" charset="-122"/>
              </a:rPr>
            </a:br>
            <a:r>
              <a:rPr lang="zh-CN" altLang="en-US" b="1">
                <a:latin typeface="Times New Roman" panose="02020603050405020304" pitchFamily="18" charset="0"/>
                <a:ea typeface="黑体" panose="02010609060101010101" pitchFamily="49" charset="-122"/>
              </a:rPr>
              <a:t>   </a:t>
            </a:r>
            <a:r>
              <a:rPr lang="en-US" altLang="zh-CN" b="1">
                <a:solidFill>
                  <a:srgbClr val="0000CC"/>
                </a:solidFill>
                <a:latin typeface="Courier New" panose="02070309020205020404" pitchFamily="49" charset="0"/>
              </a:rPr>
              <a:t>V(D)={u,v,w}</a:t>
            </a:r>
            <a:endParaRPr lang="en-US" altLang="zh-CN" b="1">
              <a:latin typeface="Times New Roman" panose="02020603050405020304" pitchFamily="18" charset="0"/>
              <a:ea typeface="黑体" panose="02010609060101010101" pitchFamily="49" charset="-122"/>
            </a:endParaRPr>
          </a:p>
          <a:p>
            <a:pPr>
              <a:lnSpc>
                <a:spcPct val="120000"/>
              </a:lnSpc>
              <a:buClr>
                <a:srgbClr val="FF3300"/>
              </a:buClr>
              <a:buFont typeface="Wingdings" panose="05000000000000000000" pitchFamily="2" charset="2"/>
              <a:buNone/>
            </a:pPr>
            <a:r>
              <a:rPr lang="zh-CN" altLang="en-US" b="1">
                <a:latin typeface="Times New Roman" panose="02020603050405020304" pitchFamily="18" charset="0"/>
                <a:ea typeface="黑体" panose="02010609060101010101" pitchFamily="49" charset="-122"/>
              </a:rPr>
              <a:t>其有序数对组成的</a:t>
            </a:r>
            <a:r>
              <a:rPr lang="zh-CN" altLang="en-US" b="1">
                <a:solidFill>
                  <a:srgbClr val="0000CC"/>
                </a:solidFill>
                <a:latin typeface="Times New Roman" panose="02020603050405020304" pitchFamily="18" charset="0"/>
                <a:ea typeface="黑体" panose="02010609060101010101" pitchFamily="49" charset="-122"/>
              </a:rPr>
              <a:t>弧</a:t>
            </a:r>
            <a:r>
              <a:rPr lang="zh-CN" altLang="en-US" b="1">
                <a:latin typeface="Times New Roman" panose="02020603050405020304" pitchFamily="18" charset="0"/>
                <a:ea typeface="黑体" panose="02010609060101010101" pitchFamily="49" charset="-122"/>
              </a:rPr>
              <a:t>集记为</a:t>
            </a:r>
          </a:p>
          <a:p>
            <a:pPr>
              <a:lnSpc>
                <a:spcPct val="120000"/>
              </a:lnSpc>
              <a:buClr>
                <a:srgbClr val="FF3300"/>
              </a:buClr>
              <a:buFont typeface="Wingdings" panose="05000000000000000000" pitchFamily="2" charset="2"/>
              <a:buNone/>
            </a:pPr>
            <a:r>
              <a:rPr lang="zh-CN" altLang="en-US" b="1">
                <a:latin typeface="Times New Roman" panose="02020603050405020304" pitchFamily="18" charset="0"/>
                <a:ea typeface="黑体" panose="02010609060101010101" pitchFamily="49" charset="-122"/>
              </a:rPr>
              <a:t>   </a:t>
            </a:r>
            <a:r>
              <a:rPr lang="en-US" altLang="zh-CN" b="1">
                <a:solidFill>
                  <a:srgbClr val="0000CC"/>
                </a:solidFill>
                <a:latin typeface="Courier New" panose="02070309020205020404" pitchFamily="49" charset="0"/>
              </a:rPr>
              <a:t>A(D)={(u,w),(w,u),(u,v)}</a:t>
            </a:r>
            <a:endParaRPr lang="en-US" altLang="zh-CN" b="1">
              <a:latin typeface="Times New Roman" panose="02020603050405020304" pitchFamily="18" charset="0"/>
              <a:ea typeface="黑体" panose="02010609060101010101" pitchFamily="49" charset="-122"/>
            </a:endParaRPr>
          </a:p>
        </p:txBody>
      </p:sp>
      <p:sp>
        <p:nvSpPr>
          <p:cNvPr id="706568" name="Rectangle 8">
            <a:extLst>
              <a:ext uri="{FF2B5EF4-FFF2-40B4-BE49-F238E27FC236}">
                <a16:creationId xmlns:a16="http://schemas.microsoft.com/office/drawing/2014/main" id="{A6A980D7-51C4-456B-BA6F-227046941882}"/>
              </a:ext>
            </a:extLst>
          </p:cNvPr>
          <p:cNvSpPr>
            <a:spLocks noGrp="1" noChangeArrowheads="1"/>
          </p:cNvSpPr>
          <p:nvPr>
            <p:ph type="title"/>
          </p:nvPr>
        </p:nvSpPr>
        <p:spPr>
          <a:xfrm>
            <a:off x="1371600" y="152400"/>
            <a:ext cx="6153150" cy="762000"/>
          </a:xfrm>
        </p:spPr>
        <p:txBody>
          <a:bodyPr/>
          <a:lstStyle/>
          <a:p>
            <a:r>
              <a:rPr lang="zh-CN" altLang="en-US"/>
              <a:t>实验内容</a:t>
            </a:r>
          </a:p>
        </p:txBody>
      </p:sp>
      <p:sp>
        <p:nvSpPr>
          <p:cNvPr id="706569" name="Text Box 9">
            <a:extLst>
              <a:ext uri="{FF2B5EF4-FFF2-40B4-BE49-F238E27FC236}">
                <a16:creationId xmlns:a16="http://schemas.microsoft.com/office/drawing/2014/main" id="{DE2B496B-9699-4F4D-B68E-839AE6343890}"/>
              </a:ext>
            </a:extLst>
          </p:cNvPr>
          <p:cNvSpPr txBox="1">
            <a:spLocks noChangeArrowheads="1"/>
          </p:cNvSpPr>
          <p:nvPr/>
        </p:nvSpPr>
        <p:spPr bwMode="auto">
          <a:xfrm>
            <a:off x="395288" y="1916113"/>
            <a:ext cx="8305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CC"/>
              </a:buClr>
              <a:buFont typeface="Wingdings" panose="05000000000000000000" pitchFamily="2" charset="2"/>
              <a:buChar char="u"/>
            </a:pPr>
            <a:r>
              <a:rPr lang="zh-CN" altLang="en-US" sz="2600" b="1">
                <a:latin typeface="Times New Roman" panose="02020603050405020304" pitchFamily="18" charset="0"/>
                <a:ea typeface="黑体" panose="02010609060101010101" pitchFamily="49" charset="-122"/>
              </a:rPr>
              <a:t> 有向图是指由有限个元素的非空集合和它的不同元素构成的有序数对组成的结构。</a:t>
            </a:r>
          </a:p>
        </p:txBody>
      </p:sp>
      <p:sp>
        <p:nvSpPr>
          <p:cNvPr id="706571" name="Rectangle 11">
            <a:extLst>
              <a:ext uri="{FF2B5EF4-FFF2-40B4-BE49-F238E27FC236}">
                <a16:creationId xmlns:a16="http://schemas.microsoft.com/office/drawing/2014/main" id="{12AD9A30-D30C-4A76-9A08-ACC07B4A04DB}"/>
              </a:ext>
            </a:extLst>
          </p:cNvPr>
          <p:cNvSpPr>
            <a:spLocks noChangeArrowheads="1"/>
          </p:cNvSpPr>
          <p:nvPr/>
        </p:nvSpPr>
        <p:spPr bwMode="auto">
          <a:xfrm>
            <a:off x="611188" y="5734050"/>
            <a:ext cx="6121400" cy="614363"/>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sz="2800" b="1">
                <a:latin typeface="Times New Roman" panose="02020603050405020304" pitchFamily="18" charset="0"/>
                <a:ea typeface="黑体" panose="02010609060101010101" pitchFamily="49" charset="-122"/>
              </a:rPr>
              <a:t>注：</a:t>
            </a:r>
            <a:r>
              <a:rPr lang="en-US" altLang="zh-CN" sz="2800" b="1">
                <a:solidFill>
                  <a:srgbClr val="0000CC"/>
                </a:solidFill>
                <a:latin typeface="Courier New" panose="02070309020205020404" pitchFamily="49" charset="0"/>
                <a:ea typeface="黑体" panose="02010609060101010101" pitchFamily="49" charset="-122"/>
              </a:rPr>
              <a:t>(u,w)</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和 </a:t>
            </a:r>
            <a:r>
              <a:rPr lang="en-US" altLang="zh-CN" sz="2800" b="1">
                <a:solidFill>
                  <a:srgbClr val="0000CC"/>
                </a:solidFill>
                <a:latin typeface="Courier New" panose="02070309020205020404" pitchFamily="49" charset="0"/>
                <a:ea typeface="黑体" panose="02010609060101010101" pitchFamily="49" charset="-122"/>
              </a:rPr>
              <a:t>(w,u)</a:t>
            </a:r>
            <a:r>
              <a:rPr lang="zh-CN" altLang="en-US" sz="2800" b="1">
                <a:latin typeface="Times New Roman" panose="02020603050405020304" pitchFamily="18" charset="0"/>
                <a:ea typeface="黑体" panose="02010609060101010101" pitchFamily="49" charset="-122"/>
              </a:rPr>
              <a:t>表示不同的弧。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06563"/>
                                        </p:tgtEl>
                                        <p:attrNameLst>
                                          <p:attrName>style.visibility</p:attrName>
                                        </p:attrNameLst>
                                      </p:cBhvr>
                                      <p:to>
                                        <p:strVal val="visible"/>
                                      </p:to>
                                    </p:set>
                                    <p:anim calcmode="lin" valueType="num">
                                      <p:cBhvr additive="base">
                                        <p:cTn id="7" dur="500" fill="hold"/>
                                        <p:tgtEl>
                                          <p:spTgt spid="706563"/>
                                        </p:tgtEl>
                                        <p:attrNameLst>
                                          <p:attrName>ppt_x</p:attrName>
                                        </p:attrNameLst>
                                      </p:cBhvr>
                                      <p:tavLst>
                                        <p:tav tm="0">
                                          <p:val>
                                            <p:strVal val="#ppt_x"/>
                                          </p:val>
                                        </p:tav>
                                        <p:tav tm="100000">
                                          <p:val>
                                            <p:strVal val="#ppt_x"/>
                                          </p:val>
                                        </p:tav>
                                      </p:tavLst>
                                    </p:anim>
                                    <p:anim calcmode="lin" valueType="num">
                                      <p:cBhvr additive="base">
                                        <p:cTn id="8" dur="500" fill="hold"/>
                                        <p:tgtEl>
                                          <p:spTgt spid="70656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06569"/>
                                        </p:tgtEl>
                                        <p:attrNameLst>
                                          <p:attrName>style.visibility</p:attrName>
                                        </p:attrNameLst>
                                      </p:cBhvr>
                                      <p:to>
                                        <p:strVal val="visible"/>
                                      </p:to>
                                    </p:set>
                                    <p:animEffect transition="in" filter="dissolve">
                                      <p:cBhvr>
                                        <p:cTn id="12" dur="500"/>
                                        <p:tgtEl>
                                          <p:spTgt spid="7065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06567"/>
                                        </p:tgtEl>
                                        <p:attrNameLst>
                                          <p:attrName>style.visibility</p:attrName>
                                        </p:attrNameLst>
                                      </p:cBhvr>
                                      <p:to>
                                        <p:strVal val="visible"/>
                                      </p:to>
                                    </p:set>
                                    <p:animEffect transition="in" filter="box(in)">
                                      <p:cBhvr>
                                        <p:cTn id="17" dur="500"/>
                                        <p:tgtEl>
                                          <p:spTgt spid="706567"/>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706566"/>
                                        </p:tgtEl>
                                        <p:attrNameLst>
                                          <p:attrName>style.visibility</p:attrName>
                                        </p:attrNameLst>
                                      </p:cBhvr>
                                      <p:to>
                                        <p:strVal val="visible"/>
                                      </p:to>
                                    </p:set>
                                    <p:animEffect transition="in" filter="wipe(up)">
                                      <p:cBhvr>
                                        <p:cTn id="21" dur="500"/>
                                        <p:tgtEl>
                                          <p:spTgt spid="7065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706571"/>
                                        </p:tgtEl>
                                        <p:attrNameLst>
                                          <p:attrName>style.visibility</p:attrName>
                                        </p:attrNameLst>
                                      </p:cBhvr>
                                      <p:to>
                                        <p:strVal val="visible"/>
                                      </p:to>
                                    </p:set>
                                    <p:anim calcmode="lin" valueType="num">
                                      <p:cBhvr>
                                        <p:cTn id="26" dur="500" fill="hold"/>
                                        <p:tgtEl>
                                          <p:spTgt spid="706571"/>
                                        </p:tgtEl>
                                        <p:attrNameLst>
                                          <p:attrName>ppt_w</p:attrName>
                                        </p:attrNameLst>
                                      </p:cBhvr>
                                      <p:tavLst>
                                        <p:tav tm="0">
                                          <p:val>
                                            <p:fltVal val="0"/>
                                          </p:val>
                                        </p:tav>
                                        <p:tav tm="100000">
                                          <p:val>
                                            <p:strVal val="#ppt_w"/>
                                          </p:val>
                                        </p:tav>
                                      </p:tavLst>
                                    </p:anim>
                                    <p:anim calcmode="lin" valueType="num">
                                      <p:cBhvr>
                                        <p:cTn id="27" dur="500" fill="hold"/>
                                        <p:tgtEl>
                                          <p:spTgt spid="7065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animBg="1"/>
      <p:bldP spid="706566" grpId="0" autoUpdateAnimBg="0"/>
      <p:bldP spid="706569" grpId="0"/>
      <p:bldP spid="7065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7" name="Text Box 3">
            <a:extLst>
              <a:ext uri="{FF2B5EF4-FFF2-40B4-BE49-F238E27FC236}">
                <a16:creationId xmlns:a16="http://schemas.microsoft.com/office/drawing/2014/main" id="{1286BA5C-5583-4A39-8DF8-E84B6C347041}"/>
              </a:ext>
            </a:extLst>
          </p:cNvPr>
          <p:cNvSpPr txBox="1">
            <a:spLocks noChangeArrowheads="1"/>
          </p:cNvSpPr>
          <p:nvPr/>
        </p:nvSpPr>
        <p:spPr bwMode="auto">
          <a:xfrm>
            <a:off x="395288" y="1412875"/>
            <a:ext cx="8497887"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70000"/>
              </a:spcBef>
              <a:buClr>
                <a:srgbClr val="0000CC"/>
              </a:buClr>
              <a:buFont typeface="Wingdings" panose="05000000000000000000" pitchFamily="2" charset="2"/>
              <a:buChar char="u"/>
            </a:pPr>
            <a:r>
              <a:rPr lang="zh-CN" altLang="en-US" sz="2600" b="1" dirty="0">
                <a:latin typeface="Times New Roman" panose="02020603050405020304" pitchFamily="18" charset="0"/>
                <a:ea typeface="黑体" panose="02010609060101010101" pitchFamily="49" charset="-122"/>
              </a:rPr>
              <a:t> 有向图 </a:t>
            </a:r>
            <a:r>
              <a:rPr lang="en-US" altLang="zh-CN" sz="2600" b="1" dirty="0">
                <a:latin typeface="Times New Roman" panose="02020603050405020304" pitchFamily="18" charset="0"/>
                <a:ea typeface="黑体" panose="02010609060101010101" pitchFamily="49" charset="-122"/>
              </a:rPr>
              <a:t>D</a:t>
            </a:r>
            <a:r>
              <a:rPr lang="zh-CN" altLang="en-US" sz="2600" b="1" dirty="0">
                <a:latin typeface="Times New Roman" panose="02020603050405020304" pitchFamily="18" charset="0"/>
                <a:ea typeface="黑体" panose="02010609060101010101" pitchFamily="49" charset="-122"/>
              </a:rPr>
              <a:t> 的</a:t>
            </a:r>
            <a:r>
              <a:rPr lang="zh-CN" altLang="en-US" sz="2600" b="1" dirty="0">
                <a:solidFill>
                  <a:srgbClr val="0000CC"/>
                </a:solidFill>
                <a:latin typeface="Times New Roman" panose="02020603050405020304" pitchFamily="18" charset="0"/>
                <a:ea typeface="黑体" panose="02010609060101010101" pitchFamily="49" charset="-122"/>
              </a:rPr>
              <a:t>顶点集</a:t>
            </a:r>
            <a:r>
              <a:rPr lang="zh-CN" altLang="en-US" sz="2600" b="1" dirty="0">
                <a:latin typeface="Times New Roman" panose="02020603050405020304" pitchFamily="18" charset="0"/>
                <a:ea typeface="黑体" panose="02010609060101010101" pitchFamily="49" charset="-122"/>
              </a:rPr>
              <a:t>的基数称为 </a:t>
            </a:r>
            <a:r>
              <a:rPr lang="en-US" altLang="zh-CN" sz="2600" b="1" dirty="0">
                <a:solidFill>
                  <a:srgbClr val="0000CC"/>
                </a:solidFill>
                <a:latin typeface="Times New Roman" panose="02020603050405020304" pitchFamily="18" charset="0"/>
                <a:ea typeface="黑体" panose="02010609060101010101" pitchFamily="49" charset="-122"/>
              </a:rPr>
              <a:t>D</a:t>
            </a:r>
            <a:r>
              <a:rPr lang="zh-CN" altLang="en-US" sz="2600" b="1" dirty="0">
                <a:solidFill>
                  <a:srgbClr val="0000CC"/>
                </a:solidFill>
                <a:latin typeface="Times New Roman" panose="02020603050405020304" pitchFamily="18" charset="0"/>
                <a:ea typeface="黑体" panose="02010609060101010101" pitchFamily="49" charset="-122"/>
              </a:rPr>
              <a:t> 的阶</a:t>
            </a:r>
            <a:r>
              <a:rPr lang="zh-CN" altLang="en-US" sz="2600" b="1" dirty="0">
                <a:latin typeface="Times New Roman" panose="02020603050405020304" pitchFamily="18" charset="0"/>
                <a:ea typeface="黑体" panose="02010609060101010101" pitchFamily="49" charset="-122"/>
              </a:rPr>
              <a:t>，记作 </a:t>
            </a:r>
            <a:r>
              <a:rPr lang="en-US" altLang="zh-CN" sz="2600" b="1" dirty="0">
                <a:solidFill>
                  <a:srgbClr val="0000CC"/>
                </a:solidFill>
                <a:latin typeface="Courier New" panose="02070309020205020404" pitchFamily="49" charset="0"/>
                <a:ea typeface="黑体" panose="02010609060101010101" pitchFamily="49" charset="-122"/>
              </a:rPr>
              <a:t>p(D)</a:t>
            </a:r>
          </a:p>
          <a:p>
            <a:pPr>
              <a:lnSpc>
                <a:spcPct val="110000"/>
              </a:lnSpc>
              <a:spcBef>
                <a:spcPct val="70000"/>
              </a:spcBef>
              <a:buClr>
                <a:srgbClr val="0000CC"/>
              </a:buClr>
              <a:buFont typeface="Wingdings" panose="05000000000000000000" pitchFamily="2" charset="2"/>
              <a:buChar char="u"/>
            </a:pPr>
            <a:r>
              <a:rPr lang="zh-CN" altLang="en-US" sz="2600" b="1" dirty="0">
                <a:latin typeface="Times New Roman" panose="02020603050405020304" pitchFamily="18" charset="0"/>
                <a:ea typeface="黑体" panose="02010609060101010101" pitchFamily="49" charset="-122"/>
              </a:rPr>
              <a:t> 有向图 </a:t>
            </a:r>
            <a:r>
              <a:rPr lang="en-US" altLang="zh-CN" sz="2600" b="1" dirty="0">
                <a:latin typeface="Times New Roman" panose="02020603050405020304" pitchFamily="18" charset="0"/>
                <a:ea typeface="黑体" panose="02010609060101010101" pitchFamily="49" charset="-122"/>
              </a:rPr>
              <a:t>D</a:t>
            </a:r>
            <a:r>
              <a:rPr lang="zh-CN" altLang="en-US" sz="2600" b="1" dirty="0">
                <a:latin typeface="Times New Roman" panose="02020603050405020304" pitchFamily="18" charset="0"/>
                <a:ea typeface="黑体" panose="02010609060101010101" pitchFamily="49" charset="-122"/>
              </a:rPr>
              <a:t> 的弧集的基数称为 </a:t>
            </a:r>
            <a:r>
              <a:rPr lang="en-US" altLang="zh-CN" sz="2600" b="1" dirty="0">
                <a:solidFill>
                  <a:srgbClr val="0000CC"/>
                </a:solidFill>
                <a:latin typeface="Times New Roman" panose="02020603050405020304" pitchFamily="18" charset="0"/>
                <a:ea typeface="黑体" panose="02010609060101010101" pitchFamily="49" charset="-122"/>
              </a:rPr>
              <a:t>D</a:t>
            </a:r>
            <a:r>
              <a:rPr lang="zh-CN" altLang="en-US" sz="2600" b="1" dirty="0">
                <a:solidFill>
                  <a:srgbClr val="0000CC"/>
                </a:solidFill>
                <a:latin typeface="Times New Roman" panose="02020603050405020304" pitchFamily="18" charset="0"/>
                <a:ea typeface="黑体" panose="02010609060101010101" pitchFamily="49" charset="-122"/>
              </a:rPr>
              <a:t> 的大小</a:t>
            </a:r>
            <a:r>
              <a:rPr lang="zh-CN" altLang="en-US" sz="2600" b="1" dirty="0">
                <a:latin typeface="Times New Roman" panose="02020603050405020304" pitchFamily="18" charset="0"/>
                <a:ea typeface="黑体" panose="02010609060101010101" pitchFamily="49" charset="-122"/>
              </a:rPr>
              <a:t>，记作</a:t>
            </a:r>
            <a:r>
              <a:rPr lang="zh-CN" altLang="en-US" sz="2600" b="1" dirty="0">
                <a:solidFill>
                  <a:srgbClr val="0000CC"/>
                </a:solidFill>
                <a:latin typeface="Courier New" panose="02070309020205020404" pitchFamily="49" charset="0"/>
                <a:ea typeface="黑体" panose="02010609060101010101" pitchFamily="49" charset="-122"/>
              </a:rPr>
              <a:t> </a:t>
            </a:r>
            <a:r>
              <a:rPr lang="en-US" altLang="zh-CN" sz="2600" b="1" dirty="0">
                <a:solidFill>
                  <a:srgbClr val="0000CC"/>
                </a:solidFill>
                <a:latin typeface="Courier New" panose="02070309020205020404" pitchFamily="49" charset="0"/>
                <a:ea typeface="黑体" panose="02010609060101010101" pitchFamily="49" charset="-122"/>
              </a:rPr>
              <a:t>q(D)</a:t>
            </a:r>
          </a:p>
          <a:p>
            <a:pPr>
              <a:lnSpc>
                <a:spcPct val="110000"/>
              </a:lnSpc>
              <a:spcBef>
                <a:spcPct val="70000"/>
              </a:spcBef>
              <a:buClr>
                <a:srgbClr val="0000CC"/>
              </a:buClr>
              <a:buFont typeface="Wingdings" panose="05000000000000000000" pitchFamily="2" charset="2"/>
              <a:buChar char="u"/>
            </a:pPr>
            <a:r>
              <a:rPr lang="zh-CN" altLang="en-US" sz="2600" b="1" dirty="0">
                <a:latin typeface="Times New Roman" panose="02020603050405020304" pitchFamily="18" charset="0"/>
                <a:ea typeface="黑体" panose="02010609060101010101" pitchFamily="49" charset="-122"/>
              </a:rPr>
              <a:t> </a:t>
            </a:r>
            <a:r>
              <a:rPr lang="zh-CN" altLang="en-US" sz="2600" b="1" dirty="0">
                <a:solidFill>
                  <a:srgbClr val="0000CC"/>
                </a:solidFill>
                <a:latin typeface="Courier New" panose="02070309020205020404" pitchFamily="49" charset="0"/>
                <a:ea typeface="黑体" panose="02010609060101010101" pitchFamily="49" charset="-122"/>
              </a:rPr>
              <a:t>(</a:t>
            </a:r>
            <a:r>
              <a:rPr lang="en-US" altLang="zh-CN" sz="2600" b="1" dirty="0" err="1">
                <a:solidFill>
                  <a:srgbClr val="0000CC"/>
                </a:solidFill>
                <a:latin typeface="Courier New" panose="02070309020205020404" pitchFamily="49" charset="0"/>
                <a:ea typeface="黑体" panose="02010609060101010101" pitchFamily="49" charset="-122"/>
              </a:rPr>
              <a:t>u,v</a:t>
            </a:r>
            <a:r>
              <a:rPr lang="en-US" altLang="zh-CN" sz="2600" b="1" dirty="0">
                <a:solidFill>
                  <a:srgbClr val="0000CC"/>
                </a:solidFill>
                <a:latin typeface="Courier New" panose="02070309020205020404" pitchFamily="49"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是有向图 </a:t>
            </a:r>
            <a:r>
              <a:rPr lang="en-US" altLang="zh-CN" sz="2600" b="1" dirty="0">
                <a:latin typeface="Times New Roman" panose="02020603050405020304" pitchFamily="18" charset="0"/>
                <a:ea typeface="黑体" panose="02010609060101010101" pitchFamily="49" charset="-122"/>
              </a:rPr>
              <a:t>D</a:t>
            </a:r>
            <a:r>
              <a:rPr lang="zh-CN" altLang="en-US" sz="2600" b="1" dirty="0">
                <a:latin typeface="Times New Roman" panose="02020603050405020304" pitchFamily="18" charset="0"/>
                <a:ea typeface="黑体" panose="02010609060101010101" pitchFamily="49" charset="-122"/>
              </a:rPr>
              <a:t> 的一条弧，称之为</a:t>
            </a:r>
            <a:r>
              <a:rPr lang="zh-CN" altLang="en-US" sz="2600" b="1" dirty="0">
                <a:solidFill>
                  <a:srgbClr val="0000CC"/>
                </a:solidFill>
                <a:latin typeface="Times New Roman" panose="02020603050405020304" pitchFamily="18" charset="0"/>
                <a:ea typeface="黑体" panose="02010609060101010101" pitchFamily="49" charset="-122"/>
              </a:rPr>
              <a:t>从 </a:t>
            </a:r>
            <a:r>
              <a:rPr lang="en-US" altLang="zh-CN" sz="2600" b="1" dirty="0">
                <a:solidFill>
                  <a:srgbClr val="0000CC"/>
                </a:solidFill>
                <a:latin typeface="Courier New" panose="02070309020205020404" pitchFamily="49" charset="0"/>
                <a:ea typeface="黑体" panose="02010609060101010101" pitchFamily="49" charset="-122"/>
              </a:rPr>
              <a:t>u</a:t>
            </a:r>
            <a:r>
              <a:rPr lang="zh-CN" altLang="en-US" sz="2600" b="1" dirty="0">
                <a:solidFill>
                  <a:srgbClr val="0000CC"/>
                </a:solidFill>
                <a:latin typeface="Times New Roman" panose="02020603050405020304" pitchFamily="18" charset="0"/>
                <a:ea typeface="黑体" panose="02010609060101010101" pitchFamily="49" charset="-122"/>
              </a:rPr>
              <a:t> 邻接到 </a:t>
            </a:r>
            <a:r>
              <a:rPr lang="en-US" altLang="zh-CN" sz="2600" b="1" dirty="0">
                <a:solidFill>
                  <a:srgbClr val="0000CC"/>
                </a:solidFill>
                <a:latin typeface="Courier New" panose="02070309020205020404" pitchFamily="49" charset="0"/>
                <a:ea typeface="黑体" panose="02010609060101010101" pitchFamily="49" charset="-122"/>
              </a:rPr>
              <a:t>v</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而 </a:t>
            </a:r>
            <a:r>
              <a:rPr lang="en-US" altLang="zh-CN" sz="2600" b="1" dirty="0">
                <a:solidFill>
                  <a:srgbClr val="0000CC"/>
                </a:solidFill>
                <a:latin typeface="Courier New" panose="02070309020205020404" pitchFamily="49" charset="0"/>
                <a:ea typeface="黑体" panose="02010609060101010101" pitchFamily="49" charset="-122"/>
              </a:rPr>
              <a:t>v</a:t>
            </a:r>
            <a:r>
              <a:rPr lang="zh-CN" altLang="en-US" sz="2600" b="1" dirty="0">
                <a:latin typeface="Times New Roman" panose="02020603050405020304" pitchFamily="18" charset="0"/>
                <a:ea typeface="黑体" panose="02010609060101010101" pitchFamily="49" charset="-122"/>
              </a:rPr>
              <a:t> 是从 </a:t>
            </a:r>
            <a:r>
              <a:rPr lang="en-US" altLang="zh-CN" sz="2600" b="1" dirty="0">
                <a:solidFill>
                  <a:srgbClr val="0000CC"/>
                </a:solidFill>
                <a:latin typeface="Courier New" panose="02070309020205020404" pitchFamily="49" charset="0"/>
                <a:ea typeface="黑体" panose="02010609060101010101" pitchFamily="49" charset="-122"/>
              </a:rPr>
              <a:t>u</a:t>
            </a:r>
            <a:r>
              <a:rPr lang="zh-CN" altLang="en-US" sz="2600" b="1" dirty="0">
                <a:latin typeface="Times New Roman" panose="02020603050405020304" pitchFamily="18" charset="0"/>
                <a:ea typeface="黑体" panose="02010609060101010101" pitchFamily="49" charset="-122"/>
              </a:rPr>
              <a:t> 邻接的</a:t>
            </a:r>
          </a:p>
          <a:p>
            <a:pPr>
              <a:lnSpc>
                <a:spcPct val="110000"/>
              </a:lnSpc>
              <a:spcBef>
                <a:spcPct val="70000"/>
              </a:spcBef>
              <a:buClr>
                <a:srgbClr val="0000CC"/>
              </a:buClr>
              <a:buFont typeface="Wingdings" panose="05000000000000000000" pitchFamily="2" charset="2"/>
              <a:buChar char="u"/>
            </a:pPr>
            <a:r>
              <a:rPr lang="zh-CN" altLang="en-US" sz="2600" b="1" dirty="0">
                <a:latin typeface="Times New Roman" panose="02020603050405020304" pitchFamily="18" charset="0"/>
                <a:ea typeface="黑体" panose="02010609060101010101" pitchFamily="49" charset="-122"/>
              </a:rPr>
              <a:t> 有向图 </a:t>
            </a:r>
            <a:r>
              <a:rPr lang="en-US" altLang="zh-CN" sz="2600" b="1" dirty="0">
                <a:latin typeface="Times New Roman" panose="02020603050405020304" pitchFamily="18" charset="0"/>
                <a:ea typeface="黑体" panose="02010609060101010101" pitchFamily="49" charset="-122"/>
              </a:rPr>
              <a:t>D</a:t>
            </a:r>
            <a:r>
              <a:rPr lang="zh-CN" altLang="en-US" sz="2600" b="1" dirty="0">
                <a:latin typeface="Times New Roman" panose="02020603050405020304" pitchFamily="18" charset="0"/>
                <a:ea typeface="黑体" panose="02010609060101010101" pitchFamily="49" charset="-122"/>
              </a:rPr>
              <a:t> 的顶点 </a:t>
            </a:r>
            <a:r>
              <a:rPr lang="en-US" altLang="zh-CN" sz="2600" b="1" dirty="0">
                <a:solidFill>
                  <a:srgbClr val="0000CC"/>
                </a:solidFill>
                <a:latin typeface="Courier New" panose="02070309020205020404" pitchFamily="49" charset="0"/>
                <a:ea typeface="黑体" panose="02010609060101010101" pitchFamily="49" charset="-122"/>
              </a:rPr>
              <a:t>v</a:t>
            </a:r>
            <a:r>
              <a:rPr lang="zh-CN" altLang="en-US" sz="2600" b="1" dirty="0">
                <a:latin typeface="Times New Roman" panose="02020603050405020304" pitchFamily="18" charset="0"/>
                <a:ea typeface="黑体" panose="02010609060101010101" pitchFamily="49" charset="-122"/>
              </a:rPr>
              <a:t> 的</a:t>
            </a:r>
            <a:r>
              <a:rPr lang="zh-CN" altLang="en-US" sz="2600" b="1" dirty="0">
                <a:solidFill>
                  <a:srgbClr val="0000CC"/>
                </a:solidFill>
                <a:latin typeface="Times New Roman" panose="02020603050405020304" pitchFamily="18" charset="0"/>
                <a:ea typeface="黑体" panose="02010609060101010101" pitchFamily="49" charset="-122"/>
              </a:rPr>
              <a:t>出度</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out-degree)</a:t>
            </a:r>
            <a:r>
              <a:rPr lang="zh-CN" altLang="en-US" sz="2600" b="1" dirty="0">
                <a:latin typeface="Times New Roman" panose="02020603050405020304" pitchFamily="18" charset="0"/>
                <a:ea typeface="黑体" panose="02010609060101010101" pitchFamily="49" charset="-122"/>
              </a:rPr>
              <a:t>是指 </a:t>
            </a:r>
            <a:r>
              <a:rPr lang="en-US" altLang="zh-CN" sz="2600" b="1" dirty="0">
                <a:latin typeface="Times New Roman" panose="02020603050405020304" pitchFamily="18" charset="0"/>
                <a:ea typeface="黑体" panose="02010609060101010101" pitchFamily="49" charset="-122"/>
              </a:rPr>
              <a:t>D</a:t>
            </a:r>
            <a:r>
              <a:rPr lang="zh-CN" altLang="en-US" sz="2600" b="1" dirty="0">
                <a:latin typeface="Times New Roman" panose="02020603050405020304" pitchFamily="18" charset="0"/>
                <a:ea typeface="黑体" panose="02010609060101010101" pitchFamily="49" charset="-122"/>
              </a:rPr>
              <a:t> 中从 </a:t>
            </a:r>
            <a:r>
              <a:rPr lang="en-US" altLang="zh-CN" sz="2600" b="1" dirty="0">
                <a:solidFill>
                  <a:srgbClr val="0000CC"/>
                </a:solidFill>
                <a:latin typeface="Courier New" panose="02070309020205020404" pitchFamily="49" charset="0"/>
                <a:ea typeface="黑体" panose="02010609060101010101" pitchFamily="49" charset="-122"/>
              </a:rPr>
              <a:t>v</a:t>
            </a:r>
            <a:r>
              <a:rPr lang="zh-CN" altLang="en-US" sz="2600" b="1" dirty="0">
                <a:latin typeface="Times New Roman" panose="02020603050405020304" pitchFamily="18" charset="0"/>
                <a:ea typeface="黑体" panose="02010609060101010101" pitchFamily="49" charset="-122"/>
              </a:rPr>
              <a:t> 邻接的顶点的个数，或以 </a:t>
            </a:r>
            <a:r>
              <a:rPr lang="en-US" altLang="zh-CN" sz="2600" b="1" dirty="0">
                <a:solidFill>
                  <a:srgbClr val="0000CC"/>
                </a:solidFill>
                <a:latin typeface="Courier New" panose="02070309020205020404" pitchFamily="49" charset="0"/>
                <a:ea typeface="黑体" panose="02010609060101010101" pitchFamily="49" charset="-122"/>
              </a:rPr>
              <a:t>v</a:t>
            </a:r>
            <a:r>
              <a:rPr lang="zh-CN" altLang="en-US" sz="2600" b="1" dirty="0">
                <a:latin typeface="Times New Roman" panose="02020603050405020304" pitchFamily="18" charset="0"/>
                <a:ea typeface="黑体" panose="02010609060101010101" pitchFamily="49" charset="-122"/>
              </a:rPr>
              <a:t> 为起点的弧的条数，记作 </a:t>
            </a:r>
            <a:r>
              <a:rPr lang="en-US" altLang="zh-CN" sz="2600" b="1" dirty="0">
                <a:solidFill>
                  <a:srgbClr val="0000CC"/>
                </a:solidFill>
                <a:latin typeface="Courier New" panose="02070309020205020404" pitchFamily="49" charset="0"/>
                <a:ea typeface="黑体" panose="02010609060101010101" pitchFamily="49" charset="-122"/>
              </a:rPr>
              <a:t>od(v)</a:t>
            </a:r>
            <a:endParaRPr lang="en-US" altLang="zh-CN" sz="2600" b="1" dirty="0">
              <a:latin typeface="Times New Roman" panose="02020603050405020304" pitchFamily="18" charset="0"/>
              <a:ea typeface="黑体" panose="02010609060101010101" pitchFamily="49" charset="-122"/>
            </a:endParaRPr>
          </a:p>
          <a:p>
            <a:pPr>
              <a:lnSpc>
                <a:spcPct val="110000"/>
              </a:lnSpc>
              <a:spcBef>
                <a:spcPct val="70000"/>
              </a:spcBef>
              <a:buClr>
                <a:srgbClr val="0000CC"/>
              </a:buClr>
              <a:buFont typeface="Wingdings" panose="05000000000000000000" pitchFamily="2" charset="2"/>
              <a:buChar char="u"/>
            </a:pPr>
            <a:r>
              <a:rPr lang="zh-CN" altLang="en-US" sz="2600" b="1" dirty="0">
                <a:latin typeface="Times New Roman" panose="02020603050405020304" pitchFamily="18" charset="0"/>
                <a:ea typeface="黑体" panose="02010609060101010101" pitchFamily="49" charset="-122"/>
              </a:rPr>
              <a:t> 有向图 </a:t>
            </a:r>
            <a:r>
              <a:rPr lang="en-US" altLang="zh-CN" sz="2600" b="1" dirty="0">
                <a:latin typeface="Times New Roman" panose="02020603050405020304" pitchFamily="18" charset="0"/>
                <a:ea typeface="黑体" panose="02010609060101010101" pitchFamily="49" charset="-122"/>
              </a:rPr>
              <a:t>D</a:t>
            </a:r>
            <a:r>
              <a:rPr lang="zh-CN" altLang="en-US" sz="2600" b="1" dirty="0">
                <a:latin typeface="Times New Roman" panose="02020603050405020304" pitchFamily="18" charset="0"/>
                <a:ea typeface="黑体" panose="02010609060101010101" pitchFamily="49" charset="-122"/>
              </a:rPr>
              <a:t> 的顶点 </a:t>
            </a:r>
            <a:r>
              <a:rPr lang="en-US" altLang="zh-CN" sz="2600" b="1" dirty="0">
                <a:solidFill>
                  <a:srgbClr val="0000CC"/>
                </a:solidFill>
                <a:latin typeface="Courier New" panose="02070309020205020404" pitchFamily="49" charset="0"/>
                <a:ea typeface="黑体" panose="02010609060101010101" pitchFamily="49" charset="-122"/>
              </a:rPr>
              <a:t>v</a:t>
            </a:r>
            <a:r>
              <a:rPr lang="zh-CN" altLang="en-US" sz="2600" b="1" dirty="0">
                <a:latin typeface="Times New Roman" panose="02020603050405020304" pitchFamily="18" charset="0"/>
                <a:ea typeface="黑体" panose="02010609060101010101" pitchFamily="49" charset="-122"/>
              </a:rPr>
              <a:t> 的</a:t>
            </a:r>
            <a:r>
              <a:rPr lang="zh-CN" altLang="en-US" sz="2600" b="1" dirty="0">
                <a:solidFill>
                  <a:srgbClr val="0000CC"/>
                </a:solidFill>
                <a:latin typeface="Times New Roman" panose="02020603050405020304" pitchFamily="18" charset="0"/>
                <a:ea typeface="黑体" panose="02010609060101010101" pitchFamily="49" charset="-122"/>
              </a:rPr>
              <a:t>入度</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in-degree)</a:t>
            </a:r>
            <a:r>
              <a:rPr lang="zh-CN" altLang="en-US" sz="2600" b="1" dirty="0">
                <a:latin typeface="Times New Roman" panose="02020603050405020304" pitchFamily="18" charset="0"/>
                <a:ea typeface="黑体" panose="02010609060101010101" pitchFamily="49" charset="-122"/>
              </a:rPr>
              <a:t>是指 </a:t>
            </a:r>
            <a:r>
              <a:rPr lang="en-US" altLang="zh-CN" sz="2600" b="1" dirty="0">
                <a:latin typeface="Times New Roman" panose="02020603050405020304" pitchFamily="18" charset="0"/>
                <a:ea typeface="黑体" panose="02010609060101010101" pitchFamily="49" charset="-122"/>
              </a:rPr>
              <a:t>D</a:t>
            </a:r>
            <a:r>
              <a:rPr lang="zh-CN" altLang="en-US" sz="2600" b="1" dirty="0">
                <a:latin typeface="Times New Roman" panose="02020603050405020304" pitchFamily="18" charset="0"/>
                <a:ea typeface="黑体" panose="02010609060101010101" pitchFamily="49" charset="-122"/>
              </a:rPr>
              <a:t> 中邻接到 </a:t>
            </a:r>
            <a:r>
              <a:rPr lang="en-US" altLang="zh-CN" sz="2600" b="1" dirty="0">
                <a:solidFill>
                  <a:srgbClr val="0000CC"/>
                </a:solidFill>
                <a:latin typeface="Courier New" panose="02070309020205020404" pitchFamily="49" charset="0"/>
                <a:ea typeface="黑体" panose="02010609060101010101" pitchFamily="49" charset="-122"/>
              </a:rPr>
              <a:t>v</a:t>
            </a:r>
            <a:r>
              <a:rPr lang="zh-CN" altLang="en-US" sz="2600" b="1" dirty="0">
                <a:latin typeface="Times New Roman" panose="02020603050405020304" pitchFamily="18" charset="0"/>
                <a:ea typeface="黑体" panose="02010609060101010101" pitchFamily="49" charset="-122"/>
              </a:rPr>
              <a:t> 的顶点的个数，或以 </a:t>
            </a:r>
            <a:r>
              <a:rPr lang="en-US" altLang="zh-CN" sz="2600" b="1" dirty="0">
                <a:solidFill>
                  <a:srgbClr val="0000CC"/>
                </a:solidFill>
                <a:latin typeface="Courier New" panose="02070309020205020404" pitchFamily="49" charset="0"/>
                <a:ea typeface="黑体" panose="02010609060101010101" pitchFamily="49" charset="-122"/>
              </a:rPr>
              <a:t>v</a:t>
            </a:r>
            <a:r>
              <a:rPr lang="zh-CN" altLang="en-US" sz="2600" b="1" dirty="0">
                <a:latin typeface="Times New Roman" panose="02020603050405020304" pitchFamily="18" charset="0"/>
                <a:ea typeface="黑体" panose="02010609060101010101" pitchFamily="49" charset="-122"/>
              </a:rPr>
              <a:t> 为终点的弧的条数，记作 </a:t>
            </a:r>
            <a:r>
              <a:rPr lang="en-US" altLang="zh-CN" sz="2600" b="1" dirty="0">
                <a:solidFill>
                  <a:srgbClr val="0000CC"/>
                </a:solidFill>
                <a:latin typeface="Courier New" panose="02070309020205020404" pitchFamily="49" charset="0"/>
                <a:ea typeface="黑体" panose="02010609060101010101" pitchFamily="49" charset="-122"/>
              </a:rPr>
              <a:t>id(v)</a:t>
            </a:r>
            <a:endParaRPr lang="zh-CN" altLang="en-US" sz="2600" b="1" dirty="0">
              <a:latin typeface="Times New Roman" panose="02020603050405020304" pitchFamily="18" charset="0"/>
              <a:ea typeface="黑体" panose="02010609060101010101" pitchFamily="49" charset="-122"/>
            </a:endParaRPr>
          </a:p>
        </p:txBody>
      </p:sp>
      <p:sp>
        <p:nvSpPr>
          <p:cNvPr id="707589" name="Rectangle 5">
            <a:extLst>
              <a:ext uri="{FF2B5EF4-FFF2-40B4-BE49-F238E27FC236}">
                <a16:creationId xmlns:a16="http://schemas.microsoft.com/office/drawing/2014/main" id="{FAD555F4-FCDF-4E5E-9CEC-3825D60FC6D0}"/>
              </a:ext>
            </a:extLst>
          </p:cNvPr>
          <p:cNvSpPr>
            <a:spLocks noGrp="1" noChangeArrowheads="1"/>
          </p:cNvSpPr>
          <p:nvPr>
            <p:ph type="title"/>
          </p:nvPr>
        </p:nvSpPr>
        <p:spPr>
          <a:xfrm>
            <a:off x="1371600" y="152400"/>
            <a:ext cx="6153150" cy="762000"/>
          </a:xfrm>
        </p:spPr>
        <p:txBody>
          <a:bodyPr/>
          <a:lstStyle/>
          <a:p>
            <a:r>
              <a:rPr lang="zh-CN" altLang="en-US"/>
              <a:t>有向图相关术语</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07587">
                                            <p:txEl>
                                              <p:pRg st="0" end="0"/>
                                            </p:txEl>
                                          </p:spTgt>
                                        </p:tgtEl>
                                        <p:attrNameLst>
                                          <p:attrName>style.visibility</p:attrName>
                                        </p:attrNameLst>
                                      </p:cBhvr>
                                      <p:to>
                                        <p:strVal val="visible"/>
                                      </p:to>
                                    </p:set>
                                    <p:anim calcmode="lin" valueType="num">
                                      <p:cBhvr>
                                        <p:cTn id="7" dur="1000" fill="hold"/>
                                        <p:tgtEl>
                                          <p:spTgt spid="70758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70758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07587">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707587">
                                            <p:txEl>
                                              <p:pRg st="1" end="1"/>
                                            </p:txEl>
                                          </p:spTgt>
                                        </p:tgtEl>
                                        <p:attrNameLst>
                                          <p:attrName>style.visibility</p:attrName>
                                        </p:attrNameLst>
                                      </p:cBhvr>
                                      <p:to>
                                        <p:strVal val="visible"/>
                                      </p:to>
                                    </p:set>
                                    <p:anim calcmode="lin" valueType="num">
                                      <p:cBhvr>
                                        <p:cTn id="12" dur="1000" fill="hold"/>
                                        <p:tgtEl>
                                          <p:spTgt spid="707587">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70758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07587">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707587">
                                            <p:txEl>
                                              <p:pRg st="2" end="2"/>
                                            </p:txEl>
                                          </p:spTgt>
                                        </p:tgtEl>
                                        <p:attrNameLst>
                                          <p:attrName>style.visibility</p:attrName>
                                        </p:attrNameLst>
                                      </p:cBhvr>
                                      <p:to>
                                        <p:strVal val="visible"/>
                                      </p:to>
                                    </p:set>
                                    <p:anim calcmode="lin" valueType="num">
                                      <p:cBhvr>
                                        <p:cTn id="17" dur="1000" fill="hold"/>
                                        <p:tgtEl>
                                          <p:spTgt spid="707587">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70758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707587">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707587">
                                            <p:txEl>
                                              <p:pRg st="3" end="3"/>
                                            </p:txEl>
                                          </p:spTgt>
                                        </p:tgtEl>
                                        <p:attrNameLst>
                                          <p:attrName>style.visibility</p:attrName>
                                        </p:attrNameLst>
                                      </p:cBhvr>
                                      <p:to>
                                        <p:strVal val="visible"/>
                                      </p:to>
                                    </p:set>
                                    <p:anim calcmode="lin" valueType="num">
                                      <p:cBhvr>
                                        <p:cTn id="22" dur="1000" fill="hold"/>
                                        <p:tgtEl>
                                          <p:spTgt spid="707587">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70758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707587">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707587">
                                            <p:txEl>
                                              <p:pRg st="4" end="4"/>
                                            </p:txEl>
                                          </p:spTgt>
                                        </p:tgtEl>
                                        <p:attrNameLst>
                                          <p:attrName>style.visibility</p:attrName>
                                        </p:attrNameLst>
                                      </p:cBhvr>
                                      <p:to>
                                        <p:strVal val="visible"/>
                                      </p:to>
                                    </p:set>
                                    <p:anim calcmode="lin" valueType="num">
                                      <p:cBhvr>
                                        <p:cTn id="27" dur="1000" fill="hold"/>
                                        <p:tgtEl>
                                          <p:spTgt spid="707587">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70758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707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Text Box 2">
            <a:extLst>
              <a:ext uri="{FF2B5EF4-FFF2-40B4-BE49-F238E27FC236}">
                <a16:creationId xmlns:a16="http://schemas.microsoft.com/office/drawing/2014/main" id="{62EFA43E-F0FD-48FD-813D-FD368A9B8E11}"/>
              </a:ext>
            </a:extLst>
          </p:cNvPr>
          <p:cNvSpPr txBox="1">
            <a:spLocks noChangeArrowheads="1"/>
          </p:cNvSpPr>
          <p:nvPr/>
        </p:nvSpPr>
        <p:spPr bwMode="auto">
          <a:xfrm>
            <a:off x="323850" y="1341438"/>
            <a:ext cx="83058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sz="2800" b="1">
                <a:solidFill>
                  <a:srgbClr val="0000CC"/>
                </a:solidFill>
                <a:latin typeface="Times New Roman" panose="02020603050405020304" pitchFamily="18" charset="0"/>
                <a:ea typeface="黑体" panose="02010609060101010101" pitchFamily="49" charset="-122"/>
              </a:rPr>
              <a:t>例1：</a:t>
            </a:r>
            <a:r>
              <a:rPr lang="zh-CN" altLang="en-US" sz="2600" b="1">
                <a:latin typeface="Times New Roman" panose="02020603050405020304" pitchFamily="18" charset="0"/>
                <a:ea typeface="黑体" panose="02010609060101010101" pitchFamily="49" charset="-122"/>
              </a:rPr>
              <a:t>右下图为一个有向图，记为 </a:t>
            </a:r>
            <a:r>
              <a:rPr lang="en-US" altLang="zh-CN" sz="2600" b="1">
                <a:latin typeface="Times New Roman" panose="02020603050405020304" pitchFamily="18" charset="0"/>
                <a:ea typeface="黑体" panose="02010609060101010101" pitchFamily="49" charset="-122"/>
              </a:rPr>
              <a:t>D，</a:t>
            </a:r>
            <a:r>
              <a:rPr lang="zh-CN" altLang="en-US" sz="2600" b="1">
                <a:latin typeface="Times New Roman" panose="02020603050405020304" pitchFamily="18" charset="0"/>
                <a:ea typeface="黑体" panose="02010609060101010101" pitchFamily="49" charset="-122"/>
              </a:rPr>
              <a:t>则</a:t>
            </a:r>
            <a:endParaRPr lang="en-US" altLang="zh-CN" sz="2600" b="1">
              <a:latin typeface="Times New Roman" panose="02020603050405020304" pitchFamily="18" charset="0"/>
              <a:ea typeface="黑体" panose="02010609060101010101" pitchFamily="49" charset="-122"/>
            </a:endParaRPr>
          </a:p>
        </p:txBody>
      </p:sp>
      <p:pic>
        <p:nvPicPr>
          <p:cNvPr id="708611" name="Picture 3" descr="未标题-1">
            <a:extLst>
              <a:ext uri="{FF2B5EF4-FFF2-40B4-BE49-F238E27FC236}">
                <a16:creationId xmlns:a16="http://schemas.microsoft.com/office/drawing/2014/main" id="{0DE76D2E-6366-4D18-B16C-9D77053FD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060575"/>
            <a:ext cx="3505200" cy="2619375"/>
          </a:xfrm>
          <a:prstGeom prst="rect">
            <a:avLst/>
          </a:prstGeom>
          <a:noFill/>
          <a:extLst>
            <a:ext uri="{909E8E84-426E-40DD-AFC4-6F175D3DCCD1}">
              <a14:hiddenFill xmlns:a14="http://schemas.microsoft.com/office/drawing/2010/main">
                <a:solidFill>
                  <a:srgbClr val="FFFFFF"/>
                </a:solidFill>
              </a14:hiddenFill>
            </a:ext>
          </a:extLst>
        </p:spPr>
      </p:pic>
      <p:sp>
        <p:nvSpPr>
          <p:cNvPr id="708613" name="Rectangle 5">
            <a:extLst>
              <a:ext uri="{FF2B5EF4-FFF2-40B4-BE49-F238E27FC236}">
                <a16:creationId xmlns:a16="http://schemas.microsoft.com/office/drawing/2014/main" id="{0FD00AC9-0E64-49B2-AD61-BA16FCB6413A}"/>
              </a:ext>
            </a:extLst>
          </p:cNvPr>
          <p:cNvSpPr>
            <a:spLocks noChangeArrowheads="1"/>
          </p:cNvSpPr>
          <p:nvPr/>
        </p:nvSpPr>
        <p:spPr bwMode="auto">
          <a:xfrm>
            <a:off x="2555875" y="2205038"/>
            <a:ext cx="1457325"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6600"/>
                </a:solidFill>
                <a:latin typeface="Courier New" panose="02070309020205020404" pitchFamily="49" charset="0"/>
              </a:rPr>
              <a:t>p(D)=3</a:t>
            </a:r>
            <a:endParaRPr lang="zh-CN" altLang="en-US" b="1">
              <a:solidFill>
                <a:srgbClr val="0000CC"/>
              </a:solidFill>
              <a:latin typeface="Courier New" panose="02070309020205020404" pitchFamily="49" charset="0"/>
            </a:endParaRPr>
          </a:p>
        </p:txBody>
      </p:sp>
      <p:sp>
        <p:nvSpPr>
          <p:cNvPr id="708614" name="Rectangle 6">
            <a:extLst>
              <a:ext uri="{FF2B5EF4-FFF2-40B4-BE49-F238E27FC236}">
                <a16:creationId xmlns:a16="http://schemas.microsoft.com/office/drawing/2014/main" id="{2556213E-C78C-479C-948D-C1122F0A0625}"/>
              </a:ext>
            </a:extLst>
          </p:cNvPr>
          <p:cNvSpPr>
            <a:spLocks noChangeArrowheads="1"/>
          </p:cNvSpPr>
          <p:nvPr/>
        </p:nvSpPr>
        <p:spPr bwMode="auto">
          <a:xfrm>
            <a:off x="611188" y="2079625"/>
            <a:ext cx="343693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CC"/>
              </a:buClr>
              <a:buFont typeface="Wingdings" panose="05000000000000000000" pitchFamily="2" charset="2"/>
              <a:buChar char="u"/>
            </a:pPr>
            <a:r>
              <a:rPr lang="en-US" altLang="zh-CN" sz="2600" b="1">
                <a:latin typeface="Times New Roman" panose="02020603050405020304" pitchFamily="18" charset="0"/>
                <a:ea typeface="黑体" panose="02010609060101010101" pitchFamily="49" charset="-122"/>
              </a:rPr>
              <a:t> D</a:t>
            </a:r>
            <a:r>
              <a:rPr lang="zh-CN" altLang="en-US" sz="2600" b="1">
                <a:latin typeface="Times New Roman" panose="02020603050405020304" pitchFamily="18" charset="0"/>
                <a:ea typeface="黑体" panose="02010609060101010101" pitchFamily="49" charset="-122"/>
              </a:rPr>
              <a:t> 的阶:</a:t>
            </a:r>
          </a:p>
        </p:txBody>
      </p:sp>
      <p:sp>
        <p:nvSpPr>
          <p:cNvPr id="708615" name="Rectangle 7">
            <a:extLst>
              <a:ext uri="{FF2B5EF4-FFF2-40B4-BE49-F238E27FC236}">
                <a16:creationId xmlns:a16="http://schemas.microsoft.com/office/drawing/2014/main" id="{DFC06C1F-4F4D-4A4D-B99D-D11E72D25755}"/>
              </a:ext>
            </a:extLst>
          </p:cNvPr>
          <p:cNvSpPr>
            <a:spLocks noChangeArrowheads="1"/>
          </p:cNvSpPr>
          <p:nvPr/>
        </p:nvSpPr>
        <p:spPr bwMode="auto">
          <a:xfrm>
            <a:off x="611188" y="2765425"/>
            <a:ext cx="3149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CC"/>
              </a:buClr>
              <a:buFont typeface="Wingdings" panose="05000000000000000000" pitchFamily="2" charset="2"/>
              <a:buChar char="u"/>
            </a:pPr>
            <a:r>
              <a:rPr lang="en-US" altLang="zh-CN" sz="2600" b="1">
                <a:latin typeface="Times New Roman" panose="02020603050405020304" pitchFamily="18" charset="0"/>
                <a:ea typeface="黑体" panose="02010609060101010101" pitchFamily="49" charset="-122"/>
              </a:rPr>
              <a:t> D</a:t>
            </a:r>
            <a:r>
              <a:rPr lang="zh-CN" altLang="en-US" sz="2600" b="1">
                <a:latin typeface="Times New Roman" panose="02020603050405020304" pitchFamily="18" charset="0"/>
                <a:ea typeface="黑体" panose="02010609060101010101" pitchFamily="49" charset="-122"/>
              </a:rPr>
              <a:t> 的大小</a:t>
            </a:r>
            <a:r>
              <a:rPr lang="en-US" altLang="zh-CN" sz="2600" b="1">
                <a:latin typeface="Times New Roman" panose="02020603050405020304" pitchFamily="18" charset="0"/>
                <a:ea typeface="黑体" panose="02010609060101010101" pitchFamily="49" charset="-122"/>
              </a:rPr>
              <a:t>:</a:t>
            </a:r>
          </a:p>
        </p:txBody>
      </p:sp>
      <p:sp>
        <p:nvSpPr>
          <p:cNvPr id="708616" name="Rectangle 8">
            <a:extLst>
              <a:ext uri="{FF2B5EF4-FFF2-40B4-BE49-F238E27FC236}">
                <a16:creationId xmlns:a16="http://schemas.microsoft.com/office/drawing/2014/main" id="{056FBC9D-5A63-4234-B3BD-D6FB74FA70F3}"/>
              </a:ext>
            </a:extLst>
          </p:cNvPr>
          <p:cNvSpPr>
            <a:spLocks noChangeArrowheads="1"/>
          </p:cNvSpPr>
          <p:nvPr/>
        </p:nvSpPr>
        <p:spPr bwMode="auto">
          <a:xfrm>
            <a:off x="611188" y="3451225"/>
            <a:ext cx="365283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CC"/>
              </a:buClr>
              <a:buFont typeface="Wingdings" panose="05000000000000000000" pitchFamily="2" charset="2"/>
              <a:buChar char="u"/>
            </a:pPr>
            <a:r>
              <a:rPr lang="zh-CN" altLang="en-US" sz="2600" b="1">
                <a:latin typeface="Times New Roman" panose="02020603050405020304" pitchFamily="18" charset="0"/>
                <a:ea typeface="黑体" panose="02010609060101010101" pitchFamily="49" charset="-122"/>
              </a:rPr>
              <a:t> 顶点 </a:t>
            </a:r>
            <a:r>
              <a:rPr lang="en-US" altLang="zh-CN" sz="2600" b="1">
                <a:latin typeface="Times New Roman" panose="02020603050405020304" pitchFamily="18" charset="0"/>
                <a:ea typeface="黑体" panose="02010609060101010101" pitchFamily="49" charset="-122"/>
              </a:rPr>
              <a:t>u</a:t>
            </a:r>
            <a:r>
              <a:rPr lang="zh-CN" altLang="en-US" sz="2600" b="1">
                <a:latin typeface="Times New Roman" panose="02020603050405020304" pitchFamily="18" charset="0"/>
                <a:ea typeface="黑体" panose="02010609060101010101" pitchFamily="49" charset="-122"/>
              </a:rPr>
              <a:t> 的出度:</a:t>
            </a:r>
          </a:p>
        </p:txBody>
      </p:sp>
      <p:sp>
        <p:nvSpPr>
          <p:cNvPr id="708617" name="Rectangle 9">
            <a:extLst>
              <a:ext uri="{FF2B5EF4-FFF2-40B4-BE49-F238E27FC236}">
                <a16:creationId xmlns:a16="http://schemas.microsoft.com/office/drawing/2014/main" id="{D66CA7FD-6C19-45A6-891A-05880B58319D}"/>
              </a:ext>
            </a:extLst>
          </p:cNvPr>
          <p:cNvSpPr>
            <a:spLocks noChangeArrowheads="1"/>
          </p:cNvSpPr>
          <p:nvPr/>
        </p:nvSpPr>
        <p:spPr bwMode="auto">
          <a:xfrm>
            <a:off x="611188" y="4137025"/>
            <a:ext cx="3941762"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CC"/>
              </a:buClr>
              <a:buFont typeface="Wingdings" panose="05000000000000000000" pitchFamily="2" charset="2"/>
              <a:buChar char="u"/>
            </a:pPr>
            <a:r>
              <a:rPr lang="zh-CN" altLang="en-US" sz="2600" b="1">
                <a:latin typeface="Times New Roman" panose="02020603050405020304" pitchFamily="18" charset="0"/>
                <a:ea typeface="黑体" panose="02010609060101010101" pitchFamily="49" charset="-122"/>
              </a:rPr>
              <a:t> 顶点 </a:t>
            </a:r>
            <a:r>
              <a:rPr lang="en-US" altLang="zh-CN" sz="2600" b="1">
                <a:latin typeface="Times New Roman" panose="02020603050405020304" pitchFamily="18" charset="0"/>
                <a:ea typeface="黑体" panose="02010609060101010101" pitchFamily="49" charset="-122"/>
              </a:rPr>
              <a:t>u</a:t>
            </a:r>
            <a:r>
              <a:rPr lang="zh-CN" altLang="en-US" sz="2600" b="1">
                <a:latin typeface="Times New Roman" panose="02020603050405020304" pitchFamily="18" charset="0"/>
                <a:ea typeface="黑体" panose="02010609060101010101" pitchFamily="49" charset="-122"/>
              </a:rPr>
              <a:t> 的入度:</a:t>
            </a:r>
          </a:p>
        </p:txBody>
      </p:sp>
      <p:sp>
        <p:nvSpPr>
          <p:cNvPr id="708618" name="Rectangle 10">
            <a:extLst>
              <a:ext uri="{FF2B5EF4-FFF2-40B4-BE49-F238E27FC236}">
                <a16:creationId xmlns:a16="http://schemas.microsoft.com/office/drawing/2014/main" id="{AEB0BF9C-2767-48FA-BF70-4E35071A5609}"/>
              </a:ext>
            </a:extLst>
          </p:cNvPr>
          <p:cNvSpPr>
            <a:spLocks noChangeArrowheads="1"/>
          </p:cNvSpPr>
          <p:nvPr/>
        </p:nvSpPr>
        <p:spPr bwMode="auto">
          <a:xfrm>
            <a:off x="611188" y="4899025"/>
            <a:ext cx="3509962"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CC"/>
              </a:buClr>
              <a:buFont typeface="Wingdings" panose="05000000000000000000" pitchFamily="2" charset="2"/>
              <a:buChar char="u"/>
            </a:pPr>
            <a:r>
              <a:rPr lang="zh-CN" altLang="en-US" sz="2600" b="1">
                <a:latin typeface="Times New Roman" panose="02020603050405020304" pitchFamily="18" charset="0"/>
                <a:ea typeface="黑体" panose="02010609060101010101" pitchFamily="49" charset="-122"/>
              </a:rPr>
              <a:t> 顶点 </a:t>
            </a:r>
            <a:r>
              <a:rPr lang="en-US" altLang="zh-CN" sz="2600" b="1">
                <a:latin typeface="Times New Roman" panose="02020603050405020304" pitchFamily="18" charset="0"/>
                <a:ea typeface="黑体" panose="02010609060101010101" pitchFamily="49" charset="-122"/>
              </a:rPr>
              <a:t>v</a:t>
            </a:r>
            <a:r>
              <a:rPr lang="zh-CN" altLang="en-US" sz="2600" b="1">
                <a:latin typeface="Times New Roman" panose="02020603050405020304" pitchFamily="18" charset="0"/>
                <a:ea typeface="黑体" panose="02010609060101010101" pitchFamily="49" charset="-122"/>
              </a:rPr>
              <a:t> 的出度:</a:t>
            </a:r>
          </a:p>
        </p:txBody>
      </p:sp>
      <p:sp>
        <p:nvSpPr>
          <p:cNvPr id="708619" name="Rectangle 11">
            <a:extLst>
              <a:ext uri="{FF2B5EF4-FFF2-40B4-BE49-F238E27FC236}">
                <a16:creationId xmlns:a16="http://schemas.microsoft.com/office/drawing/2014/main" id="{F3CAF9DC-AC02-4ADC-B7CA-9DE16F68D0BC}"/>
              </a:ext>
            </a:extLst>
          </p:cNvPr>
          <p:cNvSpPr>
            <a:spLocks noChangeArrowheads="1"/>
          </p:cNvSpPr>
          <p:nvPr/>
        </p:nvSpPr>
        <p:spPr bwMode="auto">
          <a:xfrm>
            <a:off x="611188" y="5661025"/>
            <a:ext cx="35814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CC"/>
              </a:buClr>
              <a:buFont typeface="Wingdings" panose="05000000000000000000" pitchFamily="2" charset="2"/>
              <a:buChar char="u"/>
            </a:pPr>
            <a:r>
              <a:rPr lang="zh-CN" altLang="en-US" sz="2600" b="1">
                <a:latin typeface="Times New Roman" panose="02020603050405020304" pitchFamily="18" charset="0"/>
                <a:ea typeface="黑体" panose="02010609060101010101" pitchFamily="49" charset="-122"/>
              </a:rPr>
              <a:t> 顶点 </a:t>
            </a:r>
            <a:r>
              <a:rPr lang="en-US" altLang="zh-CN" sz="2600" b="1">
                <a:latin typeface="Times New Roman" panose="02020603050405020304" pitchFamily="18" charset="0"/>
                <a:ea typeface="黑体" panose="02010609060101010101" pitchFamily="49" charset="-122"/>
              </a:rPr>
              <a:t>v</a:t>
            </a:r>
            <a:r>
              <a:rPr lang="zh-CN" altLang="en-US" sz="2600" b="1">
                <a:latin typeface="Times New Roman" panose="02020603050405020304" pitchFamily="18" charset="0"/>
                <a:ea typeface="黑体" panose="02010609060101010101" pitchFamily="49" charset="-122"/>
              </a:rPr>
              <a:t> 的入度:</a:t>
            </a:r>
          </a:p>
        </p:txBody>
      </p:sp>
      <p:sp>
        <p:nvSpPr>
          <p:cNvPr id="708620" name="Rectangle 12">
            <a:extLst>
              <a:ext uri="{FF2B5EF4-FFF2-40B4-BE49-F238E27FC236}">
                <a16:creationId xmlns:a16="http://schemas.microsoft.com/office/drawing/2014/main" id="{9ACFEC67-513B-4A0F-AF75-568A4E5DBB35}"/>
              </a:ext>
            </a:extLst>
          </p:cNvPr>
          <p:cNvSpPr>
            <a:spLocks noChangeArrowheads="1"/>
          </p:cNvSpPr>
          <p:nvPr/>
        </p:nvSpPr>
        <p:spPr bwMode="auto">
          <a:xfrm>
            <a:off x="2771775" y="2852738"/>
            <a:ext cx="1457325"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6600"/>
                </a:solidFill>
                <a:latin typeface="Courier New" panose="02070309020205020404" pitchFamily="49" charset="0"/>
              </a:rPr>
              <a:t>q(D)=3</a:t>
            </a:r>
            <a:endParaRPr lang="zh-CN" altLang="en-US" b="1">
              <a:solidFill>
                <a:srgbClr val="0000CC"/>
              </a:solidFill>
              <a:latin typeface="Courier New" panose="02070309020205020404" pitchFamily="49" charset="0"/>
            </a:endParaRPr>
          </a:p>
        </p:txBody>
      </p:sp>
      <p:sp>
        <p:nvSpPr>
          <p:cNvPr id="708621" name="Rectangle 13">
            <a:extLst>
              <a:ext uri="{FF2B5EF4-FFF2-40B4-BE49-F238E27FC236}">
                <a16:creationId xmlns:a16="http://schemas.microsoft.com/office/drawing/2014/main" id="{466280D1-9EF3-494D-B391-7EA380BD61D6}"/>
              </a:ext>
            </a:extLst>
          </p:cNvPr>
          <p:cNvSpPr>
            <a:spLocks noChangeArrowheads="1"/>
          </p:cNvSpPr>
          <p:nvPr/>
        </p:nvSpPr>
        <p:spPr bwMode="auto">
          <a:xfrm>
            <a:off x="3419475" y="3573463"/>
            <a:ext cx="1800225"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6600"/>
                </a:solidFill>
                <a:latin typeface="Courier New" panose="02070309020205020404" pitchFamily="49" charset="0"/>
              </a:rPr>
              <a:t>od(u)=2</a:t>
            </a:r>
            <a:endParaRPr lang="zh-CN" altLang="en-US" b="1">
              <a:solidFill>
                <a:srgbClr val="0000CC"/>
              </a:solidFill>
              <a:latin typeface="Courier New" panose="02070309020205020404" pitchFamily="49" charset="0"/>
            </a:endParaRPr>
          </a:p>
        </p:txBody>
      </p:sp>
      <p:sp>
        <p:nvSpPr>
          <p:cNvPr id="708622" name="Rectangle 14">
            <a:extLst>
              <a:ext uri="{FF2B5EF4-FFF2-40B4-BE49-F238E27FC236}">
                <a16:creationId xmlns:a16="http://schemas.microsoft.com/office/drawing/2014/main" id="{A4B7FD22-70AB-4B1D-B415-5A07E4172868}"/>
              </a:ext>
            </a:extLst>
          </p:cNvPr>
          <p:cNvSpPr>
            <a:spLocks noChangeArrowheads="1"/>
          </p:cNvSpPr>
          <p:nvPr/>
        </p:nvSpPr>
        <p:spPr bwMode="auto">
          <a:xfrm>
            <a:off x="3419475" y="4292600"/>
            <a:ext cx="1800225"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6600"/>
                </a:solidFill>
                <a:latin typeface="Courier New" panose="02070309020205020404" pitchFamily="49" charset="0"/>
              </a:rPr>
              <a:t>id(u)=1</a:t>
            </a:r>
            <a:endParaRPr lang="zh-CN" altLang="en-US" b="1">
              <a:solidFill>
                <a:srgbClr val="0000CC"/>
              </a:solidFill>
              <a:latin typeface="Courier New" panose="02070309020205020404" pitchFamily="49" charset="0"/>
            </a:endParaRPr>
          </a:p>
        </p:txBody>
      </p:sp>
      <p:sp>
        <p:nvSpPr>
          <p:cNvPr id="708623" name="Rectangle 15">
            <a:extLst>
              <a:ext uri="{FF2B5EF4-FFF2-40B4-BE49-F238E27FC236}">
                <a16:creationId xmlns:a16="http://schemas.microsoft.com/office/drawing/2014/main" id="{1DCADA38-8AC5-4E88-8F3A-D039A677D0DF}"/>
              </a:ext>
            </a:extLst>
          </p:cNvPr>
          <p:cNvSpPr>
            <a:spLocks noChangeArrowheads="1"/>
          </p:cNvSpPr>
          <p:nvPr/>
        </p:nvSpPr>
        <p:spPr bwMode="auto">
          <a:xfrm>
            <a:off x="3419475" y="5013325"/>
            <a:ext cx="1800225"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6600"/>
                </a:solidFill>
                <a:latin typeface="Courier New" panose="02070309020205020404" pitchFamily="49" charset="0"/>
              </a:rPr>
              <a:t>od(v)=0</a:t>
            </a:r>
            <a:endParaRPr lang="zh-CN" altLang="en-US" b="1">
              <a:solidFill>
                <a:srgbClr val="0000CC"/>
              </a:solidFill>
              <a:latin typeface="Courier New" panose="02070309020205020404" pitchFamily="49" charset="0"/>
            </a:endParaRPr>
          </a:p>
        </p:txBody>
      </p:sp>
      <p:sp>
        <p:nvSpPr>
          <p:cNvPr id="708624" name="Rectangle 16">
            <a:extLst>
              <a:ext uri="{FF2B5EF4-FFF2-40B4-BE49-F238E27FC236}">
                <a16:creationId xmlns:a16="http://schemas.microsoft.com/office/drawing/2014/main" id="{290A05F1-F2A4-4486-8731-14BCC875470C}"/>
              </a:ext>
            </a:extLst>
          </p:cNvPr>
          <p:cNvSpPr>
            <a:spLocks noChangeArrowheads="1"/>
          </p:cNvSpPr>
          <p:nvPr/>
        </p:nvSpPr>
        <p:spPr bwMode="auto">
          <a:xfrm>
            <a:off x="3492500" y="5805488"/>
            <a:ext cx="1800225"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6600"/>
                </a:solidFill>
                <a:latin typeface="Courier New" panose="02070309020205020404" pitchFamily="49" charset="0"/>
              </a:rPr>
              <a:t>id(v)=1</a:t>
            </a:r>
            <a:endParaRPr lang="zh-CN" altLang="en-US" b="1">
              <a:solidFill>
                <a:srgbClr val="0000CC"/>
              </a:solidFill>
              <a:latin typeface="Courier New" panose="02070309020205020404" pitchFamily="49" charset="0"/>
            </a:endParaRPr>
          </a:p>
        </p:txBody>
      </p:sp>
      <p:sp>
        <p:nvSpPr>
          <p:cNvPr id="708625" name="Rectangle 17">
            <a:extLst>
              <a:ext uri="{FF2B5EF4-FFF2-40B4-BE49-F238E27FC236}">
                <a16:creationId xmlns:a16="http://schemas.microsoft.com/office/drawing/2014/main" id="{86253C7C-39C4-4483-85D2-36F6E6FC36CF}"/>
              </a:ext>
            </a:extLst>
          </p:cNvPr>
          <p:cNvSpPr>
            <a:spLocks noGrp="1" noChangeArrowheads="1"/>
          </p:cNvSpPr>
          <p:nvPr>
            <p:ph type="title"/>
          </p:nvPr>
        </p:nvSpPr>
        <p:spPr>
          <a:xfrm>
            <a:off x="1371600" y="152400"/>
            <a:ext cx="6224588" cy="762000"/>
          </a:xfrm>
        </p:spPr>
        <p:txBody>
          <a:bodyPr/>
          <a:lstStyle/>
          <a:p>
            <a:r>
              <a:rPr lang="zh-CN" altLang="en-US"/>
              <a:t>有向图举例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08610"/>
                                        </p:tgtEl>
                                        <p:attrNameLst>
                                          <p:attrName>style.visibility</p:attrName>
                                        </p:attrNameLst>
                                      </p:cBhvr>
                                      <p:to>
                                        <p:strVal val="visible"/>
                                      </p:to>
                                    </p:set>
                                    <p:animEffect transition="in" filter="checkerboard(across)">
                                      <p:cBhvr>
                                        <p:cTn id="7" dur="500"/>
                                        <p:tgtEl>
                                          <p:spTgt spid="70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8614"/>
                                        </p:tgtEl>
                                        <p:attrNameLst>
                                          <p:attrName>style.visibility</p:attrName>
                                        </p:attrNameLst>
                                      </p:cBhvr>
                                      <p:to>
                                        <p:strVal val="visible"/>
                                      </p:to>
                                    </p:set>
                                    <p:animEffect transition="in" filter="wipe(up)">
                                      <p:cBhvr>
                                        <p:cTn id="12" dur="500"/>
                                        <p:tgtEl>
                                          <p:spTgt spid="7086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08613"/>
                                        </p:tgtEl>
                                        <p:attrNameLst>
                                          <p:attrName>style.visibility</p:attrName>
                                        </p:attrNameLst>
                                      </p:cBhvr>
                                      <p:to>
                                        <p:strVal val="visible"/>
                                      </p:to>
                                    </p:set>
                                    <p:animEffect transition="in" filter="wipe(up)">
                                      <p:cBhvr>
                                        <p:cTn id="17" dur="500"/>
                                        <p:tgtEl>
                                          <p:spTgt spid="708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08615"/>
                                        </p:tgtEl>
                                        <p:attrNameLst>
                                          <p:attrName>style.visibility</p:attrName>
                                        </p:attrNameLst>
                                      </p:cBhvr>
                                      <p:to>
                                        <p:strVal val="visible"/>
                                      </p:to>
                                    </p:set>
                                    <p:animEffect transition="in" filter="wipe(up)">
                                      <p:cBhvr>
                                        <p:cTn id="22" dur="500"/>
                                        <p:tgtEl>
                                          <p:spTgt spid="708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08620"/>
                                        </p:tgtEl>
                                        <p:attrNameLst>
                                          <p:attrName>style.visibility</p:attrName>
                                        </p:attrNameLst>
                                      </p:cBhvr>
                                      <p:to>
                                        <p:strVal val="visible"/>
                                      </p:to>
                                    </p:set>
                                    <p:animEffect transition="in" filter="wipe(up)">
                                      <p:cBhvr>
                                        <p:cTn id="27" dur="500"/>
                                        <p:tgtEl>
                                          <p:spTgt spid="7086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08616"/>
                                        </p:tgtEl>
                                        <p:attrNameLst>
                                          <p:attrName>style.visibility</p:attrName>
                                        </p:attrNameLst>
                                      </p:cBhvr>
                                      <p:to>
                                        <p:strVal val="visible"/>
                                      </p:to>
                                    </p:set>
                                    <p:animEffect transition="in" filter="wipe(up)">
                                      <p:cBhvr>
                                        <p:cTn id="32" dur="500"/>
                                        <p:tgtEl>
                                          <p:spTgt spid="7086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08621"/>
                                        </p:tgtEl>
                                        <p:attrNameLst>
                                          <p:attrName>style.visibility</p:attrName>
                                        </p:attrNameLst>
                                      </p:cBhvr>
                                      <p:to>
                                        <p:strVal val="visible"/>
                                      </p:to>
                                    </p:set>
                                    <p:animEffect transition="in" filter="wipe(up)">
                                      <p:cBhvr>
                                        <p:cTn id="37" dur="500"/>
                                        <p:tgtEl>
                                          <p:spTgt spid="7086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08617"/>
                                        </p:tgtEl>
                                        <p:attrNameLst>
                                          <p:attrName>style.visibility</p:attrName>
                                        </p:attrNameLst>
                                      </p:cBhvr>
                                      <p:to>
                                        <p:strVal val="visible"/>
                                      </p:to>
                                    </p:set>
                                    <p:animEffect transition="in" filter="wipe(up)">
                                      <p:cBhvr>
                                        <p:cTn id="42" dur="500"/>
                                        <p:tgtEl>
                                          <p:spTgt spid="7086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08622"/>
                                        </p:tgtEl>
                                        <p:attrNameLst>
                                          <p:attrName>style.visibility</p:attrName>
                                        </p:attrNameLst>
                                      </p:cBhvr>
                                      <p:to>
                                        <p:strVal val="visible"/>
                                      </p:to>
                                    </p:set>
                                    <p:animEffect transition="in" filter="wipe(up)">
                                      <p:cBhvr>
                                        <p:cTn id="47" dur="500"/>
                                        <p:tgtEl>
                                          <p:spTgt spid="7086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08618"/>
                                        </p:tgtEl>
                                        <p:attrNameLst>
                                          <p:attrName>style.visibility</p:attrName>
                                        </p:attrNameLst>
                                      </p:cBhvr>
                                      <p:to>
                                        <p:strVal val="visible"/>
                                      </p:to>
                                    </p:set>
                                    <p:animEffect transition="in" filter="wipe(up)">
                                      <p:cBhvr>
                                        <p:cTn id="52" dur="500"/>
                                        <p:tgtEl>
                                          <p:spTgt spid="7086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08623"/>
                                        </p:tgtEl>
                                        <p:attrNameLst>
                                          <p:attrName>style.visibility</p:attrName>
                                        </p:attrNameLst>
                                      </p:cBhvr>
                                      <p:to>
                                        <p:strVal val="visible"/>
                                      </p:to>
                                    </p:set>
                                    <p:animEffect transition="in" filter="wipe(up)">
                                      <p:cBhvr>
                                        <p:cTn id="57" dur="500"/>
                                        <p:tgtEl>
                                          <p:spTgt spid="7086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08619"/>
                                        </p:tgtEl>
                                        <p:attrNameLst>
                                          <p:attrName>style.visibility</p:attrName>
                                        </p:attrNameLst>
                                      </p:cBhvr>
                                      <p:to>
                                        <p:strVal val="visible"/>
                                      </p:to>
                                    </p:set>
                                    <p:animEffect transition="in" filter="wipe(up)">
                                      <p:cBhvr>
                                        <p:cTn id="62" dur="500"/>
                                        <p:tgtEl>
                                          <p:spTgt spid="7086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08624"/>
                                        </p:tgtEl>
                                        <p:attrNameLst>
                                          <p:attrName>style.visibility</p:attrName>
                                        </p:attrNameLst>
                                      </p:cBhvr>
                                      <p:to>
                                        <p:strVal val="visible"/>
                                      </p:to>
                                    </p:set>
                                    <p:animEffect transition="in" filter="wipe(up)">
                                      <p:cBhvr>
                                        <p:cTn id="67" dur="500"/>
                                        <p:tgtEl>
                                          <p:spTgt spid="70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0" grpId="0"/>
      <p:bldP spid="708613" grpId="0" animBg="1" autoUpdateAnimBg="0"/>
      <p:bldP spid="708614" grpId="0" autoUpdateAnimBg="0"/>
      <p:bldP spid="708615" grpId="0" autoUpdateAnimBg="0"/>
      <p:bldP spid="708616" grpId="0" autoUpdateAnimBg="0"/>
      <p:bldP spid="708617" grpId="0" autoUpdateAnimBg="0"/>
      <p:bldP spid="708618" grpId="0" autoUpdateAnimBg="0"/>
      <p:bldP spid="708619" grpId="0" autoUpdateAnimBg="0"/>
      <p:bldP spid="708620" grpId="0" animBg="1" autoUpdateAnimBg="0"/>
      <p:bldP spid="708621" grpId="0" animBg="1" autoUpdateAnimBg="0"/>
      <p:bldP spid="708622" grpId="0" animBg="1" autoUpdateAnimBg="0"/>
      <p:bldP spid="708623" grpId="0" animBg="1" autoUpdateAnimBg="0"/>
      <p:bldP spid="70862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6" name="Rectangle 4">
            <a:extLst>
              <a:ext uri="{FF2B5EF4-FFF2-40B4-BE49-F238E27FC236}">
                <a16:creationId xmlns:a16="http://schemas.microsoft.com/office/drawing/2014/main" id="{4276FA28-F973-4DE8-A9D2-DC650226A10C}"/>
              </a:ext>
            </a:extLst>
          </p:cNvPr>
          <p:cNvSpPr>
            <a:spLocks noChangeArrowheads="1"/>
          </p:cNvSpPr>
          <p:nvPr/>
        </p:nvSpPr>
        <p:spPr bwMode="auto">
          <a:xfrm>
            <a:off x="5029200" y="1981200"/>
            <a:ext cx="3287713"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006600"/>
                </a:solidFill>
                <a:latin typeface="Courier New" panose="02070309020205020404" pitchFamily="49" charset="0"/>
              </a:rPr>
              <a:t>p(D)=6，q</a:t>
            </a:r>
            <a:r>
              <a:rPr lang="zh-CN" altLang="en-US" b="1">
                <a:solidFill>
                  <a:srgbClr val="006600"/>
                </a:solidFill>
                <a:latin typeface="Courier New" panose="02070309020205020404" pitchFamily="49" charset="0"/>
              </a:rPr>
              <a:t>(</a:t>
            </a:r>
            <a:r>
              <a:rPr lang="en-US" altLang="zh-CN" b="1">
                <a:solidFill>
                  <a:srgbClr val="006600"/>
                </a:solidFill>
                <a:latin typeface="Courier New" panose="02070309020205020404" pitchFamily="49" charset="0"/>
              </a:rPr>
              <a:t>D)=9</a:t>
            </a:r>
            <a:endParaRPr lang="zh-CN" altLang="en-US" b="1">
              <a:solidFill>
                <a:srgbClr val="006600"/>
              </a:solidFill>
              <a:latin typeface="Courier New" panose="02070309020205020404" pitchFamily="49" charset="0"/>
            </a:endParaRPr>
          </a:p>
        </p:txBody>
      </p:sp>
      <p:graphicFrame>
        <p:nvGraphicFramePr>
          <p:cNvPr id="709637" name="Group 5">
            <a:extLst>
              <a:ext uri="{FF2B5EF4-FFF2-40B4-BE49-F238E27FC236}">
                <a16:creationId xmlns:a16="http://schemas.microsoft.com/office/drawing/2014/main" id="{19D8FC26-1248-492F-9F92-283F1CCD91B6}"/>
              </a:ext>
            </a:extLst>
          </p:cNvPr>
          <p:cNvGraphicFramePr>
            <a:graphicFrameLocks noGrp="1"/>
          </p:cNvGraphicFramePr>
          <p:nvPr/>
        </p:nvGraphicFramePr>
        <p:xfrm>
          <a:off x="4859338" y="2565400"/>
          <a:ext cx="3886200" cy="3563620"/>
        </p:xfrm>
        <a:graphic>
          <a:graphicData uri="http://schemas.openxmlformats.org/drawingml/2006/table">
            <a:tbl>
              <a:tblPr/>
              <a:tblGrid>
                <a:gridCol w="863600">
                  <a:extLst>
                    <a:ext uri="{9D8B030D-6E8A-4147-A177-3AD203B41FA5}">
                      <a16:colId xmlns:a16="http://schemas.microsoft.com/office/drawing/2014/main" val="1564848346"/>
                    </a:ext>
                  </a:extLst>
                </a:gridCol>
                <a:gridCol w="1209675">
                  <a:extLst>
                    <a:ext uri="{9D8B030D-6E8A-4147-A177-3AD203B41FA5}">
                      <a16:colId xmlns:a16="http://schemas.microsoft.com/office/drawing/2014/main" val="4205085302"/>
                    </a:ext>
                  </a:extLst>
                </a:gridCol>
                <a:gridCol w="949325">
                  <a:extLst>
                    <a:ext uri="{9D8B030D-6E8A-4147-A177-3AD203B41FA5}">
                      <a16:colId xmlns:a16="http://schemas.microsoft.com/office/drawing/2014/main" val="1644484061"/>
                    </a:ext>
                  </a:extLst>
                </a:gridCol>
                <a:gridCol w="863600">
                  <a:extLst>
                    <a:ext uri="{9D8B030D-6E8A-4147-A177-3AD203B41FA5}">
                      <a16:colId xmlns:a16="http://schemas.microsoft.com/office/drawing/2014/main" val="1772732725"/>
                    </a:ext>
                  </a:extLst>
                </a:gridCol>
              </a:tblGrid>
              <a:tr h="304800">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Tahoma" panose="020B0604030504040204" pitchFamily="34" charset="0"/>
                          <a:ea typeface="楷体_GB2312" pitchFamily="49" charset="-122"/>
                        </a:rPr>
                        <a:t>序号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Tahoma" panose="020B0604030504040204" pitchFamily="34" charset="0"/>
                          <a:ea typeface="楷体_GB2312" pitchFamily="49" charset="-122"/>
                        </a:rPr>
                        <a:t>顶点</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Tahoma" panose="020B0604030504040204" pitchFamily="34" charset="0"/>
                          <a:ea typeface="楷体_GB2312" pitchFamily="49" charset="-122"/>
                        </a:rPr>
                        <a:t>入度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Tahoma" panose="020B0604030504040204" pitchFamily="34" charset="0"/>
                          <a:ea typeface="楷体_GB2312" pitchFamily="49" charset="-122"/>
                        </a:rPr>
                        <a:t>出度</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15119304"/>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rPr>
                        <a:t>alpha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03457592"/>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rPr>
                        <a:t>beta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80947036"/>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rPr>
                        <a:t>gamma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2980043"/>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rPr>
                        <a:t>delta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77509769"/>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rPr>
                        <a:t>rho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38315513"/>
                  </a:ext>
                </a:extLst>
              </a:tr>
              <a:tr h="180975">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990000"/>
                          </a:solidFill>
                          <a:effectLst/>
                          <a:latin typeface="Courier New" panose="02070309020205020404" pitchFamily="49"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Courier New" panose="02070309020205020404" pitchFamily="49" charset="0"/>
                          <a:ea typeface="楷体_GB2312" pitchFamily="49" charset="-122"/>
                        </a:rPr>
                        <a:t>sigma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479425">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955675">
                        <a:spcBef>
                          <a:spcPct val="20000"/>
                        </a:spcBef>
                        <a:buClr>
                          <a:schemeClr val="folHlink"/>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3pPr>
                      <a:lvl4pPr marL="1374775">
                        <a:spcBef>
                          <a:spcPct val="20000"/>
                        </a:spcBef>
                        <a:buClr>
                          <a:schemeClr val="accent2"/>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rgbClr val="0000CC"/>
                          </a:solidFill>
                          <a:effectLst/>
                          <a:latin typeface="Courier New" panose="02070309020205020404" pitchFamily="49"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47086817"/>
                  </a:ext>
                </a:extLst>
              </a:tr>
            </a:tbl>
          </a:graphicData>
        </a:graphic>
      </p:graphicFrame>
      <p:sp>
        <p:nvSpPr>
          <p:cNvPr id="709679" name="Text Box 47">
            <a:extLst>
              <a:ext uri="{FF2B5EF4-FFF2-40B4-BE49-F238E27FC236}">
                <a16:creationId xmlns:a16="http://schemas.microsoft.com/office/drawing/2014/main" id="{F22FD37E-230F-4DFC-B51A-8F28EF470478}"/>
              </a:ext>
            </a:extLst>
          </p:cNvPr>
          <p:cNvSpPr txBox="1">
            <a:spLocks noChangeArrowheads="1"/>
          </p:cNvSpPr>
          <p:nvPr/>
        </p:nvSpPr>
        <p:spPr bwMode="auto">
          <a:xfrm>
            <a:off x="4787900" y="1268413"/>
            <a:ext cx="2808288"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0000CC"/>
              </a:buClr>
              <a:buFont typeface="Wingdings" panose="05000000000000000000" pitchFamily="2" charset="2"/>
              <a:buNone/>
            </a:pPr>
            <a:r>
              <a:rPr lang="zh-CN" altLang="en-US" sz="2600" b="1">
                <a:solidFill>
                  <a:srgbClr val="0000CC"/>
                </a:solidFill>
                <a:latin typeface="Times New Roman" panose="02020603050405020304" pitchFamily="18" charset="0"/>
                <a:ea typeface="黑体" panose="02010609060101010101" pitchFamily="49" charset="-122"/>
              </a:rPr>
              <a:t>例 2：</a:t>
            </a:r>
            <a:r>
              <a:rPr lang="zh-CN" altLang="en-US" sz="2600" b="1">
                <a:latin typeface="Times New Roman" panose="02020603050405020304" pitchFamily="18" charset="0"/>
                <a:ea typeface="黑体" panose="02010609060101010101" pitchFamily="49" charset="-122"/>
              </a:rPr>
              <a:t>左图中</a:t>
            </a:r>
            <a:endParaRPr lang="en-US" altLang="zh-CN" sz="2600" b="1">
              <a:latin typeface="Times New Roman" panose="02020603050405020304" pitchFamily="18" charset="0"/>
              <a:ea typeface="黑体" panose="02010609060101010101" pitchFamily="49" charset="-122"/>
            </a:endParaRPr>
          </a:p>
        </p:txBody>
      </p:sp>
      <p:pic>
        <p:nvPicPr>
          <p:cNvPr id="709680" name="Picture 48" descr="ex8fig2">
            <a:extLst>
              <a:ext uri="{FF2B5EF4-FFF2-40B4-BE49-F238E27FC236}">
                <a16:creationId xmlns:a16="http://schemas.microsoft.com/office/drawing/2014/main" id="{87A315EE-533B-4C10-91EC-8CCC24285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4132263" cy="4495800"/>
          </a:xfrm>
          <a:prstGeom prst="rect">
            <a:avLst/>
          </a:prstGeom>
          <a:noFill/>
          <a:extLst>
            <a:ext uri="{909E8E84-426E-40DD-AFC4-6F175D3DCCD1}">
              <a14:hiddenFill xmlns:a14="http://schemas.microsoft.com/office/drawing/2010/main">
                <a:solidFill>
                  <a:srgbClr val="FFFFFF"/>
                </a:solidFill>
              </a14:hiddenFill>
            </a:ext>
          </a:extLst>
        </p:spPr>
      </p:pic>
      <p:sp>
        <p:nvSpPr>
          <p:cNvPr id="709681" name="Rectangle 49">
            <a:extLst>
              <a:ext uri="{FF2B5EF4-FFF2-40B4-BE49-F238E27FC236}">
                <a16:creationId xmlns:a16="http://schemas.microsoft.com/office/drawing/2014/main" id="{3F860174-E0AD-410A-8FFE-F63F0B36C58B}"/>
              </a:ext>
            </a:extLst>
          </p:cNvPr>
          <p:cNvSpPr>
            <a:spLocks noGrp="1" noChangeArrowheads="1"/>
          </p:cNvSpPr>
          <p:nvPr>
            <p:ph type="title"/>
          </p:nvPr>
        </p:nvSpPr>
        <p:spPr>
          <a:xfrm>
            <a:off x="1371600" y="152400"/>
            <a:ext cx="6224588" cy="762000"/>
          </a:xfrm>
        </p:spPr>
        <p:txBody>
          <a:bodyPr/>
          <a:lstStyle/>
          <a:p>
            <a:r>
              <a:rPr lang="zh-CN" altLang="en-US"/>
              <a:t>有向图举例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709680"/>
                                        </p:tgtEl>
                                        <p:attrNameLst>
                                          <p:attrName>style.visibility</p:attrName>
                                        </p:attrNameLst>
                                      </p:cBhvr>
                                      <p:to>
                                        <p:strVal val="visible"/>
                                      </p:to>
                                    </p:set>
                                    <p:animEffect transition="in" filter="diamond(in)">
                                      <p:cBhvr>
                                        <p:cTn id="7" dur="2000"/>
                                        <p:tgtEl>
                                          <p:spTgt spid="709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9679"/>
                                        </p:tgtEl>
                                        <p:attrNameLst>
                                          <p:attrName>style.visibility</p:attrName>
                                        </p:attrNameLst>
                                      </p:cBhvr>
                                      <p:to>
                                        <p:strVal val="visible"/>
                                      </p:to>
                                    </p:set>
                                    <p:animEffect transition="in" filter="wipe(up)">
                                      <p:cBhvr>
                                        <p:cTn id="12" dur="500"/>
                                        <p:tgtEl>
                                          <p:spTgt spid="709679"/>
                                        </p:tgtEl>
                                      </p:cBhvr>
                                    </p:animEffect>
                                  </p:childTnLst>
                                </p:cTn>
                              </p:par>
                            </p:childTnLst>
                          </p:cTn>
                        </p:par>
                        <p:par>
                          <p:cTn id="13" fill="hold" nodeType="afterGroup">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709636"/>
                                        </p:tgtEl>
                                        <p:attrNameLst>
                                          <p:attrName>style.visibility</p:attrName>
                                        </p:attrNameLst>
                                      </p:cBhvr>
                                      <p:to>
                                        <p:strVal val="visible"/>
                                      </p:to>
                                    </p:set>
                                    <p:anim calcmode="lin" valueType="num">
                                      <p:cBhvr additive="base">
                                        <p:cTn id="16" dur="500" fill="hold"/>
                                        <p:tgtEl>
                                          <p:spTgt spid="709636"/>
                                        </p:tgtEl>
                                        <p:attrNameLst>
                                          <p:attrName>ppt_x</p:attrName>
                                        </p:attrNameLst>
                                      </p:cBhvr>
                                      <p:tavLst>
                                        <p:tav tm="0">
                                          <p:val>
                                            <p:strVal val="1+#ppt_w/2"/>
                                          </p:val>
                                        </p:tav>
                                        <p:tav tm="100000">
                                          <p:val>
                                            <p:strVal val="#ppt_x"/>
                                          </p:val>
                                        </p:tav>
                                      </p:tavLst>
                                    </p:anim>
                                    <p:anim calcmode="lin" valueType="num">
                                      <p:cBhvr additive="base">
                                        <p:cTn id="17" dur="500" fill="hold"/>
                                        <p:tgtEl>
                                          <p:spTgt spid="709636"/>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9" presetClass="entr" presetSubtype="0" fill="hold" nodeType="afterEffect">
                                  <p:stCondLst>
                                    <p:cond delay="0"/>
                                  </p:stCondLst>
                                  <p:childTnLst>
                                    <p:set>
                                      <p:cBhvr>
                                        <p:cTn id="20" dur="1" fill="hold">
                                          <p:stCondLst>
                                            <p:cond delay="0"/>
                                          </p:stCondLst>
                                        </p:cTn>
                                        <p:tgtEl>
                                          <p:spTgt spid="709637"/>
                                        </p:tgtEl>
                                        <p:attrNameLst>
                                          <p:attrName>style.visibility</p:attrName>
                                        </p:attrNameLst>
                                      </p:cBhvr>
                                      <p:to>
                                        <p:strVal val="visible"/>
                                      </p:to>
                                    </p:set>
                                    <p:animEffect transition="in" filter="dissolve">
                                      <p:cBhvr>
                                        <p:cTn id="21" dur="500"/>
                                        <p:tgtEl>
                                          <p:spTgt spid="70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animBg="1" autoUpdateAnimBg="0"/>
      <p:bldP spid="7096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0" name="Text Box 4">
            <a:extLst>
              <a:ext uri="{FF2B5EF4-FFF2-40B4-BE49-F238E27FC236}">
                <a16:creationId xmlns:a16="http://schemas.microsoft.com/office/drawing/2014/main" id="{7E0C0305-207E-4318-9E3C-A1ADC32B8FAB}"/>
              </a:ext>
            </a:extLst>
          </p:cNvPr>
          <p:cNvSpPr txBox="1">
            <a:spLocks noChangeArrowheads="1"/>
          </p:cNvSpPr>
          <p:nvPr/>
        </p:nvSpPr>
        <p:spPr bwMode="auto">
          <a:xfrm>
            <a:off x="228600" y="1295400"/>
            <a:ext cx="8305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65175" indent="-285750">
              <a:defRPr kumimoji="1" sz="2400">
                <a:solidFill>
                  <a:schemeClr val="tx1"/>
                </a:solidFill>
                <a:latin typeface="Arial" panose="020B0604020202020204" pitchFamily="34" charset="0"/>
                <a:ea typeface="宋体" panose="02010600030101010101" pitchFamily="2" charset="-122"/>
              </a:defRPr>
            </a:lvl2pPr>
            <a:lvl3pPr marL="1184275" indent="-228600">
              <a:defRPr kumimoji="1" sz="2400">
                <a:solidFill>
                  <a:schemeClr val="tx1"/>
                </a:solidFill>
                <a:latin typeface="Arial" panose="020B0604020202020204" pitchFamily="34" charset="0"/>
                <a:ea typeface="宋体" panose="02010600030101010101" pitchFamily="2" charset="-122"/>
              </a:defRPr>
            </a:lvl3pPr>
            <a:lvl4pPr marL="1603375"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20000"/>
              </a:lnSpc>
              <a:spcBef>
                <a:spcPct val="40000"/>
              </a:spcBef>
              <a:buClr>
                <a:schemeClr val="hlink"/>
              </a:buClr>
              <a:buFont typeface="Wingdings" panose="05000000000000000000" pitchFamily="2" charset="2"/>
              <a:buChar char="q"/>
            </a:pPr>
            <a:r>
              <a:rPr lang="zh-CN" altLang="en-US" sz="2800" b="1">
                <a:latin typeface="Times New Roman" panose="02020603050405020304" pitchFamily="18" charset="0"/>
                <a:ea typeface="黑体" panose="02010609060101010101" pitchFamily="49" charset="-122"/>
              </a:rPr>
              <a:t> 为研究需要，我们定义邻接矩阵</a:t>
            </a:r>
          </a:p>
        </p:txBody>
      </p:sp>
      <p:pic>
        <p:nvPicPr>
          <p:cNvPr id="710661" name="Picture 5" descr="未标题-1">
            <a:extLst>
              <a:ext uri="{FF2B5EF4-FFF2-40B4-BE49-F238E27FC236}">
                <a16:creationId xmlns:a16="http://schemas.microsoft.com/office/drawing/2014/main" id="{45982334-5E80-4A96-8633-19D3EE981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 y="1986802"/>
            <a:ext cx="7620000" cy="887413"/>
          </a:xfrm>
          <a:prstGeom prst="rect">
            <a:avLst/>
          </a:prstGeom>
          <a:noFill/>
          <a:extLst>
            <a:ext uri="{909E8E84-426E-40DD-AFC4-6F175D3DCCD1}">
              <a14:hiddenFill xmlns:a14="http://schemas.microsoft.com/office/drawing/2010/main">
                <a:solidFill>
                  <a:srgbClr val="FFFFFF"/>
                </a:solidFill>
              </a14:hiddenFill>
            </a:ext>
          </a:extLst>
        </p:spPr>
      </p:pic>
      <p:pic>
        <p:nvPicPr>
          <p:cNvPr id="710662" name="Picture 6" descr="未标题-1">
            <a:extLst>
              <a:ext uri="{FF2B5EF4-FFF2-40B4-BE49-F238E27FC236}">
                <a16:creationId xmlns:a16="http://schemas.microsoft.com/office/drawing/2014/main" id="{664FDA09-A971-4E63-80C8-D1A55C664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10000"/>
            <a:ext cx="4267200" cy="2543175"/>
          </a:xfrm>
          <a:prstGeom prst="rect">
            <a:avLst/>
          </a:prstGeom>
          <a:noFill/>
          <a:extLst>
            <a:ext uri="{909E8E84-426E-40DD-AFC4-6F175D3DCCD1}">
              <a14:hiddenFill xmlns:a14="http://schemas.microsoft.com/office/drawing/2010/main">
                <a:solidFill>
                  <a:srgbClr val="FFFFFF"/>
                </a:solidFill>
              </a14:hiddenFill>
            </a:ext>
          </a:extLst>
        </p:spPr>
      </p:pic>
      <p:sp>
        <p:nvSpPr>
          <p:cNvPr id="710663" name="Text Box 7">
            <a:extLst>
              <a:ext uri="{FF2B5EF4-FFF2-40B4-BE49-F238E27FC236}">
                <a16:creationId xmlns:a16="http://schemas.microsoft.com/office/drawing/2014/main" id="{5BBDB1B4-BF44-43AD-A916-3FB77743920E}"/>
              </a:ext>
            </a:extLst>
          </p:cNvPr>
          <p:cNvSpPr txBox="1">
            <a:spLocks noChangeArrowheads="1"/>
          </p:cNvSpPr>
          <p:nvPr/>
        </p:nvSpPr>
        <p:spPr bwMode="auto">
          <a:xfrm>
            <a:off x="304800" y="3048000"/>
            <a:ext cx="8305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sz="2800" b="1">
                <a:solidFill>
                  <a:srgbClr val="0000CC"/>
                </a:solidFill>
                <a:latin typeface="Times New Roman" panose="02020603050405020304" pitchFamily="18" charset="0"/>
                <a:ea typeface="黑体" panose="02010609060101010101" pitchFamily="49" charset="-122"/>
              </a:rPr>
              <a:t>对于例 2 中的有向图，其</a:t>
            </a:r>
            <a:r>
              <a:rPr lang="zh-CN" altLang="en-US" sz="2800" b="1">
                <a:solidFill>
                  <a:srgbClr val="990000"/>
                </a:solidFill>
                <a:latin typeface="Times New Roman" panose="02020603050405020304" pitchFamily="18" charset="0"/>
                <a:ea typeface="黑体" panose="02010609060101010101" pitchFamily="49" charset="-122"/>
              </a:rPr>
              <a:t>邻接矩阵</a:t>
            </a:r>
            <a:r>
              <a:rPr lang="zh-CN" altLang="en-US" sz="2800" b="1">
                <a:solidFill>
                  <a:srgbClr val="0000CC"/>
                </a:solidFill>
                <a:latin typeface="Times New Roman" panose="02020603050405020304" pitchFamily="18" charset="0"/>
                <a:ea typeface="黑体" panose="02010609060101010101" pitchFamily="49" charset="-122"/>
              </a:rPr>
              <a:t>为</a:t>
            </a:r>
          </a:p>
        </p:txBody>
      </p:sp>
      <p:pic>
        <p:nvPicPr>
          <p:cNvPr id="710664" name="Picture 8" descr="ex8fig3">
            <a:extLst>
              <a:ext uri="{FF2B5EF4-FFF2-40B4-BE49-F238E27FC236}">
                <a16:creationId xmlns:a16="http://schemas.microsoft.com/office/drawing/2014/main" id="{0BA9D422-EEFF-485B-B544-5B2140828C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73463"/>
            <a:ext cx="2800350" cy="3048000"/>
          </a:xfrm>
          <a:prstGeom prst="rect">
            <a:avLst/>
          </a:prstGeom>
          <a:noFill/>
          <a:extLst>
            <a:ext uri="{909E8E84-426E-40DD-AFC4-6F175D3DCCD1}">
              <a14:hiddenFill xmlns:a14="http://schemas.microsoft.com/office/drawing/2010/main">
                <a:solidFill>
                  <a:srgbClr val="FFFFFF"/>
                </a:solidFill>
              </a14:hiddenFill>
            </a:ext>
          </a:extLst>
        </p:spPr>
      </p:pic>
      <p:sp>
        <p:nvSpPr>
          <p:cNvPr id="710665" name="Rectangle 9">
            <a:extLst>
              <a:ext uri="{FF2B5EF4-FFF2-40B4-BE49-F238E27FC236}">
                <a16:creationId xmlns:a16="http://schemas.microsoft.com/office/drawing/2014/main" id="{BF6E4E57-4D5B-47F2-AB8F-B85609327FC7}"/>
              </a:ext>
            </a:extLst>
          </p:cNvPr>
          <p:cNvSpPr>
            <a:spLocks noGrp="1" noChangeArrowheads="1"/>
          </p:cNvSpPr>
          <p:nvPr>
            <p:ph type="title"/>
          </p:nvPr>
        </p:nvSpPr>
        <p:spPr>
          <a:xfrm>
            <a:off x="1371600" y="152400"/>
            <a:ext cx="6080125" cy="762000"/>
          </a:xfrm>
        </p:spPr>
        <p:txBody>
          <a:bodyPr/>
          <a:lstStyle/>
          <a:p>
            <a:r>
              <a:rPr lang="zh-CN" altLang="en-US"/>
              <a:t>邻接矩阵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10660"/>
                                        </p:tgtEl>
                                        <p:attrNameLst>
                                          <p:attrName>style.visibility</p:attrName>
                                        </p:attrNameLst>
                                      </p:cBhvr>
                                      <p:to>
                                        <p:strVal val="visible"/>
                                      </p:to>
                                    </p:set>
                                    <p:animEffect transition="in" filter="box(in)">
                                      <p:cBhvr>
                                        <p:cTn id="7" dur="500"/>
                                        <p:tgtEl>
                                          <p:spTgt spid="710660"/>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710661"/>
                                        </p:tgtEl>
                                        <p:attrNameLst>
                                          <p:attrName>style.visibility</p:attrName>
                                        </p:attrNameLst>
                                      </p:cBhvr>
                                      <p:to>
                                        <p:strVal val="visible"/>
                                      </p:to>
                                    </p:set>
                                    <p:animEffect transition="in" filter="slide(fromBottom)">
                                      <p:cBhvr>
                                        <p:cTn id="11" dur="500"/>
                                        <p:tgtEl>
                                          <p:spTgt spid="7106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10664"/>
                                        </p:tgtEl>
                                        <p:attrNameLst>
                                          <p:attrName>style.visibility</p:attrName>
                                        </p:attrNameLst>
                                      </p:cBhvr>
                                      <p:to>
                                        <p:strVal val="visible"/>
                                      </p:to>
                                    </p:set>
                                    <p:animEffect transition="in" filter="wipe(up)">
                                      <p:cBhvr>
                                        <p:cTn id="16" dur="500"/>
                                        <p:tgtEl>
                                          <p:spTgt spid="710664"/>
                                        </p:tgtEl>
                                      </p:cBhvr>
                                    </p:animEffect>
                                  </p:childTnLst>
                                </p:cTn>
                              </p:par>
                            </p:childTnLst>
                          </p:cTn>
                        </p:par>
                        <p:par>
                          <p:cTn id="17" fill="hold" nodeType="afterGroup">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10663"/>
                                        </p:tgtEl>
                                        <p:attrNameLst>
                                          <p:attrName>style.visibility</p:attrName>
                                        </p:attrNameLst>
                                      </p:cBhvr>
                                      <p:to>
                                        <p:strVal val="visible"/>
                                      </p:to>
                                    </p:set>
                                    <p:animEffect transition="in" filter="wipe(up)">
                                      <p:cBhvr>
                                        <p:cTn id="20" dur="500"/>
                                        <p:tgtEl>
                                          <p:spTgt spid="7106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710662"/>
                                        </p:tgtEl>
                                        <p:attrNameLst>
                                          <p:attrName>style.visibility</p:attrName>
                                        </p:attrNameLst>
                                      </p:cBhvr>
                                      <p:to>
                                        <p:strVal val="visible"/>
                                      </p:to>
                                    </p:set>
                                    <p:animEffect transition="in" filter="slide(fromBottom)">
                                      <p:cBhvr>
                                        <p:cTn id="25" dur="500"/>
                                        <p:tgtEl>
                                          <p:spTgt spid="71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0" grpId="0"/>
      <p:bldP spid="7106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0661" name="Picture 5" descr="未标题-1">
            <a:extLst>
              <a:ext uri="{FF2B5EF4-FFF2-40B4-BE49-F238E27FC236}">
                <a16:creationId xmlns:a16="http://schemas.microsoft.com/office/drawing/2014/main" id="{45982334-5E80-4A96-8633-19D3EE981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 y="1124744"/>
            <a:ext cx="7620000" cy="887413"/>
          </a:xfrm>
          <a:prstGeom prst="rect">
            <a:avLst/>
          </a:prstGeom>
          <a:noFill/>
          <a:extLst>
            <a:ext uri="{909E8E84-426E-40DD-AFC4-6F175D3DCCD1}">
              <a14:hiddenFill xmlns:a14="http://schemas.microsoft.com/office/drawing/2010/main">
                <a:solidFill>
                  <a:srgbClr val="FFFFFF"/>
                </a:solidFill>
              </a14:hiddenFill>
            </a:ext>
          </a:extLst>
        </p:spPr>
      </p:pic>
      <p:sp>
        <p:nvSpPr>
          <p:cNvPr id="710663" name="Text Box 7">
            <a:extLst>
              <a:ext uri="{FF2B5EF4-FFF2-40B4-BE49-F238E27FC236}">
                <a16:creationId xmlns:a16="http://schemas.microsoft.com/office/drawing/2014/main" id="{5BBDB1B4-BF44-43AD-A916-3FB77743920E}"/>
              </a:ext>
            </a:extLst>
          </p:cNvPr>
          <p:cNvSpPr txBox="1">
            <a:spLocks noChangeArrowheads="1"/>
          </p:cNvSpPr>
          <p:nvPr/>
        </p:nvSpPr>
        <p:spPr bwMode="auto">
          <a:xfrm>
            <a:off x="179512" y="1866568"/>
            <a:ext cx="8305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3300"/>
              </a:buClr>
              <a:buFont typeface="Wingdings" panose="05000000000000000000" pitchFamily="2" charset="2"/>
              <a:buNone/>
            </a:pPr>
            <a:r>
              <a:rPr lang="zh-CN" altLang="en-US" sz="2800" b="1">
                <a:solidFill>
                  <a:srgbClr val="0000CC"/>
                </a:solidFill>
                <a:latin typeface="Times New Roman" panose="02020603050405020304" pitchFamily="18" charset="0"/>
                <a:ea typeface="黑体" panose="02010609060101010101" pitchFamily="49" charset="-122"/>
              </a:rPr>
              <a:t>对于例 2 中的有向图，其</a:t>
            </a:r>
            <a:r>
              <a:rPr lang="zh-CN" altLang="en-US" sz="2800" b="1">
                <a:solidFill>
                  <a:srgbClr val="990000"/>
                </a:solidFill>
                <a:latin typeface="Times New Roman" panose="02020603050405020304" pitchFamily="18" charset="0"/>
                <a:ea typeface="黑体" panose="02010609060101010101" pitchFamily="49" charset="-122"/>
              </a:rPr>
              <a:t>邻接矩阵</a:t>
            </a:r>
            <a:r>
              <a:rPr lang="zh-CN" altLang="en-US" sz="2800" b="1">
                <a:solidFill>
                  <a:srgbClr val="0000CC"/>
                </a:solidFill>
                <a:latin typeface="Times New Roman" panose="02020603050405020304" pitchFamily="18" charset="0"/>
                <a:ea typeface="黑体" panose="02010609060101010101" pitchFamily="49" charset="-122"/>
              </a:rPr>
              <a:t>为</a:t>
            </a:r>
          </a:p>
        </p:txBody>
      </p:sp>
      <p:pic>
        <p:nvPicPr>
          <p:cNvPr id="710664" name="Picture 8" descr="ex8fig3">
            <a:extLst>
              <a:ext uri="{FF2B5EF4-FFF2-40B4-BE49-F238E27FC236}">
                <a16:creationId xmlns:a16="http://schemas.microsoft.com/office/drawing/2014/main" id="{0BA9D422-EEFF-485B-B544-5B2140828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564904"/>
            <a:ext cx="2800350" cy="3048000"/>
          </a:xfrm>
          <a:prstGeom prst="rect">
            <a:avLst/>
          </a:prstGeom>
          <a:noFill/>
          <a:extLst>
            <a:ext uri="{909E8E84-426E-40DD-AFC4-6F175D3DCCD1}">
              <a14:hiddenFill xmlns:a14="http://schemas.microsoft.com/office/drawing/2010/main">
                <a:solidFill>
                  <a:srgbClr val="FFFFFF"/>
                </a:solidFill>
              </a14:hiddenFill>
            </a:ext>
          </a:extLst>
        </p:spPr>
      </p:pic>
      <p:sp>
        <p:nvSpPr>
          <p:cNvPr id="710665" name="Rectangle 9">
            <a:extLst>
              <a:ext uri="{FF2B5EF4-FFF2-40B4-BE49-F238E27FC236}">
                <a16:creationId xmlns:a16="http://schemas.microsoft.com/office/drawing/2014/main" id="{BF6E4E57-4D5B-47F2-AB8F-B85609327FC7}"/>
              </a:ext>
            </a:extLst>
          </p:cNvPr>
          <p:cNvSpPr>
            <a:spLocks noGrp="1" noChangeArrowheads="1"/>
          </p:cNvSpPr>
          <p:nvPr>
            <p:ph type="title"/>
          </p:nvPr>
        </p:nvSpPr>
        <p:spPr>
          <a:xfrm>
            <a:off x="1371600" y="152400"/>
            <a:ext cx="6080125" cy="762000"/>
          </a:xfrm>
        </p:spPr>
        <p:txBody>
          <a:bodyPr/>
          <a:lstStyle/>
          <a:p>
            <a:r>
              <a:rPr lang="zh-CN" altLang="en-US"/>
              <a:t>邻接矩阵</a:t>
            </a:r>
          </a:p>
        </p:txBody>
      </p:sp>
    </p:spTree>
    <p:extLst>
      <p:ext uri="{BB962C8B-B14F-4D97-AF65-F5344CB8AC3E}">
        <p14:creationId xmlns:p14="http://schemas.microsoft.com/office/powerpoint/2010/main" val="13656545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nodeType="afterEffect">
                                  <p:stCondLst>
                                    <p:cond delay="0"/>
                                  </p:stCondLst>
                                  <p:childTnLst>
                                    <p:set>
                                      <p:cBhvr>
                                        <p:cTn id="6" dur="1" fill="hold">
                                          <p:stCondLst>
                                            <p:cond delay="0"/>
                                          </p:stCondLst>
                                        </p:cTn>
                                        <p:tgtEl>
                                          <p:spTgt spid="710661"/>
                                        </p:tgtEl>
                                        <p:attrNameLst>
                                          <p:attrName>style.visibility</p:attrName>
                                        </p:attrNameLst>
                                      </p:cBhvr>
                                      <p:to>
                                        <p:strVal val="visible"/>
                                      </p:to>
                                    </p:set>
                                    <p:animEffect transition="in" filter="slide(fromBottom)">
                                      <p:cBhvr>
                                        <p:cTn id="7" dur="500"/>
                                        <p:tgtEl>
                                          <p:spTgt spid="710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0664"/>
                                        </p:tgtEl>
                                        <p:attrNameLst>
                                          <p:attrName>style.visibility</p:attrName>
                                        </p:attrNameLst>
                                      </p:cBhvr>
                                      <p:to>
                                        <p:strVal val="visible"/>
                                      </p:to>
                                    </p:set>
                                    <p:animEffect transition="in" filter="wipe(up)">
                                      <p:cBhvr>
                                        <p:cTn id="12" dur="500"/>
                                        <p:tgtEl>
                                          <p:spTgt spid="710664"/>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10663"/>
                                        </p:tgtEl>
                                        <p:attrNameLst>
                                          <p:attrName>style.visibility</p:attrName>
                                        </p:attrNameLst>
                                      </p:cBhvr>
                                      <p:to>
                                        <p:strVal val="visible"/>
                                      </p:to>
                                    </p:set>
                                    <p:animEffect transition="in" filter="wipe(up)">
                                      <p:cBhvr>
                                        <p:cTn id="16" dur="500"/>
                                        <p:tgtEl>
                                          <p:spTgt spid="710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3" grpId="0"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6540</TotalTime>
  <Words>2304</Words>
  <Application>Microsoft Office PowerPoint</Application>
  <PresentationFormat>全屏显示(4:3)</PresentationFormat>
  <Paragraphs>255</Paragraphs>
  <Slides>35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4" baseType="lpstr">
      <vt:lpstr>黑体</vt:lpstr>
      <vt:lpstr>宋体</vt:lpstr>
      <vt:lpstr>Arial</vt:lpstr>
      <vt:lpstr>Courier New</vt:lpstr>
      <vt:lpstr>Tahoma</vt:lpstr>
      <vt:lpstr>Times New Roman</vt:lpstr>
      <vt:lpstr>Wingdings</vt:lpstr>
      <vt:lpstr>Blends</vt:lpstr>
      <vt:lpstr>Equation</vt:lpstr>
      <vt:lpstr>数学实验</vt:lpstr>
      <vt:lpstr>问题背景和实验目的</vt:lpstr>
      <vt:lpstr>PageRank 介绍</vt:lpstr>
      <vt:lpstr>实验内容</vt:lpstr>
      <vt:lpstr>有向图相关术语</vt:lpstr>
      <vt:lpstr>有向图举例</vt:lpstr>
      <vt:lpstr>有向图举例</vt:lpstr>
      <vt:lpstr>邻接矩阵</vt:lpstr>
      <vt:lpstr>邻接矩阵</vt:lpstr>
      <vt:lpstr>邻接矩阵的性质</vt:lpstr>
      <vt:lpstr>PageRank 的决定因素</vt:lpstr>
      <vt:lpstr>哪个网页最重要</vt:lpstr>
      <vt:lpstr>简化的 PageRank 算法</vt:lpstr>
      <vt:lpstr>简化 PageRank 的数学模型</vt:lpstr>
      <vt:lpstr>简化 PageRank 存在的问题</vt:lpstr>
      <vt:lpstr>改进的 PageRank</vt:lpstr>
      <vt:lpstr>改进的 PageRank</vt:lpstr>
      <vt:lpstr>改进的 PageRank</vt:lpstr>
      <vt:lpstr>改进的 PageRank</vt:lpstr>
      <vt:lpstr>改进的 PageRank</vt:lpstr>
      <vt:lpstr>改进的 PageRank</vt:lpstr>
      <vt:lpstr>改进的 PageRank</vt:lpstr>
      <vt:lpstr>Perron-Frobnius 定理</vt:lpstr>
      <vt:lpstr>A 的谱半径</vt:lpstr>
      <vt:lpstr>网页排名举例</vt:lpstr>
      <vt:lpstr>网页排名举例</vt:lpstr>
      <vt:lpstr>Power Iteration</vt:lpstr>
      <vt:lpstr>Power Iteration</vt:lpstr>
      <vt:lpstr>Power Iteration</vt:lpstr>
      <vt:lpstr>幂迭代法举例</vt:lpstr>
      <vt:lpstr>幂迭代法举例</vt:lpstr>
      <vt:lpstr>一个问题</vt:lpstr>
      <vt:lpstr>应用实例</vt:lpstr>
      <vt:lpstr>应用实例</vt:lpstr>
      <vt:lpstr>上机作业</vt:lpstr>
    </vt:vector>
  </TitlesOfParts>
  <Company>联想（北京）有限公司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 User</dc:creator>
  <cp:lastModifiedBy>Shi Sophie</cp:lastModifiedBy>
  <cp:revision>879</cp:revision>
  <cp:lastPrinted>1601-01-01T00:00:00Z</cp:lastPrinted>
  <dcterms:created xsi:type="dcterms:W3CDTF">2005-02-05T01:21:04Z</dcterms:created>
  <dcterms:modified xsi:type="dcterms:W3CDTF">2019-05-29T05:31:41Z</dcterms:modified>
</cp:coreProperties>
</file>