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2"/>
  </p:handoutMasterIdLst>
  <p:sldIdLst>
    <p:sldId id="256" r:id="rId4"/>
    <p:sldId id="257" r:id="rId6"/>
    <p:sldId id="270" r:id="rId7"/>
    <p:sldId id="275" r:id="rId8"/>
    <p:sldId id="274" r:id="rId9"/>
    <p:sldId id="272" r:id="rId10"/>
    <p:sldId id="258" r:id="rId11"/>
    <p:sldId id="259" r:id="rId12"/>
    <p:sldId id="260" r:id="rId13"/>
    <p:sldId id="281" r:id="rId14"/>
    <p:sldId id="282" r:id="rId15"/>
    <p:sldId id="283" r:id="rId16"/>
    <p:sldId id="261" r:id="rId17"/>
    <p:sldId id="262" r:id="rId18"/>
    <p:sldId id="263" r:id="rId19"/>
    <p:sldId id="285" r:id="rId20"/>
    <p:sldId id="284" r:id="rId21"/>
    <p:sldId id="291" r:id="rId22"/>
    <p:sldId id="287" r:id="rId23"/>
    <p:sldId id="288" r:id="rId24"/>
    <p:sldId id="294" r:id="rId25"/>
    <p:sldId id="295" r:id="rId26"/>
    <p:sldId id="264" r:id="rId27"/>
    <p:sldId id="276" r:id="rId28"/>
    <p:sldId id="278" r:id="rId29"/>
    <p:sldId id="280" r:id="rId30"/>
    <p:sldId id="279" r:id="rId31"/>
    <p:sldId id="302" r:id="rId32"/>
    <p:sldId id="303" r:id="rId33"/>
    <p:sldId id="265" r:id="rId34"/>
    <p:sldId id="299" r:id="rId35"/>
    <p:sldId id="300" r:id="rId36"/>
    <p:sldId id="266" r:id="rId37"/>
    <p:sldId id="273" r:id="rId38"/>
    <p:sldId id="267" r:id="rId39"/>
    <p:sldId id="268" r:id="rId40"/>
    <p:sldId id="269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anose="02010600030101010101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anose="02010600030101010101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anose="02010600030101010101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anose="02010600030101010101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anose="02010600030101010101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704020202020204" pitchFamily="34" charset="0"/>
        <a:ea typeface="宋体" panose="02010600030101010101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704020202020204" pitchFamily="34" charset="0"/>
        <a:ea typeface="宋体" panose="02010600030101010101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704020202020204" pitchFamily="34" charset="0"/>
        <a:ea typeface="宋体" panose="02010600030101010101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704020202020204" pitchFamily="34" charset="0"/>
        <a:ea typeface="宋体" panose="0201060003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99"/>
    <a:srgbClr val="FFFFCC"/>
    <a:srgbClr val="FFCCFF"/>
    <a:srgbClr val="66FFFF"/>
    <a:srgbClr val="0066FF"/>
    <a:srgbClr val="11C5EF"/>
    <a:srgbClr val="FF6699"/>
    <a:srgbClr val="99CCFF"/>
    <a:srgbClr val="FF99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567" autoAdjust="0"/>
  </p:normalViewPr>
  <p:slideViewPr>
    <p:cSldViewPr>
      <p:cViewPr varScale="1">
        <p:scale>
          <a:sx n="72" d="100"/>
          <a:sy n="72" d="100"/>
        </p:scale>
        <p:origin x="1530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512"/>
    </p:cViewPr>
  </p:sorterViewPr>
  <p:notesViewPr>
    <p:cSldViewPr>
      <p:cViewPr varScale="1">
        <p:scale>
          <a:sx n="31" d="100"/>
          <a:sy n="31" d="100"/>
        </p:scale>
        <p:origin x="-120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6E587-90B8-419D-9B61-0A2900F28E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327C585-989E-4A17-A59E-DDA8656716D0}">
      <dgm:prSet/>
      <dgm:spPr/>
      <dgm:t>
        <a:bodyPr/>
        <a:lstStyle/>
        <a:p>
          <a:pPr rtl="0"/>
          <a:r>
            <a:rPr lang="zh-CN" dirty="0" smtClean="0">
              <a:solidFill>
                <a:srgbClr val="002060"/>
              </a:solidFill>
            </a:rPr>
            <a:t>实验</a:t>
          </a:r>
          <a:r>
            <a:rPr lang="en-US" dirty="0" smtClean="0">
              <a:solidFill>
                <a:srgbClr val="002060"/>
              </a:solidFill>
            </a:rPr>
            <a:t>1</a:t>
          </a:r>
          <a:r>
            <a:rPr lang="zh-CN" dirty="0" smtClean="0">
              <a:solidFill>
                <a:srgbClr val="002060"/>
              </a:solidFill>
            </a:rPr>
            <a:t>：常微分方程（组）</a:t>
          </a:r>
          <a:endParaRPr lang="zh-CN" dirty="0">
            <a:solidFill>
              <a:srgbClr val="002060"/>
            </a:solidFill>
          </a:endParaRPr>
        </a:p>
      </dgm:t>
    </dgm:pt>
    <dgm:pt modelId="{54F61A79-F1C7-4177-9C8F-412F3C8C32EA}" cxnId="{F1336813-8B50-425B-AC87-4EECDF367011}" type="parTrans">
      <dgm:prSet/>
      <dgm:spPr/>
      <dgm:t>
        <a:bodyPr/>
        <a:lstStyle/>
        <a:p>
          <a:endParaRPr lang="zh-CN" altLang="en-US"/>
        </a:p>
      </dgm:t>
    </dgm:pt>
    <dgm:pt modelId="{8C7C92E9-DB9B-405A-8A9B-99E345186E07}" cxnId="{F1336813-8B50-425B-AC87-4EECDF367011}" type="sibTrans">
      <dgm:prSet/>
      <dgm:spPr/>
      <dgm:t>
        <a:bodyPr/>
        <a:lstStyle/>
        <a:p>
          <a:endParaRPr lang="zh-CN" altLang="en-US"/>
        </a:p>
      </dgm:t>
    </dgm:pt>
    <dgm:pt modelId="{8FE24431-6D26-4332-868D-1FDA17D3D341}" type="pres">
      <dgm:prSet presAssocID="{1876E587-90B8-419D-9B61-0A2900F28E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B9B877-7872-45B0-9D88-D0B49494F81F}" type="pres">
      <dgm:prSet presAssocID="{7327C585-989E-4A17-A59E-DDA8656716D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04E0E0-32EB-4B67-9338-2E35987BD4FB}" type="presOf" srcId="{1876E587-90B8-419D-9B61-0A2900F28E89}" destId="{8FE24431-6D26-4332-868D-1FDA17D3D341}" srcOrd="0" destOrd="0" presId="urn:microsoft.com/office/officeart/2005/8/layout/vList2"/>
    <dgm:cxn modelId="{F1336813-8B50-425B-AC87-4EECDF367011}" srcId="{1876E587-90B8-419D-9B61-0A2900F28E89}" destId="{7327C585-989E-4A17-A59E-DDA8656716D0}" srcOrd="0" destOrd="0" parTransId="{54F61A79-F1C7-4177-9C8F-412F3C8C32EA}" sibTransId="{8C7C92E9-DB9B-405A-8A9B-99E345186E07}"/>
    <dgm:cxn modelId="{5BE9A6A4-EA79-4702-80DE-05E64E9B8896}" type="presOf" srcId="{7327C585-989E-4A17-A59E-DDA8656716D0}" destId="{00B9B877-7872-45B0-9D88-D0B49494F81F}" srcOrd="0" destOrd="0" presId="urn:microsoft.com/office/officeart/2005/8/layout/vList2"/>
    <dgm:cxn modelId="{C74D966B-346E-401B-A662-E17F067E26AE}" type="presParOf" srcId="{8FE24431-6D26-4332-868D-1FDA17D3D341}" destId="{00B9B877-7872-45B0-9D88-D0B49494F8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9B877-7872-45B0-9D88-D0B49494F81F}">
      <dsp:nvSpPr>
        <dsp:cNvPr id="0" name=""/>
        <dsp:cNvSpPr/>
      </dsp:nvSpPr>
      <dsp:spPr>
        <a:xfrm>
          <a:off x="0" y="494640"/>
          <a:ext cx="8496944" cy="1458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800" kern="1200" dirty="0" smtClean="0">
              <a:solidFill>
                <a:srgbClr val="002060"/>
              </a:solidFill>
            </a:rPr>
            <a:t>实验</a:t>
          </a:r>
          <a:r>
            <a:rPr lang="en-US" sz="5800" kern="1200" dirty="0" smtClean="0">
              <a:solidFill>
                <a:srgbClr val="002060"/>
              </a:solidFill>
            </a:rPr>
            <a:t>1</a:t>
          </a:r>
          <a:r>
            <a:rPr lang="zh-CN" sz="5800" kern="1200" dirty="0" smtClean="0">
              <a:solidFill>
                <a:srgbClr val="002060"/>
              </a:solidFill>
            </a:rPr>
            <a:t>：常微分方程（组）</a:t>
          </a:r>
          <a:endParaRPr lang="zh-CN" sz="5800" kern="1200" dirty="0">
            <a:solidFill>
              <a:srgbClr val="002060"/>
            </a:solidFill>
          </a:endParaRPr>
        </a:p>
      </dsp:txBody>
      <dsp:txXfrm>
        <a:off x="71222" y="565862"/>
        <a:ext cx="8354500" cy="1316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w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703060505090304" pitchFamily="18" charset="0"/>
                <a:ea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703060505090304" pitchFamily="18" charset="0"/>
                <a:ea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703060505090304" pitchFamily="18" charset="0"/>
                <a:ea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703060505090304" pitchFamily="18" charset="0"/>
                <a:ea typeface="宋体" panose="02010600030101010101" charset="-122"/>
              </a:defRPr>
            </a:lvl1pPr>
          </a:lstStyle>
          <a:p>
            <a:pPr>
              <a:defRPr/>
            </a:pPr>
            <a:fld id="{34AF4CAF-1BD0-4FEF-853C-AD7A077E930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703060505090304" pitchFamily="18" charset="0"/>
                <a:ea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703060505090304" pitchFamily="18" charset="0"/>
                <a:ea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单击以编辑母版文本样式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703060505090304" pitchFamily="18" charset="0"/>
                <a:ea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703060505090304" pitchFamily="18" charset="0"/>
                <a:ea typeface="宋体" panose="02010600030101010101" charset="-122"/>
              </a:defRPr>
            </a:lvl1pPr>
          </a:lstStyle>
          <a:p>
            <a:pPr>
              <a:defRPr/>
            </a:pPr>
            <a:fld id="{923199E5-B528-4542-8156-2F438B050DC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A66AADD5-C083-4CA9-A750-10FF93C2A6C2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EC3B5FE4-3872-472D-A0E1-A3F3B972768F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4691F15C-6630-4759-9F5A-AE59F6EB8917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09E172AA-F1C7-4FE1-B252-8D5FAEAF4458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2973CF74-6E76-4A8D-9F35-7858ABAD6A9A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0725B5C5-4195-421A-BDB5-F3A37F89D3F7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FC213DFD-DD43-4F62-A318-6AB7CA41053A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A3E5336D-D7EB-4A35-9110-16751BDCAC59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69EFFA76-EFD0-41E3-BCF0-A77E140EE836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69EFFA76-EFD0-41E3-BCF0-A77E140EE836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2E6DB524-AC91-4A6A-9766-A570513585A1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17582B89-8138-4005-AA79-01D15665F33D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BD121D30-2DD8-4C64-8F2C-982A74A2AE00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BD121D30-2DD8-4C64-8F2C-982A74A2AE00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D063D8A8-8E04-4693-A24D-9AF07E7612D6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algn="r" eaLnBrk="1" hangingPunct="1"/>
            <a:fld id="{AEC30D96-8962-46AB-AEEE-56E2F531C4D9}" type="slidenum">
              <a:rPr kumimoji="1" lang="en-US" altLang="zh-CN" sz="1200">
                <a:latin typeface="Times New Roman" panose="02020703060505090304" pitchFamily="18" charset="0"/>
              </a:rPr>
            </a:fld>
            <a:endParaRPr kumimoji="1" lang="en-US" altLang="zh-CN" sz="1200">
              <a:latin typeface="Times New Roman" panose="0202070306050509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algn="r" eaLnBrk="1" hangingPunct="1"/>
            <a:fld id="{356951F9-7BC3-409D-BCA5-113D7BB80974}" type="slidenum">
              <a:rPr kumimoji="1" lang="en-US" altLang="zh-CN" sz="1200">
                <a:latin typeface="Times New Roman" panose="02020703060505090304" pitchFamily="18" charset="0"/>
              </a:rPr>
            </a:fld>
            <a:endParaRPr kumimoji="1" lang="en-US" altLang="zh-CN" sz="1200">
              <a:latin typeface="Times New Roman" panose="0202070306050509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algn="r" eaLnBrk="1" hangingPunct="1"/>
            <a:fld id="{9DB2B3B2-1142-4310-A517-16D43621937D}" type="slidenum">
              <a:rPr kumimoji="1" lang="en-US" altLang="zh-CN" sz="1200">
                <a:latin typeface="Times New Roman" panose="02020703060505090304" pitchFamily="18" charset="0"/>
              </a:rPr>
            </a:fld>
            <a:endParaRPr kumimoji="1" lang="en-US" altLang="zh-CN" sz="1200">
              <a:latin typeface="Times New Roman" panose="0202070306050509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algn="r" eaLnBrk="1" hangingPunct="1"/>
            <a:fld id="{E0AA962D-99E4-4152-8208-ED3C51B959AF}" type="slidenum">
              <a:rPr kumimoji="1" lang="en-US" altLang="zh-CN" sz="1200">
                <a:latin typeface="Times New Roman" panose="02020703060505090304" pitchFamily="18" charset="0"/>
              </a:rPr>
            </a:fld>
            <a:endParaRPr kumimoji="1" lang="en-US" altLang="zh-CN" sz="1200">
              <a:latin typeface="Times New Roman" panose="0202070306050509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charset="-122"/>
              </a:rPr>
              <a:t>比较这两种算法的计算量</a:t>
            </a:r>
            <a:endParaRPr lang="zh-CN" altLang="zh-CN" dirty="0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D346258F-B28C-418F-AB06-1CBE78598DC2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D346258F-B28C-418F-AB06-1CBE78598DC2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D346258F-B28C-418F-AB06-1CBE78598DC2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03C9BCB5-2FF2-42DE-BC48-DC9AE7EC7F63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58B65931-8CD2-45CD-AAAF-A55C485F3AFE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F8CB2691-A40B-46A1-A403-E1E680DF4398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4A680EAB-18BB-4978-B103-3F9781C58C23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D3CDD20E-C265-45B2-916A-1DA8CE1EC281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F5E3058F-9662-4D9B-8B7D-3DC12A494929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algn="r" eaLnBrk="1" hangingPunct="1"/>
            <a:fld id="{6F1934BB-1A51-41DB-B5E2-B8CFAD7B91A3}" type="slidenum">
              <a:rPr kumimoji="1" lang="en-US" altLang="zh-CN" sz="1200">
                <a:latin typeface="Times New Roman" panose="02020703060505090304" pitchFamily="18" charset="0"/>
              </a:rPr>
            </a:fld>
            <a:endParaRPr kumimoji="1" lang="en-US" altLang="zh-CN" sz="1200">
              <a:latin typeface="Times New Roman" panose="0202070306050509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algn="r" eaLnBrk="1" hangingPunct="1"/>
            <a:fld id="{90BE141B-0008-4AC9-A476-F7D3ADC69B5E}" type="slidenum">
              <a:rPr kumimoji="1" lang="en-US" altLang="zh-CN" sz="1200">
                <a:latin typeface="Times New Roman" panose="02020703060505090304" pitchFamily="18" charset="0"/>
              </a:rPr>
            </a:fld>
            <a:endParaRPr kumimoji="1" lang="en-US" altLang="zh-CN" sz="1200">
              <a:latin typeface="Times New Roman" panose="0202070306050509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7AF89E17-B81F-4C9E-BE80-0296A55ADFA6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B1F9F041-A400-4749-AB29-7F33BABD8A88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3061BF97-4BF5-472E-BC79-AA3494577D71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fld id="{1F1E41F0-E878-49A6-ACF7-1B8753D88050}" type="slidenum">
              <a:rPr lang="en-US" altLang="zh-CN" smtClean="0">
                <a:latin typeface="Times New Roman" panose="02020703060505090304" pitchFamily="18" charset="0"/>
              </a:rPr>
            </a:fld>
            <a:endParaRPr lang="en-US" altLang="zh-CN" smtClean="0">
              <a:latin typeface="Times New Roman" panose="0202070306050509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3B8BB-2C45-4BEA-AACE-A8D13E54A708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75DC-8D9B-4F0E-B859-3725AEECE2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7214C-A2E9-45C6-B0DB-9A36871FF9DC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905DC-22E1-45B7-8937-A653758609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726EC-1EC3-4210-BAF2-DF67F19872BA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14B6C-18B8-4B8C-B71F-6F8142D3AD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3B8BB-2C45-4BEA-AACE-A8D13E54A708}" type="datetimeFigureOut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75DC-8D9B-4F0E-B859-3725AEECE2D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23822-6E72-4BEC-BB6F-9B0CBF3DF404}" type="datetimeFigureOut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FC1D8-DFC6-4F5B-9D6C-24B50BEF631B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EF3B7-95AA-4F26-87CA-8AA9442BFAF8}" type="datetimeFigureOut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4F565-E372-46BD-AA9D-404C31AF1B77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D1429-DD7F-4074-9BE0-DBD5C4352707}" type="datetimeFigureOut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4F1F7-1406-4DAB-9881-D6CCF59967B4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62817-72C9-4C5A-BB1B-813584F88E4E}" type="datetimeFigureOut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14EE2-637B-4735-BEC9-DEBD76AE94A3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A5F99-7771-411C-8F87-A96DACCB7CF3}" type="datetimeFigureOut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6BE4-A0AC-4CB4-997B-9CAFC09500D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BE1AA-0FD7-4C28-B8E6-253951CCB021}" type="datetimeFigureOut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0C213-EB44-489F-BD21-57725D4FC29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F65-DB5A-4228-AF6B-BE35670B7F55}" type="datetimeFigureOut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02CC4-A1F9-45B5-812D-AA5319046A8B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23822-6E72-4BEC-BB6F-9B0CBF3DF404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FC1D8-DFC6-4F5B-9D6C-24B50BEF631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039A-68C7-44DD-AB01-436D1B48AA86}" type="datetimeFigureOut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56821-677D-4221-BA34-3DFC8A58CE6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7214C-A2E9-45C6-B0DB-9A36871FF9DC}" type="datetimeFigureOut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905DC-22E1-45B7-8937-A653758609B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726EC-1EC3-4210-BAF2-DF67F19872BA}" type="datetimeFigureOut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14B6C-18B8-4B8C-B71F-6F8142D3AD9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EF3B7-95AA-4F26-87CA-8AA9442BFAF8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4F565-E372-46BD-AA9D-404C31AF1B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D1429-DD7F-4074-9BE0-DBD5C4352707}" type="datetimeFigureOut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4F1F7-1406-4DAB-9881-D6CCF59967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62817-72C9-4C5A-BB1B-813584F88E4E}" type="datetimeFigureOut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14EE2-637B-4735-BEC9-DEBD76AE94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A5F99-7771-411C-8F87-A96DACCB7CF3}" type="datetimeFigureOut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6BE4-A0AC-4CB4-997B-9CAFC09500D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BE1AA-0FD7-4C28-B8E6-253951CCB021}" type="datetimeFigureOut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0C213-EB44-489F-BD21-57725D4FC2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F65-DB5A-4228-AF6B-BE35670B7F55}" type="datetimeFigureOut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02CC4-A1F9-45B5-812D-AA5319046A8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039A-68C7-44DD-AB01-436D1B48AA86}" type="datetimeFigureOut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56821-677D-4221-BA34-3DFC8A58CE6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00FF">
              <a:alpha val="8392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0000FF">
              <a:alpha val="8392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charset="-122"/>
              </a:defRPr>
            </a:lvl1pPr>
          </a:lstStyle>
          <a:p>
            <a:pPr>
              <a:defRPr/>
            </a:pPr>
            <a:fld id="{5668A372-EFCA-4A34-AC72-DF97B5CA0184}" type="datetimeFigureOut">
              <a:rPr lang="zh-CN" altLang="en-US"/>
            </a:fld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charset="-122"/>
              </a:defRPr>
            </a:lvl1pPr>
          </a:lstStyle>
          <a:p>
            <a:pPr>
              <a:defRPr/>
            </a:pPr>
            <a:fld id="{844A7FA8-E372-465F-A7CF-CBB7069E0FD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00FF">
              <a:alpha val="8392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0000FF">
              <a:alpha val="8392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charset="-122"/>
              </a:defRPr>
            </a:lvl1pPr>
          </a:lstStyle>
          <a:p>
            <a:pPr>
              <a:defRPr/>
            </a:pPr>
            <a:fld id="{5668A372-EFCA-4A34-AC72-DF97B5CA0184}" type="datetimeFigureOut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charset="-122"/>
              </a:defRPr>
            </a:lvl1pPr>
          </a:lstStyle>
          <a:p>
            <a:pPr>
              <a:defRPr/>
            </a:pPr>
            <a:fld id="{844A7FA8-E372-465F-A7CF-CBB7069E0FDC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emf"/><Relationship Id="rId15" Type="http://schemas.openxmlformats.org/officeDocument/2006/relationships/notesSlide" Target="../notesSlides/notesSlide10.xml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.e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23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32.png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32.png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emf"/><Relationship Id="rId15" Type="http://schemas.openxmlformats.org/officeDocument/2006/relationships/notesSlide" Target="../notesSlides/notesSlide5.xml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.e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WordArt 4"/>
          <p:cNvSpPr>
            <a:spLocks noChangeArrowheads="1" noChangeShapeType="1" noTextEdit="1"/>
          </p:cNvSpPr>
          <p:nvPr/>
        </p:nvSpPr>
        <p:spPr bwMode="auto">
          <a:xfrm>
            <a:off x="2209800" y="3581400"/>
            <a:ext cx="41910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12700">
                <a:solidFill>
                  <a:srgbClr val="EAEAEA"/>
                </a:solidFill>
                <a:rou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323528" y="2492896"/>
          <a:ext cx="8496944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07950" y="260350"/>
            <a:ext cx="7747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4200" b="1">
                <a:solidFill>
                  <a:srgbClr val="FFCC00"/>
                </a:solidFill>
                <a:latin typeface="黑体" panose="02010609060101010101" charset="-122"/>
                <a:ea typeface="楷体_GB2312" panose="02010609030101010101" pitchFamily="49" charset="-122"/>
              </a:rPr>
              <a:t>三、常微分方程（组）数值解法</a:t>
            </a:r>
            <a:endParaRPr kumimoji="1" lang="zh-CN" altLang="en-US" sz="4200" b="1">
              <a:solidFill>
                <a:srgbClr val="FFCC00"/>
              </a:solidFill>
              <a:latin typeface="黑体" panose="02010609060101010101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41325" y="998538"/>
          <a:ext cx="4659313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" name="Equation" r:id="rId1" imgW="1612265" imgH="384810" progId="Equation.DSMT4">
                  <p:embed/>
                </p:oleObj>
              </mc:Choice>
              <mc:Fallback>
                <p:oleObj name="Equation" r:id="rId1" imgW="1612265" imgH="38481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998538"/>
                        <a:ext cx="4659313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250825" y="2420938"/>
            <a:ext cx="48593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buClr>
                <a:srgbClr val="0099FF"/>
              </a:buClr>
              <a:buFontTx/>
              <a:buChar char="•"/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注： 对于常微分方程组， </a:t>
            </a:r>
            <a:endParaRPr kumimoji="1" lang="zh-CN" altLang="en-US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5536" y="3028950"/>
          <a:ext cx="51673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8" name="Equation" r:id="rId3" imgW="1764665" imgH="176530" progId="Equation.DSMT4">
                  <p:embed/>
                </p:oleObj>
              </mc:Choice>
              <mc:Fallback>
                <p:oleObj name="Equation" r:id="rId3" imgW="1764665" imgH="17653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028950"/>
                        <a:ext cx="5167312" cy="587375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rgbClr val="FF66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8918" y="3861048"/>
          <a:ext cx="2303463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9" name="Equation" r:id="rId5" imgW="786130" imgH="786130" progId="Equation.DSMT4">
                  <p:embed/>
                </p:oleObj>
              </mc:Choice>
              <mc:Fallback>
                <p:oleObj name="Equation" r:id="rId5" imgW="786130" imgH="78613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18" y="3861048"/>
                        <a:ext cx="2303463" cy="26352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949575" y="3861048"/>
          <a:ext cx="2063750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" name="Equation" r:id="rId7" imgW="1002665" imgH="1091565" progId="Equation.DSMT4">
                  <p:embed/>
                </p:oleObj>
              </mc:Choice>
              <mc:Fallback>
                <p:oleObj name="Equation" r:id="rId7" imgW="1002665" imgH="1091565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3861048"/>
                        <a:ext cx="2063750" cy="2665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473700" y="3933056"/>
          <a:ext cx="3670300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1" name="Equation" r:id="rId9" imgW="1251585" imgH="786130" progId="Equation.DSMT4">
                  <p:embed/>
                </p:oleObj>
              </mc:Choice>
              <mc:Fallback>
                <p:oleObj name="Equation" r:id="rId9" imgW="1251585" imgH="78613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3933056"/>
                        <a:ext cx="3670300" cy="26352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940425" y="2697163"/>
          <a:ext cx="30495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" name="Equation" r:id="rId11" imgW="1042670" imgH="184785" progId="Equation.DSMT4">
                  <p:embed/>
                </p:oleObj>
              </mc:Choice>
              <mc:Fallback>
                <p:oleObj name="Equation" r:id="rId11" imgW="1042670" imgH="184785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697163"/>
                        <a:ext cx="3049588" cy="64135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上箭头 9"/>
          <p:cNvSpPr>
            <a:spLocks noChangeArrowheads="1"/>
          </p:cNvSpPr>
          <p:nvPr/>
        </p:nvSpPr>
        <p:spPr bwMode="auto">
          <a:xfrm>
            <a:off x="7092950" y="2133600"/>
            <a:ext cx="503238" cy="50323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88125" y="1557338"/>
            <a:ext cx="2376488" cy="609600"/>
          </a:xfrm>
          <a:prstGeom prst="rect">
            <a:avLst/>
          </a:prstGeom>
          <a:noFill/>
          <a:ln w="38100">
            <a:solidFill>
              <a:srgbClr val="99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eaLnBrk="1" hangingPunct="1">
              <a:lnSpc>
                <a:spcPct val="105000"/>
              </a:lnSpc>
              <a:buClr>
                <a:srgbClr val="0099FF"/>
              </a:buClr>
              <a:buFontTx/>
              <a:buChar char="•"/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一元函数</a:t>
            </a:r>
            <a:endParaRPr kumimoji="1" lang="zh-CN" altLang="en-US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8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07950" y="260350"/>
            <a:ext cx="7747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4200" b="1">
                <a:solidFill>
                  <a:srgbClr val="FFCC00"/>
                </a:solidFill>
                <a:latin typeface="黑体" panose="02010609060101010101" charset="-122"/>
                <a:ea typeface="楷体_GB2312" panose="02010609030101010101" pitchFamily="49" charset="-122"/>
              </a:rPr>
              <a:t>三、常微分方程（组）数值解法</a:t>
            </a:r>
            <a:endParaRPr kumimoji="1" lang="zh-CN" altLang="en-US" sz="4200" b="1">
              <a:solidFill>
                <a:srgbClr val="FFCC00"/>
              </a:solidFill>
              <a:latin typeface="黑体" panose="02010609060101010101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187450" y="1196975"/>
          <a:ext cx="4659313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1" imgW="1612265" imgH="384810" progId="Equation.DSMT4">
                  <p:embed/>
                </p:oleObj>
              </mc:Choice>
              <mc:Fallback>
                <p:oleObj name="Equation" r:id="rId1" imgW="1612265" imgH="38481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4659313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8313" y="2852738"/>
            <a:ext cx="7246937" cy="255428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200" b="1">
                <a:solidFill>
                  <a:srgbClr val="FFCC00"/>
                </a:solidFill>
                <a:latin typeface="黑体" panose="02010609060101010101" charset="-122"/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常用的数值解法：</a:t>
            </a:r>
            <a:endParaRPr lang="en-US" altLang="zh-CN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704020202020204" pitchFamily="34" charset="0"/>
              <a:buChar char="•"/>
              <a:defRPr/>
            </a:pPr>
            <a:r>
              <a:rPr lang="en-US" altLang="zh-CN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Euler</a:t>
            </a:r>
            <a:r>
              <a:rPr lang="zh-CN" altLang="en-US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法、</a:t>
            </a:r>
            <a:endParaRPr lang="en-US" altLang="zh-CN" sz="3200" dirty="0" smtClean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704020202020204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改进的</a:t>
            </a:r>
            <a:r>
              <a:rPr lang="en-US" altLang="zh-CN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Euler</a:t>
            </a:r>
            <a:r>
              <a:rPr lang="zh-CN" altLang="en-US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法、</a:t>
            </a:r>
            <a:endParaRPr lang="en-US" altLang="zh-CN" sz="3200" dirty="0" smtClean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704020202020204" pitchFamily="34" charset="0"/>
              <a:buChar char="•"/>
              <a:defRPr/>
            </a:pPr>
            <a:r>
              <a:rPr lang="en-US" altLang="zh-CN" sz="3200" dirty="0" err="1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Runge-Kutta</a:t>
            </a:r>
            <a:r>
              <a:rPr lang="zh-CN" altLang="en-US" sz="320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方法（</a:t>
            </a:r>
            <a:r>
              <a:rPr lang="en-US" altLang="zh-CN" sz="320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320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阶的最常用）</a:t>
            </a:r>
            <a:r>
              <a:rPr lang="zh-CN" altLang="en-US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endParaRPr lang="en-US" altLang="zh-CN" sz="3200" dirty="0" smtClean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704020202020204" pitchFamily="34" charset="0"/>
              <a:buChar char="•"/>
              <a:defRPr/>
            </a:pPr>
            <a:r>
              <a:rPr lang="en-US" altLang="zh-CN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Adams</a:t>
            </a:r>
            <a:r>
              <a:rPr lang="zh-CN" altLang="en-US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预估校正法</a:t>
            </a:r>
            <a:endParaRPr lang="zh-CN" altLang="en-US" sz="3200" dirty="0" smtClean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07950" y="260350"/>
            <a:ext cx="7747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4200" b="1">
                <a:solidFill>
                  <a:srgbClr val="FFCC00"/>
                </a:solidFill>
                <a:latin typeface="黑体" panose="02010609060101010101" charset="-122"/>
                <a:ea typeface="楷体_GB2312" panose="02010609030101010101" pitchFamily="49" charset="-122"/>
              </a:rPr>
              <a:t>三、常微分方程（组）数值解法</a:t>
            </a:r>
            <a:endParaRPr kumimoji="1" lang="zh-CN" altLang="en-US" sz="4200" b="1">
              <a:solidFill>
                <a:srgbClr val="FFCC00"/>
              </a:solidFill>
              <a:latin typeface="黑体" panose="02010609060101010101" charset="-122"/>
              <a:ea typeface="楷体_GB2312" panose="02010609030101010101" pitchFamily="49" charset="-122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4941888"/>
            <a:ext cx="2160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Euler</a:t>
            </a:r>
            <a:r>
              <a:rPr kumimoji="1" lang="zh-CN" altLang="en-US" sz="3200" b="1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格式</a:t>
            </a:r>
            <a:endParaRPr kumimoji="1" lang="zh-CN" altLang="en-US" sz="3200" b="1" i="1" dirty="0">
              <a:solidFill>
                <a:srgbClr val="CC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187450" y="1196975"/>
          <a:ext cx="4659313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1" imgW="1612265" imgH="384810" progId="Equation.DSMT4">
                  <p:embed/>
                </p:oleObj>
              </mc:Choice>
              <mc:Fallback>
                <p:oleObj name="Equation" r:id="rId1" imgW="1612265" imgH="38481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4659313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128838" y="5230813"/>
          <a:ext cx="69119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Equation" r:id="rId3" imgW="2261870" imgH="384810" progId="Equation.DSMT4">
                  <p:embed/>
                </p:oleObj>
              </mc:Choice>
              <mc:Fallback>
                <p:oleObj name="Equation" r:id="rId3" imgW="2261870" imgH="38481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5230813"/>
                        <a:ext cx="69119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23850" y="2806700"/>
            <a:ext cx="8351838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kumimoji="1" lang="en-US" altLang="zh-CN" sz="32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Euler</a:t>
            </a:r>
            <a:r>
              <a:rPr kumimoji="1" lang="zh-CN" altLang="en-US" sz="32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法的基本思想：</a:t>
            </a:r>
            <a:endParaRPr kumimoji="1" lang="en-US" altLang="zh-CN" sz="3200" b="1" dirty="0">
              <a:solidFill>
                <a:srgbClr val="FF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kumimoji="1" lang="en-US" altLang="zh-CN" sz="3200" b="1" dirty="0">
                <a:solidFill>
                  <a:srgbClr val="FF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           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用向前差商近似代替微商（导数）：                                                                                                                                         </a:t>
            </a:r>
            <a:endParaRPr kumimoji="1" lang="en-US" altLang="zh-C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022475" y="4005263"/>
            <a:ext cx="6261100" cy="793750"/>
            <a:chOff x="1979712" y="3945036"/>
            <a:chExt cx="6261993" cy="794495"/>
          </a:xfrm>
        </p:grpSpPr>
        <p:graphicFrame>
          <p:nvGraphicFramePr>
            <p:cNvPr id="13320" name="Object 6"/>
            <p:cNvGraphicFramePr>
              <a:graphicFrameLocks noChangeAspect="1"/>
            </p:cNvGraphicFramePr>
            <p:nvPr/>
          </p:nvGraphicFramePr>
          <p:xfrm>
            <a:off x="1979712" y="3945036"/>
            <a:ext cx="3758980" cy="794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9" name="Equation" r:id="rId5" imgW="1186815" imgH="304800" progId="Equation.2">
                    <p:embed/>
                  </p:oleObj>
                </mc:Choice>
                <mc:Fallback>
                  <p:oleObj name="Equation" r:id="rId5" imgW="1186815" imgH="304800" progId="Equation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3945036"/>
                          <a:ext cx="3758980" cy="794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299916" y="4062621"/>
              <a:ext cx="1941789" cy="44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703060505090304" pitchFamily="18" charset="0"/>
                  <a:ea typeface="楷体_GB2312" panose="02010609030101010101" pitchFamily="49" charset="-122"/>
                </a:rPr>
                <a:t>k=0,1,2…,n-1</a:t>
              </a:r>
              <a:endPara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4103" grpId="0"/>
      <p:bldP spid="112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79388" y="0"/>
            <a:ext cx="838676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教材上的</a:t>
            </a:r>
            <a:r>
              <a:rPr kumimoji="1" lang="en-US" altLang="zh-CN" sz="3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m</a:t>
            </a:r>
            <a:r>
              <a:rPr kumimoji="1" lang="zh-CN" altLang="en-US" sz="3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函数</a:t>
            </a:r>
            <a:r>
              <a:rPr kumimoji="1" lang="en-US" altLang="zh-CN" sz="3200" b="1" dirty="0" err="1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euler.m</a:t>
            </a:r>
            <a:r>
              <a:rPr kumimoji="1" lang="zh-CN" altLang="en-US" sz="24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（不是</a:t>
            </a:r>
            <a:r>
              <a:rPr kumimoji="1" lang="en-US" altLang="zh-CN" sz="24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MATLAB</a:t>
            </a:r>
            <a:r>
              <a:rPr kumimoji="1" lang="zh-CN" altLang="en-US" sz="24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内部函数！）</a:t>
            </a:r>
            <a:r>
              <a:rPr kumimoji="1" lang="zh-CN" altLang="en-US" sz="3200" dirty="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给出</a:t>
            </a:r>
            <a:r>
              <a:rPr kumimoji="1" lang="en-US" altLang="zh-CN" sz="3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Euler</a:t>
            </a:r>
            <a:r>
              <a:rPr kumimoji="1" lang="zh-CN" altLang="en-US" sz="3200" dirty="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法计算程序</a:t>
            </a:r>
            <a:endParaRPr kumimoji="1" lang="zh-CN" altLang="en-US" sz="3200" dirty="0">
              <a:solidFill>
                <a:srgbClr val="FFCC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kumimoji="1" lang="zh-CN" altLang="en-US" sz="3200" dirty="0">
              <a:solidFill>
                <a:srgbClr val="FFCC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dirty="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使用格式为</a:t>
            </a:r>
            <a:endParaRPr kumimoji="1" lang="zh-CN" altLang="en-US" sz="3200" dirty="0">
              <a:solidFill>
                <a:srgbClr val="FFCC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b="1" dirty="0">
                <a:solidFill>
                  <a:srgbClr val="FF99FF"/>
                </a:solidFill>
                <a:latin typeface="Batang" pitchFamily="18" charset="-127"/>
                <a:ea typeface="Batang" pitchFamily="18" charset="-127"/>
              </a:rPr>
              <a:t>[</a:t>
            </a:r>
            <a:r>
              <a:rPr kumimoji="1" lang="en-US" altLang="zh-CN" sz="3200" b="1" dirty="0" err="1">
                <a:solidFill>
                  <a:srgbClr val="FF99FF"/>
                </a:solidFill>
                <a:latin typeface="Batang" pitchFamily="18" charset="-127"/>
                <a:ea typeface="Batang" pitchFamily="18" charset="-127"/>
              </a:rPr>
              <a:t>tOut,yOut</a:t>
            </a:r>
            <a:r>
              <a:rPr kumimoji="1" lang="en-US" altLang="zh-CN" sz="3200" b="1" dirty="0">
                <a:solidFill>
                  <a:srgbClr val="FF99FF"/>
                </a:solidFill>
                <a:latin typeface="Batang" pitchFamily="18" charset="-127"/>
                <a:ea typeface="Batang" pitchFamily="18" charset="-127"/>
              </a:rPr>
              <a:t>] = </a:t>
            </a:r>
            <a:r>
              <a:rPr kumimoji="1" lang="en-US" altLang="zh-CN" sz="3200" b="1" dirty="0" err="1">
                <a:solidFill>
                  <a:srgbClr val="FF99FF"/>
                </a:solidFill>
                <a:latin typeface="Batang" pitchFamily="18" charset="-127"/>
                <a:ea typeface="Batang" pitchFamily="18" charset="-127"/>
              </a:rPr>
              <a:t>euler</a:t>
            </a:r>
            <a:r>
              <a:rPr kumimoji="1" lang="en-US" altLang="zh-CN" sz="3200" b="1" dirty="0">
                <a:solidFill>
                  <a:srgbClr val="FF99FF"/>
                </a:solidFill>
                <a:latin typeface="Batang" pitchFamily="18" charset="-127"/>
                <a:ea typeface="Batang" pitchFamily="18" charset="-127"/>
              </a:rPr>
              <a:t>('</a:t>
            </a:r>
            <a:r>
              <a:rPr kumimoji="1" lang="en-US" altLang="zh-CN" sz="3200" b="1" dirty="0" err="1">
                <a:solidFill>
                  <a:srgbClr val="FF99FF"/>
                </a:solidFill>
                <a:latin typeface="Batang" pitchFamily="18" charset="-127"/>
                <a:ea typeface="Batang" pitchFamily="18" charset="-127"/>
              </a:rPr>
              <a:t>ypfun</a:t>
            </a:r>
            <a:r>
              <a:rPr kumimoji="1" lang="en-US" altLang="zh-CN" sz="3200" b="1" dirty="0">
                <a:solidFill>
                  <a:srgbClr val="FF99FF"/>
                </a:solidFill>
                <a:latin typeface="Batang" pitchFamily="18" charset="-127"/>
                <a:ea typeface="Batang" pitchFamily="18" charset="-127"/>
              </a:rPr>
              <a:t>', </a:t>
            </a:r>
            <a:r>
              <a:rPr kumimoji="1" lang="en-US" altLang="zh-CN" sz="3200" b="1" dirty="0" err="1">
                <a:solidFill>
                  <a:srgbClr val="FF99FF"/>
                </a:solidFill>
                <a:latin typeface="Batang" pitchFamily="18" charset="-127"/>
                <a:ea typeface="Batang" pitchFamily="18" charset="-127"/>
              </a:rPr>
              <a:t>tspan</a:t>
            </a:r>
            <a:r>
              <a:rPr kumimoji="1" lang="en-US" altLang="zh-CN" sz="3200" b="1" dirty="0">
                <a:solidFill>
                  <a:srgbClr val="FF99FF"/>
                </a:solidFill>
                <a:latin typeface="Batang" pitchFamily="18" charset="-127"/>
                <a:ea typeface="Batang" pitchFamily="18" charset="-127"/>
              </a:rPr>
              <a:t>, y0,h)</a:t>
            </a:r>
            <a:endParaRPr kumimoji="1" lang="en-US" altLang="zh-CN" sz="3200" b="1" dirty="0">
              <a:solidFill>
                <a:srgbClr val="FF99FF"/>
              </a:solidFill>
              <a:latin typeface="Batang" pitchFamily="18" charset="-127"/>
              <a:ea typeface="Batang" pitchFamily="18" charset="-127"/>
            </a:endParaRPr>
          </a:p>
          <a:p>
            <a:pPr eaLnBrk="1" hangingPunct="1">
              <a:lnSpc>
                <a:spcPct val="120000"/>
              </a:lnSpc>
              <a:buClr>
                <a:srgbClr val="CC66FF"/>
              </a:buClr>
              <a:buFontTx/>
              <a:buChar char="•"/>
              <a:defRPr/>
            </a:pPr>
            <a:r>
              <a:rPr kumimoji="1" lang="en-US" altLang="zh-CN" sz="32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  <a:ea typeface="Batang" pitchFamily="18" charset="-127"/>
              </a:rPr>
              <a:t> </a:t>
            </a:r>
            <a:endParaRPr kumimoji="1" lang="zh-CN" altLang="en-US" sz="24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284663" y="1125538"/>
          <a:ext cx="464978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1" imgW="1612265" imgH="384810" progId="Equation.DSMT4">
                  <p:embed/>
                </p:oleObj>
              </mc:Choice>
              <mc:Fallback>
                <p:oleObj name="Equation" r:id="rId1" imgW="1612265" imgH="38481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125538"/>
                        <a:ext cx="4649787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11188" y="3429000"/>
            <a:ext cx="7902575" cy="3194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Clr>
                <a:srgbClr val="CC66FF"/>
              </a:buClr>
              <a:buFontTx/>
              <a:buChar char="•"/>
              <a:defRPr/>
            </a:pPr>
            <a:r>
              <a:rPr kumimoji="1" lang="en-US" altLang="zh-CN" sz="2800" dirty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kumimoji="1" lang="en-US" altLang="zh-CN" sz="280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ypfun: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  <a:ea typeface="Batang" pitchFamily="18" charset="-127"/>
              </a:rPr>
              <a:t>f(t, y(t))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m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文件名</a:t>
            </a:r>
            <a:endParaRPr kumimoji="1" lang="zh-CN" altLang="en-US" sz="28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CC66FF"/>
              </a:buClr>
              <a:buFontTx/>
              <a:buChar char="•"/>
              <a:defRPr/>
            </a:pP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  <a:ea typeface="Batang" pitchFamily="18" charset="-127"/>
              </a:rPr>
              <a:t>tspan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  <a:ea typeface="Batang" pitchFamily="18" charset="-127"/>
              </a:rPr>
              <a:t>=[t0,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  <a:ea typeface="Batang" pitchFamily="18" charset="-127"/>
              </a:rPr>
              <a:t>tn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  <a:ea typeface="Batang" pitchFamily="18" charset="-127"/>
              </a:rPr>
              <a:t>]: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表示自变量初值</a:t>
            </a:r>
            <a:r>
              <a:rPr kumimoji="1" lang="en-US" altLang="zh-CN" sz="28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2800" i="1" baseline="-250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和终值</a:t>
            </a:r>
            <a:r>
              <a:rPr kumimoji="1" lang="en-US" altLang="zh-CN" sz="2800" i="1" dirty="0" err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2800" i="1" baseline="-25000" dirty="0" err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n</a:t>
            </a:r>
            <a:endParaRPr kumimoji="1" lang="en-US" altLang="zh-CN" sz="2800" i="1" baseline="-250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CC66FF"/>
              </a:buClr>
              <a:buFontTx/>
              <a:buChar char="•"/>
              <a:defRPr/>
            </a:pPr>
            <a:r>
              <a:rPr kumimoji="1" lang="en-US" altLang="zh-CN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y0: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</a:t>
            </a:r>
            <a:r>
              <a:rPr kumimoji="1" lang="zh-CN" altLang="en-US" sz="28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初值列向量</a:t>
            </a:r>
            <a:r>
              <a:rPr kumimoji="1" lang="en-US" altLang="zh-CN" sz="28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</a:t>
            </a:r>
            <a:r>
              <a:rPr kumimoji="1" lang="en-US" altLang="zh-CN" sz="2800" i="1" baseline="-250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28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 </a:t>
            </a:r>
            <a:r>
              <a:rPr kumimoji="1" lang="en-US" altLang="zh-CN" sz="28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h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是步长。</a:t>
            </a:r>
            <a:endParaRPr kumimoji="1" lang="zh-CN" altLang="en-US" sz="28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CC66FF"/>
              </a:buClr>
              <a:buFontTx/>
              <a:buChar char="•"/>
              <a:defRPr/>
            </a:pP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输出</a:t>
            </a:r>
            <a:r>
              <a:rPr kumimoji="1" lang="zh-CN" altLang="en-US" sz="28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列向量</a:t>
            </a:r>
            <a:r>
              <a:rPr kumimoji="1" lang="en-US" altLang="zh-CN" sz="2800" dirty="0" err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tOut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: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表示节点 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(t</a:t>
            </a:r>
            <a:r>
              <a:rPr kumimoji="1" lang="en-US" altLang="zh-CN" sz="2800" i="1" baseline="-250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 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t</a:t>
            </a:r>
            <a:r>
              <a:rPr kumimoji="1" lang="en-US" altLang="zh-CN" sz="2800" i="1" baseline="-250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1 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… , </a:t>
            </a:r>
            <a:r>
              <a:rPr kumimoji="1" lang="en-US" altLang="zh-CN" sz="2800" i="1" dirty="0" err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2800" i="1" baseline="-25000" dirty="0" err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n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)'</a:t>
            </a:r>
            <a:endParaRPr kumimoji="1" lang="en-US" altLang="zh-CN" sz="2800" i="1" dirty="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CC66FF"/>
              </a:buClr>
              <a:buFontTx/>
              <a:buChar char="•"/>
              <a:defRPr/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输出矩阵</a:t>
            </a:r>
            <a:r>
              <a:rPr kumimoji="1" lang="en-US" altLang="zh-CN" sz="2800" dirty="0" err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yOut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: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表示数值解，</a:t>
            </a:r>
            <a:r>
              <a:rPr kumimoji="1" lang="zh-CN" altLang="en-US" sz="28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每一列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对应 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的一个分量。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如果为常微分方程，则</a:t>
            </a:r>
            <a:r>
              <a:rPr kumimoji="1" lang="en-US" altLang="zh-CN" sz="2800" dirty="0" err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yOut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只是列向量</a:t>
            </a:r>
            <a:endParaRPr kumimoji="1" lang="zh-CN" altLang="en-US" sz="28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39750" y="188913"/>
            <a:ext cx="77343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2  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解方程 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</a:t>
            </a:r>
            <a:r>
              <a:rPr kumimoji="1" lang="en-US" altLang="zh-CN" sz="3600" i="1">
                <a:solidFill>
                  <a:srgbClr val="FFFF00"/>
                </a:solidFill>
                <a:latin typeface="Courier New" panose="02070609020205020404" pitchFamily="49" charset="0"/>
                <a:ea typeface="楷体_GB2312" panose="02010609030101010101" pitchFamily="49" charset="-122"/>
                <a:cs typeface="Courier New" panose="02070609020205020404" pitchFamily="49" charset="0"/>
              </a:rPr>
              <a:t>'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= y-2t/y, y(0)=1, 0&lt;t&lt;1</a:t>
            </a:r>
            <a:endParaRPr kumimoji="1" lang="en-US" altLang="zh-CN" sz="3600" i="1">
              <a:solidFill>
                <a:srgbClr val="FF99FF"/>
              </a:solidFill>
              <a:latin typeface="Constantia" pitchFamily="18" charset="0"/>
              <a:ea typeface="楷体_GB2312" panose="02010609030101010101" pitchFamily="49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23850" y="2492375"/>
            <a:ext cx="828198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3600" b="1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四、常微分方程（组）的</a:t>
            </a:r>
            <a:r>
              <a:rPr kumimoji="1" lang="en-US" altLang="zh-CN" sz="3600" b="1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MATLAB</a:t>
            </a:r>
            <a:r>
              <a:rPr kumimoji="1" lang="zh-CN" altLang="en-US" sz="3600" b="1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求解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188" y="908050"/>
            <a:ext cx="77343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解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:</a:t>
            </a:r>
            <a:r>
              <a:rPr kumimoji="1" lang="en-US" altLang="zh-CN" sz="3600" noProof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先写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m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函数：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eg5_2fun.m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  </a:t>
            </a:r>
            <a:endParaRPr kumimoji="1" lang="en-US" altLang="zh-CN" sz="3600">
              <a:solidFill>
                <a:srgbClr val="FF99FF"/>
              </a:solidFill>
              <a:latin typeface="Constantia" pitchFamily="18" charset="0"/>
              <a:ea typeface="楷体_GB2312" panose="0201060903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1700213"/>
            <a:ext cx="77343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3600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»[t,y]=euler('eg5_2fun',[0,1],1,0.1)</a:t>
            </a:r>
            <a:endParaRPr kumimoji="1" lang="en-US" altLang="zh-CN" sz="3600">
              <a:solidFill>
                <a:srgbClr val="FF99FF"/>
              </a:solidFill>
              <a:latin typeface="Book Antiqua" pitchFamily="18" charset="0"/>
              <a:ea typeface="楷体_GB2312" panose="02010609030101010101" pitchFamily="49" charset="-122"/>
            </a:endParaRP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323850" y="3644900"/>
            <a:ext cx="82819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360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符号求解（解析解）</a:t>
            </a:r>
            <a:endParaRPr kumimoji="1" lang="en-US" altLang="zh-CN" sz="3600">
              <a:solidFill>
                <a:srgbClr val="FF9999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360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数值解</a:t>
            </a:r>
            <a:endParaRPr kumimoji="1" lang="zh-CN" altLang="en-US" sz="3600">
              <a:solidFill>
                <a:srgbClr val="FF9999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4" grpId="1"/>
      <p:bldP spid="16387" grpId="0"/>
      <p:bldP spid="2" grpId="0"/>
      <p:bldP spid="3" grpId="0"/>
      <p:bldP spid="163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7975" y="115888"/>
            <a:ext cx="73596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3600" b="1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1.</a:t>
            </a:r>
            <a:r>
              <a:rPr kumimoji="1" lang="zh-CN" altLang="en-US" sz="3600" b="1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用符号运算求常微分方程（组）解析解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6850" y="1641475"/>
            <a:ext cx="86772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s=dsolve(‘</a:t>
            </a:r>
            <a:r>
              <a:rPr kumimoji="1" lang="zh-CN" altLang="en-US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方程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1 ’,‘</a:t>
            </a:r>
            <a:r>
              <a:rPr kumimoji="1" lang="zh-CN" altLang="en-US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方程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2’,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  <a:sym typeface="MT Extra" panose="05050102010205020202" pitchFamily="18" charset="2"/>
              </a:rPr>
              <a:t>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,</a:t>
            </a:r>
            <a:endParaRPr kumimoji="1" lang="en-US" altLang="zh-CN" sz="3600">
              <a:solidFill>
                <a:srgbClr val="FF9999"/>
              </a:solidFill>
              <a:latin typeface="Constantia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              ’</a:t>
            </a:r>
            <a:r>
              <a:rPr kumimoji="1" lang="zh-CN" altLang="en-US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初始条 件 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1’,‘</a:t>
            </a:r>
            <a:r>
              <a:rPr kumimoji="1" lang="zh-CN" altLang="en-US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初始条件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2’,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  <a:sym typeface="MT Extra" panose="05050102010205020202" pitchFamily="18" charset="2"/>
              </a:rPr>
              <a:t>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,’</a:t>
            </a:r>
            <a:r>
              <a:rPr kumimoji="1" lang="zh-CN" altLang="en-US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自变量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’)</a:t>
            </a:r>
            <a:endParaRPr kumimoji="1" lang="zh-CN" altLang="en-US" sz="3600">
              <a:solidFill>
                <a:srgbClr val="FF9999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157163" y="3141663"/>
            <a:ext cx="903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方程均用字符串方式表示</a:t>
            </a:r>
            <a:r>
              <a:rPr kumimoji="1" lang="en-US" altLang="zh-CN" sz="32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</a:t>
            </a:r>
            <a:r>
              <a:rPr kumimoji="1" lang="zh-CN" alt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自变量缺省值为</a:t>
            </a:r>
            <a:r>
              <a:rPr kumimoji="1"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楷体_GB2312" panose="02010609030101010101" pitchFamily="49" charset="-122"/>
              </a:rPr>
              <a:t>t</a:t>
            </a:r>
            <a:endParaRPr kumimoji="1" lang="en-US" altLang="zh-CN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楷体_GB2312" panose="02010609030101010101" pitchFamily="49" charset="-122"/>
            </a:endParaRPr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117475" y="4005263"/>
            <a:ext cx="90360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导数用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,2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阶导数用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D2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以此类推 </a:t>
            </a:r>
            <a:endParaRPr kumimoji="1" lang="zh-CN" altLang="en-US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142875" y="4868863"/>
            <a:ext cx="87852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s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返回解析解。方程组情形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s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为符号型结构数组。</a:t>
            </a:r>
            <a:endParaRPr kumimoji="1" lang="zh-CN" altLang="en-US" sz="3200">
              <a:solidFill>
                <a:srgbClr val="FFCC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" grpId="0"/>
      <p:bldP spid="2" grpId="1"/>
      <p:bldP spid="17414" grpId="0" build="allAtOnce"/>
      <p:bldP spid="17415" grpId="0"/>
      <p:bldP spid="174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7975" y="115888"/>
            <a:ext cx="73596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3600" b="1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1.</a:t>
            </a:r>
            <a:r>
              <a:rPr kumimoji="1" lang="zh-CN" altLang="en-US" sz="3600" b="1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用符号运算求常微分方程（组）解析解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65100" y="3284538"/>
            <a:ext cx="87804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2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32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3  </a:t>
            </a:r>
            <a:r>
              <a:rPr kumimoji="1" lang="zh-CN" altLang="en-US" sz="32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求下列常微分方程（组）的解析解（精确解）</a:t>
            </a:r>
            <a:endParaRPr kumimoji="1" lang="en-US" altLang="zh-CN" sz="32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(1)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求</a:t>
            </a:r>
            <a:r>
              <a:rPr kumimoji="1" lang="en-US" altLang="zh-CN" sz="32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y'=</a:t>
            </a:r>
            <a:r>
              <a:rPr kumimoji="1" lang="en-US" altLang="zh-CN" sz="3200" i="1" dirty="0" err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ay+b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的通解；</a:t>
            </a:r>
            <a:endParaRPr kumimoji="1" lang="en-US" altLang="zh-CN" sz="3200" dirty="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(2)</a:t>
            </a:r>
            <a:r>
              <a:rPr kumimoji="1" lang="en-US" altLang="zh-CN" sz="32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200" b="1" i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y</a:t>
            </a:r>
            <a:r>
              <a:rPr kumimoji="1" lang="en-US" altLang="zh-CN" sz="3200" b="1" i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609020205020404" pitchFamily="49" charset="0"/>
                <a:ea typeface="楷体_GB2312" panose="02010609030101010101" pitchFamily="49" charset="-122"/>
                <a:cs typeface="Courier New" panose="02070609020205020404" pitchFamily="49" charset="0"/>
              </a:rPr>
              <a:t>'</a:t>
            </a:r>
            <a:r>
              <a:rPr kumimoji="1" lang="en-US" altLang="zh-CN" sz="3200" b="1" i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 = y-2t/y, y(0)=1, 0&lt;t&lt;1</a:t>
            </a:r>
            <a:r>
              <a:rPr kumimoji="1" lang="en-US" altLang="zh-CN" sz="3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endParaRPr kumimoji="1" lang="en-US" altLang="zh-CN" sz="32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(3)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高阶方程 </a:t>
            </a:r>
            <a:r>
              <a:rPr kumimoji="1" lang="en-US" altLang="zh-CN" sz="32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y''=cos(2x)-y, y(0)=1, y'(0)=0</a:t>
            </a:r>
            <a:r>
              <a:rPr kumimoji="1" lang="en-US" altLang="zh-CN" sz="32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</a:t>
            </a:r>
            <a:endParaRPr kumimoji="1" lang="en-US" altLang="zh-CN" sz="3200" dirty="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2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(4)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方程组 </a:t>
            </a:r>
            <a:r>
              <a:rPr kumimoji="1" lang="en-US" altLang="zh-CN" sz="32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f '=</a:t>
            </a:r>
            <a:r>
              <a:rPr kumimoji="1" lang="en-US" altLang="zh-CN" sz="3200" i="1" dirty="0" err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f+g</a:t>
            </a:r>
            <a:r>
              <a:rPr kumimoji="1" lang="en-US" altLang="zh-CN" sz="32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g'=-</a:t>
            </a:r>
            <a:r>
              <a:rPr kumimoji="1" lang="en-US" altLang="zh-CN" sz="3200" i="1" dirty="0" err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f+g</a:t>
            </a:r>
            <a:r>
              <a:rPr kumimoji="1" lang="en-US" altLang="zh-CN" sz="32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f(0)=1, g(0)=2</a:t>
            </a:r>
            <a:endParaRPr kumimoji="1" lang="en-US" altLang="zh-CN" sz="3200" i="1" dirty="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0825" y="1412875"/>
            <a:ext cx="86772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s=dsolve(‘</a:t>
            </a:r>
            <a:r>
              <a:rPr kumimoji="1" lang="zh-CN" altLang="en-US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方程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1 ’,‘</a:t>
            </a:r>
            <a:r>
              <a:rPr kumimoji="1" lang="zh-CN" altLang="en-US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方程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2’,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  <a:sym typeface="MT Extra" panose="05050102010205020202" pitchFamily="18" charset="2"/>
              </a:rPr>
              <a:t>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,</a:t>
            </a:r>
            <a:endParaRPr kumimoji="1" lang="en-US" altLang="zh-CN" sz="3600">
              <a:solidFill>
                <a:srgbClr val="FF9999"/>
              </a:solidFill>
              <a:latin typeface="Constantia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              ’</a:t>
            </a:r>
            <a:r>
              <a:rPr kumimoji="1" lang="zh-CN" altLang="en-US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初始条 件 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1’,‘</a:t>
            </a:r>
            <a:r>
              <a:rPr kumimoji="1" lang="zh-CN" altLang="en-US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初始条件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2’,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  <a:sym typeface="MT Extra" panose="05050102010205020202" pitchFamily="18" charset="2"/>
              </a:rPr>
              <a:t>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,’</a:t>
            </a:r>
            <a:r>
              <a:rPr kumimoji="1" lang="zh-CN" altLang="en-US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自变量</a:t>
            </a:r>
            <a:r>
              <a:rPr kumimoji="1" lang="en-US" altLang="zh-CN" sz="3600">
                <a:solidFill>
                  <a:srgbClr val="FF9999"/>
                </a:solidFill>
                <a:latin typeface="Constantia" pitchFamily="18" charset="0"/>
                <a:ea typeface="楷体_GB2312" panose="02010609030101010101" pitchFamily="49" charset="-122"/>
              </a:rPr>
              <a:t>’)                                         </a:t>
            </a:r>
            <a:endParaRPr kumimoji="1" lang="zh-CN" altLang="en-US" sz="3600">
              <a:solidFill>
                <a:srgbClr val="FF9999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7411" grpId="0"/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231775" y="222250"/>
            <a:ext cx="8281988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、用</a:t>
            </a:r>
            <a:r>
              <a:rPr kumimoji="1" lang="en-US" altLang="zh-CN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MATLAB</a:t>
            </a:r>
            <a:r>
              <a:rPr kumimoji="1" lang="zh-CN" altLang="en-US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求常微分方程（组）的数值解</a:t>
            </a:r>
            <a:endParaRPr kumimoji="1" lang="zh-CN" altLang="en-US" sz="4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6392" name="Rectangle 3"/>
          <p:cNvSpPr>
            <a:spLocks noChangeArrowheads="1"/>
          </p:cNvSpPr>
          <p:nvPr/>
        </p:nvSpPr>
        <p:spPr bwMode="auto">
          <a:xfrm>
            <a:off x="231775" y="4005064"/>
            <a:ext cx="8715375" cy="2302169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36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ode45</a:t>
            </a:r>
            <a:r>
              <a:rPr kumimoji="1" lang="zh-CN" altLang="en-US" sz="3600" dirty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的使用格式</a:t>
            </a:r>
            <a:r>
              <a:rPr kumimoji="1" lang="zh-CN" altLang="en-US" sz="3600" dirty="0" smtClean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：</a:t>
            </a:r>
            <a:endParaRPr kumimoji="1" lang="en-US" altLang="zh-CN" sz="3600" dirty="0" smtClean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3600" dirty="0" smtClean="0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[</a:t>
            </a:r>
            <a:r>
              <a:rPr kumimoji="1" lang="en-US" altLang="zh-CN" sz="3600" dirty="0" err="1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tOut,yOut</a:t>
            </a:r>
            <a:r>
              <a:rPr kumimoji="1" lang="en-US" altLang="zh-CN" sz="3600" dirty="0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] = ode45('</a:t>
            </a:r>
            <a:r>
              <a:rPr kumimoji="1" lang="en-US" altLang="zh-CN" sz="3600" dirty="0" err="1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yprime</a:t>
            </a:r>
            <a:r>
              <a:rPr kumimoji="1" lang="en-US" altLang="zh-CN" sz="3600" dirty="0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', </a:t>
            </a:r>
            <a:r>
              <a:rPr kumimoji="1" lang="en-US" altLang="zh-CN" sz="3600" dirty="0" err="1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tspan</a:t>
            </a:r>
            <a:r>
              <a:rPr kumimoji="1" lang="en-US" altLang="zh-CN" sz="3600" dirty="0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, y0)</a:t>
            </a:r>
            <a:endParaRPr kumimoji="1" lang="en-US" altLang="zh-CN" sz="3600" dirty="0">
              <a:solidFill>
                <a:srgbClr val="FF99FF"/>
              </a:solidFill>
              <a:latin typeface="Book Antiqua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四、五阶</a:t>
            </a:r>
            <a:r>
              <a:rPr kumimoji="1" lang="en-US" altLang="zh-CN" sz="2800" b="1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Runge-Kutta-Felhberg</a:t>
            </a:r>
            <a:r>
              <a:rPr kumimoji="1"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法</a:t>
            </a:r>
            <a:r>
              <a:rPr kumimoji="1" lang="zh-CN" altLang="en-US" sz="2800" dirty="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用法与书上的自定义函数</a:t>
            </a:r>
            <a:r>
              <a:rPr kumimoji="1" lang="en-US" altLang="zh-CN" sz="2800" dirty="0" err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euler.m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相同。</a:t>
            </a:r>
            <a:endParaRPr kumimoji="1" lang="zh-CN" altLang="en-US" sz="28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1863725"/>
            <a:ext cx="8715375" cy="1852815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3600" dirty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对于</a:t>
            </a:r>
            <a:r>
              <a:rPr kumimoji="1" lang="zh-CN" altLang="en-US" sz="4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一阶</a:t>
            </a:r>
            <a:r>
              <a:rPr kumimoji="1" lang="zh-CN" alt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常微分方程</a:t>
            </a:r>
            <a:r>
              <a:rPr kumimoji="1" lang="zh-CN" altLang="en-US" sz="3600" dirty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、</a:t>
            </a:r>
            <a:r>
              <a:rPr kumimoji="1" lang="zh-CN" alt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以及</a:t>
            </a:r>
            <a:r>
              <a:rPr kumimoji="1" lang="zh-CN" altLang="en-US" sz="3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一阶</a:t>
            </a:r>
            <a:r>
              <a:rPr kumimoji="1" lang="zh-CN" alt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非</a:t>
            </a:r>
            <a:r>
              <a:rPr kumimoji="1" lang="zh-CN" altLang="en-US" sz="3600" dirty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刚性的常微分方程组，最常用的是</a:t>
            </a:r>
            <a:r>
              <a:rPr kumimoji="1" lang="zh-CN" altLang="en-US" sz="28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四、五阶</a:t>
            </a:r>
            <a:r>
              <a:rPr kumimoji="1" lang="en-US" altLang="zh-CN" sz="2800" b="1" dirty="0" err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Runge</a:t>
            </a:r>
            <a:r>
              <a:rPr kumimoji="1" lang="en-US" altLang="zh-CN" sz="28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 -</a:t>
            </a:r>
            <a:r>
              <a:rPr kumimoji="1" lang="en-US" altLang="zh-CN" sz="2800" b="1" dirty="0" err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Kutta-Felhberg</a:t>
            </a:r>
            <a:r>
              <a:rPr kumimoji="1" lang="zh-CN" altLang="en-US" sz="2800" b="1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法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</a:t>
            </a:r>
            <a:endParaRPr kumimoji="1" lang="zh-CN" altLang="en-US" sz="2800" dirty="0">
              <a:solidFill>
                <a:schemeClr val="bg1">
                  <a:lumMod val="95000"/>
                </a:schemeClr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231775" y="222250"/>
            <a:ext cx="8281988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、用</a:t>
            </a:r>
            <a:r>
              <a:rPr kumimoji="1" lang="en-US" altLang="zh-CN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MATLAB</a:t>
            </a:r>
            <a:r>
              <a:rPr kumimoji="1" lang="zh-CN" altLang="en-US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求常微分方程（组）的数值解</a:t>
            </a:r>
            <a:endParaRPr kumimoji="1" lang="zh-CN" altLang="en-US" sz="4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6392" name="Rectangle 3"/>
          <p:cNvSpPr>
            <a:spLocks noChangeArrowheads="1"/>
          </p:cNvSpPr>
          <p:nvPr/>
        </p:nvSpPr>
        <p:spPr bwMode="auto">
          <a:xfrm>
            <a:off x="250825" y="5039946"/>
            <a:ext cx="87153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600" dirty="0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[</a:t>
            </a:r>
            <a:r>
              <a:rPr kumimoji="1" lang="en-US" altLang="zh-CN" sz="3600" dirty="0" err="1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tOut,yOut</a:t>
            </a:r>
            <a:r>
              <a:rPr kumimoji="1" lang="en-US" altLang="zh-CN" sz="3600" dirty="0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] = ode45('</a:t>
            </a:r>
            <a:r>
              <a:rPr kumimoji="1" lang="en-US" altLang="zh-CN" sz="3600" dirty="0" err="1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yprime</a:t>
            </a:r>
            <a:r>
              <a:rPr kumimoji="1" lang="en-US" altLang="zh-CN" sz="3600" dirty="0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', </a:t>
            </a:r>
            <a:r>
              <a:rPr kumimoji="1" lang="en-US" altLang="zh-CN" sz="3600" dirty="0" err="1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tspan</a:t>
            </a:r>
            <a:r>
              <a:rPr kumimoji="1" lang="en-US" altLang="zh-CN" sz="3600" dirty="0">
                <a:solidFill>
                  <a:srgbClr val="FF99FF"/>
                </a:solidFill>
                <a:latin typeface="Book Antiqua" pitchFamily="18" charset="0"/>
                <a:ea typeface="楷体_GB2312" panose="02010609030101010101" pitchFamily="49" charset="-122"/>
              </a:rPr>
              <a:t>, y0)</a:t>
            </a:r>
            <a:endParaRPr kumimoji="1" lang="en-US" altLang="zh-CN" sz="3600" dirty="0">
              <a:solidFill>
                <a:srgbClr val="FF99FF"/>
              </a:solidFill>
              <a:latin typeface="Book Antiqua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四、五阶</a:t>
            </a:r>
            <a:r>
              <a:rPr kumimoji="1" lang="en-US" altLang="zh-CN" sz="2800" b="1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Runge-Kutta-Felhberg</a:t>
            </a:r>
            <a:r>
              <a:rPr kumimoji="1"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法</a:t>
            </a:r>
            <a:r>
              <a:rPr kumimoji="1" lang="zh-CN" altLang="en-US" sz="2800" dirty="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用法与书上的自定义函数</a:t>
            </a:r>
            <a:r>
              <a:rPr kumimoji="1" lang="en-US" altLang="zh-CN" sz="2800" dirty="0" err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euler.m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相同。</a:t>
            </a:r>
            <a:endParaRPr kumimoji="1" lang="zh-CN" altLang="en-US" sz="28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5242" y="2060848"/>
            <a:ext cx="8715375" cy="280076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4800" b="1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注： </a:t>
            </a:r>
            <a:endParaRPr kumimoji="1" lang="en-US" altLang="zh-CN" sz="4800" b="1" dirty="0" smtClean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对于</a:t>
            </a:r>
            <a:r>
              <a:rPr kumimoji="1"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高</a:t>
            </a:r>
            <a:r>
              <a:rPr kumimoji="1" lang="zh-CN" altLang="en-US" sz="4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阶</a:t>
            </a:r>
            <a:r>
              <a:rPr kumimoji="1" lang="zh-CN" alt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常微分方程必须先通过引入未知函数</a:t>
            </a:r>
            <a:r>
              <a:rPr kumimoji="1"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化为一阶常微分方程组后</a:t>
            </a:r>
            <a:r>
              <a:rPr kumimoji="1" lang="zh-CN" alt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，才能用</a:t>
            </a:r>
            <a:r>
              <a:rPr kumimoji="1" lang="en-US" altLang="zh-CN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ode45</a:t>
            </a:r>
            <a:r>
              <a:rPr kumimoji="1" lang="zh-CN" alt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求解</a:t>
            </a:r>
            <a:endParaRPr kumimoji="1" lang="zh-CN" altLang="en-US" sz="2800" dirty="0">
              <a:solidFill>
                <a:schemeClr val="bg1">
                  <a:lumMod val="95000"/>
                </a:schemeClr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231775" y="222250"/>
            <a:ext cx="8281988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、用</a:t>
            </a:r>
            <a:r>
              <a:rPr kumimoji="1" lang="en-US" altLang="zh-CN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MATLAB</a:t>
            </a:r>
            <a:r>
              <a:rPr kumimoji="1" lang="zh-CN" altLang="en-US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求常微分方程（组）的数值解</a:t>
            </a:r>
            <a:endParaRPr kumimoji="1" lang="zh-CN" altLang="en-US" sz="4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6392" name="Rectangle 3"/>
          <p:cNvSpPr>
            <a:spLocks noChangeArrowheads="1"/>
          </p:cNvSpPr>
          <p:nvPr/>
        </p:nvSpPr>
        <p:spPr bwMode="auto">
          <a:xfrm>
            <a:off x="231775" y="1989138"/>
            <a:ext cx="8715375" cy="1311275"/>
          </a:xfrm>
          <a:prstGeom prst="rect">
            <a:avLst/>
          </a:prstGeom>
          <a:noFill/>
          <a:ln w="25400">
            <a:solidFill>
              <a:srgbClr val="99CCFF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36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ode45</a:t>
            </a:r>
            <a:r>
              <a:rPr kumimoji="1" lang="zh-CN" altLang="en-US" sz="3600" dirty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的使用格式：</a:t>
            </a:r>
            <a:endParaRPr kumimoji="1" lang="en-US" altLang="zh-CN" sz="3600" dirty="0">
              <a:solidFill>
                <a:srgbClr val="FF9999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3600" dirty="0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[</a:t>
            </a:r>
            <a:r>
              <a:rPr kumimoji="1" lang="en-US" altLang="zh-CN" sz="3600" dirty="0" err="1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tOut,yOut</a:t>
            </a:r>
            <a:r>
              <a:rPr kumimoji="1" lang="en-US" altLang="zh-CN" sz="3600" dirty="0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] = ode45('</a:t>
            </a:r>
            <a:r>
              <a:rPr kumimoji="1" lang="en-US" altLang="zh-CN" sz="3600" dirty="0" err="1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yprime</a:t>
            </a:r>
            <a:r>
              <a:rPr kumimoji="1" lang="en-US" altLang="zh-CN" sz="3600" dirty="0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', </a:t>
            </a:r>
            <a:r>
              <a:rPr kumimoji="1" lang="en-US" altLang="zh-CN" sz="3600" dirty="0" err="1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tspan</a:t>
            </a:r>
            <a:r>
              <a:rPr kumimoji="1" lang="en-US" altLang="zh-CN" sz="3600" dirty="0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, y0)</a:t>
            </a:r>
            <a:endParaRPr kumimoji="1" lang="en-US" altLang="zh-CN" sz="3600" dirty="0">
              <a:solidFill>
                <a:srgbClr val="FFFF00"/>
              </a:solidFill>
              <a:latin typeface="Book Antiqua" pitchFamily="18" charset="0"/>
              <a:ea typeface="楷体_GB2312" panose="02010609030101010101" pitchFamily="49" charset="-122"/>
            </a:endParaRPr>
          </a:p>
        </p:txBody>
      </p:sp>
      <p:sp>
        <p:nvSpPr>
          <p:cNvPr id="16393" name="Rectangle 3"/>
          <p:cNvSpPr>
            <a:spLocks noChangeArrowheads="1"/>
          </p:cNvSpPr>
          <p:nvPr/>
        </p:nvSpPr>
        <p:spPr bwMode="auto">
          <a:xfrm>
            <a:off x="252413" y="3373438"/>
            <a:ext cx="8135937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71500" indent="-571500" eaLnBrk="1" hangingPunct="1">
              <a:lnSpc>
                <a:spcPct val="110000"/>
              </a:lnSpc>
              <a:buFont typeface="Arial" panose="020B0704020202020204" pitchFamily="34" charset="0"/>
              <a:buChar char="•"/>
              <a:defRPr/>
            </a:pPr>
            <a:r>
              <a:rPr kumimoji="1" lang="en-US" altLang="zh-CN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yprime</a:t>
            </a:r>
            <a:r>
              <a:rPr kumimoji="1" lang="zh-CN" altLang="en-US" sz="3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是</a:t>
            </a:r>
            <a:r>
              <a:rPr kumimoji="1" lang="zh-CN" alt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定义常微分方程（</a:t>
            </a:r>
            <a:r>
              <a:rPr kumimoji="1"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组</a:t>
            </a:r>
            <a:r>
              <a:rPr kumimoji="1" lang="zh-CN" alt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）右端的函数（</a:t>
            </a:r>
            <a:r>
              <a:rPr kumimoji="1"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向量</a:t>
            </a:r>
            <a:r>
              <a:rPr kumimoji="1" lang="zh-CN" alt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）</a:t>
            </a:r>
            <a:r>
              <a:rPr kumimoji="1" lang="en-US" altLang="zh-CN" sz="36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f(</a:t>
            </a:r>
            <a:r>
              <a:rPr kumimoji="1" lang="en-US" altLang="zh-CN" sz="36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t,y</a:t>
            </a:r>
            <a:r>
              <a:rPr kumimoji="1" lang="en-US" altLang="zh-CN" sz="36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(t</a:t>
            </a:r>
            <a:r>
              <a:rPr kumimoji="1" lang="en-US" altLang="zh-CN" sz="3600" b="1" i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))</a:t>
            </a:r>
            <a:r>
              <a:rPr kumimoji="1" lang="zh-CN" altLang="en-US" sz="3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的自定义函数名，</a:t>
            </a:r>
            <a:r>
              <a:rPr kumimoji="1"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可以自己</a:t>
            </a:r>
            <a:r>
              <a:rPr kumimoji="1"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命名</a:t>
            </a:r>
            <a:r>
              <a:rPr kumimoji="1"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,</a:t>
            </a:r>
            <a:r>
              <a:rPr kumimoji="1"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如：</a:t>
            </a:r>
            <a:r>
              <a:rPr kumimoji="1" lang="en-US" altLang="zh-CN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yPriFun</a:t>
            </a:r>
            <a:r>
              <a:rPr kumimoji="1"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等</a:t>
            </a:r>
            <a:r>
              <a:rPr kumimoji="1" lang="zh-CN" alt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！</a:t>
            </a:r>
            <a:endParaRPr kumimoji="1" lang="en-US" altLang="zh-CN" sz="36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marL="571500" indent="-571500" eaLnBrk="1" hangingPunct="1">
              <a:lnSpc>
                <a:spcPct val="110000"/>
              </a:lnSpc>
              <a:buFont typeface="Arial" panose="020B0704020202020204" pitchFamily="34" charset="0"/>
              <a:buChar char="•"/>
              <a:defRPr/>
            </a:pPr>
            <a:r>
              <a:rPr kumimoji="1" lang="en-US" altLang="zh-CN" sz="3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‘</a:t>
            </a:r>
            <a:r>
              <a:rPr kumimoji="1" lang="en-US" altLang="zh-CN" sz="3600" b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yprime</a:t>
            </a:r>
            <a:r>
              <a:rPr kumimoji="1" lang="en-US" altLang="zh-CN" sz="3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’</a:t>
            </a:r>
            <a:r>
              <a:rPr kumimoji="1" lang="zh-CN" altLang="en-US" sz="3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也可改为</a:t>
            </a:r>
            <a:r>
              <a:rPr kumimoji="1" lang="en-US" altLang="zh-CN" sz="3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@</a:t>
            </a:r>
            <a:r>
              <a:rPr kumimoji="1" lang="en-US" altLang="zh-CN" sz="3600" b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yprime</a:t>
            </a:r>
            <a:endParaRPr kumimoji="1" lang="en-US" altLang="zh-CN" sz="36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marL="571500" indent="-571500" eaLnBrk="1" hangingPunct="1">
              <a:lnSpc>
                <a:spcPct val="110000"/>
              </a:lnSpc>
              <a:buFont typeface="Arial" panose="020B0704020202020204" pitchFamily="34" charset="0"/>
              <a:buChar char="•"/>
              <a:defRPr/>
            </a:pPr>
            <a:r>
              <a:rPr kumimoji="1" lang="zh-CN" altLang="en-US" sz="36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若无输出参数，则作出图形</a:t>
            </a:r>
            <a:endParaRPr kumimoji="1" lang="en-US" altLang="zh-CN" sz="36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marL="571500" indent="-571500" eaLnBrk="1" hangingPunct="1">
              <a:lnSpc>
                <a:spcPct val="110000"/>
              </a:lnSpc>
              <a:buFont typeface="Arial" panose="020B0704020202020204" pitchFamily="34" charset="0"/>
              <a:buChar char="•"/>
              <a:defRPr/>
            </a:pPr>
            <a:r>
              <a:rPr kumimoji="1" lang="zh-CN" altLang="en-US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6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ode23</a:t>
            </a:r>
            <a:r>
              <a:rPr kumimoji="1" lang="zh-CN" altLang="en-US" sz="36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与</a:t>
            </a:r>
            <a:r>
              <a:rPr kumimoji="1" lang="en-US" altLang="zh-CN" sz="36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ode45</a:t>
            </a:r>
            <a:r>
              <a:rPr kumimoji="1" lang="zh-CN" altLang="en-US" sz="36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类似，只是精度低一些</a:t>
            </a:r>
            <a:endParaRPr kumimoji="1" lang="zh-CN" altLang="en-US" sz="3600" dirty="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16392" grpId="0" animBg="1"/>
      <p:bldP spid="163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50825" y="908050"/>
            <a:ext cx="8610600" cy="457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buFontTx/>
              <a:buChar char="•"/>
              <a:defRPr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海军方面要求改进现有的舰对舰导弹系统。目前的电子系统能迅速测出敌舰的</a:t>
            </a:r>
            <a:r>
              <a:rPr kumimoji="1" lang="zh-CN" altLang="en-US" sz="3200" b="1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种类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、</a:t>
            </a:r>
            <a:r>
              <a:rPr kumimoji="1" lang="zh-CN" altLang="en-US" sz="3200" b="1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位置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以及</a:t>
            </a:r>
            <a:r>
              <a:rPr kumimoji="1" lang="zh-CN" altLang="en-US"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敌舰行驶</a:t>
            </a:r>
            <a:r>
              <a:rPr kumimoji="1" lang="zh-CN" altLang="en-US" sz="3200" b="1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速度和方向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，且导弹自动制导系统能保证</a:t>
            </a:r>
            <a:r>
              <a:rPr kumimoji="1" lang="zh-CN" altLang="en-US" sz="3200" b="1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在发射后任一时刻都能对准目标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</a:t>
            </a:r>
            <a:endParaRPr kumimoji="1" lang="zh-CN" altLang="en-US" sz="320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  <a:buFontTx/>
              <a:buChar char="•"/>
              <a:defRPr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根据情报，这种</a:t>
            </a:r>
            <a:r>
              <a:rPr kumimoji="1" lang="zh-CN" altLang="en-US"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敌舰能在我军舰发射导弹后</a:t>
            </a:r>
            <a:r>
              <a:rPr kumimoji="1" lang="en-US" altLang="zh-CN"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zh-CN" altLang="en-US"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分钟作出反应并摧毁导弹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</a:t>
            </a:r>
            <a:endParaRPr kumimoji="1" lang="zh-CN" altLang="en-US" sz="320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  <a:buFontTx/>
              <a:buChar char="•"/>
              <a:defRPr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现在要求改进电子导弹系统，</a:t>
            </a:r>
            <a:r>
              <a:rPr kumimoji="1" lang="zh-CN" altLang="en-US"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使我舰能自动计算出敌舰是否在有效打击范围之内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        </a:t>
            </a:r>
            <a:endParaRPr kumimoji="1" lang="zh-CN" altLang="en-US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23850" y="115888"/>
            <a:ext cx="583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600" b="1">
                <a:solidFill>
                  <a:srgbClr val="FFCC00"/>
                </a:solidFill>
                <a:latin typeface="黑体" panose="02010609060101010101" charset="-122"/>
                <a:ea typeface="楷体_GB2312" panose="02010609030101010101" pitchFamily="49" charset="-122"/>
              </a:rPr>
              <a:t>一、引例 导弹系统的改进</a:t>
            </a:r>
            <a:endParaRPr kumimoji="1" lang="zh-CN" altLang="en-US" sz="3600">
              <a:solidFill>
                <a:srgbClr val="FFCC00"/>
              </a:solidFill>
              <a:latin typeface="黑体" panose="02010609060101010101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231775" y="222250"/>
            <a:ext cx="8281988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、用</a:t>
            </a:r>
            <a:r>
              <a:rPr kumimoji="1" lang="en-US" altLang="zh-CN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MATLAB</a:t>
            </a:r>
            <a:r>
              <a:rPr kumimoji="1" lang="zh-CN" altLang="en-US" sz="4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求常微分方程（组）的数值解</a:t>
            </a:r>
            <a:endParaRPr kumimoji="1" lang="zh-CN" altLang="en-US" sz="4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6392" name="Rectangle 3"/>
          <p:cNvSpPr>
            <a:spLocks noChangeArrowheads="1"/>
          </p:cNvSpPr>
          <p:nvPr/>
        </p:nvSpPr>
        <p:spPr bwMode="auto">
          <a:xfrm>
            <a:off x="231775" y="1989138"/>
            <a:ext cx="8715375" cy="1311275"/>
          </a:xfrm>
          <a:prstGeom prst="rect">
            <a:avLst/>
          </a:prstGeom>
          <a:noFill/>
          <a:ln w="25400">
            <a:solidFill>
              <a:srgbClr val="99CCFF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36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ode45</a:t>
            </a:r>
            <a:r>
              <a:rPr kumimoji="1" lang="zh-CN" altLang="en-US" sz="3600" dirty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的使用格式：</a:t>
            </a:r>
            <a:endParaRPr kumimoji="1" lang="en-US" altLang="zh-CN" sz="3600" dirty="0">
              <a:solidFill>
                <a:srgbClr val="FF9999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3600" dirty="0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[</a:t>
            </a:r>
            <a:r>
              <a:rPr kumimoji="1" lang="en-US" altLang="zh-CN" sz="3600" dirty="0" err="1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tOut,yOut</a:t>
            </a:r>
            <a:r>
              <a:rPr kumimoji="1" lang="en-US" altLang="zh-CN" sz="3600" dirty="0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] = ode45('</a:t>
            </a:r>
            <a:r>
              <a:rPr kumimoji="1" lang="en-US" altLang="zh-CN" sz="3600" dirty="0" err="1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yprime</a:t>
            </a:r>
            <a:r>
              <a:rPr kumimoji="1" lang="en-US" altLang="zh-CN" sz="3600" dirty="0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', </a:t>
            </a:r>
            <a:r>
              <a:rPr kumimoji="1" lang="en-US" altLang="zh-CN" sz="3600" dirty="0" err="1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tspan</a:t>
            </a:r>
            <a:r>
              <a:rPr kumimoji="1" lang="en-US" altLang="zh-CN" sz="3600" dirty="0">
                <a:solidFill>
                  <a:srgbClr val="FFFF00"/>
                </a:solidFill>
                <a:latin typeface="Book Antiqua" pitchFamily="18" charset="0"/>
                <a:ea typeface="楷体_GB2312" panose="02010609030101010101" pitchFamily="49" charset="-122"/>
              </a:rPr>
              <a:t>, y0)</a:t>
            </a:r>
            <a:endParaRPr kumimoji="1" lang="en-US" altLang="zh-CN" sz="3600" dirty="0">
              <a:solidFill>
                <a:srgbClr val="FFFF00"/>
              </a:solidFill>
              <a:latin typeface="Book Antiqua" pitchFamily="18" charset="0"/>
              <a:ea typeface="楷体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188" y="3429000"/>
            <a:ext cx="7902575" cy="3194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Clr>
                <a:srgbClr val="CC66FF"/>
              </a:buClr>
              <a:buFontTx/>
              <a:buChar char="•"/>
              <a:defRPr/>
            </a:pPr>
            <a:r>
              <a:rPr kumimoji="1" lang="en-US" altLang="zh-CN" sz="2800" dirty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kumimoji="1" lang="en-US" altLang="zh-CN" sz="2800" dirty="0" err="1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yprime</a:t>
            </a:r>
            <a:r>
              <a:rPr kumimoji="1" lang="en-US" altLang="zh-CN" sz="2800" dirty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: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  <a:ea typeface="Batang" pitchFamily="18" charset="-127"/>
              </a:rPr>
              <a:t>f(t, y(t))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m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文件名</a:t>
            </a:r>
            <a:endParaRPr kumimoji="1" lang="zh-CN" altLang="en-US" sz="28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CC66FF"/>
              </a:buClr>
              <a:buFontTx/>
              <a:buChar char="•"/>
              <a:defRPr/>
            </a:pP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  <a:ea typeface="Batang" pitchFamily="18" charset="-127"/>
              </a:rPr>
              <a:t>tspan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  <a:ea typeface="Batang" pitchFamily="18" charset="-127"/>
              </a:rPr>
              <a:t>=[t0,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  <a:ea typeface="Batang" pitchFamily="18" charset="-127"/>
              </a:rPr>
              <a:t>tn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  <a:ea typeface="Batang" pitchFamily="18" charset="-127"/>
              </a:rPr>
              <a:t>]: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表示自变量初值</a:t>
            </a:r>
            <a:r>
              <a:rPr kumimoji="1" lang="en-US" altLang="zh-CN" sz="28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2800" i="1" baseline="-250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和终值</a:t>
            </a:r>
            <a:r>
              <a:rPr kumimoji="1" lang="en-US" altLang="zh-CN" sz="2800" i="1" dirty="0" err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2800" i="1" baseline="-25000" dirty="0" err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n</a:t>
            </a:r>
            <a:endParaRPr kumimoji="1" lang="en-US" altLang="zh-CN" sz="2800" i="1" baseline="-250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CC66FF"/>
              </a:buClr>
              <a:buFontTx/>
              <a:buChar char="•"/>
              <a:defRPr/>
            </a:pPr>
            <a:r>
              <a:rPr kumimoji="1" lang="en-US" altLang="zh-CN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y0: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</a:t>
            </a:r>
            <a:r>
              <a:rPr kumimoji="1" lang="zh-CN" altLang="en-US" sz="28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初值列向量</a:t>
            </a:r>
            <a:r>
              <a:rPr kumimoji="1" lang="en-US" altLang="zh-CN" sz="28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</a:t>
            </a:r>
            <a:r>
              <a:rPr kumimoji="1" lang="en-US" altLang="zh-CN" sz="2800" i="1" baseline="-250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28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 </a:t>
            </a:r>
            <a:r>
              <a:rPr kumimoji="1" lang="en-US" altLang="zh-CN" sz="28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h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是步长。</a:t>
            </a:r>
            <a:endParaRPr kumimoji="1" lang="zh-CN" altLang="en-US" sz="28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CC66FF"/>
              </a:buClr>
              <a:buFontTx/>
              <a:buChar char="•"/>
              <a:defRPr/>
            </a:pP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输出</a:t>
            </a:r>
            <a:r>
              <a:rPr kumimoji="1" lang="zh-CN" altLang="en-US" sz="28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列向量</a:t>
            </a:r>
            <a:r>
              <a:rPr kumimoji="1" lang="en-US" altLang="zh-CN" sz="2800" dirty="0" err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tOut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: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表示节点 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(t</a:t>
            </a:r>
            <a:r>
              <a:rPr kumimoji="1" lang="en-US" altLang="zh-CN" sz="2800" i="1" baseline="-250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 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t</a:t>
            </a:r>
            <a:r>
              <a:rPr kumimoji="1" lang="en-US" altLang="zh-CN" sz="2800" i="1" baseline="-250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1 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… , </a:t>
            </a:r>
            <a:r>
              <a:rPr kumimoji="1" lang="en-US" altLang="zh-CN" sz="2800" i="1" dirty="0" err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2800" i="1" baseline="-25000" dirty="0" err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n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)'</a:t>
            </a:r>
            <a:endParaRPr kumimoji="1" lang="en-US" altLang="zh-CN" sz="2800" i="1" dirty="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CC66FF"/>
              </a:buClr>
              <a:buFontTx/>
              <a:buChar char="•"/>
              <a:defRPr/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输出矩阵</a:t>
            </a:r>
            <a:r>
              <a:rPr kumimoji="1" lang="en-US" altLang="zh-CN" sz="2800" dirty="0" err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yOut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: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表示数值解，</a:t>
            </a:r>
            <a:r>
              <a:rPr kumimoji="1" lang="zh-CN" altLang="en-US" sz="28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每一列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对应 </a:t>
            </a:r>
            <a:r>
              <a:rPr kumimoji="1" lang="en-US" altLang="zh-CN" sz="28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的一个分量。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如果为常微分方程，则</a:t>
            </a:r>
            <a:r>
              <a:rPr kumimoji="1" lang="en-US" altLang="zh-CN" sz="2800" dirty="0" err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yOut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只是列向量</a:t>
            </a:r>
            <a:endParaRPr kumimoji="1" lang="zh-CN" altLang="en-US" sz="28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163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高阶常微分方程可用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MATLAB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内部函数</a:t>
            </a:r>
            <a:r>
              <a:rPr lang="en-US" altLang="zh-CN" sz="36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de45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直接求解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703060505090304"/>
                <a:ea typeface="宋体" panose="02010600030101010101" charset="-122"/>
                <a:cs typeface="Times New Roman" panose="02020703060505090304"/>
              </a:rPr>
              <a:t>√</a:t>
            </a:r>
            <a:endParaRPr kumimoji="0" lang="zh-CN" altLang="en-US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704020202020204" pitchFamily="34" charset="0"/>
              <a:ea typeface="宋体" panose="02010600030101010101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sz="2600" dirty="0">
                <a:solidFill>
                  <a:srgbClr val="000000"/>
                </a:solidFill>
                <a:ea typeface="宋体" panose="02010600030101010101" charset="-122"/>
                <a:cs typeface="Times New Roman" panose="02020703060505090304"/>
              </a:rPr>
              <a:t>×</a:t>
            </a:r>
            <a:endParaRPr kumimoji="0" lang="zh-CN" altLang="en-US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704020202020204" pitchFamily="34" charset="0"/>
              <a:ea typeface="宋体" panose="02010600030101010101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704020202020204" pitchFamily="34" charset="0"/>
                <a:ea typeface="宋体" panose="02010600030101010101" charset="-122"/>
              </a:rPr>
              <a:t>A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704020202020204" pitchFamily="34" charset="0"/>
              <a:ea typeface="宋体" panose="02010600030101010101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704020202020204" pitchFamily="34" charset="0"/>
                <a:ea typeface="宋体" panose="02010600030101010101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anose="020B0704020202020204" pitchFamily="34" charset="0"/>
              <a:ea typeface="宋体" panose="02010600030101010101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704020202020204" pitchFamily="34" charset="0"/>
                <a:ea typeface="宋体" panose="02010600030101010101" charset="-122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anose="020B0704020202020204" pitchFamily="34" charset="0"/>
              <a:ea typeface="宋体" panose="02010600030101010101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704020202020204" pitchFamily="34" charset="0"/>
                <a:ea typeface="宋体" panose="02010600030101010101" charset="-122"/>
              </a:endParaRPr>
            </a:p>
          </p:txBody>
        </p:sp>
        <p:sp>
          <p:nvSpPr>
            <p:cNvPr id="14" name="TypeText"/>
            <p:cNvSpPr/>
            <p:nvPr>
              <p:custDataLst>
                <p:tags r:id="rId11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/>
            <a:lstStyle/>
            <a:p>
              <a:r>
                <a:rPr kumimoji="0" lang="zh-CN" altLang="en-US" sz="2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704020202020204" pitchFamily="34" charset="0"/>
                  <a:ea typeface="宋体" panose="02010600030101010101" charset="-122"/>
                </a:rPr>
                <a:t>单选题</a:t>
              </a:r>
              <a:endParaRPr kumimoji="0" lang="zh-CN" alt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704020202020204" pitchFamily="34" charset="0"/>
                <a:ea typeface="宋体" panose="02010600030101010101" charset="-122"/>
              </a:endParaRPr>
            </a:p>
          </p:txBody>
        </p:sp>
      </p:grp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246873" y="116632"/>
            <a:ext cx="8281988" cy="126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将</a:t>
            </a:r>
            <a:r>
              <a:rPr kumimoji="1" lang="en-US" altLang="zh-CN" sz="3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n</a:t>
            </a:r>
            <a:r>
              <a:rPr kumimoji="1" lang="zh-CN" altLang="en-US" sz="36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阶</a:t>
            </a:r>
            <a:r>
              <a:rPr kumimoji="1" lang="zh-CN" altLang="en-US" sz="3600" dirty="0" smtClean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常微分方程</a:t>
            </a:r>
            <a:r>
              <a:rPr kumimoji="1" lang="zh-CN" altLang="en-US" sz="3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化为一阶常微分方程组</a:t>
            </a:r>
            <a:r>
              <a:rPr kumimoji="1" lang="zh-CN" altLang="en-US" sz="3600" dirty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的方法</a:t>
            </a:r>
            <a:r>
              <a:rPr kumimoji="1" lang="en-US" altLang="zh-CN" sz="3600" dirty="0">
                <a:solidFill>
                  <a:schemeClr val="bg1">
                    <a:lumMod val="95000"/>
                  </a:schemeClr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——</a:t>
            </a:r>
            <a:r>
              <a:rPr kumimoji="1" lang="zh-CN" altLang="en-US" sz="3600" dirty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引入未知函数</a:t>
            </a:r>
            <a:endParaRPr kumimoji="1" lang="zh-CN" altLang="en-US" sz="3600" dirty="0">
              <a:solidFill>
                <a:srgbClr val="FF9999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15616" y="1378003"/>
          <a:ext cx="6449194" cy="118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0" name="Equation" r:id="rId1" imgW="68580000" imgH="11582400" progId="Equation.DSMT4">
                  <p:embed/>
                </p:oleObj>
              </mc:Choice>
              <mc:Fallback>
                <p:oleObj name="Equation" r:id="rId1" imgW="68580000" imgH="115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378003"/>
                        <a:ext cx="6449194" cy="1186901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solidFill>
                          <a:srgbClr val="99CC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5668" y="2636912"/>
          <a:ext cx="756439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1" name="Equation" r:id="rId3" imgW="72542400" imgH="10972800" progId="Equation.DSMT4">
                  <p:embed/>
                </p:oleObj>
              </mc:Choice>
              <mc:Fallback>
                <p:oleObj name="Equation" r:id="rId3" imgW="72542400" imgH="10972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68" y="2636912"/>
                        <a:ext cx="7564397" cy="108012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90000"/>
                        </a:schemeClr>
                      </a:solidFill>
                      <a:ln w="381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211960" y="3861048"/>
          <a:ext cx="3956050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2" name="Equation" r:id="rId5" imgW="39014400" imgH="35356800" progId="Equation.DSMT4">
                  <p:embed/>
                </p:oleObj>
              </mc:Choice>
              <mc:Fallback>
                <p:oleObj name="Equation" r:id="rId5" imgW="39014400" imgH="35356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861048"/>
                        <a:ext cx="3956050" cy="2736304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solidFill>
                          <a:srgbClr val="99CC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 bwMode="auto">
          <a:xfrm>
            <a:off x="1475656" y="1844824"/>
            <a:ext cx="4032448" cy="43204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99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68313" y="0"/>
            <a:ext cx="8382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、刚性</a:t>
            </a:r>
            <a:r>
              <a:rPr kumimoji="1"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(stiff)</a:t>
            </a:r>
            <a:r>
              <a:rPr kumimoji="1" lang="zh-CN" altLang="en-US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方程组解法</a:t>
            </a:r>
            <a:endParaRPr kumimoji="1" lang="zh-C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刚性方程组解法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ode15s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，使用格式同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ode45</a:t>
            </a:r>
            <a:endParaRPr kumimoji="1" lang="en-US" altLang="zh-CN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39750" y="2060575"/>
          <a:ext cx="78486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1" imgW="2197735" imgH="368935" progId="Equation.2">
                  <p:embed/>
                </p:oleObj>
              </mc:Choice>
              <mc:Fallback>
                <p:oleObj name="Equation" r:id="rId1" imgW="2197735" imgH="368935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78486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22275" y="3346450"/>
            <a:ext cx="8005763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zh-CN" altLang="en-US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解 先将方程写为</a:t>
            </a:r>
            <a:r>
              <a:rPr kumimoji="1" lang="en-US" altLang="zh-CN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m</a:t>
            </a:r>
            <a:r>
              <a:rPr kumimoji="1" lang="zh-CN" altLang="en-US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函数</a:t>
            </a:r>
            <a:r>
              <a:rPr kumimoji="1" lang="en-US" altLang="zh-CN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eg5_4fun.m</a:t>
            </a:r>
            <a:endParaRPr kumimoji="1" lang="en-US" altLang="zh-CN" sz="36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» [</a:t>
            </a:r>
            <a:r>
              <a:rPr kumimoji="1" lang="en-US" altLang="zh-CN" sz="3600" dirty="0" err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t,y</a:t>
            </a:r>
            <a:r>
              <a:rPr kumimoji="1" lang="en-US" altLang="zh-CN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]=ode15s('eg5_4fun',[0,400],[2,1]</a:t>
            </a:r>
            <a:r>
              <a:rPr kumimoji="1" lang="en-US" altLang="zh-CN" sz="3600" dirty="0">
                <a:solidFill>
                  <a:srgbClr val="FFFF00"/>
                </a:solidFill>
                <a:latin typeface="Courier New" panose="02070609020205020404" pitchFamily="49" charset="0"/>
                <a:ea typeface="楷体_GB2312" panose="02010609030101010101" pitchFamily="49" charset="-122"/>
              </a:rPr>
              <a:t>’</a:t>
            </a:r>
            <a:r>
              <a:rPr kumimoji="1" lang="en-US" altLang="zh-CN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36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» plot(</a:t>
            </a:r>
            <a:r>
              <a:rPr kumimoji="1" lang="en-US" altLang="zh-CN" sz="3600" dirty="0" err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t,y</a:t>
            </a:r>
            <a:r>
              <a:rPr kumimoji="1" lang="en-US" altLang="zh-CN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36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95288" y="188913"/>
            <a:ext cx="8382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、刚性</a:t>
            </a:r>
            <a:r>
              <a:rPr kumimoji="1"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(stiff)</a:t>
            </a:r>
            <a:r>
              <a:rPr kumimoji="1" lang="zh-CN" altLang="en-US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方程组解法</a:t>
            </a:r>
            <a:endParaRPr kumimoji="1" lang="zh-C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39750" y="908050"/>
          <a:ext cx="78486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1" imgW="2197735" imgH="368935" progId="Equation.DSMT4">
                  <p:embed/>
                </p:oleObj>
              </mc:Choice>
              <mc:Fallback>
                <p:oleObj name="Equation" r:id="rId1" imgW="2197735" imgH="3689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08050"/>
                        <a:ext cx="78486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68313" y="2205038"/>
            <a:ext cx="7100887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解 先用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ode45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求解。</a:t>
            </a:r>
            <a:endParaRPr kumimoji="1" lang="zh-CN" altLang="en-US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将方程写为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function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函数：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yPrimeStiff.m</a:t>
            </a:r>
            <a:endParaRPr kumimoji="1" lang="en-US" altLang="zh-CN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9573" name="Rectangle 4"/>
          <p:cNvSpPr>
            <a:spLocks noChangeArrowheads="1"/>
          </p:cNvSpPr>
          <p:nvPr/>
        </p:nvSpPr>
        <p:spPr bwMode="auto">
          <a:xfrm>
            <a:off x="323850" y="3573463"/>
            <a:ext cx="820896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宋体" panose="02010600030101010101" charset="-122"/>
              </a:rPr>
              <a:t>tic</a:t>
            </a:r>
            <a:endParaRPr kumimoji="1" lang="en-US" altLang="zh-CN" sz="2800" b="1">
              <a:solidFill>
                <a:srgbClr val="FF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宋体" panose="02010600030101010101" charset="-122"/>
            </a:endParaRPr>
          </a:p>
          <a:p>
            <a:pPr>
              <a:defRPr/>
            </a:pPr>
            <a:r>
              <a:rPr kumimoji="1" lang="en-US" altLang="zh-CN" sz="2800" b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宋体" panose="02010600030101010101" charset="-122"/>
              </a:rPr>
              <a:t>[tOut,yOut]=ode45('yPrimeStiff',[0,400],[2;1]);</a:t>
            </a:r>
            <a:endParaRPr kumimoji="1" lang="en-US" altLang="zh-CN" sz="2800" b="1">
              <a:solidFill>
                <a:srgbClr val="FF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宋体" panose="02010600030101010101" charset="-122"/>
            </a:endParaRPr>
          </a:p>
          <a:p>
            <a:pPr>
              <a:defRPr/>
            </a:pPr>
            <a:r>
              <a:rPr kumimoji="1" lang="en-US" altLang="zh-CN" sz="2800" b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宋体" panose="02010600030101010101" charset="-122"/>
              </a:rPr>
              <a:t>toc</a:t>
            </a:r>
            <a:endParaRPr kumimoji="1" lang="en-US" altLang="zh-CN" sz="2800" b="1">
              <a:solidFill>
                <a:srgbClr val="FF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宋体" panose="02010600030101010101" charset="-122"/>
            </a:endParaRPr>
          </a:p>
        </p:txBody>
      </p:sp>
      <p:sp>
        <p:nvSpPr>
          <p:cNvPr id="109575" name="Rectangle 4"/>
          <p:cNvSpPr>
            <a:spLocks noChangeArrowheads="1"/>
          </p:cNvSpPr>
          <p:nvPr/>
        </p:nvSpPr>
        <p:spPr bwMode="auto">
          <a:xfrm>
            <a:off x="395288" y="5157788"/>
            <a:ext cx="82089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宋体" panose="02010600030101010101" charset="-122"/>
              </a:rPr>
              <a:t>plot(tOut,yOut(:,1),'r.-',tOut,yOut(:,2),'b.-');</a:t>
            </a:r>
            <a:endParaRPr kumimoji="1" lang="en-US" altLang="zh-CN" sz="2800" b="1">
              <a:solidFill>
                <a:srgbClr val="FF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宋体" panose="02010600030101010101" charset="-122"/>
            </a:endParaRPr>
          </a:p>
          <a:p>
            <a:pPr>
              <a:defRPr/>
            </a:pPr>
            <a:r>
              <a:rPr kumimoji="1" lang="en-US" altLang="zh-CN" sz="2800" b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宋体" panose="02010600030101010101" charset="-122"/>
              </a:rPr>
              <a:t>legend('y1','y2')</a:t>
            </a:r>
            <a:endParaRPr kumimoji="1" lang="en-US" altLang="zh-CN" sz="2800" b="1">
              <a:solidFill>
                <a:srgbClr val="FF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宋体" panose="02010600030101010101" charset="-122"/>
            </a:endParaRPr>
          </a:p>
          <a:p>
            <a:pPr>
              <a:defRPr/>
            </a:pPr>
            <a:r>
              <a:rPr kumimoji="1" lang="en-US" altLang="zh-CN" sz="2800" b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宋体" panose="02010600030101010101" charset="-122"/>
              </a:rPr>
              <a:t>title('Stiff O.D.E.s','fontSize',18,'fontWeight','b')</a:t>
            </a:r>
            <a:endParaRPr kumimoji="1" lang="en-US" altLang="zh-CN" sz="2800" b="1">
              <a:solidFill>
                <a:srgbClr val="FF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4" grpId="0"/>
      <p:bldP spid="109573" grpId="0"/>
      <p:bldP spid="109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79388" y="260350"/>
            <a:ext cx="83820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、刚性</a:t>
            </a:r>
            <a:r>
              <a:rPr kumimoji="1"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(stiff)</a:t>
            </a:r>
            <a:r>
              <a:rPr kumimoji="1" lang="zh-CN" altLang="en-US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方程组解法</a:t>
            </a:r>
            <a:endParaRPr kumimoji="1" lang="en-US" altLang="zh-CN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557338"/>
            <a:ext cx="6265862" cy="493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684213" y="1052513"/>
            <a:ext cx="719137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9030101010101" pitchFamily="49" charset="-122"/>
              </a:rPr>
              <a:t>从图中可以发现什么？</a:t>
            </a:r>
            <a:endParaRPr lang="zh-CN" altLang="en-US" sz="3600" b="1">
              <a:solidFill>
                <a:srgbClr val="FF99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68313" y="0"/>
            <a:ext cx="83820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、刚性</a:t>
            </a:r>
            <a:r>
              <a:rPr kumimoji="1"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(stiff)</a:t>
            </a:r>
            <a:r>
              <a:rPr kumimoji="1" lang="zh-CN" altLang="en-US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方程组解法</a:t>
            </a:r>
            <a:endParaRPr kumimoji="1" lang="zh-C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刚性方程组的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MATLAB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实现：</a:t>
            </a:r>
            <a:r>
              <a:rPr kumimoji="1" lang="en-US" altLang="zh-CN" sz="3600" b="1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ode15s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使用格式同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ode45</a:t>
            </a:r>
            <a:endParaRPr kumimoji="1" lang="en-US" altLang="zh-CN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50825" y="1916113"/>
          <a:ext cx="78486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1" imgW="2197735" imgH="368935" progId="Equation.2">
                  <p:embed/>
                </p:oleObj>
              </mc:Choice>
              <mc:Fallback>
                <p:oleObj name="Equation" r:id="rId1" imgW="2197735" imgH="368935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16113"/>
                        <a:ext cx="78486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323850" y="3860800"/>
            <a:ext cx="82089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宋体" panose="02010600030101010101" charset="-122"/>
              </a:rPr>
              <a:t>tic</a:t>
            </a:r>
            <a:endParaRPr kumimoji="1" lang="en-US" altLang="zh-CN" sz="2800" b="1">
              <a:solidFill>
                <a:srgbClr val="FF66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宋体" panose="02010600030101010101" charset="-122"/>
            </a:endParaRPr>
          </a:p>
          <a:p>
            <a:pPr>
              <a:defRPr/>
            </a:pPr>
            <a:r>
              <a:rPr kumimoji="1" lang="en-US" altLang="zh-CN" sz="2800" b="1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宋体" panose="02010600030101010101" charset="-122"/>
              </a:rPr>
              <a:t>[tOut,yOut]=</a:t>
            </a:r>
            <a:r>
              <a:rPr kumimoji="1" lang="en-US" altLang="zh-CN" sz="2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宋体" panose="02010600030101010101" charset="-122"/>
              </a:rPr>
              <a:t>ode15s</a:t>
            </a:r>
            <a:r>
              <a:rPr kumimoji="1" lang="en-US" altLang="zh-CN" sz="2800" b="1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宋体" panose="02010600030101010101" charset="-122"/>
              </a:rPr>
              <a:t>('yPrimeStiff',[0,400],[2;1]);</a:t>
            </a:r>
            <a:endParaRPr kumimoji="1" lang="en-US" altLang="zh-CN" sz="2800" b="1">
              <a:solidFill>
                <a:srgbClr val="FF66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宋体" panose="02010600030101010101" charset="-122"/>
            </a:endParaRPr>
          </a:p>
          <a:p>
            <a:pPr>
              <a:defRPr/>
            </a:pPr>
            <a:r>
              <a:rPr kumimoji="1" lang="en-US" altLang="zh-CN" sz="2800" b="1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宋体" panose="02010600030101010101" charset="-122"/>
              </a:rPr>
              <a:t>toc</a:t>
            </a:r>
            <a:endParaRPr kumimoji="1" lang="en-US" altLang="zh-CN" sz="2800" b="1">
              <a:solidFill>
                <a:srgbClr val="FF66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宋体" panose="02010600030101010101" charset="-122"/>
            </a:endParaRPr>
          </a:p>
        </p:txBody>
      </p:sp>
      <p:sp>
        <p:nvSpPr>
          <p:cNvPr id="118790" name="Rectangle 4"/>
          <p:cNvSpPr>
            <a:spLocks noChangeArrowheads="1"/>
          </p:cNvSpPr>
          <p:nvPr/>
        </p:nvSpPr>
        <p:spPr bwMode="auto">
          <a:xfrm>
            <a:off x="395288" y="5300663"/>
            <a:ext cx="8208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99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tantia" pitchFamily="18" charset="0"/>
                <a:ea typeface="楷体_GB2312" panose="02010609030101010101" pitchFamily="49" charset="-122"/>
              </a:rPr>
              <a:t>图形代码略</a:t>
            </a:r>
            <a:endParaRPr kumimoji="1" lang="zh-CN" altLang="en-US" sz="2800" b="1">
              <a:solidFill>
                <a:srgbClr val="99CC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tantia" pitchFamily="18" charset="0"/>
              <a:ea typeface="楷体_GB2312" panose="02010609030101010101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46050" y="3213100"/>
            <a:ext cx="80152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解 先将方程写为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function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函数：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yPrimeStiff.m</a:t>
            </a:r>
            <a:endParaRPr kumimoji="1" lang="en-US" altLang="zh-CN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789" grpId="1"/>
      <p:bldP spid="118790" grpId="0"/>
      <p:bldP spid="153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68313" y="0"/>
            <a:ext cx="83820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、刚性</a:t>
            </a:r>
            <a:r>
              <a:rPr kumimoji="1"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(stiff)</a:t>
            </a:r>
            <a:r>
              <a:rPr kumimoji="1" lang="zh-CN" altLang="en-US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方程组解法</a:t>
            </a:r>
            <a:endParaRPr kumimoji="1" lang="zh-C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8497887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939800" y="428625"/>
            <a:ext cx="7315200" cy="2143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36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</a:t>
            </a:r>
            <a:r>
              <a:rPr lang="en-US" altLang="zh-CN" sz="36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de45</a:t>
            </a:r>
            <a:r>
              <a:rPr lang="zh-CN" altLang="en-US" sz="36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是求解刚性常微分方程组常用的</a:t>
            </a:r>
            <a:r>
              <a:rPr lang="en-US" altLang="zh-CN" sz="36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MATLAB</a:t>
            </a:r>
            <a:r>
              <a:rPr lang="zh-CN" altLang="en-US" sz="36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内部函数</a:t>
            </a:r>
            <a:endParaRPr lang="zh-CN" altLang="en-US" sz="3600" b="1" dirty="0" smtClean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Times New Roman" panose="02020703060505090304"/>
                <a:ea typeface="宋体" panose="02010600030101010101" charset="-122"/>
                <a:cs typeface="Times New Roman" panose="02020703060505090304"/>
              </a:rPr>
              <a:t>√</a:t>
            </a:r>
            <a:endParaRPr lang="zh-CN" altLang="en-US" sz="2600" dirty="0" smtClean="0">
              <a:solidFill>
                <a:srgbClr val="000000"/>
              </a:solidFill>
              <a:ea typeface="宋体" panose="02010600030101010101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Times New Roman" panose="02020703060505090304"/>
                <a:ea typeface="宋体" panose="02010600030101010101" charset="-122"/>
                <a:cs typeface="Times New Roman" panose="02020703060505090304"/>
              </a:rPr>
              <a:t>×</a:t>
            </a:r>
            <a:endParaRPr lang="zh-CN" altLang="en-US" sz="2600" dirty="0" smtClean="0">
              <a:solidFill>
                <a:srgbClr val="000000"/>
              </a:solidFill>
              <a:ea typeface="宋体" panose="02010600030101010101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1600" dirty="0" smtClean="0">
                <a:solidFill>
                  <a:srgbClr val="FFFFFF"/>
                </a:solidFill>
                <a:ea typeface="宋体" panose="02010600030101010101" charset="-122"/>
              </a:rPr>
              <a:t>A</a:t>
            </a:r>
            <a:endParaRPr lang="zh-CN" altLang="en-US" sz="1600" dirty="0" smtClean="0">
              <a:solidFill>
                <a:srgbClr val="FFFFFF"/>
              </a:solidFill>
              <a:ea typeface="宋体" panose="02010600030101010101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1600" smtClean="0">
                <a:solidFill>
                  <a:srgbClr val="FFFFFF"/>
                </a:solidFill>
                <a:ea typeface="宋体" panose="02010600030101010101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a typeface="宋体" panose="02010600030101010101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sz="1600" dirty="0" smtClean="0">
                <a:solidFill>
                  <a:srgbClr val="FFFFFF"/>
                </a:solidFill>
                <a:ea typeface="宋体" panose="02010600030101010101" charset="-122"/>
              </a:rPr>
              <a:t>提交</a:t>
            </a:r>
            <a:endParaRPr lang="zh-CN" altLang="en-US" sz="1600" dirty="0" smtClean="0">
              <a:solidFill>
                <a:srgbClr val="FFFFFF"/>
              </a:solidFill>
              <a:ea typeface="宋体" panose="02010600030101010101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mtClean="0">
                <a:solidFill>
                  <a:srgbClr val="000000"/>
                </a:solidFill>
                <a:ea typeface="宋体" panose="02010600030101010101" charset="-122"/>
              </a:endParaRPr>
            </a:p>
          </p:txBody>
        </p:sp>
        <p:sp>
          <p:nvSpPr>
            <p:cNvPr id="14" name="TypeText"/>
            <p:cNvSpPr/>
            <p:nvPr>
              <p:custDataLst>
                <p:tags r:id="rId11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/>
            <a:lstStyle/>
            <a:p>
              <a:r>
                <a:rPr lang="zh-CN" altLang="en-US" sz="2600" dirty="0" smtClean="0">
                  <a:solidFill>
                    <a:srgbClr val="000000"/>
                  </a:solidFill>
                  <a:ea typeface="宋体" panose="02010600030101010101" charset="-122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ea typeface="宋体" panose="02010600030101010101" charset="-122"/>
              </a:endParaRPr>
            </a:p>
          </p:txBody>
        </p:sp>
      </p:grp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939800" y="428625"/>
            <a:ext cx="7315200" cy="2143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36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ode15s</a:t>
            </a:r>
            <a:r>
              <a:rPr lang="zh-CN" altLang="en-US" sz="36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是求解刚性常微分方程组常用的</a:t>
            </a:r>
            <a:r>
              <a:rPr lang="en-US" altLang="zh-CN" sz="36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MATLAB</a:t>
            </a:r>
            <a:r>
              <a:rPr lang="zh-CN" altLang="en-US" sz="3600" b="1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内部函数</a:t>
            </a:r>
            <a:endParaRPr lang="zh-CN" altLang="en-US" sz="3600" b="1" dirty="0" smtClean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Times New Roman" panose="02020703060505090304"/>
                <a:ea typeface="宋体" panose="02010600030101010101" charset="-122"/>
                <a:cs typeface="Times New Roman" panose="02020703060505090304"/>
              </a:rPr>
              <a:t>√</a:t>
            </a:r>
            <a:endParaRPr lang="zh-CN" altLang="en-US" sz="2600" dirty="0" smtClean="0">
              <a:solidFill>
                <a:srgbClr val="000000"/>
              </a:solidFill>
              <a:ea typeface="宋体" panose="02010600030101010101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Times New Roman" panose="02020703060505090304"/>
                <a:ea typeface="宋体" panose="02010600030101010101" charset="-122"/>
                <a:cs typeface="Times New Roman" panose="02020703060505090304"/>
              </a:rPr>
              <a:t>×</a:t>
            </a:r>
            <a:endParaRPr lang="zh-CN" altLang="en-US" sz="2600" dirty="0" smtClean="0">
              <a:solidFill>
                <a:srgbClr val="000000"/>
              </a:solidFill>
              <a:ea typeface="宋体" panose="02010600030101010101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1600" dirty="0" smtClean="0">
                <a:solidFill>
                  <a:srgbClr val="FFFFFF"/>
                </a:solidFill>
                <a:ea typeface="宋体" panose="02010600030101010101" charset="-122"/>
              </a:rPr>
              <a:t>A</a:t>
            </a:r>
            <a:endParaRPr lang="zh-CN" altLang="en-US" sz="1600" dirty="0" smtClean="0">
              <a:solidFill>
                <a:srgbClr val="FFFFFF"/>
              </a:solidFill>
              <a:ea typeface="宋体" panose="02010600030101010101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1600" smtClean="0">
                <a:solidFill>
                  <a:srgbClr val="FFFFFF"/>
                </a:solidFill>
                <a:ea typeface="宋体" panose="02010600030101010101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a typeface="宋体" panose="02010600030101010101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sz="1600" dirty="0" smtClean="0">
                <a:solidFill>
                  <a:srgbClr val="FFFFFF"/>
                </a:solidFill>
                <a:ea typeface="宋体" panose="02010600030101010101" charset="-122"/>
              </a:rPr>
              <a:t>提交</a:t>
            </a:r>
            <a:endParaRPr lang="zh-CN" altLang="en-US" sz="1600" dirty="0" smtClean="0">
              <a:solidFill>
                <a:srgbClr val="FFFFFF"/>
              </a:solidFill>
              <a:ea typeface="宋体" panose="02010600030101010101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mtClean="0">
                <a:solidFill>
                  <a:srgbClr val="000000"/>
                </a:solidFill>
                <a:ea typeface="宋体" panose="02010600030101010101" charset="-122"/>
              </a:endParaRPr>
            </a:p>
          </p:txBody>
        </p:sp>
        <p:sp>
          <p:nvSpPr>
            <p:cNvPr id="14" name="TypeText"/>
            <p:cNvSpPr/>
            <p:nvPr>
              <p:custDataLst>
                <p:tags r:id="rId11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/>
            <a:lstStyle/>
            <a:p>
              <a:r>
                <a:rPr lang="zh-CN" altLang="en-US" sz="2600" dirty="0" smtClean="0">
                  <a:solidFill>
                    <a:srgbClr val="000000"/>
                  </a:solidFill>
                  <a:ea typeface="宋体" panose="02010600030101010101" charset="-122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ea typeface="宋体" panose="02010600030101010101" charset="-122"/>
              </a:endParaRPr>
            </a:p>
          </p:txBody>
        </p:sp>
      </p:grp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68313" y="260350"/>
            <a:ext cx="85344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设我舰发射导弹时位置在坐标原点，敌舰在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轴正向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（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km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）处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其行驶速度为</a:t>
            </a:r>
            <a:r>
              <a:rPr kumimoji="1" lang="zh-CN" altLang="en-US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a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(km/h), 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方向与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轴夹角为</a:t>
            </a:r>
            <a:r>
              <a:rPr kumimoji="1" lang="zh-CN" altLang="en-US" sz="3200" i="1">
                <a:solidFill>
                  <a:srgbClr val="FFFF00"/>
                </a:solidFill>
                <a:latin typeface="Times New Roman" panose="02020703060505090304" pitchFamily="18" charset="0"/>
                <a:sym typeface="Symbol" panose="05050102010706020507" pitchFamily="18" charset="2"/>
              </a:rPr>
              <a:t>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</a:t>
            </a:r>
            <a:r>
              <a:rPr kumimoji="1" lang="zh-CN" altLang="en-US" sz="3600" b="1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导弹飞行线速度</a:t>
            </a:r>
            <a:r>
              <a:rPr kumimoji="1" lang="en-US" altLang="zh-CN" sz="3600" b="1" i="1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b</a:t>
            </a:r>
            <a:r>
              <a:rPr kumimoji="1" lang="en-US" altLang="zh-CN" sz="3600" b="1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(km/h) 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</a:t>
            </a:r>
            <a:endParaRPr kumimoji="1" lang="en-US" altLang="zh-CN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099" name="Line 20"/>
          <p:cNvSpPr>
            <a:spLocks noChangeShapeType="1"/>
          </p:cNvSpPr>
          <p:nvPr/>
        </p:nvSpPr>
        <p:spPr bwMode="auto">
          <a:xfrm flipV="1">
            <a:off x="6948488" y="4149725"/>
            <a:ext cx="431800" cy="576263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oval" w="med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Text Box 22"/>
          <p:cNvSpPr txBox="1">
            <a:spLocks noChangeArrowheads="1"/>
          </p:cNvSpPr>
          <p:nvPr/>
        </p:nvSpPr>
        <p:spPr bwMode="auto">
          <a:xfrm>
            <a:off x="7524750" y="5229225"/>
            <a:ext cx="371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eaLnBrk="1" hangingPunct="1"/>
            <a:r>
              <a:rPr kumimoji="1" lang="en-US" altLang="zh-CN" sz="2800" i="1">
                <a:solidFill>
                  <a:schemeClr val="bg1"/>
                </a:solidFill>
                <a:latin typeface="Times New Roman" panose="02020703060505090304" pitchFamily="18" charset="0"/>
                <a:sym typeface="Symbol" panose="05050102010706020507" pitchFamily="18" charset="2"/>
              </a:rPr>
              <a:t></a:t>
            </a:r>
            <a:endParaRPr kumimoji="1" lang="en-US" altLang="zh-CN" sz="2800" i="1">
              <a:solidFill>
                <a:schemeClr val="bg1"/>
              </a:solidFill>
              <a:latin typeface="Times New Roman" panose="02020703060505090304" pitchFamily="18" charset="0"/>
            </a:endParaRPr>
          </a:p>
        </p:txBody>
      </p:sp>
      <p:sp>
        <p:nvSpPr>
          <p:cNvPr id="4101" name="Text Box 23"/>
          <p:cNvSpPr txBox="1">
            <a:spLocks noChangeArrowheads="1"/>
          </p:cNvSpPr>
          <p:nvPr/>
        </p:nvSpPr>
        <p:spPr bwMode="auto">
          <a:xfrm>
            <a:off x="7091363" y="5867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eaLnBrk="1" hangingPunct="1"/>
            <a:r>
              <a:rPr kumimoji="1" lang="en-US" altLang="zh-CN" sz="2800" i="1">
                <a:solidFill>
                  <a:schemeClr val="bg1"/>
                </a:solidFill>
                <a:latin typeface="Times New Roman" panose="02020703060505090304" pitchFamily="18" charset="0"/>
              </a:rPr>
              <a:t>d</a:t>
            </a:r>
            <a:endParaRPr kumimoji="1" lang="en-US" altLang="zh-CN" sz="2800" i="1">
              <a:solidFill>
                <a:schemeClr val="bg1"/>
              </a:solidFill>
              <a:latin typeface="Times New Roman" panose="02020703060505090304" pitchFamily="18" charset="0"/>
            </a:endParaRPr>
          </a:p>
        </p:txBody>
      </p:sp>
      <p:graphicFrame>
        <p:nvGraphicFramePr>
          <p:cNvPr id="134144" name="Object 0"/>
          <p:cNvGraphicFramePr>
            <a:graphicFrameLocks noChangeAspect="1"/>
          </p:cNvGraphicFramePr>
          <p:nvPr/>
        </p:nvGraphicFramePr>
        <p:xfrm>
          <a:off x="684213" y="3357563"/>
          <a:ext cx="336708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1" imgW="1026795" imgH="353060" progId="Equation.DSMT4">
                  <p:embed/>
                </p:oleObj>
              </mc:Choice>
              <mc:Fallback>
                <p:oleObj name="Equation" r:id="rId1" imgW="1026795" imgH="35306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3367087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304800" y="5105400"/>
            <a:ext cx="441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易知 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 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时刻敌舰位置为 </a:t>
            </a:r>
            <a:r>
              <a:rPr kumimoji="1" lang="en-US" altLang="zh-CN" sz="3200" b="1" i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tantia" pitchFamily="18" charset="0"/>
                <a:ea typeface="楷体_GB2312" panose="02010609030101010101" pitchFamily="49" charset="-122"/>
              </a:rPr>
              <a:t>(d+atcos</a:t>
            </a:r>
            <a:r>
              <a:rPr kumimoji="1" lang="en-US" altLang="zh-CN" sz="3200" b="1" i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tantia" pitchFamily="18" charset="0"/>
                <a:ea typeface="宋体" panose="02010600030101010101" charset="-122"/>
                <a:sym typeface="Symbol" panose="05050102010706020507" pitchFamily="18" charset="2"/>
              </a:rPr>
              <a:t></a:t>
            </a:r>
            <a:r>
              <a:rPr kumimoji="1" lang="en-US" altLang="zh-CN" sz="3200" b="1" i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tantia" pitchFamily="18" charset="0"/>
                <a:ea typeface="楷体_GB2312" panose="02010609030101010101" pitchFamily="49" charset="-122"/>
              </a:rPr>
              <a:t>, atsin</a:t>
            </a:r>
            <a:r>
              <a:rPr kumimoji="1" lang="en-US" altLang="zh-CN" sz="3200" b="1" i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tantia" pitchFamily="18" charset="0"/>
                <a:ea typeface="宋体" panose="02010600030101010101" charset="-122"/>
                <a:sym typeface="Symbol" panose="05050102010706020507" pitchFamily="18" charset="2"/>
              </a:rPr>
              <a:t></a:t>
            </a:r>
            <a:r>
              <a:rPr kumimoji="1" lang="en-US" altLang="zh-CN" sz="3200" b="1" i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tantia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3200">
                <a:solidFill>
                  <a:srgbClr val="9900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</a:t>
            </a:r>
            <a:endParaRPr kumimoji="1" lang="zh-CN" altLang="en-US" sz="3200">
              <a:solidFill>
                <a:srgbClr val="9900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104" name="Text Box 15"/>
          <p:cNvSpPr txBox="1">
            <a:spLocks noChangeArrowheads="1"/>
          </p:cNvSpPr>
          <p:nvPr/>
        </p:nvSpPr>
        <p:spPr bwMode="auto">
          <a:xfrm>
            <a:off x="8459788" y="3284538"/>
            <a:ext cx="827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66FF"/>
                </a:solidFill>
                <a:ea typeface="黑体" panose="02010609060101010101" charset="-122"/>
              </a:rPr>
              <a:t>敌舰</a:t>
            </a:r>
            <a:endParaRPr lang="zh-CN" altLang="en-US" b="1">
              <a:solidFill>
                <a:srgbClr val="CC66FF"/>
              </a:solidFill>
              <a:ea typeface="黑体" panose="02010609060101010101" charset="-122"/>
            </a:endParaRPr>
          </a:p>
        </p:txBody>
      </p:sp>
      <p:sp>
        <p:nvSpPr>
          <p:cNvPr id="4105" name="Text Box 16"/>
          <p:cNvSpPr txBox="1">
            <a:spLocks noChangeArrowheads="1"/>
          </p:cNvSpPr>
          <p:nvPr/>
        </p:nvSpPr>
        <p:spPr bwMode="auto">
          <a:xfrm>
            <a:off x="5940425" y="4292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i="1">
                <a:solidFill>
                  <a:schemeClr val="bg1"/>
                </a:solidFill>
              </a:rPr>
              <a:t>(x(t)</a:t>
            </a:r>
            <a:r>
              <a:rPr kumimoji="1" lang="zh-CN" altLang="en-US" i="1">
                <a:solidFill>
                  <a:schemeClr val="bg1"/>
                </a:solidFill>
              </a:rPr>
              <a:t>，</a:t>
            </a:r>
            <a:r>
              <a:rPr kumimoji="1" lang="en-US" altLang="zh-CN" i="1">
                <a:solidFill>
                  <a:schemeClr val="bg1"/>
                </a:solidFill>
              </a:rPr>
              <a:t>y(t))</a:t>
            </a:r>
            <a:endParaRPr lang="zh-CN" altLang="en-US" b="1">
              <a:solidFill>
                <a:srgbClr val="CC66FF"/>
              </a:solidFill>
              <a:ea typeface="黑体" panose="02010609060101010101" charset="-122"/>
            </a:endParaRPr>
          </a:p>
        </p:txBody>
      </p:sp>
      <p:grpSp>
        <p:nvGrpSpPr>
          <p:cNvPr id="4106" name="Group 31"/>
          <p:cNvGrpSpPr/>
          <p:nvPr/>
        </p:nvGrpSpPr>
        <p:grpSpPr bwMode="auto">
          <a:xfrm>
            <a:off x="4800600" y="2781300"/>
            <a:ext cx="3529013" cy="3086100"/>
            <a:chOff x="3024" y="1752"/>
            <a:chExt cx="2223" cy="1944"/>
          </a:xfrm>
        </p:grpSpPr>
        <p:sp>
          <p:nvSpPr>
            <p:cNvPr id="4118" name="Freeform 8"/>
            <p:cNvSpPr/>
            <p:nvPr/>
          </p:nvSpPr>
          <p:spPr bwMode="auto">
            <a:xfrm>
              <a:off x="3024" y="2688"/>
              <a:ext cx="1584" cy="1008"/>
            </a:xfrm>
            <a:custGeom>
              <a:avLst/>
              <a:gdLst>
                <a:gd name="T0" fmla="*/ 0 w 1824"/>
                <a:gd name="T1" fmla="*/ 1956694811 h 1056"/>
                <a:gd name="T2" fmla="*/ 1444805206 w 1824"/>
                <a:gd name="T3" fmla="*/ 1707277015 h 1056"/>
                <a:gd name="T4" fmla="*/ 1619535797 w 1824"/>
                <a:gd name="T5" fmla="*/ 0 h 1056"/>
                <a:gd name="T6" fmla="*/ 0 60000 65536"/>
                <a:gd name="T7" fmla="*/ 0 60000 65536"/>
                <a:gd name="T8" fmla="*/ 0 60000 65536"/>
                <a:gd name="T9" fmla="*/ 0 w 1824"/>
                <a:gd name="T10" fmla="*/ 0 h 1056"/>
                <a:gd name="T11" fmla="*/ 1824 w 1824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1056">
                  <a:moveTo>
                    <a:pt x="0" y="1056"/>
                  </a:moveTo>
                  <a:cubicBezTo>
                    <a:pt x="352" y="1024"/>
                    <a:pt x="704" y="992"/>
                    <a:pt x="1008" y="816"/>
                  </a:cubicBezTo>
                  <a:cubicBezTo>
                    <a:pt x="1312" y="640"/>
                    <a:pt x="1568" y="320"/>
                    <a:pt x="1824" y="0"/>
                  </a:cubicBezTo>
                </a:path>
              </a:pathLst>
            </a:cu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Rectangle 11" descr="瓦形"/>
            <p:cNvSpPr>
              <a:spLocks noChangeArrowheads="1"/>
            </p:cNvSpPr>
            <p:nvPr/>
          </p:nvSpPr>
          <p:spPr bwMode="auto">
            <a:xfrm>
              <a:off x="5103" y="1752"/>
              <a:ext cx="144" cy="432"/>
            </a:xfrm>
            <a:prstGeom prst="rect">
              <a:avLst/>
            </a:prstGeom>
            <a:pattFill prst="zigZag">
              <a:fgClr>
                <a:srgbClr val="969696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7" name="Group 25"/>
          <p:cNvGrpSpPr/>
          <p:nvPr/>
        </p:nvGrpSpPr>
        <p:grpSpPr bwMode="auto">
          <a:xfrm>
            <a:off x="4648200" y="3141663"/>
            <a:ext cx="4114800" cy="3106737"/>
            <a:chOff x="2928" y="1979"/>
            <a:chExt cx="2592" cy="1957"/>
          </a:xfrm>
        </p:grpSpPr>
        <p:sp>
          <p:nvSpPr>
            <p:cNvPr id="4114" name="Line 6"/>
            <p:cNvSpPr>
              <a:spLocks noChangeShapeType="1"/>
            </p:cNvSpPr>
            <p:nvPr/>
          </p:nvSpPr>
          <p:spPr bwMode="auto">
            <a:xfrm>
              <a:off x="2928" y="3696"/>
              <a:ext cx="25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7"/>
            <p:cNvSpPr>
              <a:spLocks noChangeShapeType="1"/>
            </p:cNvSpPr>
            <p:nvPr/>
          </p:nvSpPr>
          <p:spPr bwMode="auto">
            <a:xfrm flipV="1">
              <a:off x="3072" y="2016"/>
              <a:ext cx="0" cy="19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Line 18"/>
            <p:cNvSpPr>
              <a:spLocks noChangeShapeType="1"/>
            </p:cNvSpPr>
            <p:nvPr/>
          </p:nvSpPr>
          <p:spPr bwMode="auto">
            <a:xfrm flipV="1">
              <a:off x="4422" y="1979"/>
              <a:ext cx="771" cy="951"/>
            </a:xfrm>
            <a:prstGeom prst="line">
              <a:avLst/>
            </a:prstGeom>
            <a:noFill/>
            <a:ln w="63500">
              <a:solidFill>
                <a:srgbClr val="CC66FF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 flipH="1">
              <a:off x="4513" y="1979"/>
              <a:ext cx="680" cy="1723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611188" y="2205038"/>
            <a:ext cx="7704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</a:t>
            </a:r>
            <a:r>
              <a:rPr kumimoji="1"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</a:t>
            </a:r>
            <a:r>
              <a:rPr kumimoji="1" lang="en-US" altLang="zh-CN" sz="3200" i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时刻时导弹位置为</a:t>
            </a:r>
            <a:r>
              <a:rPr kumimoji="1" lang="en-US" altLang="zh-CN" sz="3200" i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(x(t)</a:t>
            </a:r>
            <a:r>
              <a:rPr kumimoji="1" lang="zh-CN" altLang="en-US" sz="3200" i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kumimoji="1" lang="en-US" altLang="zh-CN" sz="3200" i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y(t))</a:t>
            </a:r>
            <a:r>
              <a:rPr kumimoji="1"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, </a:t>
            </a:r>
            <a:r>
              <a:rPr kumimoji="1"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则</a:t>
            </a:r>
            <a:endParaRPr kumimoji="1" lang="zh-CN" altLang="en-US" sz="32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4109" name="Group 26"/>
          <p:cNvGrpSpPr/>
          <p:nvPr/>
        </p:nvGrpSpPr>
        <p:grpSpPr bwMode="auto">
          <a:xfrm>
            <a:off x="4643438" y="3141663"/>
            <a:ext cx="4114800" cy="3106737"/>
            <a:chOff x="2928" y="1979"/>
            <a:chExt cx="2592" cy="1957"/>
          </a:xfrm>
        </p:grpSpPr>
        <p:sp>
          <p:nvSpPr>
            <p:cNvPr id="4110" name="Line 6"/>
            <p:cNvSpPr>
              <a:spLocks noChangeShapeType="1"/>
            </p:cNvSpPr>
            <p:nvPr/>
          </p:nvSpPr>
          <p:spPr bwMode="auto">
            <a:xfrm>
              <a:off x="2928" y="3696"/>
              <a:ext cx="25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7"/>
            <p:cNvSpPr>
              <a:spLocks noChangeShapeType="1"/>
            </p:cNvSpPr>
            <p:nvPr/>
          </p:nvSpPr>
          <p:spPr bwMode="auto">
            <a:xfrm flipV="1">
              <a:off x="3072" y="2016"/>
              <a:ext cx="0" cy="19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Line 29"/>
            <p:cNvSpPr>
              <a:spLocks noChangeShapeType="1"/>
            </p:cNvSpPr>
            <p:nvPr/>
          </p:nvSpPr>
          <p:spPr bwMode="auto">
            <a:xfrm flipV="1">
              <a:off x="4422" y="1979"/>
              <a:ext cx="771" cy="951"/>
            </a:xfrm>
            <a:prstGeom prst="line">
              <a:avLst/>
            </a:prstGeom>
            <a:noFill/>
            <a:ln w="63500">
              <a:solidFill>
                <a:srgbClr val="CC66FF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30"/>
            <p:cNvSpPr>
              <a:spLocks noChangeShapeType="1"/>
            </p:cNvSpPr>
            <p:nvPr/>
          </p:nvSpPr>
          <p:spPr bwMode="auto">
            <a:xfrm flipH="1">
              <a:off x="4513" y="1979"/>
              <a:ext cx="680" cy="1723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689182" y="5715208"/>
            <a:ext cx="433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C000"/>
                </a:solidFill>
              </a:rPr>
              <a:t>x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11740" y="3009188"/>
            <a:ext cx="433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y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43477" y="5878686"/>
            <a:ext cx="433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O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3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3578" grpId="0"/>
      <p:bldP spid="20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79512" y="117693"/>
            <a:ext cx="8915400" cy="6935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600" b="1" dirty="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五、实验</a:t>
            </a:r>
            <a:r>
              <a:rPr kumimoji="1" lang="zh-CN" altLang="en-US" sz="3600" b="1" dirty="0" smtClean="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例题</a:t>
            </a:r>
            <a:endParaRPr kumimoji="1" lang="zh-CN" altLang="en-US" sz="36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8538" y="2490650"/>
            <a:ext cx="8915400" cy="6935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600" dirty="0" smtClean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解： </a:t>
            </a:r>
            <a:r>
              <a:rPr kumimoji="1" lang="zh-CN" altLang="en-US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有两个极端情形容易算</a:t>
            </a:r>
            <a:r>
              <a:rPr kumimoji="1" lang="zh-CN" altLang="en-US" sz="3600" dirty="0" smtClean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出：</a:t>
            </a:r>
            <a:endParaRPr kumimoji="1" lang="en-US" altLang="zh-CN" sz="3600" dirty="0" smtClean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1052736"/>
            <a:ext cx="8915400" cy="14219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600" dirty="0" smtClean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36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5</a:t>
            </a:r>
            <a:r>
              <a:rPr kumimoji="1" lang="zh-CN" altLang="en-US" sz="36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（引例）在导弹系统中设 </a:t>
            </a:r>
            <a:r>
              <a:rPr kumimoji="1" lang="en-US" altLang="zh-CN" sz="36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a=90 </a:t>
            </a:r>
            <a:r>
              <a:rPr kumimoji="1" lang="en-US" altLang="zh-CN" sz="36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(km/h)</a:t>
            </a:r>
            <a:r>
              <a:rPr kumimoji="1" lang="en-US" altLang="zh-CN" sz="36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 </a:t>
            </a:r>
            <a:endParaRPr kumimoji="1" lang="en-US" altLang="zh-CN" sz="3600" i="1" dirty="0">
              <a:solidFill>
                <a:srgbClr val="FFFFCC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6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b=450</a:t>
            </a:r>
            <a:r>
              <a:rPr kumimoji="1" lang="en-US" altLang="zh-CN" sz="36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(km/h)</a:t>
            </a:r>
            <a:r>
              <a:rPr kumimoji="1" lang="en-US" altLang="zh-CN" sz="36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T=0.1</a:t>
            </a:r>
            <a:r>
              <a:rPr kumimoji="1" lang="en-US" altLang="zh-CN" sz="36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 h)</a:t>
            </a:r>
            <a:r>
              <a:rPr kumimoji="1" lang="en-US" altLang="zh-CN" sz="36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.</a:t>
            </a:r>
            <a:r>
              <a:rPr kumimoji="1" lang="en-US" altLang="zh-CN" sz="36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6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求</a:t>
            </a:r>
            <a:r>
              <a:rPr kumimoji="1" lang="en-US" altLang="zh-CN" sz="36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d, </a:t>
            </a:r>
            <a:r>
              <a:rPr kumimoji="1" lang="en-US" altLang="zh-CN" sz="36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36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的有效范围</a:t>
            </a:r>
            <a:r>
              <a:rPr kumimoji="1" lang="en-US" altLang="zh-CN" sz="3600" dirty="0" smtClean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?</a:t>
            </a:r>
            <a:endParaRPr kumimoji="1" lang="en-US" altLang="zh-CN" sz="3600" dirty="0">
              <a:solidFill>
                <a:srgbClr val="FFFFCC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2943" y="3284984"/>
            <a:ext cx="2670865" cy="14219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742950" indent="-742950" eaLnBrk="1" hangingPunct="1">
              <a:lnSpc>
                <a:spcPct val="120000"/>
              </a:lnSpc>
              <a:buAutoNum type="arabicParenBoth"/>
              <a:defRPr/>
            </a:pPr>
            <a:r>
              <a:rPr kumimoji="1" lang="zh-CN" altLang="en-US" sz="3600" b="1" i="1" dirty="0" smtClean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3600" b="1" i="1" dirty="0" smtClean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600" b="1" i="1" dirty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3600" b="1" i="1" dirty="0" smtClean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3600" b="1" dirty="0" smtClean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；</a:t>
            </a:r>
            <a:endParaRPr kumimoji="1" lang="en-US" altLang="zh-CN" sz="3600" b="1" dirty="0" smtClean="0">
              <a:solidFill>
                <a:srgbClr val="FF9999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marL="742950" indent="-742950" eaLnBrk="1" hangingPunct="1">
              <a:lnSpc>
                <a:spcPct val="120000"/>
              </a:lnSpc>
              <a:buAutoNum type="arabicParenBoth"/>
              <a:defRPr/>
            </a:pPr>
            <a:r>
              <a:rPr kumimoji="1" lang="zh-CN" altLang="en-US" sz="3600" b="1" i="1" dirty="0" smtClean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 </a:t>
            </a:r>
            <a:r>
              <a:rPr kumimoji="1" lang="en-US" altLang="zh-CN" sz="3600" b="1" i="1" dirty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3600" b="1" i="1" dirty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</a:t>
            </a:r>
            <a:endParaRPr kumimoji="1" lang="zh-CN" altLang="en-US" sz="3600" b="1" dirty="0">
              <a:solidFill>
                <a:srgbClr val="FF9999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43349" y="3136750"/>
            <a:ext cx="4643437" cy="3467100"/>
            <a:chOff x="4643438" y="2781300"/>
            <a:chExt cx="4643437" cy="3467100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8459788" y="3284538"/>
              <a:ext cx="827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66FF"/>
                  </a:solidFill>
                  <a:ea typeface="黑体" panose="02010609060101010101" charset="-122"/>
                </a:rPr>
                <a:t>敌舰</a:t>
              </a:r>
              <a:endParaRPr lang="zh-CN" altLang="en-US" b="1">
                <a:solidFill>
                  <a:srgbClr val="CC66FF"/>
                </a:solidFill>
                <a:ea typeface="黑体" panose="02010609060101010101" charset="-122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5780094" y="4231320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bg1"/>
                  </a:solidFill>
                </a:rPr>
                <a:t>(x(t)</a:t>
              </a:r>
              <a:r>
                <a:rPr kumimoji="1" lang="zh-CN" altLang="en-US" i="1" dirty="0">
                  <a:solidFill>
                    <a:schemeClr val="bg1"/>
                  </a:solidFill>
                </a:rPr>
                <a:t>，</a:t>
              </a:r>
              <a:r>
                <a:rPr kumimoji="1" lang="en-US" altLang="zh-CN" i="1" dirty="0">
                  <a:solidFill>
                    <a:schemeClr val="bg1"/>
                  </a:solidFill>
                </a:rPr>
                <a:t>y(t))</a:t>
              </a:r>
              <a:endParaRPr lang="zh-CN" altLang="en-US" b="1" dirty="0">
                <a:solidFill>
                  <a:srgbClr val="CC66FF"/>
                </a:solidFill>
                <a:ea typeface="黑体" panose="02010609060101010101" charset="-122"/>
              </a:endParaRPr>
            </a:p>
          </p:txBody>
        </p:sp>
        <p:grpSp>
          <p:nvGrpSpPr>
            <p:cNvPr id="15" name="Group 10"/>
            <p:cNvGrpSpPr/>
            <p:nvPr/>
          </p:nvGrpSpPr>
          <p:grpSpPr bwMode="auto">
            <a:xfrm>
              <a:off x="4800600" y="2781300"/>
              <a:ext cx="3529013" cy="3086100"/>
              <a:chOff x="3024" y="1752"/>
              <a:chExt cx="2223" cy="1944"/>
            </a:xfrm>
          </p:grpSpPr>
          <p:sp>
            <p:nvSpPr>
              <p:cNvPr id="21" name="Freeform 8"/>
              <p:cNvSpPr/>
              <p:nvPr/>
            </p:nvSpPr>
            <p:spPr bwMode="auto">
              <a:xfrm>
                <a:off x="3024" y="2688"/>
                <a:ext cx="1584" cy="1008"/>
              </a:xfrm>
              <a:custGeom>
                <a:avLst/>
                <a:gdLst>
                  <a:gd name="T0" fmla="*/ 0 w 1824"/>
                  <a:gd name="T1" fmla="*/ 1956694811 h 1056"/>
                  <a:gd name="T2" fmla="*/ 1444805206 w 1824"/>
                  <a:gd name="T3" fmla="*/ 1707277015 h 1056"/>
                  <a:gd name="T4" fmla="*/ 1619535797 w 1824"/>
                  <a:gd name="T5" fmla="*/ 0 h 1056"/>
                  <a:gd name="T6" fmla="*/ 0 60000 65536"/>
                  <a:gd name="T7" fmla="*/ 0 60000 65536"/>
                  <a:gd name="T8" fmla="*/ 0 60000 65536"/>
                  <a:gd name="T9" fmla="*/ 0 w 1824"/>
                  <a:gd name="T10" fmla="*/ 0 h 1056"/>
                  <a:gd name="T11" fmla="*/ 1824 w 1824"/>
                  <a:gd name="T12" fmla="*/ 1056 h 10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" h="1056">
                    <a:moveTo>
                      <a:pt x="0" y="1056"/>
                    </a:moveTo>
                    <a:cubicBezTo>
                      <a:pt x="352" y="1024"/>
                      <a:pt x="704" y="992"/>
                      <a:pt x="1008" y="816"/>
                    </a:cubicBezTo>
                    <a:cubicBezTo>
                      <a:pt x="1312" y="640"/>
                      <a:pt x="1568" y="320"/>
                      <a:pt x="1824" y="0"/>
                    </a:cubicBezTo>
                  </a:path>
                </a:pathLst>
              </a:custGeom>
              <a:noFill/>
              <a:ln w="28575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11" descr="瓦形"/>
              <p:cNvSpPr>
                <a:spLocks noChangeArrowheads="1"/>
              </p:cNvSpPr>
              <p:nvPr/>
            </p:nvSpPr>
            <p:spPr bwMode="auto">
              <a:xfrm>
                <a:off x="5103" y="1752"/>
                <a:ext cx="144" cy="432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chemeClr val="accent1"/>
                </a:bgClr>
              </a:patt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19"/>
            <p:cNvGrpSpPr/>
            <p:nvPr/>
          </p:nvGrpSpPr>
          <p:grpSpPr bwMode="auto">
            <a:xfrm>
              <a:off x="4643438" y="3141663"/>
              <a:ext cx="4114800" cy="3106737"/>
              <a:chOff x="2928" y="1979"/>
              <a:chExt cx="2592" cy="1957"/>
            </a:xfrm>
          </p:grpSpPr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>
                <a:off x="2928" y="3696"/>
                <a:ext cx="259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 flipV="1">
                <a:off x="3072" y="2016"/>
                <a:ext cx="0" cy="192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 flipV="1">
                <a:off x="4422" y="1979"/>
                <a:ext cx="771" cy="951"/>
              </a:xfrm>
              <a:prstGeom prst="line">
                <a:avLst/>
              </a:prstGeom>
              <a:noFill/>
              <a:ln w="63500">
                <a:solidFill>
                  <a:srgbClr val="CC66FF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 flipH="1">
                <a:off x="4513" y="1979"/>
                <a:ext cx="680" cy="1723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409531" y="4281718"/>
            <a:ext cx="431800" cy="588582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oval" w="med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655593" y="5703737"/>
            <a:ext cx="371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solidFill>
                  <a:srgbClr val="FFFFFF"/>
                </a:solidFill>
                <a:latin typeface="Times New Roman" panose="02020703060505090304" pitchFamily="18" charset="0"/>
                <a:sym typeface="Symbol" panose="05050102010706020507" pitchFamily="18" charset="2"/>
              </a:rPr>
              <a:t></a:t>
            </a:r>
            <a:endParaRPr kumimoji="1" lang="en-US" altLang="zh-CN" sz="2800" i="1" dirty="0">
              <a:solidFill>
                <a:srgbClr val="FFFFFF"/>
              </a:solidFill>
              <a:latin typeface="Times New Roman" panose="0202070306050509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273379" y="6267065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solidFill>
                  <a:srgbClr val="FFFFFF"/>
                </a:solidFill>
                <a:latin typeface="Times New Roman" panose="02020703060505090304" pitchFamily="18" charset="0"/>
              </a:rPr>
              <a:t>d</a:t>
            </a:r>
            <a:endParaRPr kumimoji="1" lang="en-US" altLang="zh-CN" sz="2800" i="1" dirty="0">
              <a:solidFill>
                <a:srgbClr val="FFFFFF"/>
              </a:solidFill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3" grpId="0" autoUpdateAnimBg="0"/>
      <p:bldP spid="4" grpId="0" autoUpdateAnimBg="0"/>
      <p:bldP spid="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79512" y="0"/>
            <a:ext cx="8915400" cy="757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600" b="1" dirty="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五、实验</a:t>
            </a:r>
            <a:r>
              <a:rPr kumimoji="1" lang="zh-CN" altLang="en-US" sz="3600" b="1" dirty="0" smtClean="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例题</a:t>
            </a:r>
            <a:endParaRPr kumimoji="1" lang="zh-CN" altLang="en-US" sz="36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011" y="808875"/>
            <a:ext cx="8915400" cy="1274195"/>
          </a:xfrm>
          <a:prstGeom prst="rect">
            <a:avLst/>
          </a:prstGeom>
          <a:noFill/>
          <a:ln w="9525" cmpd="sng">
            <a:solidFill>
              <a:srgbClr val="0066FF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200" dirty="0" smtClean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5</a:t>
            </a:r>
            <a:r>
              <a:rPr kumimoji="1" lang="zh-CN" altLang="en-US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（引例）在导弹系统中设 </a:t>
            </a: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a=90 </a:t>
            </a:r>
            <a:r>
              <a:rPr kumimoji="1" lang="en-US" altLang="zh-CN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(km/h)</a:t>
            </a: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 </a:t>
            </a:r>
            <a:endParaRPr kumimoji="1" lang="en-US" altLang="zh-CN" sz="3200" i="1" dirty="0">
              <a:solidFill>
                <a:srgbClr val="FFFFCC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b=450</a:t>
            </a:r>
            <a:r>
              <a:rPr kumimoji="1" lang="en-US" altLang="zh-CN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(km/h)</a:t>
            </a: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T=0.1</a:t>
            </a:r>
            <a:r>
              <a:rPr kumimoji="1" lang="en-US" altLang="zh-CN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 h)</a:t>
            </a: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.</a:t>
            </a:r>
            <a:r>
              <a:rPr kumimoji="1" lang="en-US" altLang="zh-CN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求</a:t>
            </a: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d, </a:t>
            </a: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的有效范围</a:t>
            </a:r>
            <a:r>
              <a:rPr kumimoji="1" lang="en-US" altLang="zh-CN" sz="3200" dirty="0" smtClean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?</a:t>
            </a:r>
            <a:endParaRPr kumimoji="1" lang="en-US" altLang="zh-CN" sz="3200" dirty="0">
              <a:solidFill>
                <a:srgbClr val="FFFFCC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012" y="2079028"/>
            <a:ext cx="3880338" cy="18085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200" b="1" dirty="0" smtClean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解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：</a:t>
            </a:r>
            <a:r>
              <a:rPr kumimoji="1" lang="en-US" altLang="zh-CN" sz="3200" b="1" dirty="0" smtClean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(1)</a:t>
            </a:r>
            <a:r>
              <a:rPr kumimoji="1" lang="zh-CN" altLang="en-US" sz="3200" b="1" i="1" dirty="0" smtClean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3200" b="1" i="1" dirty="0" smtClean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200" b="1" i="1" dirty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3200" b="1" i="1" dirty="0" smtClean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3200" b="1" dirty="0" smtClean="0">
                <a:solidFill>
                  <a:srgbClr val="FF9999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；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即敌舰正好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背向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行驶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即</a:t>
            </a:r>
            <a:r>
              <a:rPr kumimoji="1" lang="en-US" altLang="zh-CN" sz="3200" b="1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轴正向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</a:t>
            </a:r>
            <a:endParaRPr kumimoji="1" lang="zh-CN" altLang="en-US" sz="3200" b="1" dirty="0">
              <a:solidFill>
                <a:srgbClr val="FF9999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34974" y="2548168"/>
            <a:ext cx="4643437" cy="3467100"/>
            <a:chOff x="4643438" y="2781300"/>
            <a:chExt cx="4643437" cy="3467100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8459788" y="3284538"/>
              <a:ext cx="827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66FF"/>
                  </a:solidFill>
                  <a:ea typeface="黑体" panose="02010609060101010101" charset="-122"/>
                </a:rPr>
                <a:t>敌舰</a:t>
              </a:r>
              <a:endParaRPr lang="zh-CN" altLang="en-US" b="1">
                <a:solidFill>
                  <a:srgbClr val="CC66FF"/>
                </a:solidFill>
                <a:ea typeface="黑体" panose="02010609060101010101" charset="-122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5780094" y="4231320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bg1"/>
                  </a:solidFill>
                </a:rPr>
                <a:t>(x(t)</a:t>
              </a:r>
              <a:r>
                <a:rPr kumimoji="1" lang="zh-CN" altLang="en-US" i="1" dirty="0">
                  <a:solidFill>
                    <a:schemeClr val="bg1"/>
                  </a:solidFill>
                </a:rPr>
                <a:t>，</a:t>
              </a:r>
              <a:r>
                <a:rPr kumimoji="1" lang="en-US" altLang="zh-CN" i="1" dirty="0">
                  <a:solidFill>
                    <a:schemeClr val="bg1"/>
                  </a:solidFill>
                </a:rPr>
                <a:t>y(t))</a:t>
              </a:r>
              <a:endParaRPr lang="zh-CN" altLang="en-US" b="1" dirty="0">
                <a:solidFill>
                  <a:srgbClr val="CC66FF"/>
                </a:solidFill>
                <a:ea typeface="黑体" panose="02010609060101010101" charset="-122"/>
              </a:endParaRPr>
            </a:p>
          </p:txBody>
        </p:sp>
        <p:grpSp>
          <p:nvGrpSpPr>
            <p:cNvPr id="15" name="Group 10"/>
            <p:cNvGrpSpPr/>
            <p:nvPr/>
          </p:nvGrpSpPr>
          <p:grpSpPr bwMode="auto">
            <a:xfrm>
              <a:off x="4800600" y="2781300"/>
              <a:ext cx="3529013" cy="3086100"/>
              <a:chOff x="3024" y="1752"/>
              <a:chExt cx="2223" cy="1944"/>
            </a:xfrm>
          </p:grpSpPr>
          <p:sp>
            <p:nvSpPr>
              <p:cNvPr id="21" name="Freeform 8"/>
              <p:cNvSpPr/>
              <p:nvPr/>
            </p:nvSpPr>
            <p:spPr bwMode="auto">
              <a:xfrm>
                <a:off x="3024" y="2688"/>
                <a:ext cx="1584" cy="1008"/>
              </a:xfrm>
              <a:custGeom>
                <a:avLst/>
                <a:gdLst>
                  <a:gd name="T0" fmla="*/ 0 w 1824"/>
                  <a:gd name="T1" fmla="*/ 1956694811 h 1056"/>
                  <a:gd name="T2" fmla="*/ 1444805206 w 1824"/>
                  <a:gd name="T3" fmla="*/ 1707277015 h 1056"/>
                  <a:gd name="T4" fmla="*/ 1619535797 w 1824"/>
                  <a:gd name="T5" fmla="*/ 0 h 1056"/>
                  <a:gd name="T6" fmla="*/ 0 60000 65536"/>
                  <a:gd name="T7" fmla="*/ 0 60000 65536"/>
                  <a:gd name="T8" fmla="*/ 0 60000 65536"/>
                  <a:gd name="T9" fmla="*/ 0 w 1824"/>
                  <a:gd name="T10" fmla="*/ 0 h 1056"/>
                  <a:gd name="T11" fmla="*/ 1824 w 1824"/>
                  <a:gd name="T12" fmla="*/ 1056 h 10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" h="1056">
                    <a:moveTo>
                      <a:pt x="0" y="1056"/>
                    </a:moveTo>
                    <a:cubicBezTo>
                      <a:pt x="352" y="1024"/>
                      <a:pt x="704" y="992"/>
                      <a:pt x="1008" y="816"/>
                    </a:cubicBezTo>
                    <a:cubicBezTo>
                      <a:pt x="1312" y="640"/>
                      <a:pt x="1568" y="320"/>
                      <a:pt x="1824" y="0"/>
                    </a:cubicBezTo>
                  </a:path>
                </a:pathLst>
              </a:custGeom>
              <a:noFill/>
              <a:ln w="28575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11" descr="瓦形"/>
              <p:cNvSpPr>
                <a:spLocks noChangeArrowheads="1"/>
              </p:cNvSpPr>
              <p:nvPr/>
            </p:nvSpPr>
            <p:spPr bwMode="auto">
              <a:xfrm>
                <a:off x="5103" y="1752"/>
                <a:ext cx="144" cy="432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chemeClr val="accent1"/>
                </a:bgClr>
              </a:patt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19"/>
            <p:cNvGrpSpPr/>
            <p:nvPr/>
          </p:nvGrpSpPr>
          <p:grpSpPr bwMode="auto">
            <a:xfrm>
              <a:off x="4643438" y="3141663"/>
              <a:ext cx="4114800" cy="3106737"/>
              <a:chOff x="2928" y="1979"/>
              <a:chExt cx="2592" cy="1957"/>
            </a:xfrm>
          </p:grpSpPr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>
                <a:off x="2928" y="3696"/>
                <a:ext cx="259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 flipV="1">
                <a:off x="3072" y="2016"/>
                <a:ext cx="0" cy="192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 flipV="1">
                <a:off x="4422" y="1979"/>
                <a:ext cx="771" cy="951"/>
              </a:xfrm>
              <a:prstGeom prst="line">
                <a:avLst/>
              </a:prstGeom>
              <a:noFill/>
              <a:ln w="63500">
                <a:solidFill>
                  <a:srgbClr val="CC66FF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 flipH="1">
                <a:off x="4513" y="1979"/>
                <a:ext cx="680" cy="1723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409531" y="4281718"/>
            <a:ext cx="431800" cy="588582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oval" w="med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006736" y="5144373"/>
            <a:ext cx="371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solidFill>
                  <a:srgbClr val="FFFFFF"/>
                </a:solidFill>
                <a:latin typeface="Times New Roman" panose="02020703060505090304" pitchFamily="18" charset="0"/>
                <a:sym typeface="Symbol" panose="05050102010706020507" pitchFamily="18" charset="2"/>
              </a:rPr>
              <a:t></a:t>
            </a:r>
            <a:endParaRPr kumimoji="1" lang="en-US" altLang="zh-CN" sz="2800" i="1" dirty="0">
              <a:solidFill>
                <a:srgbClr val="FFFFFF"/>
              </a:solidFill>
              <a:latin typeface="Times New Roman" panose="0202070306050509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706699" y="5670428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solidFill>
                  <a:srgbClr val="FFFFFF"/>
                </a:solidFill>
                <a:latin typeface="Times New Roman" panose="02020703060505090304" pitchFamily="18" charset="0"/>
              </a:rPr>
              <a:t>d</a:t>
            </a:r>
            <a:endParaRPr kumimoji="1" lang="en-US" altLang="zh-CN" sz="2800" i="1" dirty="0">
              <a:solidFill>
                <a:srgbClr val="FFFFFF"/>
              </a:solidFill>
              <a:latin typeface="Times New Roman" panose="02020703060505090304" pitchFamily="18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79512" y="3999710"/>
            <a:ext cx="3880338" cy="2456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dirty="0" smtClean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导弹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直线飞行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击中时间 </a:t>
            </a:r>
            <a:r>
              <a:rPr kumimoji="1" lang="en-US" altLang="zh-CN" sz="3200" b="1" dirty="0" smtClean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:</a:t>
            </a:r>
            <a:endParaRPr kumimoji="1" lang="en-US" altLang="zh-CN" sz="3200" b="1" dirty="0" smtClean="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200" b="1" i="1" dirty="0" smtClean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   t=d</a:t>
            </a:r>
            <a:r>
              <a:rPr kumimoji="1" lang="en-US" altLang="zh-CN" sz="3200" b="1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/(b-a)&lt;T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endParaRPr kumimoji="1" lang="en-US" altLang="zh-CN" sz="3200" b="1" dirty="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b="1" i="1" dirty="0" smtClean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</a:t>
            </a:r>
            <a:r>
              <a:rPr kumimoji="1" lang="en-US" altLang="zh-CN" sz="2800" b="1" i="1" dirty="0" smtClean="0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&lt;</a:t>
            </a:r>
            <a:r>
              <a:rPr kumimoji="1" lang="en-US" altLang="zh-CN" sz="2800" b="1" i="1" dirty="0" smtClean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T(b-a</a:t>
            </a:r>
            <a:r>
              <a:rPr kumimoji="1" lang="en-US" altLang="zh-CN" sz="3200" b="1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)=36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(km)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</a:t>
            </a:r>
            <a:endParaRPr kumimoji="1" lang="zh-CN" altLang="en-US" sz="3200" b="1" dirty="0">
              <a:solidFill>
                <a:srgbClr val="FF9999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4" grpId="0" animBg="1" autoUpdateAnimBg="0"/>
      <p:bldP spid="5" grpId="0" autoUpdateAnimBg="0"/>
      <p:bldP spid="2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79512" y="0"/>
            <a:ext cx="8915400" cy="757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600" b="1" dirty="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五、实验</a:t>
            </a:r>
            <a:r>
              <a:rPr kumimoji="1" lang="zh-CN" altLang="en-US" sz="3600" b="1" dirty="0" smtClean="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例题</a:t>
            </a:r>
            <a:endParaRPr kumimoji="1" lang="zh-CN" altLang="en-US" sz="36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011" y="808875"/>
            <a:ext cx="8915400" cy="1274195"/>
          </a:xfrm>
          <a:prstGeom prst="rect">
            <a:avLst/>
          </a:prstGeom>
          <a:noFill/>
          <a:ln w="9525" cmpd="sng">
            <a:solidFill>
              <a:srgbClr val="0066FF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200" dirty="0" smtClean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5</a:t>
            </a:r>
            <a:r>
              <a:rPr kumimoji="1" lang="zh-CN" altLang="en-US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（引例）在导弹系统中设 </a:t>
            </a: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a=90 </a:t>
            </a:r>
            <a:r>
              <a:rPr kumimoji="1" lang="en-US" altLang="zh-CN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(km/h)</a:t>
            </a: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 </a:t>
            </a:r>
            <a:endParaRPr kumimoji="1" lang="en-US" altLang="zh-CN" sz="3200" i="1" dirty="0">
              <a:solidFill>
                <a:srgbClr val="FFFFCC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b=450</a:t>
            </a:r>
            <a:r>
              <a:rPr kumimoji="1" lang="en-US" altLang="zh-CN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(km/h)</a:t>
            </a: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T=0.1</a:t>
            </a:r>
            <a:r>
              <a:rPr kumimoji="1" lang="en-US" altLang="zh-CN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 h)</a:t>
            </a: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.</a:t>
            </a:r>
            <a:r>
              <a:rPr kumimoji="1" lang="en-US" altLang="zh-CN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求</a:t>
            </a: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d, </a:t>
            </a:r>
            <a:r>
              <a:rPr kumimoji="1" lang="en-US" altLang="zh-CN" sz="3200" i="1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3200" dirty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的有效范围</a:t>
            </a:r>
            <a:r>
              <a:rPr kumimoji="1" lang="en-US" altLang="zh-CN" sz="3200" dirty="0" smtClean="0">
                <a:solidFill>
                  <a:srgbClr val="FFFFCC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?</a:t>
            </a:r>
            <a:endParaRPr kumimoji="1" lang="en-US" altLang="zh-CN" sz="3200" dirty="0">
              <a:solidFill>
                <a:srgbClr val="FFFFCC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5631" y="2468145"/>
            <a:ext cx="3880338" cy="18135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200" b="1" dirty="0" smtClean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解：</a:t>
            </a:r>
            <a:r>
              <a:rPr kumimoji="1" lang="en-US" altLang="zh-CN" sz="3200" dirty="0" smtClean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(2</a:t>
            </a:r>
            <a:r>
              <a:rPr kumimoji="1" lang="en-US" altLang="zh-CN" sz="3200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3200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若</a:t>
            </a:r>
            <a:r>
              <a:rPr kumimoji="1" lang="zh-CN" altLang="en-US" sz="3200" i="1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 </a:t>
            </a:r>
            <a:r>
              <a:rPr kumimoji="1" lang="en-US" altLang="zh-CN" sz="3200" i="1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3200" i="1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</a:t>
            </a:r>
            <a:r>
              <a:rPr kumimoji="1" lang="en-US" altLang="zh-CN" sz="3200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</a:t>
            </a:r>
            <a:r>
              <a:rPr kumimoji="1" lang="zh-CN" altLang="en-US" sz="3200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即迎面驶来</a:t>
            </a:r>
            <a:r>
              <a:rPr kumimoji="1" lang="en-US" altLang="zh-CN" sz="3200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</a:t>
            </a:r>
            <a:r>
              <a:rPr kumimoji="1" lang="zh-CN" altLang="en-US" sz="3200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类似有</a:t>
            </a:r>
            <a:r>
              <a:rPr kumimoji="1" lang="en-US" altLang="zh-CN" sz="3200" i="1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</a:t>
            </a:r>
            <a:r>
              <a:rPr kumimoji="1" lang="en-US" altLang="zh-CN" sz="3200" b="1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&lt;</a:t>
            </a:r>
            <a:r>
              <a:rPr kumimoji="1" lang="en-US" altLang="zh-CN" sz="3200" i="1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T(</a:t>
            </a:r>
            <a:r>
              <a:rPr kumimoji="1" lang="en-US" altLang="zh-CN" sz="3200" i="1" dirty="0" err="1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a+b</a:t>
            </a:r>
            <a:r>
              <a:rPr kumimoji="1" lang="en-US" altLang="zh-CN" sz="3200" i="1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)=54</a:t>
            </a:r>
            <a:r>
              <a:rPr kumimoji="1" lang="en-US" altLang="zh-CN" sz="3200" dirty="0">
                <a:solidFill>
                  <a:srgbClr val="66FF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(km) </a:t>
            </a:r>
            <a:endParaRPr kumimoji="1" lang="zh-CN" altLang="en-US" sz="3200" b="1" dirty="0">
              <a:solidFill>
                <a:srgbClr val="FF9999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34974" y="2548168"/>
            <a:ext cx="4643437" cy="3467100"/>
            <a:chOff x="4643438" y="2781300"/>
            <a:chExt cx="4643437" cy="3467100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8459788" y="3284538"/>
              <a:ext cx="827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66FF"/>
                  </a:solidFill>
                  <a:ea typeface="黑体" panose="02010609060101010101" charset="-122"/>
                </a:rPr>
                <a:t>敌舰</a:t>
              </a:r>
              <a:endParaRPr lang="zh-CN" altLang="en-US" b="1">
                <a:solidFill>
                  <a:srgbClr val="CC66FF"/>
                </a:solidFill>
                <a:ea typeface="黑体" panose="02010609060101010101" charset="-122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5780094" y="4231320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bg1"/>
                  </a:solidFill>
                </a:rPr>
                <a:t>(x(t)</a:t>
              </a:r>
              <a:r>
                <a:rPr kumimoji="1" lang="zh-CN" altLang="en-US" i="1" dirty="0">
                  <a:solidFill>
                    <a:schemeClr val="bg1"/>
                  </a:solidFill>
                </a:rPr>
                <a:t>，</a:t>
              </a:r>
              <a:r>
                <a:rPr kumimoji="1" lang="en-US" altLang="zh-CN" i="1" dirty="0">
                  <a:solidFill>
                    <a:schemeClr val="bg1"/>
                  </a:solidFill>
                </a:rPr>
                <a:t>y(t))</a:t>
              </a:r>
              <a:endParaRPr lang="zh-CN" altLang="en-US" b="1" dirty="0">
                <a:solidFill>
                  <a:srgbClr val="CC66FF"/>
                </a:solidFill>
                <a:ea typeface="黑体" panose="02010609060101010101" charset="-122"/>
              </a:endParaRPr>
            </a:p>
          </p:txBody>
        </p:sp>
        <p:grpSp>
          <p:nvGrpSpPr>
            <p:cNvPr id="15" name="Group 10"/>
            <p:cNvGrpSpPr/>
            <p:nvPr/>
          </p:nvGrpSpPr>
          <p:grpSpPr bwMode="auto">
            <a:xfrm>
              <a:off x="4800600" y="2781300"/>
              <a:ext cx="3529013" cy="3086100"/>
              <a:chOff x="3024" y="1752"/>
              <a:chExt cx="2223" cy="1944"/>
            </a:xfrm>
          </p:grpSpPr>
          <p:sp>
            <p:nvSpPr>
              <p:cNvPr id="21" name="Freeform 8"/>
              <p:cNvSpPr/>
              <p:nvPr/>
            </p:nvSpPr>
            <p:spPr bwMode="auto">
              <a:xfrm>
                <a:off x="3024" y="2688"/>
                <a:ext cx="1584" cy="1008"/>
              </a:xfrm>
              <a:custGeom>
                <a:avLst/>
                <a:gdLst>
                  <a:gd name="T0" fmla="*/ 0 w 1824"/>
                  <a:gd name="T1" fmla="*/ 1956694811 h 1056"/>
                  <a:gd name="T2" fmla="*/ 1444805206 w 1824"/>
                  <a:gd name="T3" fmla="*/ 1707277015 h 1056"/>
                  <a:gd name="T4" fmla="*/ 1619535797 w 1824"/>
                  <a:gd name="T5" fmla="*/ 0 h 1056"/>
                  <a:gd name="T6" fmla="*/ 0 60000 65536"/>
                  <a:gd name="T7" fmla="*/ 0 60000 65536"/>
                  <a:gd name="T8" fmla="*/ 0 60000 65536"/>
                  <a:gd name="T9" fmla="*/ 0 w 1824"/>
                  <a:gd name="T10" fmla="*/ 0 h 1056"/>
                  <a:gd name="T11" fmla="*/ 1824 w 1824"/>
                  <a:gd name="T12" fmla="*/ 1056 h 10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" h="1056">
                    <a:moveTo>
                      <a:pt x="0" y="1056"/>
                    </a:moveTo>
                    <a:cubicBezTo>
                      <a:pt x="352" y="1024"/>
                      <a:pt x="704" y="992"/>
                      <a:pt x="1008" y="816"/>
                    </a:cubicBezTo>
                    <a:cubicBezTo>
                      <a:pt x="1312" y="640"/>
                      <a:pt x="1568" y="320"/>
                      <a:pt x="1824" y="0"/>
                    </a:cubicBezTo>
                  </a:path>
                </a:pathLst>
              </a:custGeom>
              <a:noFill/>
              <a:ln w="28575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11" descr="瓦形"/>
              <p:cNvSpPr>
                <a:spLocks noChangeArrowheads="1"/>
              </p:cNvSpPr>
              <p:nvPr/>
            </p:nvSpPr>
            <p:spPr bwMode="auto">
              <a:xfrm>
                <a:off x="5103" y="1752"/>
                <a:ext cx="144" cy="432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chemeClr val="accent1"/>
                </a:bgClr>
              </a:patt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19"/>
            <p:cNvGrpSpPr/>
            <p:nvPr/>
          </p:nvGrpSpPr>
          <p:grpSpPr bwMode="auto">
            <a:xfrm>
              <a:off x="4643438" y="3141663"/>
              <a:ext cx="4114800" cy="3106737"/>
              <a:chOff x="2928" y="1979"/>
              <a:chExt cx="2592" cy="1957"/>
            </a:xfrm>
          </p:grpSpPr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>
                <a:off x="2928" y="3696"/>
                <a:ext cx="259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 flipV="1">
                <a:off x="3072" y="2016"/>
                <a:ext cx="0" cy="192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 flipV="1">
                <a:off x="4422" y="1979"/>
                <a:ext cx="771" cy="951"/>
              </a:xfrm>
              <a:prstGeom prst="line">
                <a:avLst/>
              </a:prstGeom>
              <a:noFill/>
              <a:ln w="63500">
                <a:solidFill>
                  <a:srgbClr val="CC66FF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 flipH="1">
                <a:off x="4513" y="1979"/>
                <a:ext cx="680" cy="1723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409531" y="4281718"/>
            <a:ext cx="431800" cy="588582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oval" w="med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006736" y="5144373"/>
            <a:ext cx="371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solidFill>
                  <a:srgbClr val="FFFFFF"/>
                </a:solidFill>
                <a:latin typeface="Times New Roman" panose="02020703060505090304" pitchFamily="18" charset="0"/>
                <a:sym typeface="Symbol" panose="05050102010706020507" pitchFamily="18" charset="2"/>
              </a:rPr>
              <a:t></a:t>
            </a:r>
            <a:endParaRPr kumimoji="1" lang="en-US" altLang="zh-CN" sz="2800" i="1" dirty="0">
              <a:solidFill>
                <a:srgbClr val="FFFFFF"/>
              </a:solidFill>
              <a:latin typeface="Times New Roman" panose="0202070306050509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706699" y="5670428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solidFill>
                  <a:srgbClr val="FFFFFF"/>
                </a:solidFill>
                <a:latin typeface="Times New Roman" panose="02020703060505090304" pitchFamily="18" charset="0"/>
              </a:rPr>
              <a:t>d</a:t>
            </a:r>
            <a:endParaRPr kumimoji="1" lang="en-US" altLang="zh-CN" sz="2800" i="1" dirty="0">
              <a:solidFill>
                <a:srgbClr val="FFFFFF"/>
              </a:solidFill>
              <a:latin typeface="Times New Roman" panose="0202070306050509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4507275"/>
            <a:ext cx="3528392" cy="1274195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200" b="1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一般地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有：</a:t>
            </a:r>
            <a:r>
              <a:rPr kumimoji="1" lang="en-US" altLang="zh-CN" sz="32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d&lt;</a:t>
            </a:r>
            <a:r>
              <a:rPr kumimoji="1" lang="en-US" altLang="zh-CN" sz="3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  <a:ea typeface="楷体_GB2312" panose="02010609030101010101" pitchFamily="49" charset="-122"/>
              </a:rPr>
              <a:t>ub</a:t>
            </a:r>
            <a:r>
              <a:rPr kumimoji="1" lang="en-US" altLang="zh-CN" sz="3200" b="1" dirty="0">
                <a:solidFill>
                  <a:srgbClr val="11C5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  <a:ea typeface="楷体_GB2312" panose="02010609030101010101" pitchFamily="49" charset="-122"/>
                <a:sym typeface="Symbol" panose="05050102010706020507"/>
              </a:rPr>
              <a:t>[36,54]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</a:t>
            </a:r>
            <a:endParaRPr kumimoji="1" lang="zh-CN" altLang="en-US" sz="32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4" grpId="0" animBg="1" autoUpdateAnimBg="0"/>
      <p:bldP spid="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57200" y="544513"/>
            <a:ext cx="73914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3600" b="1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在线算法：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对于测定的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 </a:t>
            </a:r>
            <a:r>
              <a:rPr kumimoji="1" lang="zh-CN" altLang="en-US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和</a:t>
            </a:r>
            <a:r>
              <a:rPr kumimoji="1" lang="zh-CN" altLang="en-US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，可用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371600" y="1398588"/>
          <a:ext cx="6629400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5" name="Equation" r:id="rId1" imgW="2366010" imgH="545465" progId="Equation.DSMT4">
                  <p:embed/>
                </p:oleObj>
              </mc:Choice>
              <mc:Fallback>
                <p:oleObj name="Equation" r:id="rId1" imgW="2366010" imgH="54546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98588"/>
                        <a:ext cx="6629400" cy="164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447800" y="3124200"/>
          <a:ext cx="6553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" r:id="rId3" imgW="2366010" imgH="545465" progId="Equation.3">
                  <p:embed/>
                </p:oleObj>
              </mc:Choice>
              <mc:Fallback>
                <p:oleObj name="" r:id="rId3" imgW="2366010" imgH="5454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00"/>
                        <a:ext cx="6553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AutoShape 5"/>
          <p:cNvSpPr/>
          <p:nvPr/>
        </p:nvSpPr>
        <p:spPr bwMode="auto">
          <a:xfrm>
            <a:off x="914400" y="1905000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09600" y="4762500"/>
            <a:ext cx="8153400" cy="1409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计算出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。如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d=50, 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=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/2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</a:t>
            </a:r>
            <a:r>
              <a:rPr kumimoji="1" lang="zh-CN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写出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m</a:t>
            </a:r>
            <a:r>
              <a:rPr kumimoji="1" lang="zh-CN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函数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eg5_5fun.m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 </a:t>
            </a:r>
            <a:r>
              <a:rPr kumimoji="1" lang="zh-CN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用</a:t>
            </a:r>
            <a:r>
              <a:rPr kumimoji="1" lang="en-US" altLang="zh-CN" sz="3600" b="1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euler</a:t>
            </a:r>
            <a:r>
              <a:rPr kumimoji="1" lang="zh-CN" altLang="en-US" sz="3600" b="1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法</a:t>
            </a:r>
            <a:r>
              <a:rPr kumimoji="1" lang="zh-CN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即得 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x=44.2893</a:t>
            </a:r>
            <a:endParaRPr kumimoji="1" lang="en-US" altLang="zh-CN" sz="3600" i="1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3" grpId="0" animBg="1"/>
      <p:bldP spid="1741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100"/>
          <p:cNvSpPr>
            <a:spLocks noChangeArrowheads="1"/>
          </p:cNvSpPr>
          <p:nvPr/>
        </p:nvSpPr>
        <p:spPr bwMode="auto">
          <a:xfrm>
            <a:off x="304800" y="381000"/>
            <a:ext cx="8686800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  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由于在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小时内，横坐标没有突破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x=50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所以敌舰不在有效打击范围，应等近一些再发射。</a:t>
            </a:r>
            <a:b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</a:br>
            <a:r>
              <a:rPr kumimoji="1" lang="zh-CN" altLang="en-US" sz="3600" b="1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离线算法：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首先对于所有可能的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</a:t>
            </a:r>
            <a:r>
              <a:rPr kumimoji="1" lang="zh-CN" altLang="en-US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和</a:t>
            </a:r>
            <a:r>
              <a:rPr kumimoji="1" lang="zh-CN" altLang="en-US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，计算击中所需时间，从而对不同</a:t>
            </a:r>
            <a:r>
              <a:rPr kumimoji="1" lang="zh-CN" altLang="en-US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，得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的临界值。具体应用时直接查表判断。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x(t) + 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 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&gt; d + a t cos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3600" i="1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取</a:t>
            </a:r>
            <a:r>
              <a:rPr kumimoji="1" lang="zh-CN" altLang="en-US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</a:t>
            </a:r>
            <a:r>
              <a:rPr kumimoji="1" lang="zh-CN" altLang="en-US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=0.1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编写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m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脚本文件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eg5_5.m</a:t>
            </a:r>
            <a:b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</a:b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运行得临界曲线。使用时查询即可。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1000" y="244475"/>
            <a:ext cx="88392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6  </a:t>
            </a:r>
            <a:r>
              <a:rPr kumimoji="1" lang="zh-CN" altLang="en-US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经调查发现，电饭锅销售速度与当时的销量</a:t>
            </a:r>
            <a:r>
              <a:rPr kumimoji="1" lang="zh-CN" altLang="en-US" sz="3600" dirty="0" smtClean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成正比</a:t>
            </a:r>
            <a:r>
              <a:rPr kumimoji="1" lang="en-US" altLang="zh-CN" sz="3600" dirty="0" smtClean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</a:t>
            </a:r>
            <a:r>
              <a:rPr kumimoji="1" lang="zh-CN" altLang="en-US" sz="3600" dirty="0" smtClean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建立</a:t>
            </a:r>
            <a:r>
              <a:rPr kumimoji="1" lang="zh-CN" altLang="en-US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一个数学模型以预测销量。</a:t>
            </a:r>
            <a:r>
              <a:rPr kumimoji="1" lang="zh-CN" altLang="en-US" sz="36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设</a:t>
            </a:r>
            <a:r>
              <a:rPr kumimoji="1" lang="en-US" altLang="zh-CN" sz="36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x(t)</a:t>
            </a:r>
            <a:r>
              <a:rPr kumimoji="1" lang="zh-CN" altLang="en-US" sz="36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表示</a:t>
            </a:r>
            <a:r>
              <a:rPr kumimoji="1" lang="en-US" altLang="zh-CN" sz="36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zh-CN" altLang="en-US" sz="36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时刻的销量， </a:t>
            </a:r>
            <a:r>
              <a:rPr kumimoji="1" lang="en-US" altLang="zh-CN" sz="36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3600" i="1" baseline="-250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36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为初始时刻</a:t>
            </a:r>
            <a:r>
              <a:rPr kumimoji="1" lang="en-US" altLang="zh-CN" sz="36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3600" i="1" baseline="-250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36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的销量，则有方程</a:t>
            </a:r>
            <a:endParaRPr kumimoji="1" lang="zh-CN" altLang="en-US" sz="3600" dirty="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916238" y="3068638"/>
          <a:ext cx="20574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1" imgW="417195" imgH="304800" progId="Equation.2">
                  <p:embed/>
                </p:oleObj>
              </mc:Choice>
              <mc:Fallback>
                <p:oleObj name="Equation" r:id="rId1" imgW="417195" imgH="304800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068638"/>
                        <a:ext cx="205740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9388" y="4365625"/>
            <a:ext cx="8640762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36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其中</a:t>
            </a:r>
            <a:r>
              <a:rPr kumimoji="1" lang="en-US" altLang="zh-CN" sz="36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k</a:t>
            </a:r>
            <a:r>
              <a:rPr kumimoji="1" lang="zh-CN" altLang="en-US" sz="36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为常数。解得 </a:t>
            </a:r>
            <a:r>
              <a:rPr kumimoji="1" lang="en-US" altLang="zh-CN" sz="36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x(t) = x</a:t>
            </a:r>
            <a:r>
              <a:rPr kumimoji="1" lang="en-US" altLang="zh-CN" sz="3600" i="1" baseline="-250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 </a:t>
            </a:r>
            <a:r>
              <a:rPr kumimoji="1" lang="en-US" altLang="zh-CN" sz="3600" i="1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e </a:t>
            </a:r>
            <a:r>
              <a:rPr kumimoji="1" lang="en-US" altLang="zh-CN" sz="3600" i="1" baseline="300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k(t-t</a:t>
            </a:r>
            <a:r>
              <a:rPr kumimoji="1" lang="en-US" altLang="zh-CN" sz="1600" i="1" baseline="300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</a:t>
            </a:r>
            <a:r>
              <a:rPr kumimoji="1" lang="en-US" altLang="zh-CN" sz="3600" i="1" baseline="30000" dirty="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)</a:t>
            </a:r>
            <a:endParaRPr kumimoji="1" lang="zh-CN" altLang="en-US" sz="36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当</a:t>
            </a:r>
            <a:r>
              <a:rPr kumimoji="1" lang="en-US" altLang="zh-CN" sz="36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k &gt; 0, t</a:t>
            </a:r>
            <a:r>
              <a:rPr kumimoji="1" lang="en-US" altLang="zh-CN" sz="36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+</a:t>
            </a:r>
            <a:r>
              <a:rPr kumimoji="1" lang="zh-CN" altLang="en-US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时，</a:t>
            </a:r>
            <a:r>
              <a:rPr kumimoji="1" lang="en-US" altLang="zh-CN" sz="36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x(t)</a:t>
            </a:r>
            <a:r>
              <a:rPr kumimoji="1" lang="en-US" altLang="zh-CN" sz="3600" i="1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+</a:t>
            </a:r>
            <a:r>
              <a:rPr kumimoji="1" lang="zh-CN" altLang="en-US" sz="3600" dirty="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 这对于销售初期可认为是合适的，长期显然不合适。</a:t>
            </a:r>
            <a:endParaRPr kumimoji="1" lang="zh-CN" altLang="en-US" sz="3600" dirty="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819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04800" y="457200"/>
            <a:ext cx="8686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设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3600" i="1" baseline="-250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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为全部需求量，那么销售速度与当时的潜在需求量 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(x</a:t>
            </a:r>
            <a:r>
              <a:rPr kumimoji="1" lang="en-US" altLang="zh-CN" sz="3600" i="1" baseline="-250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</a:t>
            </a:r>
            <a:r>
              <a:rPr kumimoji="1" lang="en-US" altLang="zh-CN" sz="3600" i="1" baseline="-250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- x)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成正比，则有方程：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35168" name="Object 0"/>
          <p:cNvGraphicFramePr>
            <a:graphicFrameLocks noChangeAspect="1"/>
          </p:cNvGraphicFramePr>
          <p:nvPr/>
        </p:nvGraphicFramePr>
        <p:xfrm>
          <a:off x="2667000" y="1793875"/>
          <a:ext cx="32512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6" name="Equation" r:id="rId1" imgW="834390" imgH="304800" progId="Equation.2">
                  <p:embed/>
                </p:oleObj>
              </mc:Choice>
              <mc:Fallback>
                <p:oleObj name="Equation" r:id="rId1" imgW="834390" imgH="304800" progId="Equation.2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93875"/>
                        <a:ext cx="32512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62000" y="2924175"/>
            <a:ext cx="8382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其中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为比例常数。可用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dsolve</a:t>
            </a:r>
            <a:endParaRPr kumimoji="1" lang="en-US" altLang="zh-CN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 b="1">
                <a:solidFill>
                  <a:srgbClr val="FF99FF"/>
                </a:solidFill>
                <a:latin typeface="Dotum" pitchFamily="34" charset="-127"/>
                <a:ea typeface="Dotum" pitchFamily="34" charset="-127"/>
              </a:rPr>
              <a:t>»dsolve(' Dx=a*x*(x1-x)','x(t0)=x0')</a:t>
            </a:r>
            <a:endParaRPr kumimoji="1" lang="en-US" altLang="zh-CN" sz="3600" b="1">
              <a:solidFill>
                <a:srgbClr val="FF99FF"/>
              </a:solidFill>
              <a:latin typeface="Dotum" pitchFamily="34" charset="-127"/>
              <a:ea typeface="Dotum" pitchFamily="34" charset="-127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解得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35169" name="Object 1"/>
          <p:cNvGraphicFramePr>
            <a:graphicFrameLocks noChangeAspect="1"/>
          </p:cNvGraphicFramePr>
          <p:nvPr/>
        </p:nvGraphicFramePr>
        <p:xfrm>
          <a:off x="1981200" y="4419600"/>
          <a:ext cx="6400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Equation" r:id="rId3" imgW="1844675" imgH="489585" progId="Equation.2">
                  <p:embed/>
                </p:oleObj>
              </mc:Choice>
              <mc:Fallback>
                <p:oleObj name="Equation" r:id="rId3" imgW="1844675" imgH="489585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64008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23850" y="622300"/>
            <a:ext cx="87122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设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3600" i="1" baseline="-250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 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= 0(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年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</a:t>
            </a:r>
            <a:r>
              <a:rPr kumimoji="1" lang="zh-CN" altLang="en-US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3600" i="1" baseline="-250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</a:t>
            </a:r>
            <a:r>
              <a:rPr kumimoji="1" lang="en-US" altLang="zh-CN" sz="3600" baseline="-250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= 1(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万台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 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3600" i="1" baseline="-250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</a:t>
            </a:r>
            <a:r>
              <a:rPr kumimoji="1" lang="en-US" altLang="zh-CN" sz="3600" baseline="-250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= 100 (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万台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) 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 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= 0.01(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年</a:t>
            </a:r>
            <a:r>
              <a:rPr kumimoji="1" lang="en-US" altLang="zh-CN" sz="3600" baseline="300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-1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万台</a:t>
            </a:r>
            <a:r>
              <a:rPr kumimoji="1" lang="en-US" altLang="zh-CN" sz="3600" baseline="300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-1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， 可用下列命令作出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8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年内电饭锅销量预测图形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：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33400" y="3432175"/>
            <a:ext cx="83058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360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可见短期预报二个模型相近，但作为长期预报，后者较前者合理。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当然后者也有不尽合理之处，比如 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3600" i="1" baseline="-250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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难以确定，未考虑产品更新换代等。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2708275"/>
            <a:ext cx="89646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32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  <a:ea typeface="Batang" pitchFamily="18" charset="-127"/>
              </a:rPr>
              <a:t>» fplot('100/(1+99*exp(-0.01*100*x))',[0,8])</a:t>
            </a:r>
            <a:endParaRPr kumimoji="1" lang="en-US" altLang="zh-CN" sz="3200" b="1">
              <a:solidFill>
                <a:srgbClr val="FF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ChangeArrowheads="1"/>
          </p:cNvSpPr>
          <p:nvPr/>
        </p:nvSpPr>
        <p:spPr bwMode="auto">
          <a:xfrm>
            <a:off x="468313" y="26035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为了保持对准目标，导弹轨迹切线方向的斜率应为</a:t>
            </a:r>
            <a:endParaRPr kumimoji="1" lang="en-US" altLang="zh-CN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123" name="Line 20"/>
          <p:cNvSpPr>
            <a:spLocks noChangeShapeType="1"/>
          </p:cNvSpPr>
          <p:nvPr/>
        </p:nvSpPr>
        <p:spPr bwMode="auto">
          <a:xfrm flipV="1">
            <a:off x="6948488" y="4149725"/>
            <a:ext cx="431800" cy="576263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oval" w="med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Text Box 22"/>
          <p:cNvSpPr txBox="1">
            <a:spLocks noChangeArrowheads="1"/>
          </p:cNvSpPr>
          <p:nvPr/>
        </p:nvSpPr>
        <p:spPr bwMode="auto">
          <a:xfrm>
            <a:off x="7524750" y="5229225"/>
            <a:ext cx="371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solidFill>
                  <a:schemeClr val="bg1"/>
                </a:solidFill>
                <a:latin typeface="Times New Roman" panose="02020703060505090304" pitchFamily="18" charset="0"/>
                <a:sym typeface="Symbol" panose="05050102010706020507" pitchFamily="18" charset="2"/>
              </a:rPr>
              <a:t></a:t>
            </a:r>
            <a:endParaRPr kumimoji="1" lang="en-US" altLang="zh-CN" sz="2800" i="1" dirty="0">
              <a:solidFill>
                <a:schemeClr val="bg1"/>
              </a:solidFill>
              <a:latin typeface="Times New Roman" panose="02020703060505090304" pitchFamily="18" charset="0"/>
            </a:endParaRPr>
          </a:p>
        </p:txBody>
      </p:sp>
      <p:sp>
        <p:nvSpPr>
          <p:cNvPr id="5125" name="Text Box 23"/>
          <p:cNvSpPr txBox="1">
            <a:spLocks noChangeArrowheads="1"/>
          </p:cNvSpPr>
          <p:nvPr/>
        </p:nvSpPr>
        <p:spPr bwMode="auto">
          <a:xfrm>
            <a:off x="7091363" y="5867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solidFill>
                  <a:schemeClr val="bg1"/>
                </a:solidFill>
                <a:latin typeface="Times New Roman" panose="02020703060505090304" pitchFamily="18" charset="0"/>
              </a:rPr>
              <a:t>d</a:t>
            </a:r>
            <a:endParaRPr kumimoji="1" lang="en-US" altLang="zh-CN" sz="2800" i="1" dirty="0">
              <a:solidFill>
                <a:schemeClr val="bg1"/>
              </a:solidFill>
              <a:latin typeface="Times New Roman" panose="02020703060505090304" pitchFamily="18" charset="0"/>
            </a:endParaRPr>
          </a:p>
        </p:txBody>
      </p:sp>
      <p:grpSp>
        <p:nvGrpSpPr>
          <p:cNvPr id="5129" name="Group 13"/>
          <p:cNvGrpSpPr/>
          <p:nvPr/>
        </p:nvGrpSpPr>
        <p:grpSpPr bwMode="auto">
          <a:xfrm>
            <a:off x="4648200" y="3141663"/>
            <a:ext cx="4114800" cy="3106737"/>
            <a:chOff x="2928" y="1979"/>
            <a:chExt cx="2592" cy="1957"/>
          </a:xfrm>
        </p:grpSpPr>
        <p:sp>
          <p:nvSpPr>
            <p:cNvPr id="5140" name="Line 6"/>
            <p:cNvSpPr>
              <a:spLocks noChangeShapeType="1"/>
            </p:cNvSpPr>
            <p:nvPr/>
          </p:nvSpPr>
          <p:spPr bwMode="auto">
            <a:xfrm>
              <a:off x="2928" y="3696"/>
              <a:ext cx="25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7"/>
            <p:cNvSpPr>
              <a:spLocks noChangeShapeType="1"/>
            </p:cNvSpPr>
            <p:nvPr/>
          </p:nvSpPr>
          <p:spPr bwMode="auto">
            <a:xfrm flipV="1">
              <a:off x="3072" y="2016"/>
              <a:ext cx="0" cy="19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16"/>
            <p:cNvSpPr>
              <a:spLocks noChangeShapeType="1"/>
            </p:cNvSpPr>
            <p:nvPr/>
          </p:nvSpPr>
          <p:spPr bwMode="auto">
            <a:xfrm flipV="1">
              <a:off x="4422" y="1979"/>
              <a:ext cx="771" cy="951"/>
            </a:xfrm>
            <a:prstGeom prst="line">
              <a:avLst/>
            </a:prstGeom>
            <a:noFill/>
            <a:ln w="63500">
              <a:solidFill>
                <a:srgbClr val="CC66FF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17"/>
            <p:cNvSpPr>
              <a:spLocks noChangeShapeType="1"/>
            </p:cNvSpPr>
            <p:nvPr/>
          </p:nvSpPr>
          <p:spPr bwMode="auto">
            <a:xfrm flipH="1">
              <a:off x="4513" y="1979"/>
              <a:ext cx="680" cy="1723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43438" y="2781300"/>
            <a:ext cx="4643437" cy="3467100"/>
            <a:chOff x="4643438" y="2781300"/>
            <a:chExt cx="4643437" cy="3467100"/>
          </a:xfrm>
        </p:grpSpPr>
        <p:sp>
          <p:nvSpPr>
            <p:cNvPr id="5126" name="Text Box 8"/>
            <p:cNvSpPr txBox="1">
              <a:spLocks noChangeArrowheads="1"/>
            </p:cNvSpPr>
            <p:nvPr/>
          </p:nvSpPr>
          <p:spPr bwMode="auto">
            <a:xfrm>
              <a:off x="8459788" y="3284538"/>
              <a:ext cx="827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66FF"/>
                  </a:solidFill>
                  <a:ea typeface="黑体" panose="02010609060101010101" charset="-122"/>
                </a:rPr>
                <a:t>敌舰</a:t>
              </a:r>
              <a:endParaRPr lang="zh-CN" altLang="en-US" b="1">
                <a:solidFill>
                  <a:srgbClr val="CC66FF"/>
                </a:solidFill>
                <a:ea typeface="黑体" panose="02010609060101010101" charset="-122"/>
              </a:endParaRPr>
            </a:p>
          </p:txBody>
        </p:sp>
        <p:sp>
          <p:nvSpPr>
            <p:cNvPr id="5127" name="Text Box 9"/>
            <p:cNvSpPr txBox="1">
              <a:spLocks noChangeArrowheads="1"/>
            </p:cNvSpPr>
            <p:nvPr/>
          </p:nvSpPr>
          <p:spPr bwMode="auto">
            <a:xfrm>
              <a:off x="5940425" y="4292600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704020202020204" pitchFamily="34" charset="0"/>
                  <a:ea typeface="宋体" panose="0201060003010101010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bg1"/>
                  </a:solidFill>
                </a:rPr>
                <a:t>(</a:t>
              </a:r>
              <a:r>
                <a:rPr kumimoji="1" lang="en-US" altLang="zh-CN" i="1" dirty="0" smtClean="0">
                  <a:solidFill>
                    <a:schemeClr val="bg1"/>
                  </a:solidFill>
                </a:rPr>
                <a:t>x(t</a:t>
              </a:r>
              <a:r>
                <a:rPr kumimoji="1" lang="en-US" altLang="zh-CN" i="1" dirty="0">
                  <a:solidFill>
                    <a:schemeClr val="bg1"/>
                  </a:solidFill>
                </a:rPr>
                <a:t>)</a:t>
              </a:r>
              <a:r>
                <a:rPr kumimoji="1" lang="zh-CN" altLang="en-US" i="1" dirty="0">
                  <a:solidFill>
                    <a:schemeClr val="bg1"/>
                  </a:solidFill>
                </a:rPr>
                <a:t>，</a:t>
              </a:r>
              <a:r>
                <a:rPr kumimoji="1" lang="en-US" altLang="zh-CN" i="1" dirty="0">
                  <a:solidFill>
                    <a:schemeClr val="bg1"/>
                  </a:solidFill>
                </a:rPr>
                <a:t>y(t</a:t>
              </a:r>
              <a:r>
                <a:rPr kumimoji="1" lang="en-US" altLang="zh-CN" i="1" dirty="0" smtClean="0">
                  <a:solidFill>
                    <a:schemeClr val="bg1"/>
                  </a:solidFill>
                </a:rPr>
                <a:t>))      </a:t>
              </a:r>
              <a:endParaRPr lang="zh-CN" altLang="en-US" b="1" dirty="0">
                <a:solidFill>
                  <a:srgbClr val="CC66FF"/>
                </a:solidFill>
                <a:ea typeface="黑体" panose="02010609060101010101" charset="-122"/>
              </a:endParaRPr>
            </a:p>
          </p:txBody>
        </p:sp>
        <p:grpSp>
          <p:nvGrpSpPr>
            <p:cNvPr id="5128" name="Group 10"/>
            <p:cNvGrpSpPr/>
            <p:nvPr/>
          </p:nvGrpSpPr>
          <p:grpSpPr bwMode="auto">
            <a:xfrm>
              <a:off x="4800600" y="2781300"/>
              <a:ext cx="3529013" cy="3086100"/>
              <a:chOff x="3024" y="1752"/>
              <a:chExt cx="2223" cy="1944"/>
            </a:xfrm>
          </p:grpSpPr>
          <p:sp>
            <p:nvSpPr>
              <p:cNvPr id="5144" name="Freeform 8"/>
              <p:cNvSpPr/>
              <p:nvPr/>
            </p:nvSpPr>
            <p:spPr bwMode="auto">
              <a:xfrm>
                <a:off x="3024" y="2688"/>
                <a:ext cx="1584" cy="1008"/>
              </a:xfrm>
              <a:custGeom>
                <a:avLst/>
                <a:gdLst>
                  <a:gd name="T0" fmla="*/ 0 w 1824"/>
                  <a:gd name="T1" fmla="*/ 1956694811 h 1056"/>
                  <a:gd name="T2" fmla="*/ 1444805206 w 1824"/>
                  <a:gd name="T3" fmla="*/ 1707277015 h 1056"/>
                  <a:gd name="T4" fmla="*/ 1619535797 w 1824"/>
                  <a:gd name="T5" fmla="*/ 0 h 1056"/>
                  <a:gd name="T6" fmla="*/ 0 60000 65536"/>
                  <a:gd name="T7" fmla="*/ 0 60000 65536"/>
                  <a:gd name="T8" fmla="*/ 0 60000 65536"/>
                  <a:gd name="T9" fmla="*/ 0 w 1824"/>
                  <a:gd name="T10" fmla="*/ 0 h 1056"/>
                  <a:gd name="T11" fmla="*/ 1824 w 1824"/>
                  <a:gd name="T12" fmla="*/ 1056 h 10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" h="1056">
                    <a:moveTo>
                      <a:pt x="0" y="1056"/>
                    </a:moveTo>
                    <a:cubicBezTo>
                      <a:pt x="352" y="1024"/>
                      <a:pt x="704" y="992"/>
                      <a:pt x="1008" y="816"/>
                    </a:cubicBezTo>
                    <a:cubicBezTo>
                      <a:pt x="1312" y="640"/>
                      <a:pt x="1568" y="320"/>
                      <a:pt x="1824" y="0"/>
                    </a:cubicBezTo>
                  </a:path>
                </a:pathLst>
              </a:custGeom>
              <a:noFill/>
              <a:ln w="28575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dirty="0" smtClean="0"/>
                  <a:t>                </a:t>
                </a:r>
                <a:endParaRPr lang="zh-CN" altLang="en-US" dirty="0"/>
              </a:p>
            </p:txBody>
          </p:sp>
          <p:sp>
            <p:nvSpPr>
              <p:cNvPr id="5145" name="Rectangle 11" descr="瓦形"/>
              <p:cNvSpPr>
                <a:spLocks noChangeArrowheads="1"/>
              </p:cNvSpPr>
              <p:nvPr/>
            </p:nvSpPr>
            <p:spPr bwMode="auto">
              <a:xfrm>
                <a:off x="5103" y="1752"/>
                <a:ext cx="144" cy="432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chemeClr val="accent1"/>
                </a:bgClr>
              </a:patt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30" name="Group 19"/>
            <p:cNvGrpSpPr/>
            <p:nvPr/>
          </p:nvGrpSpPr>
          <p:grpSpPr bwMode="auto">
            <a:xfrm>
              <a:off x="4643438" y="3141663"/>
              <a:ext cx="4114800" cy="3106737"/>
              <a:chOff x="2928" y="1979"/>
              <a:chExt cx="2592" cy="1957"/>
            </a:xfrm>
          </p:grpSpPr>
          <p:sp>
            <p:nvSpPr>
              <p:cNvPr id="5136" name="Line 6"/>
              <p:cNvSpPr>
                <a:spLocks noChangeShapeType="1"/>
              </p:cNvSpPr>
              <p:nvPr/>
            </p:nvSpPr>
            <p:spPr bwMode="auto">
              <a:xfrm>
                <a:off x="2928" y="3696"/>
                <a:ext cx="259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7" name="Line 7"/>
              <p:cNvSpPr>
                <a:spLocks noChangeShapeType="1"/>
              </p:cNvSpPr>
              <p:nvPr/>
            </p:nvSpPr>
            <p:spPr bwMode="auto">
              <a:xfrm flipV="1">
                <a:off x="3072" y="2016"/>
                <a:ext cx="0" cy="192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8" name="Line 22"/>
              <p:cNvSpPr>
                <a:spLocks noChangeShapeType="1"/>
              </p:cNvSpPr>
              <p:nvPr/>
            </p:nvSpPr>
            <p:spPr bwMode="auto">
              <a:xfrm flipV="1">
                <a:off x="4422" y="1979"/>
                <a:ext cx="771" cy="951"/>
              </a:xfrm>
              <a:prstGeom prst="line">
                <a:avLst/>
              </a:prstGeom>
              <a:noFill/>
              <a:ln w="63500">
                <a:solidFill>
                  <a:srgbClr val="CC66FF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9" name="Line 23"/>
              <p:cNvSpPr>
                <a:spLocks noChangeShapeType="1"/>
              </p:cNvSpPr>
              <p:nvPr/>
            </p:nvSpPr>
            <p:spPr bwMode="auto">
              <a:xfrm flipH="1">
                <a:off x="4513" y="1979"/>
                <a:ext cx="680" cy="1723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051050" y="1052513"/>
          <a:ext cx="403860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1" imgW="1210945" imgH="328930" progId="Equation.DSMT4">
                  <p:embed/>
                </p:oleObj>
              </mc:Choice>
              <mc:Fallback>
                <p:oleObj name="Equation" r:id="rId1" imgW="1210945" imgH="32893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052513"/>
                        <a:ext cx="4038600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1" name="Rectangle 3"/>
          <p:cNvSpPr>
            <a:spLocks noChangeArrowheads="1"/>
          </p:cNvSpPr>
          <p:nvPr/>
        </p:nvSpPr>
        <p:spPr bwMode="auto">
          <a:xfrm>
            <a:off x="179388" y="2276475"/>
            <a:ext cx="882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将上面两个方程联立，得下列一阶常微分方程组</a:t>
            </a:r>
            <a:endParaRPr kumimoji="1" lang="zh-CN" altLang="en-US" sz="3200">
              <a:solidFill>
                <a:srgbClr val="FFFF00"/>
              </a:solidFill>
              <a:latin typeface="宋体" panose="02010600030101010101" charset="-122"/>
              <a:ea typeface="楷体_GB2312" panose="02010609030101010101" pitchFamily="49" charset="-122"/>
            </a:endParaRPr>
          </a:p>
        </p:txBody>
      </p:sp>
      <p:sp>
        <p:nvSpPr>
          <p:cNvPr id="24585" name="AutoShape 9"/>
          <p:cNvSpPr/>
          <p:nvPr/>
        </p:nvSpPr>
        <p:spPr bwMode="auto">
          <a:xfrm>
            <a:off x="250825" y="3500438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6523" name="Object 0"/>
          <p:cNvGraphicFramePr>
            <a:graphicFrameLocks noChangeAspect="1"/>
          </p:cNvGraphicFramePr>
          <p:nvPr/>
        </p:nvGraphicFramePr>
        <p:xfrm>
          <a:off x="755650" y="3213100"/>
          <a:ext cx="29527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3" imgW="1026795" imgH="353060" progId="Equation.DSMT4">
                  <p:embed/>
                </p:oleObj>
              </mc:Choice>
              <mc:Fallback>
                <p:oleObj name="Equation" r:id="rId3" imgW="1026795" imgH="35306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29527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84213" y="4365625"/>
          <a:ext cx="40386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5" imgW="1210945" imgH="328930" progId="Equation.DSMT4">
                  <p:embed/>
                </p:oleObj>
              </mc:Choice>
              <mc:Fallback>
                <p:oleObj name="Equation" r:id="rId5" imgW="1210945" imgH="32893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5625"/>
                        <a:ext cx="40386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21" grpId="0"/>
      <p:bldP spid="245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23850" y="620713"/>
            <a:ext cx="882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化简后得一阶常微分方程组：</a:t>
            </a:r>
            <a:endParaRPr kumimoji="1" lang="zh-CN" altLang="en-US" sz="3200">
              <a:solidFill>
                <a:srgbClr val="FFFF00"/>
              </a:solidFill>
              <a:latin typeface="宋体" panose="02010600030101010101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187450" y="1412875"/>
          <a:ext cx="6408738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name="Equation" r:id="rId1" imgW="2366010" imgH="545465" progId="Equation.DSMT4">
                  <p:embed/>
                </p:oleObj>
              </mc:Choice>
              <mc:Fallback>
                <p:oleObj name="Equation" r:id="rId1" imgW="2366010" imgH="54546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6408738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187450" y="2924175"/>
          <a:ext cx="63849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name="Equation" r:id="rId3" imgW="2366010" imgH="545465" progId="Equation.DSMT4">
                  <p:embed/>
                </p:oleObj>
              </mc:Choice>
              <mc:Fallback>
                <p:oleObj name="Equation" r:id="rId3" imgW="2366010" imgH="54546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6384925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AutoShape 9"/>
          <p:cNvSpPr/>
          <p:nvPr/>
        </p:nvSpPr>
        <p:spPr bwMode="auto">
          <a:xfrm>
            <a:off x="684213" y="1916113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6" name="Rectangle 9"/>
          <p:cNvSpPr>
            <a:spLocks noChangeArrowheads="1"/>
          </p:cNvSpPr>
          <p:nvPr/>
        </p:nvSpPr>
        <p:spPr bwMode="auto">
          <a:xfrm>
            <a:off x="250825" y="4652963"/>
            <a:ext cx="85693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初始条件为</a:t>
            </a:r>
            <a:r>
              <a:rPr kumimoji="1" lang="en-US" altLang="zh-CN" sz="3200" b="1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x(0)=0, y(0)=0</a:t>
            </a:r>
            <a:r>
              <a:rPr kumimoji="1" lang="en-US" altLang="zh-CN" sz="32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endParaRPr kumimoji="1" lang="en-US" altLang="zh-CN" sz="3200" b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defRPr/>
            </a:pPr>
            <a:r>
              <a:rPr kumimoji="1" lang="zh-CN" altLang="en-US" sz="32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对于给定的</a:t>
            </a:r>
            <a:r>
              <a:rPr kumimoji="1" lang="en-US" altLang="zh-CN" sz="3200" b="1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a,b,d,</a:t>
            </a:r>
            <a:r>
              <a:rPr kumimoji="1" lang="en-US" altLang="zh-CN" sz="32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 </a:t>
            </a:r>
            <a:r>
              <a:rPr kumimoji="1" lang="zh-CN" altLang="en-US" sz="32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进行计算。</a:t>
            </a:r>
            <a:endParaRPr kumimoji="1" lang="zh-CN" altLang="en-US" sz="3200" b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151" name="AutoShape 9"/>
          <p:cNvSpPr>
            <a:spLocks noChangeArrowheads="1"/>
          </p:cNvSpPr>
          <p:nvPr/>
        </p:nvSpPr>
        <p:spPr bwMode="auto">
          <a:xfrm flipH="1">
            <a:off x="6372225" y="4581525"/>
            <a:ext cx="2160588" cy="1439863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7524750" y="479742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anose="0201060003010101010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9900"/>
                </a:solidFill>
              </a:rPr>
              <a:t>b</a:t>
            </a:r>
            <a:endParaRPr lang="en-US" altLang="zh-CN">
              <a:solidFill>
                <a:srgbClr val="FF9900"/>
              </a:solidFill>
            </a:endParaRPr>
          </a:p>
        </p:txBody>
      </p:sp>
      <p:graphicFrame>
        <p:nvGraphicFramePr>
          <p:cNvPr id="6153" name="Object 13"/>
          <p:cNvGraphicFramePr>
            <a:graphicFrameLocks noChangeAspect="1"/>
          </p:cNvGraphicFramePr>
          <p:nvPr/>
        </p:nvGraphicFramePr>
        <p:xfrm>
          <a:off x="3937000" y="2311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" name="Equation" r:id="rId5" imgW="434975" imgH="676910" progId="Equation.DSMT4">
                  <p:embed/>
                </p:oleObj>
              </mc:Choice>
              <mc:Fallback>
                <p:oleObj name="Equation" r:id="rId5" imgW="434975" imgH="67691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23114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5"/>
          <p:cNvGraphicFramePr>
            <a:graphicFrameLocks noChangeAspect="1"/>
          </p:cNvGraphicFramePr>
          <p:nvPr/>
        </p:nvGraphicFramePr>
        <p:xfrm>
          <a:off x="7173913" y="6003925"/>
          <a:ext cx="6492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" name="Equation" r:id="rId7" imgW="200660" imgH="328930" progId="Equation.DSMT4">
                  <p:embed/>
                </p:oleObj>
              </mc:Choice>
              <mc:Fallback>
                <p:oleObj name="Equation" r:id="rId7" imgW="200660" imgH="32893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4000" contrast="1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3" y="6003925"/>
                        <a:ext cx="6492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6"/>
          <p:cNvGraphicFramePr>
            <a:graphicFrameLocks noChangeAspect="1"/>
          </p:cNvGraphicFramePr>
          <p:nvPr/>
        </p:nvGraphicFramePr>
        <p:xfrm>
          <a:off x="8556625" y="4986338"/>
          <a:ext cx="6492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2" name="Equation" r:id="rId9" imgW="200660" imgH="337185" progId="Equation.DSMT4">
                  <p:embed/>
                </p:oleObj>
              </mc:Choice>
              <mc:Fallback>
                <p:oleObj name="Equation" r:id="rId9" imgW="200660" imgH="33718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25" y="4986338"/>
                        <a:ext cx="64928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Arc 17"/>
          <p:cNvSpPr/>
          <p:nvPr/>
        </p:nvSpPr>
        <p:spPr bwMode="auto">
          <a:xfrm>
            <a:off x="6804025" y="5734050"/>
            <a:ext cx="73025" cy="287338"/>
          </a:xfrm>
          <a:custGeom>
            <a:avLst/>
            <a:gdLst>
              <a:gd name="T0" fmla="*/ 0 w 21600"/>
              <a:gd name="T1" fmla="*/ 0 h 21600"/>
              <a:gd name="T2" fmla="*/ 246882 w 21600"/>
              <a:gd name="T3" fmla="*/ 3822367 h 21600"/>
              <a:gd name="T4" fmla="*/ 0 w 21600"/>
              <a:gd name="T5" fmla="*/ 38223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7" name="Object 18"/>
          <p:cNvGraphicFramePr>
            <a:graphicFrameLocks noChangeAspect="1"/>
          </p:cNvGraphicFramePr>
          <p:nvPr/>
        </p:nvGraphicFramePr>
        <p:xfrm>
          <a:off x="6942138" y="572770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3" name="Equation" r:id="rId11" imgW="136525" imgH="128270" progId="Equation.DSMT4">
                  <p:embed/>
                </p:oleObj>
              </mc:Choice>
              <mc:Fallback>
                <p:oleObj name="Equation" r:id="rId11" imgW="136525" imgH="12827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5727700"/>
                        <a:ext cx="1905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24585" grpId="0" animBg="1"/>
      <p:bldP spid="1044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57200" y="679450"/>
            <a:ext cx="83058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当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x(t)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满足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x(t) + 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 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&gt; d + a t cos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3600" i="1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则认为已击中目标。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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代表允许的误差，因为敌舰是有一定大小的。如果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 &lt; T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则敌舰在打击范围内，可以发射。</a:t>
            </a:r>
            <a:endParaRPr kumimoji="1" lang="zh-CN" altLang="en-US" sz="360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79388" y="188913"/>
            <a:ext cx="8353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zh-CN" altLang="en-US" sz="3200" b="1">
                <a:solidFill>
                  <a:srgbClr val="FFCC00"/>
                </a:solidFill>
                <a:latin typeface="黑体" panose="02010609060101010101" charset="-122"/>
                <a:ea typeface="楷体_GB2312" panose="02010609030101010101" pitchFamily="49" charset="-122"/>
              </a:rPr>
              <a:t>二、数学理论复习</a:t>
            </a:r>
            <a:r>
              <a:rPr kumimoji="1" lang="en-US" altLang="zh-CN" sz="3200" b="1">
                <a:solidFill>
                  <a:srgbClr val="FFCC00"/>
                </a:solidFill>
                <a:latin typeface="黑体" panose="02010609060101010101" charset="-122"/>
                <a:ea typeface="楷体_GB2312" panose="02010609030101010101" pitchFamily="49" charset="-122"/>
              </a:rPr>
              <a:t>: </a:t>
            </a:r>
            <a:r>
              <a:rPr kumimoji="1" lang="zh-CN" altLang="en-US" sz="3200" b="1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常微分方程（组）</a:t>
            </a:r>
            <a:endParaRPr kumimoji="1" lang="zh-CN" altLang="en-US" sz="3200">
              <a:solidFill>
                <a:srgbClr val="FFCC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320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20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320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、常微分方程的概念</a:t>
            </a:r>
            <a:endParaRPr kumimoji="1" lang="zh-CN" altLang="en-US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8313" y="1628775"/>
            <a:ext cx="8382000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buClr>
                <a:srgbClr val="0099FF"/>
              </a:buClr>
              <a:buFontTx/>
              <a:buChar char="•"/>
              <a:defRPr/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常微分方程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:    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f (t,y,y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609020205020404" pitchFamily="49" charset="0"/>
                <a:ea typeface="楷体_GB2312" panose="02010609030101010101" pitchFamily="49" charset="-122"/>
              </a:rPr>
              <a:t>’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,y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  <a:cs typeface="Times New Roman" panose="02020703060505090304" pitchFamily="18" charset="0"/>
              </a:rPr>
              <a:t>''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,…,y</a:t>
            </a:r>
            <a:r>
              <a:rPr kumimoji="1" lang="en-US" altLang="zh-CN" sz="3200" b="1" i="1" baseline="30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(n)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)=0</a:t>
            </a:r>
            <a:endParaRPr kumimoji="1" lang="en-US" altLang="zh-CN" sz="3200" b="1" i="1">
              <a:solidFill>
                <a:srgbClr val="FF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  <a:buClr>
                <a:srgbClr val="0099FF"/>
              </a:buClr>
              <a:buFontTx/>
              <a:buChar char="•"/>
              <a:defRPr/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常微分方程组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: 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由若干个常微分方程联立而成的方程组</a:t>
            </a:r>
            <a:endParaRPr kumimoji="1" lang="zh-CN" altLang="en-US" sz="320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  <a:buClr>
                <a:srgbClr val="0099FF"/>
              </a:buClr>
              <a:buFontTx/>
              <a:buChar char="•"/>
              <a:defRPr/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线性常微分方程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:  </a:t>
            </a:r>
            <a:endParaRPr kumimoji="1" lang="en-US" altLang="zh-CN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y</a:t>
            </a:r>
            <a:r>
              <a:rPr kumimoji="1" lang="en-US" altLang="zh-CN" sz="3200" b="1" i="1" baseline="30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(n)  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+ a</a:t>
            </a:r>
            <a:r>
              <a:rPr kumimoji="1" lang="en-US" altLang="zh-CN" sz="3200" b="1" i="1" baseline="-25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1 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(t) y</a:t>
            </a:r>
            <a:r>
              <a:rPr kumimoji="1" lang="en-US" altLang="zh-CN" sz="3200" b="1" i="1" baseline="30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(n-1)  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+…+ a</a:t>
            </a:r>
            <a:r>
              <a:rPr kumimoji="1" lang="en-US" altLang="zh-CN" sz="3200" b="1" i="1" baseline="-25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n-1 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(t) y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609020205020404" pitchFamily="49" charset="0"/>
                <a:ea typeface="楷体_GB2312" panose="02010609030101010101" pitchFamily="49" charset="-122"/>
              </a:rPr>
              <a:t>’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+a</a:t>
            </a:r>
            <a:r>
              <a:rPr kumimoji="1" lang="en-US" altLang="zh-CN" sz="3200" b="1" i="1" baseline="-25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n 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(t) y = b(t)</a:t>
            </a:r>
            <a:endParaRPr kumimoji="1" lang="en-US" altLang="zh-CN" sz="3200" b="1" i="1">
              <a:solidFill>
                <a:srgbClr val="FF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若</a:t>
            </a:r>
            <a:r>
              <a:rPr kumimoji="1" lang="en-US" altLang="zh-CN" sz="3200" i="1">
                <a:solidFill>
                  <a:srgbClr val="FF99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a</a:t>
            </a:r>
            <a:r>
              <a:rPr kumimoji="1" lang="en-US" altLang="zh-CN" sz="3200" i="1" baseline="-25000">
                <a:solidFill>
                  <a:srgbClr val="FF99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i </a:t>
            </a:r>
            <a:r>
              <a:rPr kumimoji="1" lang="en-US" altLang="zh-CN" sz="3200" i="1">
                <a:solidFill>
                  <a:srgbClr val="FF99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(t)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(i =1, …,n) 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与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无关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 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称为</a:t>
            </a:r>
            <a:r>
              <a:rPr kumimoji="1" lang="zh-CN" altLang="en-US" sz="320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常系数的</a:t>
            </a:r>
            <a:endParaRPr kumimoji="1" lang="zh-CN" altLang="en-US" sz="3200">
              <a:solidFill>
                <a:srgbClr val="FFCC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若</a:t>
            </a:r>
            <a:r>
              <a:rPr kumimoji="1" lang="en-US" altLang="zh-CN" sz="3200" i="1">
                <a:solidFill>
                  <a:srgbClr val="FF99FF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b(t)=0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称</a:t>
            </a:r>
            <a:r>
              <a:rPr kumimoji="1" lang="zh-CN" altLang="en-US" sz="3200">
                <a:solidFill>
                  <a:srgbClr val="FFCC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为齐次的</a:t>
            </a:r>
            <a:endParaRPr kumimoji="1" lang="zh-CN" altLang="en-US" sz="3200">
              <a:solidFill>
                <a:srgbClr val="FFCC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79388" y="188913"/>
            <a:ext cx="8713787" cy="3602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3200" b="1">
                <a:solidFill>
                  <a:srgbClr val="FFCC00"/>
                </a:solidFill>
                <a:latin typeface="黑体" panose="02010609060101010101" charset="-122"/>
                <a:ea typeface="楷体_GB2312" panose="02010609030101010101" pitchFamily="49" charset="-122"/>
              </a:rPr>
              <a:t>2</a:t>
            </a:r>
            <a:r>
              <a:rPr kumimoji="1" lang="zh-CN" altLang="en-US" sz="3200" b="1">
                <a:solidFill>
                  <a:srgbClr val="FFCC00"/>
                </a:solidFill>
                <a:latin typeface="黑体" panose="02010609060101010101" charset="-122"/>
                <a:ea typeface="楷体_GB2312" panose="02010609030101010101" pitchFamily="49" charset="-122"/>
              </a:rPr>
              <a:t>、初等积分法</a:t>
            </a:r>
            <a:endParaRPr kumimoji="1" lang="zh-CN" altLang="en-US" sz="3200" b="1">
              <a:solidFill>
                <a:srgbClr val="FFFF00"/>
              </a:solidFill>
              <a:latin typeface="黑体" panose="02010609060101010101" charset="-122"/>
              <a:ea typeface="楷体_GB2312" panose="02010609030101010101" pitchFamily="49" charset="-122"/>
            </a:endParaRPr>
          </a:p>
          <a:p>
            <a:pPr>
              <a:defRPr/>
            </a:pPr>
            <a:r>
              <a:rPr kumimoji="1" lang="en-US" altLang="zh-CN" sz="3200" b="1">
                <a:solidFill>
                  <a:srgbClr val="FFCC00"/>
                </a:solidFill>
                <a:latin typeface="黑体" panose="02010609060101010101" charset="-122"/>
                <a:ea typeface="楷体_GB2312" panose="02010609030101010101" pitchFamily="49" charset="-122"/>
              </a:rPr>
              <a:t>3</a:t>
            </a:r>
            <a:r>
              <a:rPr kumimoji="1" lang="zh-CN" altLang="en-US" sz="3200" b="1">
                <a:solidFill>
                  <a:srgbClr val="FFCC00"/>
                </a:solidFill>
                <a:latin typeface="黑体" panose="02010609060101010101" charset="-122"/>
                <a:ea typeface="楷体_GB2312" panose="02010609030101010101" pitchFamily="49" charset="-122"/>
              </a:rPr>
              <a:t>、常系数线性常微分方程</a:t>
            </a:r>
            <a:endParaRPr kumimoji="1" lang="zh-CN" altLang="en-US" sz="3200" b="1">
              <a:solidFill>
                <a:srgbClr val="FFCC00"/>
              </a:solidFill>
              <a:latin typeface="黑体" panose="02010609060101010101" charset="-122"/>
              <a:ea typeface="楷体_GB2312" panose="02010609030101010101" pitchFamily="49" charset="-122"/>
            </a:endParaRPr>
          </a:p>
          <a:p>
            <a:pPr>
              <a:buClr>
                <a:srgbClr val="0099FF"/>
              </a:buClr>
              <a:defRPr/>
            </a:pP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  y</a:t>
            </a:r>
            <a:r>
              <a:rPr kumimoji="1" lang="en-US" altLang="zh-CN" sz="3200" b="1" i="1" baseline="30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(n)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  + a</a:t>
            </a:r>
            <a:r>
              <a:rPr kumimoji="1" lang="en-US" altLang="zh-CN" sz="3200" b="1" i="1" baseline="-25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 y</a:t>
            </a:r>
            <a:r>
              <a:rPr kumimoji="1" lang="en-US" altLang="zh-CN" sz="3200" b="1" i="1" baseline="30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(n-1)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  +…+ a</a:t>
            </a:r>
            <a:r>
              <a:rPr kumimoji="1" lang="en-US" altLang="zh-CN" sz="3200" b="1" i="1" baseline="-25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n-1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 y'+a</a:t>
            </a:r>
            <a:r>
              <a:rPr kumimoji="1" lang="en-US" altLang="zh-CN" sz="3200" b="1" i="1" baseline="-25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 y = f(t)</a:t>
            </a:r>
            <a:endParaRPr kumimoji="1" lang="zh-CN" altLang="en-US" sz="3200" b="1" i="1">
              <a:solidFill>
                <a:srgbClr val="FF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宋体" panose="02010600030101010101" charset="-122"/>
            </a:endParaRPr>
          </a:p>
          <a:p>
            <a:pPr>
              <a:buClr>
                <a:srgbClr val="0099FF"/>
              </a:buClr>
              <a:buFontTx/>
              <a:buChar char="•"/>
              <a:defRPr/>
            </a:pPr>
            <a:r>
              <a:rPr kumimoji="1" lang="en-US" altLang="zh-CN" sz="3200" i="1">
                <a:solidFill>
                  <a:schemeClr val="bg1"/>
                </a:solidFill>
                <a:latin typeface="Times New Roman" panose="02020703060505090304" pitchFamily="18" charset="0"/>
                <a:ea typeface="宋体" panose="02010600030101010101" charset="-122"/>
              </a:rPr>
              <a:t> </a:t>
            </a:r>
            <a:r>
              <a:rPr kumimoji="1"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导出方程（齐次）</a:t>
            </a:r>
            <a:endParaRPr kumimoji="1" lang="en-US" altLang="zh-CN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>
              <a:buClr>
                <a:srgbClr val="0099FF"/>
              </a:buClr>
              <a:defRPr/>
            </a:pPr>
            <a:r>
              <a:rPr kumimoji="1" lang="en-US" altLang="zh-CN" sz="2400" i="1">
                <a:solidFill>
                  <a:schemeClr val="bg1"/>
                </a:solidFill>
                <a:latin typeface="Times New Roman" panose="02020703060505090304" pitchFamily="18" charset="0"/>
                <a:ea typeface="宋体" panose="02010600030101010101" charset="-122"/>
              </a:rPr>
              <a:t>    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y</a:t>
            </a:r>
            <a:r>
              <a:rPr kumimoji="1" lang="en-US" altLang="zh-CN" sz="3200" b="1" i="1" baseline="30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(n)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  + a</a:t>
            </a:r>
            <a:r>
              <a:rPr kumimoji="1" lang="en-US" altLang="zh-CN" sz="3200" b="1" i="1" baseline="-25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 y</a:t>
            </a:r>
            <a:r>
              <a:rPr kumimoji="1" lang="en-US" altLang="zh-CN" sz="3200" b="1" i="1" baseline="30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(n-1)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  +…+ a</a:t>
            </a:r>
            <a:r>
              <a:rPr kumimoji="1" lang="en-US" altLang="zh-CN" sz="3200" b="1" i="1" baseline="-25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n-1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 y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  <a:cs typeface="Arial" panose="020B0704020202020204" pitchFamily="34" charset="0"/>
              </a:rPr>
              <a:t>'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+a</a:t>
            </a:r>
            <a:r>
              <a:rPr kumimoji="1" lang="en-US" altLang="zh-CN" sz="3200" b="1" i="1" baseline="-25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kumimoji="1" lang="en-US" altLang="zh-CN" sz="3200" b="1" i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宋体" panose="02010600030101010101" charset="-122"/>
              </a:rPr>
              <a:t> y = 0</a:t>
            </a:r>
            <a:endParaRPr kumimoji="1" lang="en-US" altLang="zh-CN" sz="3200" b="1" i="1">
              <a:solidFill>
                <a:srgbClr val="FF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宋体" panose="02010600030101010101" charset="-122"/>
            </a:endParaRPr>
          </a:p>
          <a:p>
            <a:pPr>
              <a:buClr>
                <a:srgbClr val="0099FF"/>
              </a:buClr>
              <a:buFontTx/>
              <a:buChar char="•"/>
              <a:defRPr/>
            </a:pPr>
            <a:r>
              <a:rPr kumimoji="1"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 通解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=</a:t>
            </a:r>
            <a:r>
              <a:rPr kumimoji="1"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特解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+</a:t>
            </a:r>
            <a:r>
              <a:rPr kumimoji="1"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anose="02010609030101010101" pitchFamily="49" charset="-122"/>
              </a:rPr>
              <a:t>相应的齐次方程通解</a:t>
            </a:r>
            <a:endParaRPr kumimoji="1" lang="zh-CN" altLang="en-US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99FF"/>
              </a:buClr>
              <a:buFontTx/>
              <a:buChar char="•"/>
              <a:defRPr/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常系数线性齐次微分方程的解可用特征根法求得</a:t>
            </a:r>
            <a:endParaRPr kumimoji="1" lang="zh-CN" altLang="en-US" sz="240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288" y="3884613"/>
            <a:ext cx="7758112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</a:pP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求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  <a:cs typeface="Times New Roman" panose="02020703060505090304" pitchFamily="18" charset="0"/>
              </a:rPr>
              <a:t>''</a:t>
            </a:r>
            <a:r>
              <a:rPr kumimoji="1" lang="en-US" altLang="zh-CN" sz="36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+ 0.2 x'+3.92x = 0</a:t>
            </a:r>
            <a:r>
              <a:rPr kumimoji="1" lang="zh-CN" altLang="en-US" sz="36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的通解</a:t>
            </a:r>
            <a:endParaRPr kumimoji="1" lang="zh-CN" altLang="en-US" sz="36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解：  特征方程为</a:t>
            </a:r>
            <a:r>
              <a:rPr kumimoji="1" lang="zh-CN" altLang="en-US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3600" i="1" baseline="300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2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+ 0.2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+3.92=0</a:t>
            </a:r>
            <a:endParaRPr kumimoji="1" lang="en-US" altLang="zh-CN" sz="3600" i="1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 » roots([1,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0.2,3.92]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）</a:t>
            </a:r>
            <a:endParaRPr kumimoji="1" lang="zh-CN" altLang="en-US" sz="360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求得共轭复根 </a:t>
            </a:r>
            <a:r>
              <a:rPr kumimoji="1" lang="zh-CN" altLang="en-US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+i 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=-0.1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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1.9774i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,</a:t>
            </a: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endParaRPr kumimoji="1" lang="en-US" altLang="zh-CN" sz="3600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6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通解为 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x(t) = Ae</a:t>
            </a:r>
            <a:r>
              <a:rPr kumimoji="1" lang="en-US" altLang="zh-CN" sz="3600" i="1" baseline="300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3600" i="1" baseline="300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 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cos(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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t) +Be</a:t>
            </a:r>
            <a:r>
              <a:rPr kumimoji="1" lang="en-US" altLang="zh-CN" sz="3600" i="1" baseline="300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3600" i="1" baseline="30000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 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sin(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</a:t>
            </a:r>
            <a:r>
              <a:rPr kumimoji="1" lang="en-US" altLang="zh-CN" sz="3600" i="1">
                <a:solidFill>
                  <a:schemeClr val="bg1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t)</a:t>
            </a:r>
            <a:endParaRPr kumimoji="1" lang="en-US" altLang="zh-CN" sz="3600" i="1">
              <a:solidFill>
                <a:schemeClr val="bg1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93675" y="239713"/>
            <a:ext cx="7747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4200" b="1">
                <a:solidFill>
                  <a:srgbClr val="FFCC00"/>
                </a:solidFill>
                <a:latin typeface="黑体" panose="02010609060101010101" charset="-122"/>
                <a:ea typeface="楷体_GB2312" panose="02010609030101010101" pitchFamily="49" charset="-122"/>
              </a:rPr>
              <a:t>三、常微分方程（组）数值解法</a:t>
            </a:r>
            <a:endParaRPr kumimoji="1" lang="zh-CN" altLang="en-US" sz="4200" b="1">
              <a:solidFill>
                <a:srgbClr val="FFCC00"/>
              </a:solidFill>
              <a:latin typeface="黑体" panose="02010609060101010101" charset="-122"/>
              <a:ea typeface="楷体_GB2312" panose="02010609030101010101" pitchFamily="49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63538" y="3789363"/>
            <a:ext cx="87630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buClr>
                <a:srgbClr val="0099FF"/>
              </a:buClr>
              <a:buFontTx/>
              <a:buChar char="•"/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的数值解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——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即寻求解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y(t)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在一系列离散节点</a:t>
            </a:r>
            <a:endParaRPr kumimoji="1" lang="zh-CN" altLang="en-US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0099FF"/>
              </a:buClr>
            </a:pP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3200" i="1" baseline="-250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0 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&lt; t</a:t>
            </a:r>
            <a:r>
              <a:rPr kumimoji="1" lang="en-US" altLang="zh-CN" sz="3200" i="1" baseline="-250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1 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&lt; …&lt; t</a:t>
            </a:r>
            <a:r>
              <a:rPr kumimoji="1" lang="en-US" altLang="zh-CN" sz="3200" i="1" baseline="-250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n </a:t>
            </a:r>
            <a:r>
              <a:rPr kumimoji="1" lang="zh-CN" altLang="en-US" sz="3200" baseline="-250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上的近似值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y</a:t>
            </a:r>
            <a:r>
              <a:rPr kumimoji="1" lang="en-US" altLang="zh-CN" sz="3200" i="1" baseline="-250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k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(k=0,1,…n)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</a:t>
            </a:r>
            <a:endParaRPr kumimoji="1" lang="zh-CN" altLang="en-US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0099FF"/>
              </a:buClr>
              <a:buFontTx/>
              <a:buChar char="•"/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h</a:t>
            </a:r>
            <a:r>
              <a:rPr kumimoji="1" lang="en-US" altLang="zh-CN" sz="3200" i="1" baseline="-250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k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= t</a:t>
            </a:r>
            <a:r>
              <a:rPr kumimoji="1" lang="en-US" altLang="zh-CN" sz="3200" i="1" baseline="-250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k+1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- t</a:t>
            </a:r>
            <a:r>
              <a:rPr kumimoji="1" lang="en-US" altLang="zh-CN" sz="3200" i="1" baseline="-250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k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为步长，通常取为常量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h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。</a:t>
            </a:r>
            <a:endParaRPr kumimoji="1" lang="en-US" altLang="zh-CN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611188" y="2133600"/>
          <a:ext cx="4659312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1" imgW="1612265" imgH="384810" progId="Equation.DSMT4">
                  <p:embed/>
                </p:oleObj>
              </mc:Choice>
              <mc:Fallback>
                <p:oleObj name="Equation" r:id="rId1" imgW="1612265" imgH="38481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3600"/>
                        <a:ext cx="4659312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7500" y="1247775"/>
            <a:ext cx="77835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buClr>
                <a:srgbClr val="0099FF"/>
              </a:buClr>
              <a:buFontTx/>
              <a:buChar char="•"/>
            </a:pPr>
            <a:r>
              <a:rPr kumimoji="1" lang="zh-CN" altLang="en-US" sz="3200">
                <a:solidFill>
                  <a:srgbClr val="FFFF00"/>
                </a:solidFill>
                <a:latin typeface="Times New Roman" panose="02020703060505090304" pitchFamily="18" charset="0"/>
                <a:ea typeface="楷体_GB2312" panose="02010609030101010101" pitchFamily="49" charset="-122"/>
              </a:rPr>
              <a:t>提法：求常微分方程（组）：</a:t>
            </a:r>
            <a:endParaRPr kumimoji="1" lang="zh-CN" altLang="en-US" sz="3200">
              <a:solidFill>
                <a:srgbClr val="FFFF00"/>
              </a:solidFill>
              <a:latin typeface="Times New Roman" panose="0202070306050509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9" grpId="0"/>
    </p:bldLst>
  </p:timing>
</p:sld>
</file>

<file path=ppt/tags/tag1.xml><?xml version="1.0" encoding="utf-8"?>
<p:tagLst xmlns:p="http://schemas.openxmlformats.org/presentationml/2006/main">
  <p:tag name="RAINPROBLEMTYPE" val="ProblemSetting"/>
  <p:tag name="RAINPROBLEM" val="ProblemSetting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MultipleChoice"/>
  <p:tag name="PROBLEMSCORE" val="1"/>
</p:tagLst>
</file>

<file path=ppt/tags/tag12.xml><?xml version="1.0" encoding="utf-8"?>
<p:tagLst xmlns:p="http://schemas.openxmlformats.org/presentationml/2006/main">
  <p:tag name="RAINPROBLEMTYPE" val="ProblemSetting"/>
  <p:tag name="RAINPROBLEM" val="ProblemSetting"/>
</p:tagLst>
</file>

<file path=ppt/tags/tag13.xml><?xml version="1.0" encoding="utf-8"?>
<p:tagLst xmlns:p="http://schemas.openxmlformats.org/presentationml/2006/main">
  <p:tag name="RAINPROBLEM" val="ProblemBody"/>
</p:tagLst>
</file>

<file path=ppt/tags/tag14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" val="ProblemItem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8.xml><?xml version="1.0" encoding="utf-8"?>
<p:tagLst xmlns:p="http://schemas.openxmlformats.org/presentationml/2006/main">
  <p:tag name="RAINPROBLEM" val="ProblemSubmit"/>
  <p:tag name="RAINPROBLEMTYPE" val="MultipleChoice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" val="ProblemBody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" val="MultipleChoice"/>
  <p:tag name="PROBLEMSCORE" val="1"/>
</p:tagLst>
</file>

<file path=ppt/tags/tag23.xml><?xml version="1.0" encoding="utf-8"?>
<p:tagLst xmlns:p="http://schemas.openxmlformats.org/presentationml/2006/main">
  <p:tag name="RAINPROBLEMTYPE" val="ProblemSetting"/>
  <p:tag name="RAINPROBLEM" val="ProblemSetting"/>
</p:tagLst>
</file>

<file path=ppt/tags/tag24.xml><?xml version="1.0" encoding="utf-8"?>
<p:tagLst xmlns:p="http://schemas.openxmlformats.org/presentationml/2006/main">
  <p:tag name="RAINPROBLEM" val="ProblemBody"/>
</p:tagLst>
</file>

<file path=ppt/tags/tag25.xml><?xml version="1.0" encoding="utf-8"?>
<p:tagLst xmlns:p="http://schemas.openxmlformats.org/presentationml/2006/main">
  <p:tag name="RAINPROBLEM" val="ProblemItem"/>
</p:tagLst>
</file>

<file path=ppt/tags/tag26.xml><?xml version="1.0" encoding="utf-8"?>
<p:tagLst xmlns:p="http://schemas.openxmlformats.org/presentationml/2006/main">
  <p:tag name="RAINPROBLEM" val="ProblemItem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MultipleChoice"/>
  <p:tag name="PROBLEMSCORE" val="1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宋体" panose="02010600030101010101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宋体" panose="02010600030101010101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4788</Words>
  <Application>WPS 文字</Application>
  <PresentationFormat>全屏显示(4:3)</PresentationFormat>
  <Paragraphs>349</Paragraphs>
  <Slides>37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37</vt:i4>
      </vt:variant>
    </vt:vector>
  </HeadingPairs>
  <TitlesOfParts>
    <vt:vector size="94" baseType="lpstr">
      <vt:lpstr>Arial</vt:lpstr>
      <vt:lpstr>方正书宋_GBK</vt:lpstr>
      <vt:lpstr>Wingdings</vt:lpstr>
      <vt:lpstr>宋体</vt:lpstr>
      <vt:lpstr>Times New Roman</vt:lpstr>
      <vt:lpstr>黑体</vt:lpstr>
      <vt:lpstr>楷体_GB2312</vt:lpstr>
      <vt:lpstr>Symbol</vt:lpstr>
      <vt:lpstr>Constantia</vt:lpstr>
      <vt:lpstr>Courier New</vt:lpstr>
      <vt:lpstr>Batang</vt:lpstr>
      <vt:lpstr>Book Antiqua</vt:lpstr>
      <vt:lpstr>MT Extra</vt:lpstr>
      <vt:lpstr>Times New Roman</vt:lpstr>
      <vt:lpstr>Lucida Fax</vt:lpstr>
      <vt:lpstr>Symbol</vt:lpstr>
      <vt:lpstr>Dotum</vt:lpstr>
      <vt:lpstr>微软雅黑</vt:lpstr>
      <vt:lpstr>Arial Unicode MS</vt:lpstr>
      <vt:lpstr>苹方-简</vt:lpstr>
      <vt:lpstr>Apple SD Gothic Neo</vt:lpstr>
      <vt:lpstr>HYShuSongErKW</vt:lpstr>
      <vt:lpstr>1_自定义设计方案</vt:lpstr>
      <vt:lpstr>2_自定义设计方案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Equation.2</vt:lpstr>
      <vt:lpstr>Equation.DSMT4</vt:lpstr>
      <vt:lpstr>Equation.DSMT4</vt:lpstr>
      <vt:lpstr>Equation.DSMT4</vt:lpstr>
      <vt:lpstr>Equation.DSMT4</vt:lpstr>
      <vt:lpstr>Equation.2</vt:lpstr>
      <vt:lpstr>Equation.DSMT4</vt:lpstr>
      <vt:lpstr>Equation.2</vt:lpstr>
      <vt:lpstr>Equation.DSMT4</vt:lpstr>
      <vt:lpstr>Equation.DSMT4</vt:lpstr>
      <vt:lpstr>Equation.3</vt:lpstr>
      <vt:lpstr>Equation.2</vt:lpstr>
      <vt:lpstr>Equation.2</vt:lpstr>
      <vt:lpstr>Equation.2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dxd</dc:creator>
  <cp:lastModifiedBy>Macbook</cp:lastModifiedBy>
  <cp:revision>210</cp:revision>
  <dcterms:created xsi:type="dcterms:W3CDTF">2019-04-03T14:12:48Z</dcterms:created>
  <dcterms:modified xsi:type="dcterms:W3CDTF">2019-04-03T14:12:48Z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