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4" r:id="rId5"/>
    <p:sldId id="265" r:id="rId6"/>
    <p:sldId id="266" r:id="rId7"/>
    <p:sldId id="267" r:id="rId8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5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41B79-57D8-4ED2-92C0-ED49B3431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496484"/>
            <a:ext cx="4286250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F62F0B-4D37-4A4E-A1B1-AA388C189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4802718"/>
            <a:ext cx="4286250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44ABB-15A2-4880-802A-BB028C78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5D60-470A-46B1-BDBC-08D9C41E2431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1321C-D647-4371-A04D-E2E1460D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DF9AA-1227-49C1-9226-E4269826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7B8A-68C8-4E59-A2F8-7CF0B9D4F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9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3C4F7-5C1C-4EED-A71C-2ED8CD96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AB74A2-2089-4823-9EE3-1718B47FA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353BA-0B31-4DD0-BEF4-2E3C7BB4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5D60-470A-46B1-BDBC-08D9C41E2431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5101E-9377-4F68-ABE4-3575F155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82B6B-02A4-4FE0-804C-35D846E4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7B8A-68C8-4E59-A2F8-7CF0B9D4F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30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25ABFC-EDA5-48B1-BF6D-31D9B806A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089797" y="486833"/>
            <a:ext cx="1232297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0D3C1-568A-4E13-8CE9-437436161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2906" y="486833"/>
            <a:ext cx="3625453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168D9-35A3-4CB9-B338-4C762351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5D60-470A-46B1-BDBC-08D9C41E2431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B87FB-6AEE-46AE-88C9-E6FF5692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A19A9-943D-49E6-AD3B-E4F5D64E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7B8A-68C8-4E59-A2F8-7CF0B9D4F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3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BDBCB-C1A2-4668-99D9-6FE059B1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56E13-8C8D-49D2-8F17-73DDCB8C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3B625-3BD2-4CCF-9DF6-CAF1EF93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5D60-470A-46B1-BDBC-08D9C41E2431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3C9C5-84D2-4826-8F76-96AA116B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5C02B-B6D4-4C75-8C6D-3903386B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7B8A-68C8-4E59-A2F8-7CF0B9D4F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6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4A8B3-4BA3-412A-8FFE-2DA75A7E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30" y="2279651"/>
            <a:ext cx="4929188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F9068F-606E-4D16-89BD-70478BC08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930" y="6119285"/>
            <a:ext cx="4929188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BB182-85B1-480A-A94B-522EF539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5D60-470A-46B1-BDBC-08D9C41E2431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5170F-9CE0-4C79-977A-2653121D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C40FD-C0DF-472B-B087-16FA9D1F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7B8A-68C8-4E59-A2F8-7CF0B9D4F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4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424E-4641-4F19-A35A-0D7DEBD7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DC8F5-5F5F-47FE-8AE1-1C4794184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907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63E075-D838-48C8-A334-0C5BD7BC1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219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7A7F6-9C1F-4C13-BD6F-CD9D0E95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5D60-470A-46B1-BDBC-08D9C41E2431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946BC-413B-41FE-9101-7A0AFCAE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C10139-B590-4222-A52F-E28CC09A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7B8A-68C8-4E59-A2F8-7CF0B9D4F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24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534DC-E76D-47B9-9588-2C88E87C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486834"/>
            <a:ext cx="4929188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32E15-1FA3-4E45-82ED-D1F5046A3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651" y="2241551"/>
            <a:ext cx="2417713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34F8EF-9D32-4245-96E0-741EBB83B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51" y="3340101"/>
            <a:ext cx="2417713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9BF56E-F952-4DB7-814C-E8C378B7B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93220" y="2241551"/>
            <a:ext cx="2429619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D36C6E-14B2-48E5-B14B-B27611C1A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93220" y="3340101"/>
            <a:ext cx="2429619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8D33CC-2E12-4B06-B3C2-E5A57CD7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5D60-470A-46B1-BDBC-08D9C41E2431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5F0618-F3A1-4241-9D4D-61E6A500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453324-DC86-4714-B0EB-2F7C143B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7B8A-68C8-4E59-A2F8-7CF0B9D4F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705EE-EDE4-4C8A-A21D-4C6D8C71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6048D1-F3E4-49B5-ACA1-5838E980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5D60-470A-46B1-BDBC-08D9C41E2431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A55730-F496-4D9F-82A5-D31D4604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722E0A-B5D8-41EB-9497-C04D5CE0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7B8A-68C8-4E59-A2F8-7CF0B9D4F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4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52B636-BCB2-4802-B010-675A7E1A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5D60-470A-46B1-BDBC-08D9C41E2431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D84389-5B4B-4815-BD8D-C95579FB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53B6DF-3F7E-4ACB-8ADF-47CB4AC9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7B8A-68C8-4E59-A2F8-7CF0B9D4F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9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D3E8E-BBEE-4205-A070-3FEBF14F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C1380-DFD5-4B43-926D-7D9835657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8218E-DDA6-45DC-AC2A-BED90D1A0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030DB-1F54-4546-9C21-E16859E1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5D60-470A-46B1-BDBC-08D9C41E2431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93B6BE-438E-4AD7-8CB1-5E703B73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005F9-3B2C-4CA6-95F6-CDB76BD5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7B8A-68C8-4E59-A2F8-7CF0B9D4F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95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15F1F-2D8B-4885-A9C9-AF4D5F27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F46DB0-CB2B-42B5-811E-B88FB2A11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B601C-1852-4602-8077-9E034C325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0A54A5-0A35-467A-9670-8B3C4DF7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5D60-470A-46B1-BDBC-08D9C41E2431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D1DAD-B19E-447F-8D36-1D50CE9E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D5DF25-D9B9-4D28-AF18-83CE2DAB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B7B8A-68C8-4E59-A2F8-7CF0B9D4F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4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A3D61B-36D3-4B3E-B66D-3BC9ECE7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486834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92BCD9-7669-44B1-AF8A-DAE366659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07" y="2434167"/>
            <a:ext cx="492918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E2C8F-9AAB-4021-A680-36465E75E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2907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D5D60-470A-46B1-BDBC-08D9C41E2431}" type="datetimeFigureOut">
              <a:rPr lang="zh-CN" altLang="en-US" smtClean="0"/>
              <a:t>2019-03-04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42028-735A-4798-9EEC-1DF50EDD7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93094" y="8475135"/>
            <a:ext cx="192881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3CA65-391E-4CE9-8B4E-815D6DC89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6219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B7B8A-68C8-4E59-A2F8-7CF0B9D4F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7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1.tmp"/><Relationship Id="rId26" Type="http://schemas.openxmlformats.org/officeDocument/2006/relationships/image" Target="../media/image7.png"/><Relationship Id="rId3" Type="http://schemas.openxmlformats.org/officeDocument/2006/relationships/tags" Target="../tags/tag19.xml"/><Relationship Id="rId21" Type="http://schemas.openxmlformats.org/officeDocument/2006/relationships/tags" Target="../tags/tag21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Layout" Target="../slideLayouts/slideLayout7.xml"/><Relationship Id="rId25" Type="http://schemas.openxmlformats.org/officeDocument/2006/relationships/tags" Target="../tags/tag23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image" Target="../media/image4.png"/><Relationship Id="rId29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6.png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tags" Target="../tags/tag22.xml"/><Relationship Id="rId28" Type="http://schemas.openxmlformats.org/officeDocument/2006/relationships/image" Target="../media/image2.wmf"/><Relationship Id="rId10" Type="http://schemas.openxmlformats.org/officeDocument/2006/relationships/tags" Target="../tags/tag26.xml"/><Relationship Id="rId19" Type="http://schemas.openxmlformats.org/officeDocument/2006/relationships/tags" Target="../tags/tag20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image" Target="../media/image5.png"/><Relationship Id="rId27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image" Target="../media/image1.tmp"/><Relationship Id="rId26" Type="http://schemas.openxmlformats.org/officeDocument/2006/relationships/image" Target="../media/image12.png"/><Relationship Id="rId3" Type="http://schemas.openxmlformats.org/officeDocument/2006/relationships/tags" Target="../tags/tag34.xml"/><Relationship Id="rId21" Type="http://schemas.openxmlformats.org/officeDocument/2006/relationships/tags" Target="../tags/tag36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Layout" Target="../slideLayouts/slideLayout7.xml"/><Relationship Id="rId25" Type="http://schemas.openxmlformats.org/officeDocument/2006/relationships/tags" Target="../tags/tag38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image" Target="../media/image9.png"/><Relationship Id="rId29" Type="http://schemas.openxmlformats.org/officeDocument/2006/relationships/image" Target="../media/image13.png"/><Relationship Id="rId1" Type="http://schemas.openxmlformats.org/officeDocument/2006/relationships/vmlDrawing" Target="../drawings/vmlDrawing2.v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11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tags" Target="../tags/tag37.xml"/><Relationship Id="rId28" Type="http://schemas.openxmlformats.org/officeDocument/2006/relationships/image" Target="../media/image2.wmf"/><Relationship Id="rId10" Type="http://schemas.openxmlformats.org/officeDocument/2006/relationships/tags" Target="../tags/tag41.xml"/><Relationship Id="rId19" Type="http://schemas.openxmlformats.org/officeDocument/2006/relationships/tags" Target="../tags/tag35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image" Target="../media/image10.png"/><Relationship Id="rId27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50.xml"/><Relationship Id="rId21" Type="http://schemas.openxmlformats.org/officeDocument/2006/relationships/tags" Target="../tags/tag68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72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Relationship Id="rId27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image" Target="../media/image3.tmp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image" Target="../media/image1.tmp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6FF35-42E8-46FC-9C6B-A2CC90D83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zh-CN" sz="4000" dirty="0"/>
            </a:br>
            <a:r>
              <a:rPr lang="en-US" altLang="zh-CN" sz="4000" dirty="0"/>
              <a:t>MATLAB</a:t>
            </a:r>
            <a:r>
              <a:rPr lang="zh-CN" altLang="en-US" sz="4000" dirty="0"/>
              <a:t>基础复习练习</a:t>
            </a:r>
            <a:r>
              <a:rPr lang="en-US" altLang="zh-CN" sz="4000"/>
              <a:t>-1</a:t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D2339C-18A1-49E4-B445-38BE1A928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中国海洋大学数学院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施心慧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2018.3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495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D24B72-3488-435F-ADEF-CCD53F26960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0" y="0"/>
            <a:ext cx="482600" cy="127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0C74565-0A75-462C-8744-0A27E0A17EC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71500" y="571500"/>
            <a:ext cx="4572000" cy="19335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FF1C4A-B7D8-4102-AACD-6E3D22F494A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A=[1,2,3,4,5,6,7,8,9]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F93976-B945-4412-B60A-804B70C4EE3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43000" y="4629150"/>
            <a:ext cx="4000500" cy="857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A=[1,2,3;4,5,6;7 8,9]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7C23C6-308C-47AD-927C-3D6B74BD34D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43000" y="5543550"/>
            <a:ext cx="4000500" cy="857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A=[1,2,3;4,5,6;7,8,9]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3BA30D-4391-4C4B-AEF7-3DAE580E50E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43000" y="6457950"/>
            <a:ext cx="4000500" cy="857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A=[1 2 3;4 5 6;7 8 9]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80A0D7-3F9A-4F30-8D24-67D310545EC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3800475"/>
            <a:ext cx="548640" cy="54864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0529B5-BD72-4CC6-BFA3-3191DBA264D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4714875"/>
            <a:ext cx="548640" cy="54864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CF0D1E-7D30-4BE6-8192-0D9E451C738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5629275"/>
            <a:ext cx="548640" cy="54864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CBCAB1-E00D-469C-81C1-1A83B3475049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539496" y="6543675"/>
            <a:ext cx="548640" cy="54864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4BF6C6-141E-4205-834F-27C97D4AFF1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948940" y="8286750"/>
            <a:ext cx="1645920" cy="438912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619DC4-8891-4074-8F66-18E795479335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61DAC66C-7B9D-4A96-9ADB-C8CE4684F92F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48FE7B20-8C19-4ED6-A592-1A64F47E81FE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</a:rPr>
                <a:t>多选题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标题 1">
                <a:extLst>
                  <a:ext uri="{FF2B5EF4-FFF2-40B4-BE49-F238E27FC236}">
                    <a16:creationId xmlns:a16="http://schemas.microsoft.com/office/drawing/2014/main" id="{60CA7A65-0020-4559-8116-3B53C7484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2907" y="486834"/>
                <a:ext cx="4929188" cy="2018241"/>
              </a:xfrm>
              <a:prstGeom prst="rect">
                <a:avLst/>
              </a:prstGeom>
            </p:spPr>
            <p:txBody>
              <a:bodyPr/>
              <a:lstStyle>
                <a:lvl1pPr algn="l" defTabSz="3857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856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2800" spc="300" dirty="0"/>
                  <a:t>1. </a:t>
                </a:r>
                <a:r>
                  <a:rPr lang="zh-CN" altLang="en-US" sz="2800" spc="300" dirty="0"/>
                  <a:t>设矩阵</a:t>
                </a:r>
                <a14:m>
                  <m:oMath xmlns:m="http://schemas.openxmlformats.org/officeDocument/2006/math">
                    <m:r>
                      <a:rPr lang="en-US" altLang="zh-CN" sz="2800" i="1" spc="3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spc="3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 spc="3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spc="30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 spc="3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 spc="3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 spc="3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spc="3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800" i="1" spc="3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800" i="1" spc="3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spc="3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 sz="2800" i="1" spc="30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2800" i="1" spc="30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800" i="1" spc="30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spc="300" dirty="0"/>
                  <a:t>则下列</a:t>
                </a:r>
                <a:r>
                  <a:rPr lang="en-US" altLang="zh-CN" sz="2800" spc="300" dirty="0"/>
                  <a:t>MATLAB</a:t>
                </a:r>
                <a:r>
                  <a:rPr lang="zh-CN" altLang="en-US" sz="2800" spc="300" dirty="0"/>
                  <a:t>命令中正确的是（    ）</a:t>
                </a:r>
              </a:p>
            </p:txBody>
          </p:sp>
        </mc:Choice>
        <mc:Fallback xmlns="">
          <p:sp>
            <p:nvSpPr>
              <p:cNvPr id="19" name="标题 1">
                <a:extLst>
                  <a:ext uri="{FF2B5EF4-FFF2-40B4-BE49-F238E27FC236}">
                    <a16:creationId xmlns:a16="http://schemas.microsoft.com/office/drawing/2014/main" id="{60CA7A65-0020-4559-8116-3B53C748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7" y="486834"/>
                <a:ext cx="4929188" cy="2018241"/>
              </a:xfrm>
              <a:prstGeom prst="rect">
                <a:avLst/>
              </a:prstGeom>
              <a:blipFill>
                <a:blip r:embed="rId20"/>
                <a:stretch>
                  <a:fillRect l="-2472" r="-247" b="-1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1ACF3AB9-6B4C-446E-B1AC-023EF684600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143000" y="7219950"/>
            <a:ext cx="4000500" cy="1009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A=[1 2 3;4 5 6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  7 8 9]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FD4FB1-D699-48FB-AF36-D064115601F5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539496" y="7458075"/>
            <a:ext cx="548640" cy="54864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E</a:t>
            </a:r>
            <a:endParaRPr lang="zh-CN" altLang="en-US" sz="16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64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6FC691-FA54-4F14-AA0C-7284719491A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0" y="0"/>
            <a:ext cx="482600" cy="127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F951E2D-1844-42DF-8D35-09295967938B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633412" y="591819"/>
                <a:ext cx="5000625" cy="298005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flat" cmpd="sng" algn="ctr">
                    <a:solidFill>
                      <a:srgbClr val="FFFFFF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</a:rPr>
                  <a:t>2. </a:t>
                </a:r>
                <a:r>
                  <a:rPr lang="zh-CN" altLang="en-US" sz="2600" dirty="0">
                    <a:solidFill>
                      <a:srgbClr val="000000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600" i="1" spc="3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sz="2600" i="1" spc="3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600" i="1" dirty="0">
                    <a:solidFill>
                      <a:srgbClr val="000000"/>
                    </a:solidFill>
                  </a:rPr>
                  <a:t>=</a:t>
                </a:r>
              </a:p>
              <a:p>
                <a:endParaRPr lang="en-US" altLang="zh-CN" sz="2600" i="1" dirty="0">
                  <a:solidFill>
                    <a:srgbClr val="000000"/>
                  </a:solidFill>
                </a:endParaRPr>
              </a:p>
              <a:p>
                <a:endParaRPr lang="en-US" altLang="zh-CN" sz="2600" i="1" dirty="0">
                  <a:solidFill>
                    <a:srgbClr val="000000"/>
                  </a:solidFill>
                </a:endParaRPr>
              </a:p>
              <a:p>
                <a:endParaRPr lang="en-US" altLang="zh-CN" sz="2600" i="1" dirty="0">
                  <a:solidFill>
                    <a:srgbClr val="000000"/>
                  </a:solidFill>
                </a:endParaRPr>
              </a:p>
              <a:p>
                <a:endParaRPr lang="en-US" altLang="zh-CN" sz="2600" i="1" dirty="0">
                  <a:solidFill>
                    <a:srgbClr val="000000"/>
                  </a:solidFill>
                </a:endParaRPr>
              </a:p>
              <a:p>
                <a:r>
                  <a:rPr lang="zh-CN" altLang="en-US" sz="2600" dirty="0">
                    <a:solidFill>
                      <a:srgbClr val="000000"/>
                    </a:solidFill>
                  </a:rPr>
                  <a:t>则</a:t>
                </a:r>
                <a:r>
                  <a:rPr lang="en-US" altLang="zh-CN" sz="2600" dirty="0">
                    <a:solidFill>
                      <a:srgbClr val="000000"/>
                    </a:solidFill>
                  </a:rPr>
                  <a:t>MATLAB</a:t>
                </a:r>
                <a:r>
                  <a:rPr lang="zh-CN" altLang="en-US" sz="2600" dirty="0">
                    <a:solidFill>
                      <a:srgbClr val="000000"/>
                    </a:solidFill>
                  </a:rPr>
                  <a:t>命令</a:t>
                </a:r>
                <a:r>
                  <a:rPr lang="en-US" altLang="zh-CN" sz="2600" dirty="0">
                    <a:solidFill>
                      <a:srgbClr val="000000"/>
                    </a:solidFill>
                  </a:rPr>
                  <a:t>A([1,3],[2,4])</a:t>
                </a:r>
                <a:r>
                  <a:rPr lang="zh-CN" altLang="en-US" sz="2600" dirty="0">
                    <a:solidFill>
                      <a:srgbClr val="000000"/>
                    </a:solidFill>
                  </a:rPr>
                  <a:t>的结果是（      ）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F951E2D-1844-42DF-8D35-092959679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633412" y="591819"/>
                <a:ext cx="5000625" cy="2980055"/>
              </a:xfrm>
              <a:prstGeom prst="rect">
                <a:avLst/>
              </a:prstGeom>
              <a:blipFill>
                <a:blip r:embed="rId20"/>
                <a:stretch>
                  <a:fillRect l="-2195" b="-3476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rgbClr val="FFFFFF"/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0A3AA33-0182-4AF1-8632-F6CD50D0CE3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1143000" y="3714750"/>
                <a:ext cx="4000500" cy="85725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flat" cmpd="sng" algn="ctr">
                    <a:solidFill>
                      <a:srgbClr val="FFFFFF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0A3AA33-0182-4AF1-8632-F6CD50D0C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143000" y="3714750"/>
                <a:ext cx="4000500" cy="857250"/>
              </a:xfrm>
              <a:prstGeom prst="rect">
                <a:avLst/>
              </a:prstGeom>
              <a:blipFill>
                <a:blip r:embed="rId22"/>
                <a:stretch>
                  <a:fillRect t="-5674" b="-11348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rgbClr val="FFFFFF"/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7871A4A-2F52-4638-96CC-673BD4DD857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143000" y="4857750"/>
                <a:ext cx="4000500" cy="85725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flat" cmpd="sng" algn="ctr">
                    <a:solidFill>
                      <a:srgbClr val="FFFFFF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7871A4A-2F52-4638-96CC-673BD4DD8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1143000" y="4857750"/>
                <a:ext cx="4000500" cy="85725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rgbClr val="FFFFFF"/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E6E7983-4C1A-4209-9AD5-4D1C996D17B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143000" y="6000750"/>
                <a:ext cx="4000500" cy="85725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flat" cmpd="sng" algn="ctr">
                    <a:solidFill>
                      <a:srgbClr val="FFFFFF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E6E7983-4C1A-4209-9AD5-4D1C996D1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1143000" y="6000750"/>
                <a:ext cx="4000500" cy="857250"/>
              </a:xfrm>
              <a:prstGeom prst="rect">
                <a:avLst/>
              </a:prstGeom>
              <a:blipFill>
                <a:blip r:embed="rId26"/>
                <a:stretch>
                  <a:fillRect t="-5674" b="-12057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rgbClr val="FFFFFF"/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5030DE01-87A5-45F4-9AA9-766BD40A594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7FFF7E4-D711-46D1-BCFD-67433D79582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77657E7-6836-40AC-86F4-D350E692125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AD8AE9D-5571-456F-B325-5883C2A5E904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92B0667-A82D-4A85-8FA4-4B1EB8B3F54F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1C23C97-08E7-4549-831B-F7F8EC7D176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948940" y="8286750"/>
            <a:ext cx="1645920" cy="438912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BC09816-9A41-4505-B7CC-2DD1370872BF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85FBAE08-9B42-49C7-891F-D9E6E278258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>
              <a:extLst>
                <a:ext uri="{FF2B5EF4-FFF2-40B4-BE49-F238E27FC236}">
                  <a16:creationId xmlns:a16="http://schemas.microsoft.com/office/drawing/2014/main" id="{4038D240-9BFF-45F6-93AE-F60FC98AFD6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Autofit/>
            </a:bodyPr>
            <a:lstStyle/>
            <a:p>
              <a:r>
                <a:rPr lang="zh-CN" altLang="en-US" sz="2600" dirty="0">
                  <a:solidFill>
                    <a:srgbClr val="000000"/>
                  </a:solidFill>
                </a:rPr>
                <a:t>单选题</a:t>
              </a:r>
            </a:p>
          </p:txBody>
        </p:sp>
      </p:grpSp>
      <p:graphicFrame>
        <p:nvGraphicFramePr>
          <p:cNvPr id="18" name="Object 2">
            <a:extLst>
              <a:ext uri="{FF2B5EF4-FFF2-40B4-BE49-F238E27FC236}">
                <a16:creationId xmlns:a16="http://schemas.microsoft.com/office/drawing/2014/main" id="{2F50C7E8-0810-4707-B8B4-A4CC34AB9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791374"/>
              </p:ext>
            </p:extLst>
          </p:nvPr>
        </p:nvGraphicFramePr>
        <p:xfrm>
          <a:off x="2281238" y="317500"/>
          <a:ext cx="2571750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27" imgW="914400" imgH="914400" progId="Equation.DSMT4">
                  <p:embed/>
                </p:oleObj>
              </mc:Choice>
              <mc:Fallback>
                <p:oleObj name="Equation" r:id="rId27" imgW="914400" imgH="914400" progId="Equation.DSMT4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0E1B80D2-E04C-4A94-B6E9-2D821F944D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317500"/>
                        <a:ext cx="2571750" cy="221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60907A8-2FD4-4172-B5E9-EE0C180609D7}"/>
                  </a:ext>
                </a:extLst>
              </p:cNvPr>
              <p:cNvSpPr/>
              <p:nvPr/>
            </p:nvSpPr>
            <p:spPr>
              <a:xfrm>
                <a:off x="2257314" y="7241497"/>
                <a:ext cx="1305036" cy="756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60907A8-2FD4-4172-B5E9-EE0C18060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314" y="7241497"/>
                <a:ext cx="1305036" cy="75687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  <p:extLst>
      <p:ext uri="{BB962C8B-B14F-4D97-AF65-F5344CB8AC3E}">
        <p14:creationId xmlns:p14="http://schemas.microsoft.com/office/powerpoint/2010/main" val="338878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6FC691-FA54-4F14-AA0C-7284719491A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0" y="0"/>
            <a:ext cx="482600" cy="127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F951E2D-1844-42DF-8D35-09295967938B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633412" y="591819"/>
                <a:ext cx="5000625" cy="298005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flat" cmpd="sng" algn="ctr">
                    <a:solidFill>
                      <a:srgbClr val="FFFFFF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3. 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zh-CN" altLang="en-US" sz="2600" b="0" i="1" u="none" strike="noStrike" kern="1200" cap="none" spc="30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矩阵</m:t>
                    </m:r>
                    <m:r>
                      <a:rPr kumimoji="0" lang="en-US" altLang="zh-CN" sz="2600" b="0" i="1" u="none" strike="noStrike" kern="1200" cap="none" spc="30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en-US" altLang="zh-CN" sz="2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=</a:t>
                </a:r>
              </a:p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则</a:t>
                </a:r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MATLAB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命令</a:t>
                </a:r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A(1,2:end)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的结果是（      ）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F951E2D-1844-42DF-8D35-092959679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633412" y="591819"/>
                <a:ext cx="5000625" cy="2980055"/>
              </a:xfrm>
              <a:prstGeom prst="rect">
                <a:avLst/>
              </a:prstGeom>
              <a:blipFill>
                <a:blip r:embed="rId20"/>
                <a:stretch>
                  <a:fillRect l="-2195" b="-3476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rgbClr val="FFFFFF"/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0A3AA33-0182-4AF1-8632-F6CD50D0CE3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1143000" y="3714750"/>
                <a:ext cx="4000500" cy="85725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flat" cmpd="sng" algn="ctr">
                    <a:solidFill>
                      <a:srgbClr val="FFFFFF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0A3AA33-0182-4AF1-8632-F6CD50D0C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143000" y="3714750"/>
                <a:ext cx="4000500" cy="85725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rgbClr val="FFFFFF"/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7871A4A-2F52-4638-96CC-673BD4DD857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143000" y="4857750"/>
                <a:ext cx="4000500" cy="85725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flat" cmpd="sng" algn="ctr">
                    <a:solidFill>
                      <a:srgbClr val="FFFFFF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>
                <a:no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CN" sz="2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altLang="zh-CN" sz="2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7871A4A-2F52-4638-96CC-673BD4DD8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1143000" y="4857750"/>
                <a:ext cx="4000500" cy="85725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rgbClr val="FFFFFF"/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E6E7983-4C1A-4209-9AD5-4D1C996D17B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143000" y="6000750"/>
                <a:ext cx="4000500" cy="85725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flat" cmpd="sng" algn="ctr">
                    <a:solidFill>
                      <a:srgbClr val="FFFFFF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>
                <a:no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E6E7983-4C1A-4209-9AD5-4D1C996D1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1143000" y="6000750"/>
                <a:ext cx="4000500" cy="857250"/>
              </a:xfrm>
              <a:prstGeom prst="rect">
                <a:avLst/>
              </a:prstGeom>
              <a:blipFill>
                <a:blip r:embed="rId26"/>
                <a:stretch>
                  <a:fillRect t="-5674" b="-11348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rgbClr val="FFFFFF"/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5030DE01-87A5-45F4-9AA9-766BD40A594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7FFF7E4-D711-46D1-BCFD-67433D79582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77657E7-6836-40AC-86F4-D350E692125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AD8AE9D-5571-456F-B325-5883C2A5E904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92B0667-A82D-4A85-8FA4-4B1EB8B3F54F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1C23C97-08E7-4549-831B-F7F8EC7D176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948940" y="8286750"/>
            <a:ext cx="1645920" cy="438912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提交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BC09816-9A41-4505-B7CC-2DD1370872BF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85FBAE08-9B42-49C7-891F-D9E6E278258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TypeText">
              <a:extLst>
                <a:ext uri="{FF2B5EF4-FFF2-40B4-BE49-F238E27FC236}">
                  <a16:creationId xmlns:a16="http://schemas.microsoft.com/office/drawing/2014/main" id="{4038D240-9BFF-45F6-93AE-F60FC98AFD6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Autofit/>
            </a:bodyPr>
            <a:lstStyle/>
            <a:p>
              <a:pPr marL="0" marR="0" lvl="0" indent="0" algn="l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单选题</a:t>
              </a:r>
            </a:p>
          </p:txBody>
        </p:sp>
      </p:grpSp>
      <p:graphicFrame>
        <p:nvGraphicFramePr>
          <p:cNvPr id="18" name="Object 2">
            <a:extLst>
              <a:ext uri="{FF2B5EF4-FFF2-40B4-BE49-F238E27FC236}">
                <a16:creationId xmlns:a16="http://schemas.microsoft.com/office/drawing/2014/main" id="{2F50C7E8-0810-4707-B8B4-A4CC34AB99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1238" y="317500"/>
          <a:ext cx="2571750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27" imgW="914400" imgH="914400" progId="Equation.DSMT4">
                  <p:embed/>
                </p:oleObj>
              </mc:Choice>
              <mc:Fallback>
                <p:oleObj name="Equation" r:id="rId27" imgW="914400" imgH="914400" progId="Equation.DSMT4">
                  <p:embed/>
                  <p:pic>
                    <p:nvPicPr>
                      <p:cNvPr id="18" name="Object 2">
                        <a:extLst>
                          <a:ext uri="{FF2B5EF4-FFF2-40B4-BE49-F238E27FC236}">
                            <a16:creationId xmlns:a16="http://schemas.microsoft.com/office/drawing/2014/main" id="{2F50C7E8-0810-4707-B8B4-A4CC34AB99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317500"/>
                        <a:ext cx="2571750" cy="221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60907A8-2FD4-4172-B5E9-EE0C180609D7}"/>
                  </a:ext>
                </a:extLst>
              </p:cNvPr>
              <p:cNvSpPr/>
              <p:nvPr/>
            </p:nvSpPr>
            <p:spPr>
              <a:xfrm>
                <a:off x="2257314" y="7241497"/>
                <a:ext cx="866776" cy="11503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404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60907A8-2FD4-4172-B5E9-EE0C18060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314" y="7241497"/>
                <a:ext cx="866776" cy="115038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  <p:extLst>
      <p:ext uri="{BB962C8B-B14F-4D97-AF65-F5344CB8AC3E}">
        <p14:creationId xmlns:p14="http://schemas.microsoft.com/office/powerpoint/2010/main" val="243156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4FBF56-DD5E-4084-989C-087717A136B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71500" y="571500"/>
            <a:ext cx="4572000" cy="2857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lvl="0"/>
            <a:r>
              <a:rPr lang="en-US" altLang="zh-CN" sz="2600" dirty="0">
                <a:solidFill>
                  <a:srgbClr val="000000"/>
                </a:solidFill>
              </a:rPr>
              <a:t>4. </a:t>
            </a:r>
            <a:r>
              <a:rPr lang="zh-CN" altLang="en-US" sz="2600" dirty="0">
                <a:solidFill>
                  <a:srgbClr val="000000"/>
                </a:solidFill>
              </a:rPr>
              <a:t>下列</a:t>
            </a:r>
            <a:r>
              <a:rPr lang="en-US" altLang="zh-CN" sz="2600" dirty="0">
                <a:solidFill>
                  <a:srgbClr val="000000"/>
                </a:solidFill>
              </a:rPr>
              <a:t>MATLAB</a:t>
            </a:r>
            <a:r>
              <a:rPr lang="zh-CN" altLang="en-US" sz="2600" dirty="0">
                <a:solidFill>
                  <a:srgbClr val="000000"/>
                </a:solidFill>
              </a:rPr>
              <a:t>变量名中哪些是合法的？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BC1F01-88EF-49CB-9786-0FAA55E4D99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Prob-1</a:t>
            </a:r>
            <a:r>
              <a:rPr lang="zh-CN" altLang="en-US" sz="26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C496A3-2AA6-484C-B86C-C14587F2BC5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43000" y="4286250"/>
            <a:ext cx="4000500" cy="857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Prob_1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EDB279-29D8-4DDC-83EA-53F0AB2546E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Prob1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C2CFCF-8555-4A85-B1C2-49A973B6284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43000" y="5429250"/>
            <a:ext cx="4000500" cy="857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</a:rPr>
              <a:t>Prob</a:t>
            </a:r>
            <a:r>
              <a:rPr lang="en-US" altLang="zh-CN" sz="2600" dirty="0">
                <a:solidFill>
                  <a:srgbClr val="000000"/>
                </a:solidFill>
              </a:rPr>
              <a:t> 1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11737F-2821-45D7-912E-47BCCDDA0B4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00475"/>
            <a:ext cx="548640" cy="54864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9007B4-872A-4891-9A65-14CCC4D40C7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4371975"/>
            <a:ext cx="548640" cy="54864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8A5ABD-D799-4D6F-A2C4-8EA027C3BC2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4943475"/>
            <a:ext cx="548640" cy="54864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E7FFB8-CCAD-4747-821C-0D52E159604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5514975"/>
            <a:ext cx="548640" cy="54864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1C8CDC3-88AD-43D7-B026-9BA1EC212EB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948940" y="8286750"/>
            <a:ext cx="1645920" cy="438912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</a:rPr>
              <a:t>提交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01F8FA-1116-4036-B452-3E7789BDD23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Prob1?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45466A-9669-4EB0-9A2B-35D793F1733A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539496" y="6086475"/>
            <a:ext cx="548640" cy="54864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E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77416EA-A6C9-4294-8658-05554A7AEC23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143000" y="6572250"/>
            <a:ext cx="4000500" cy="857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</a:rPr>
              <a:t>Prob’s_key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AE9D68-5977-4C71-B8B0-6E30EEA2BF26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539496" y="6657975"/>
            <a:ext cx="548640" cy="54864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F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1F4D55-FE9A-49CB-9EC1-9FD2FE2A685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1_prob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2B0E26B-CD27-441A-94CB-D1624079F8C1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539496" y="7229475"/>
            <a:ext cx="548640" cy="54864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G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2EC5A36-16BE-434A-93A3-09E2B9961E1B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143000" y="7715250"/>
            <a:ext cx="4000500" cy="857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Prob_key_1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2491026-AC88-4222-A0FB-4CC3E02A35F0}"/>
              </a:ext>
            </a:extLst>
          </p:cNvPr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539496" y="7800975"/>
            <a:ext cx="548640" cy="54864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H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9185915-85E4-4965-B541-A540BFDE6A68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26" name="TitleBackground">
              <a:extLst>
                <a:ext uri="{FF2B5EF4-FFF2-40B4-BE49-F238E27FC236}">
                  <a16:creationId xmlns:a16="http://schemas.microsoft.com/office/drawing/2014/main" id="{458D22A8-C987-4AC1-8ED1-7617F470E30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7F22E9A2-0AAE-4EE6-8625-AFBFFA65FB8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>
              <a:extLst>
                <a:ext uri="{FF2B5EF4-FFF2-40B4-BE49-F238E27FC236}">
                  <a16:creationId xmlns:a16="http://schemas.microsoft.com/office/drawing/2014/main" id="{8B0F1A87-B3F8-4EBB-8618-5E454E0FCA3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254000" y="0"/>
              <a:ext cx="1270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</a:rPr>
                <a:t>多选题</a:t>
              </a:r>
            </a:p>
          </p:txBody>
        </p:sp>
        <p:sp>
          <p:nvSpPr>
            <p:cNvPr id="27" name="TipText">
              <a:extLst>
                <a:ext uri="{FF2B5EF4-FFF2-40B4-BE49-F238E27FC236}">
                  <a16:creationId xmlns:a16="http://schemas.microsoft.com/office/drawing/2014/main" id="{8991127F-8A22-4B88-8EC6-7403357D90B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517968" y="109220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294C3D88-7205-45FF-968C-9C94FEF9AF48}"/>
              </a:ext>
            </a:extLst>
          </p:cNvPr>
          <p:cNvPicPr>
            <a:picLocks/>
          </p:cNvPicPr>
          <p:nvPr>
            <p:custDataLst>
              <p:tags r:id="rId2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301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0C8100-2843-42EA-9CF4-3409F0AC190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71500" y="571500"/>
            <a:ext cx="4572000" cy="2857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5. MATLAB</a:t>
            </a:r>
            <a:r>
              <a:rPr lang="zh-CN" altLang="en-US" sz="2600" dirty="0">
                <a:solidFill>
                  <a:srgbClr val="000000"/>
                </a:solidFill>
              </a:rPr>
              <a:t>代码</a:t>
            </a:r>
            <a:endParaRPr lang="en-US" altLang="zh-CN" sz="2600" dirty="0">
              <a:solidFill>
                <a:srgbClr val="000000"/>
              </a:solidFill>
            </a:endParaRPr>
          </a:p>
          <a:p>
            <a:r>
              <a:rPr lang="en-US" altLang="zh-CN" sz="2600" dirty="0">
                <a:solidFill>
                  <a:srgbClr val="000000"/>
                </a:solidFill>
              </a:rPr>
              <a:t>A=1:2:9;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n=length(A)</a:t>
            </a:r>
          </a:p>
          <a:p>
            <a:endParaRPr lang="en-US" altLang="zh-CN" sz="2600" dirty="0">
              <a:solidFill>
                <a:srgbClr val="000000"/>
              </a:solidFill>
            </a:endParaRPr>
          </a:p>
          <a:p>
            <a:r>
              <a:rPr lang="zh-CN" altLang="en-US" sz="2600" dirty="0">
                <a:solidFill>
                  <a:srgbClr val="000000"/>
                </a:solidFill>
              </a:rPr>
              <a:t>的运行结果是：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F3E871-ECA3-4AB6-A299-76FCF0B1C2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n =</a:t>
            </a: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     5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C8A47C-EA90-4A7A-97E4-1B488950810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473200" y="5560695"/>
            <a:ext cx="4000500" cy="857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n =</a:t>
            </a:r>
          </a:p>
          <a:p>
            <a:endParaRPr lang="en-US" altLang="zh-CN" sz="2600" dirty="0">
              <a:solidFill>
                <a:srgbClr val="000000"/>
              </a:solidFill>
            </a:endParaRPr>
          </a:p>
          <a:p>
            <a:r>
              <a:rPr lang="en-US" altLang="zh-CN" sz="2600" dirty="0">
                <a:solidFill>
                  <a:srgbClr val="000000"/>
                </a:solidFill>
              </a:rPr>
              <a:t>     4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96B35C9-B71A-4160-8B05-E5433BF34B6F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89AC9C5-459A-4A4B-912A-DF101C2601C7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67871" y="5440680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7DBCE15-D00B-4D4B-BBE3-3CA736DE717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948940" y="8286750"/>
            <a:ext cx="1645920" cy="438912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E582E0D-2D64-4B26-996F-05DDE74205C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5F8FC43C-D308-44B8-B274-D765528ACF7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03E09CEE-F41A-4E3E-8B89-4E474CEF7C9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>
              <a:extLst>
                <a:ext uri="{FF2B5EF4-FFF2-40B4-BE49-F238E27FC236}">
                  <a16:creationId xmlns:a16="http://schemas.microsoft.com/office/drawing/2014/main" id="{C52D6892-5BEB-4DE9-BD1A-9D1E648F98E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54000" y="0"/>
              <a:ext cx="1270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</a:rPr>
                <a:t>单选题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06B51530-68ED-4264-856B-961F10B11A8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517968" y="109220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1BFDD913-D6C8-45A5-BA66-EF5FAFFDEAA0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547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90138B-C33A-4971-9CF4-25327E355E4B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0" y="0"/>
            <a:ext cx="482600" cy="1270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A0C8100-2843-42EA-9CF4-3409F0AC190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71500" y="571500"/>
            <a:ext cx="4572000" cy="28575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6. MATLAB</a:t>
            </a:r>
            <a:r>
              <a:rPr lang="zh-CN" altLang="en-US" sz="2600" dirty="0">
                <a:solidFill>
                  <a:srgbClr val="000000"/>
                </a:solidFill>
              </a:rPr>
              <a:t>代码</a:t>
            </a:r>
            <a:endParaRPr lang="en-US" altLang="zh-CN" sz="2600" dirty="0">
              <a:solidFill>
                <a:srgbClr val="000000"/>
              </a:solidFill>
            </a:endParaRPr>
          </a:p>
          <a:p>
            <a:r>
              <a:rPr lang="en-US" altLang="zh-CN" sz="2600" dirty="0">
                <a:solidFill>
                  <a:srgbClr val="000000"/>
                </a:solidFill>
              </a:rPr>
              <a:t>A=1:12;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A=reshape(A,4,3)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[</a:t>
            </a:r>
            <a:r>
              <a:rPr lang="en-US" altLang="zh-CN" sz="2600" dirty="0" err="1">
                <a:solidFill>
                  <a:srgbClr val="000000"/>
                </a:solidFill>
              </a:rPr>
              <a:t>m,n</a:t>
            </a:r>
            <a:r>
              <a:rPr lang="en-US" altLang="zh-CN" sz="2600" dirty="0">
                <a:solidFill>
                  <a:srgbClr val="000000"/>
                </a:solidFill>
              </a:rPr>
              <a:t>]=size(A);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[</a:t>
            </a:r>
            <a:r>
              <a:rPr lang="en-US" altLang="zh-CN" sz="2600" dirty="0" err="1">
                <a:solidFill>
                  <a:srgbClr val="000000"/>
                </a:solidFill>
              </a:rPr>
              <a:t>m,n</a:t>
            </a:r>
            <a:r>
              <a:rPr lang="en-US" altLang="zh-CN" sz="2600" dirty="0">
                <a:solidFill>
                  <a:srgbClr val="000000"/>
                </a:solidFill>
              </a:rPr>
              <a:t>]</a:t>
            </a:r>
          </a:p>
          <a:p>
            <a:endParaRPr lang="en-US" altLang="zh-CN" sz="2600" dirty="0">
              <a:solidFill>
                <a:srgbClr val="000000"/>
              </a:solidFill>
            </a:endParaRPr>
          </a:p>
          <a:p>
            <a:r>
              <a:rPr lang="zh-CN" altLang="en-US" sz="2600" dirty="0">
                <a:solidFill>
                  <a:srgbClr val="000000"/>
                </a:solidFill>
              </a:rPr>
              <a:t>的运行结果是：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F3E871-ECA3-4AB6-A299-76FCF0B1C2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</a:rPr>
              <a:t>ans</a:t>
            </a:r>
            <a:r>
              <a:rPr lang="en-US" altLang="zh-CN" sz="2400" dirty="0">
                <a:solidFill>
                  <a:srgbClr val="000000"/>
                </a:solidFill>
              </a:rPr>
              <a:t> =</a:t>
            </a: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     3     4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C8A47C-EA90-4A7A-97E4-1B488950810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473200" y="5560695"/>
            <a:ext cx="4000500" cy="857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</a:rPr>
              <a:t>ans</a:t>
            </a:r>
            <a:r>
              <a:rPr lang="en-US" altLang="zh-CN" sz="2600" dirty="0">
                <a:solidFill>
                  <a:srgbClr val="000000"/>
                </a:solidFill>
              </a:rPr>
              <a:t> =</a:t>
            </a:r>
          </a:p>
          <a:p>
            <a:endParaRPr lang="en-US" altLang="zh-CN" sz="2600" dirty="0">
              <a:solidFill>
                <a:srgbClr val="000000"/>
              </a:solidFill>
            </a:endParaRPr>
          </a:p>
          <a:p>
            <a:r>
              <a:rPr lang="en-US" altLang="zh-CN" sz="2600" dirty="0">
                <a:solidFill>
                  <a:srgbClr val="000000"/>
                </a:solidFill>
              </a:rPr>
              <a:t>     4     3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96B35C9-B71A-4160-8B05-E5433BF34B6F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89AC9C5-459A-4A4B-912A-DF101C2601C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67871" y="5440680"/>
            <a:ext cx="548640" cy="54864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7DBCE15-D00B-4D4B-BBE3-3CA736DE717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948940" y="8286750"/>
            <a:ext cx="1645920" cy="438912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0B1BFE1-99B8-4DBE-A456-586D65231244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03E09CEE-F41A-4E3E-8B89-4E474CEF7C9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>
              <a:extLst>
                <a:ext uri="{FF2B5EF4-FFF2-40B4-BE49-F238E27FC236}">
                  <a16:creationId xmlns:a16="http://schemas.microsoft.com/office/drawing/2014/main" id="{C52D6892-5BEB-4DE9-BD1A-9D1E648F98E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</a:rPr>
                <a:t>单选题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833766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"/>
  <p:tag name="PROBLEMSCORE_HALF" val="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261</Words>
  <Application>Microsoft Office PowerPoint</Application>
  <PresentationFormat>全屏显示(16:10)</PresentationFormat>
  <Paragraphs>105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Microsoft Yahei</vt:lpstr>
      <vt:lpstr>等线</vt:lpstr>
      <vt:lpstr>等线 Light</vt:lpstr>
      <vt:lpstr>Arial</vt:lpstr>
      <vt:lpstr>Cambria Math</vt:lpstr>
      <vt:lpstr>Office 主题​​</vt:lpstr>
      <vt:lpstr>Equation</vt:lpstr>
      <vt:lpstr> MATLAB基础复习练习-1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MATLAB基础复习练习</dc:title>
  <dc:creator>WK</dc:creator>
  <cp:lastModifiedBy>WK</cp:lastModifiedBy>
  <cp:revision>13</cp:revision>
  <dcterms:created xsi:type="dcterms:W3CDTF">2018-03-06T00:09:27Z</dcterms:created>
  <dcterms:modified xsi:type="dcterms:W3CDTF">2019-03-04T04:20:43Z</dcterms:modified>
</cp:coreProperties>
</file>