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7"/>
  </p:notesMasterIdLst>
  <p:sldIdLst>
    <p:sldId id="314" r:id="rId3"/>
    <p:sldId id="315" r:id="rId4"/>
    <p:sldId id="316" r:id="rId5"/>
    <p:sldId id="377" r:id="rId6"/>
    <p:sldId id="378" r:id="rId7"/>
    <p:sldId id="379" r:id="rId8"/>
    <p:sldId id="380" r:id="rId9"/>
    <p:sldId id="408" r:id="rId10"/>
    <p:sldId id="386" r:id="rId11"/>
    <p:sldId id="387" r:id="rId12"/>
    <p:sldId id="409" r:id="rId13"/>
    <p:sldId id="381" r:id="rId14"/>
    <p:sldId id="382" r:id="rId15"/>
    <p:sldId id="383" r:id="rId16"/>
    <p:sldId id="40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gyanxi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808080"/>
    <a:srgbClr val="996633"/>
    <a:srgbClr val="C7F9F1"/>
    <a:srgbClr val="BBF7FD"/>
    <a:srgbClr val="5F5F5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1921"/>
  </p:normalViewPr>
  <p:slideViewPr>
    <p:cSldViewPr showGuide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08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86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AFFC8-C7CD-4FAF-A47A-FBD0C112AF45}" type="slidenum">
              <a:rPr lang="en-US" altLang="zh-CN" smtClean="0">
                <a:latin typeface="Arial" panose="020B0604020202020204" pitchFamily="34" charset="0"/>
              </a:r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的证明</a:t>
            </a:r>
            <a:r>
              <a:rPr lang="zh-CN" altLang="en-US" b="1" dirty="0" smtClean="0">
                <a:latin typeface="Arial" panose="020B0604020202020204" pitchFamily="34" charset="0"/>
              </a:rPr>
              <a:t>  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因为每条边都关联两个结点，而一条边对其关联的每个结点的度数贡献为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，所以在计算</a:t>
            </a:r>
            <a:r>
              <a:rPr lang="en-US" altLang="zh-CN" b="1" i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G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中各顶点度数之和时，每条边均提供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度， 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|</a:t>
            </a:r>
            <a:r>
              <a:rPr lang="en-US" altLang="zh-CN" b="1" i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E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|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条边共提供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2|</a:t>
            </a:r>
            <a:r>
              <a:rPr lang="en-US" altLang="zh-CN" b="1" i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E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|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度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的证明：</a:t>
            </a:r>
            <a:r>
              <a:rPr lang="zh-CN" altLang="en-US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因为每一条有向边对应一个入度和一个出度，若一个结点具有一个入度或出度，则必关联一条有向边，所以，有向图中个结点入度之和等于边数，各结点的出度之和也等于边数，故任何有向图中，入度之和等于出度之和。</a:t>
            </a:r>
          </a:p>
        </p:txBody>
      </p:sp>
    </p:spTree>
    <p:extLst>
      <p:ext uri="{BB962C8B-B14F-4D97-AF65-F5344CB8AC3E}">
        <p14:creationId xmlns:p14="http://schemas.microsoft.com/office/powerpoint/2010/main" val="46572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00C42-9700-4CE5-9567-1E0C614F25FD}" type="slidenum">
              <a:rPr lang="en-US" altLang="zh-CN" smtClean="0">
                <a:latin typeface="Arial" panose="020B0604020202020204" pitchFamily="34" charset="0"/>
              </a:r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5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en-US" altLang="zh-CN" sz="1200" b="0" i="0" dirty="0">
                <a:solidFill>
                  <a:srgbClr val="000000"/>
                </a:solidFill>
                <a:latin typeface="Arial" panose="020B0604020202020204" pitchFamily="34" charset="0"/>
              </a:rPr>
              <a:pPr algn="r"/>
              <a:t>32</a:t>
            </a:fld>
            <a:endParaRPr lang="en-US" altLang="zh-CN" sz="1200" b="0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7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i="0" kern="1200" cap="none" spc="0" normalizeH="0" baseline="0" noProof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/>
            <a:fld id="{9A0DB2DC-4C9A-4742-B13C-FB6460FD3503}" type="slidenum">
              <a:rPr lang="en-US" altLang="zh-CN" sz="1400" b="0" dirty="0">
                <a:solidFill>
                  <a:schemeClr val="bg2"/>
                </a:solidFill>
              </a:rPr>
              <a:t>‹#›</a:t>
            </a:fld>
            <a:endParaRPr lang="en-US" altLang="zh-CN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9738" y="69850"/>
            <a:ext cx="2154237" cy="6599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850"/>
            <a:ext cx="6313488" cy="6599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9850"/>
            <a:ext cx="7793037" cy="982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17195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1A230-0328-4234-874F-0C410928BDD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26949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9850"/>
            <a:ext cx="7793037" cy="9826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412875"/>
            <a:ext cx="84963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图论之平面图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5DD541-D040-4A3B-A8BA-F7204E44755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8270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8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rtl="0">
                  <a:defRPr/>
                </a:pPr>
                <a:endParaRPr lang="zh-CN" altLang="en-US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rtl="0">
                  <a:defRPr/>
                </a:pPr>
                <a:endParaRPr lang="zh-CN" altLang="en-US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10249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rtl="0">
                  <a:defRPr/>
                </a:pPr>
                <a:endParaRPr lang="zh-CN" altLang="en-US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rtl="0">
                  <a:defRPr/>
                </a:pPr>
                <a:endParaRPr lang="zh-CN" altLang="en-US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rtl="0">
                <a:defRPr/>
              </a:pPr>
              <a:endParaRPr lang="zh-CN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rtl="0">
                <a:defRPr/>
              </a:pPr>
              <a:endParaRPr lang="zh-CN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rtl="0">
                <a:defRPr/>
              </a:pPr>
              <a:endParaRPr lang="zh-CN" altLang="en-US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>
              <a:defRPr/>
            </a:pPr>
            <a:endParaRPr lang="en-US" altLang="zh-CN">
              <a:solidFill>
                <a:srgbClr val="1C1C1C"/>
              </a:solidFill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>
              <a:defRPr/>
            </a:pPr>
            <a:r>
              <a:rPr lang="zh-CN" altLang="en-US">
                <a:solidFill>
                  <a:srgbClr val="1C1C1C"/>
                </a:solidFill>
                <a:cs typeface="+mn-cs"/>
              </a:rPr>
              <a:t>图论之平面图</a:t>
            </a:r>
            <a:endParaRPr lang="en-US" altLang="zh-CN">
              <a:solidFill>
                <a:srgbClr val="1C1C1C"/>
              </a:solidFill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1C1C1C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612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5195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382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17195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9419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8968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013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6007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036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01903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82723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9738" y="69850"/>
            <a:ext cx="2154237" cy="6599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850"/>
            <a:ext cx="6313488" cy="6599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36953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9850"/>
            <a:ext cx="7793037" cy="982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17195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171950" cy="2551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6388"/>
            <a:ext cx="417195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78244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9850"/>
            <a:ext cx="7793037" cy="982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17195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 sz="1400" b="0" i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585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17195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4413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4413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8636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8636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7905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1239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9850"/>
            <a:ext cx="7793038" cy="9826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496300" cy="5256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4413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4413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8636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8636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7905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1239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rtl="0">
              <a:defRPr/>
            </a:pPr>
            <a:endParaRPr kumimoji="1" lang="zh-CN" altLang="zh-CN" sz="2400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9850"/>
            <a:ext cx="7793038" cy="9826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496300" cy="5256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/>
            </a:lvl1pPr>
          </a:lstStyle>
          <a:p>
            <a:pPr rtl="0"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 i="0"/>
            </a:lvl1pPr>
          </a:lstStyle>
          <a:p>
            <a:pPr rtl="0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图论之平面图</a:t>
            </a:r>
            <a:endParaRPr lang="en-US" altLang="zh-CN">
              <a:solidFill>
                <a:srgbClr val="000000"/>
              </a:solidFill>
              <a:cs typeface="+mn-cs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en-US" altLang="zh-CN" sz="1400" b="0" dirty="0">
                <a:solidFill>
                  <a:srgbClr val="000000"/>
                </a:solidFill>
              </a:rPr>
              <a:pPr algn="r"/>
              <a:t>‹#›</a:t>
            </a:fld>
            <a:endParaRPr lang="en-US" altLang="zh-CN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676400"/>
            <a:ext cx="7772400" cy="1462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 sz="4800" smtClean="0"/>
              <a:t>离散数学</a:t>
            </a:r>
            <a:r>
              <a:rPr lang="en-US" altLang="zh-CN" sz="4800" smtClean="0"/>
              <a:t>II</a:t>
            </a:r>
            <a:endParaRPr lang="zh-CN" altLang="en-US" sz="48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4313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中国海洋大学</a:t>
            </a:r>
          </a:p>
          <a:p>
            <a:pPr eaLnBrk="1" hangingPunct="1"/>
            <a:r>
              <a:rPr lang="zh-CN" altLang="en-US" smtClean="0"/>
              <a:t>仲国强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gqzhong@ouc.edu.cn</a:t>
            </a:r>
            <a:endParaRPr lang="zh-CN" altLang="en-US" smtClean="0"/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85725"/>
            <a:ext cx="12207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8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323850" y="1268413"/>
            <a:ext cx="6724650" cy="2346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802005">
              <a:lnSpc>
                <a:spcPts val="875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endParaRPr lang="en-US" altLang="zh-CN" sz="3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875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endParaRPr lang="en-US" altLang="zh-CN" sz="3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385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3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边连通度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是无向连通图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defTabSz="802005">
              <a:lnSpc>
                <a:spcPts val="410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λ(G) = min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{|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||E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的边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割集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404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规定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非连通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λ(G)=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450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λ(G)=1, λ(H)=2, λ(F)=3, λ(K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54163" y="4213225"/>
            <a:ext cx="1293812" cy="1658938"/>
            <a:chOff x="1554163" y="4213225"/>
            <a:chExt cx="1293812" cy="1658938"/>
          </a:xfrm>
        </p:grpSpPr>
        <p:sp>
          <p:nvSpPr>
            <p:cNvPr id="17411" name="Text Box 5"/>
            <p:cNvSpPr txBox="1"/>
            <p:nvPr/>
          </p:nvSpPr>
          <p:spPr>
            <a:xfrm>
              <a:off x="2239963" y="5554663"/>
              <a:ext cx="166687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7414" name="Oval 8"/>
            <p:cNvSpPr/>
            <p:nvPr/>
          </p:nvSpPr>
          <p:spPr>
            <a:xfrm>
              <a:off x="2170113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9"/>
            <p:cNvSpPr/>
            <p:nvPr/>
          </p:nvSpPr>
          <p:spPr>
            <a:xfrm>
              <a:off x="2724150" y="4475163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Oval 10"/>
            <p:cNvSpPr/>
            <p:nvPr/>
          </p:nvSpPr>
          <p:spPr>
            <a:xfrm>
              <a:off x="1554163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val 11"/>
            <p:cNvSpPr/>
            <p:nvPr/>
          </p:nvSpPr>
          <p:spPr>
            <a:xfrm>
              <a:off x="2109788" y="4735513"/>
              <a:ext cx="184150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Oval 12"/>
            <p:cNvSpPr/>
            <p:nvPr/>
          </p:nvSpPr>
          <p:spPr>
            <a:xfrm>
              <a:off x="1738313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Oval 13"/>
            <p:cNvSpPr/>
            <p:nvPr/>
          </p:nvSpPr>
          <p:spPr>
            <a:xfrm>
              <a:off x="2600325" y="52562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Line 14"/>
            <p:cNvSpPr/>
            <p:nvPr/>
          </p:nvSpPr>
          <p:spPr>
            <a:xfrm>
              <a:off x="2232025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1" name="Line 15"/>
            <p:cNvSpPr/>
            <p:nvPr/>
          </p:nvSpPr>
          <p:spPr>
            <a:xfrm flipV="1">
              <a:off x="2293938" y="4538663"/>
              <a:ext cx="430212" cy="263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2" name="Line 16"/>
            <p:cNvSpPr/>
            <p:nvPr/>
          </p:nvSpPr>
          <p:spPr>
            <a:xfrm>
              <a:off x="2293938" y="4864100"/>
              <a:ext cx="369887" cy="3937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3" name="Line 17"/>
            <p:cNvSpPr/>
            <p:nvPr/>
          </p:nvSpPr>
          <p:spPr>
            <a:xfrm flipH="1">
              <a:off x="1862138" y="4864100"/>
              <a:ext cx="307975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4" name="Line 18"/>
            <p:cNvSpPr/>
            <p:nvPr/>
          </p:nvSpPr>
          <p:spPr>
            <a:xfrm>
              <a:off x="1677988" y="4670425"/>
              <a:ext cx="430212" cy="131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3340100" y="4213225"/>
            <a:ext cx="1292225" cy="1658938"/>
            <a:chOff x="3340100" y="4213225"/>
            <a:chExt cx="1292225" cy="1658938"/>
          </a:xfrm>
        </p:grpSpPr>
        <p:sp>
          <p:nvSpPr>
            <p:cNvPr id="17412" name="Text Box 6"/>
            <p:cNvSpPr txBox="1"/>
            <p:nvPr/>
          </p:nvSpPr>
          <p:spPr>
            <a:xfrm>
              <a:off x="3933825" y="5554663"/>
              <a:ext cx="155575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7425" name="Oval 19"/>
            <p:cNvSpPr/>
            <p:nvPr/>
          </p:nvSpPr>
          <p:spPr>
            <a:xfrm>
              <a:off x="3956050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Oval 20"/>
            <p:cNvSpPr/>
            <p:nvPr/>
          </p:nvSpPr>
          <p:spPr>
            <a:xfrm>
              <a:off x="4510088" y="4475163"/>
              <a:ext cx="122237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Oval 21"/>
            <p:cNvSpPr/>
            <p:nvPr/>
          </p:nvSpPr>
          <p:spPr>
            <a:xfrm>
              <a:off x="3340100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Oval 22"/>
            <p:cNvSpPr/>
            <p:nvPr/>
          </p:nvSpPr>
          <p:spPr>
            <a:xfrm>
              <a:off x="3894138" y="4735513"/>
              <a:ext cx="185737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Oval 23"/>
            <p:cNvSpPr/>
            <p:nvPr/>
          </p:nvSpPr>
          <p:spPr>
            <a:xfrm>
              <a:off x="35242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Oval 24"/>
            <p:cNvSpPr/>
            <p:nvPr/>
          </p:nvSpPr>
          <p:spPr>
            <a:xfrm>
              <a:off x="4264025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Line 36"/>
            <p:cNvSpPr/>
            <p:nvPr/>
          </p:nvSpPr>
          <p:spPr>
            <a:xfrm>
              <a:off x="3463925" y="4668838"/>
              <a:ext cx="430213" cy="1317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3" name="Line 37"/>
            <p:cNvSpPr/>
            <p:nvPr/>
          </p:nvSpPr>
          <p:spPr>
            <a:xfrm flipV="1">
              <a:off x="4017963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4" name="Line 38"/>
            <p:cNvSpPr/>
            <p:nvPr/>
          </p:nvSpPr>
          <p:spPr>
            <a:xfrm>
              <a:off x="4079875" y="4276725"/>
              <a:ext cx="431800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5" name="Line 39"/>
            <p:cNvSpPr/>
            <p:nvPr/>
          </p:nvSpPr>
          <p:spPr>
            <a:xfrm flipH="1">
              <a:off x="4387850" y="4603750"/>
              <a:ext cx="184150" cy="6540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6" name="Line 40"/>
            <p:cNvSpPr/>
            <p:nvPr/>
          </p:nvSpPr>
          <p:spPr>
            <a:xfrm flipV="1">
              <a:off x="3649663" y="5322888"/>
              <a:ext cx="614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7" name="Line 41"/>
            <p:cNvSpPr/>
            <p:nvPr/>
          </p:nvSpPr>
          <p:spPr>
            <a:xfrm>
              <a:off x="3402013" y="4735513"/>
              <a:ext cx="123825" cy="522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组合 3"/>
          <p:cNvGrpSpPr/>
          <p:nvPr/>
        </p:nvGrpSpPr>
        <p:grpSpPr>
          <a:xfrm>
            <a:off x="5003800" y="4213225"/>
            <a:ext cx="1292225" cy="1658938"/>
            <a:chOff x="5003800" y="4213225"/>
            <a:chExt cx="1292225" cy="1658938"/>
          </a:xfrm>
        </p:grpSpPr>
        <p:sp>
          <p:nvSpPr>
            <p:cNvPr id="17413" name="Text Box 7"/>
            <p:cNvSpPr txBox="1"/>
            <p:nvPr/>
          </p:nvSpPr>
          <p:spPr>
            <a:xfrm>
              <a:off x="5627688" y="5554663"/>
              <a:ext cx="130175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7431" name="Oval 25"/>
            <p:cNvSpPr/>
            <p:nvPr/>
          </p:nvSpPr>
          <p:spPr>
            <a:xfrm>
              <a:off x="5619750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Oval 26"/>
            <p:cNvSpPr/>
            <p:nvPr/>
          </p:nvSpPr>
          <p:spPr>
            <a:xfrm>
              <a:off x="6172200" y="4475163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Oval 27"/>
            <p:cNvSpPr/>
            <p:nvPr/>
          </p:nvSpPr>
          <p:spPr>
            <a:xfrm>
              <a:off x="5003800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Oval 28"/>
            <p:cNvSpPr/>
            <p:nvPr/>
          </p:nvSpPr>
          <p:spPr>
            <a:xfrm>
              <a:off x="5559425" y="4735513"/>
              <a:ext cx="184150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Oval 29"/>
            <p:cNvSpPr/>
            <p:nvPr/>
          </p:nvSpPr>
          <p:spPr>
            <a:xfrm>
              <a:off x="51879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Oval 30"/>
            <p:cNvSpPr/>
            <p:nvPr/>
          </p:nvSpPr>
          <p:spPr>
            <a:xfrm>
              <a:off x="60515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Line 31"/>
            <p:cNvSpPr/>
            <p:nvPr/>
          </p:nvSpPr>
          <p:spPr>
            <a:xfrm>
              <a:off x="5681663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38" name="Line 32"/>
            <p:cNvSpPr/>
            <p:nvPr/>
          </p:nvSpPr>
          <p:spPr>
            <a:xfrm flipV="1">
              <a:off x="5743575" y="4538663"/>
              <a:ext cx="430213" cy="263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39" name="Line 33"/>
            <p:cNvSpPr/>
            <p:nvPr/>
          </p:nvSpPr>
          <p:spPr>
            <a:xfrm>
              <a:off x="5743575" y="4864100"/>
              <a:ext cx="369888" cy="4587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0" name="Line 34"/>
            <p:cNvSpPr/>
            <p:nvPr/>
          </p:nvSpPr>
          <p:spPr>
            <a:xfrm flipH="1">
              <a:off x="5313363" y="4930775"/>
              <a:ext cx="246062" cy="325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1" name="Line 35"/>
            <p:cNvSpPr/>
            <p:nvPr/>
          </p:nvSpPr>
          <p:spPr>
            <a:xfrm>
              <a:off x="5127625" y="4670425"/>
              <a:ext cx="430213" cy="131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8" name="Line 42"/>
            <p:cNvSpPr/>
            <p:nvPr/>
          </p:nvSpPr>
          <p:spPr>
            <a:xfrm flipV="1">
              <a:off x="5129213" y="4276725"/>
              <a:ext cx="492125" cy="3270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9" name="Line 43"/>
            <p:cNvSpPr/>
            <p:nvPr/>
          </p:nvSpPr>
          <p:spPr>
            <a:xfrm>
              <a:off x="5743575" y="4276725"/>
              <a:ext cx="492125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0" name="Line 44"/>
            <p:cNvSpPr/>
            <p:nvPr/>
          </p:nvSpPr>
          <p:spPr>
            <a:xfrm flipH="1">
              <a:off x="6111875" y="4538663"/>
              <a:ext cx="123825" cy="719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1" name="Line 45"/>
            <p:cNvSpPr/>
            <p:nvPr/>
          </p:nvSpPr>
          <p:spPr>
            <a:xfrm flipV="1">
              <a:off x="5313363" y="5322888"/>
              <a:ext cx="8001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2" name="Line 46"/>
            <p:cNvSpPr/>
            <p:nvPr/>
          </p:nvSpPr>
          <p:spPr>
            <a:xfrm>
              <a:off x="5065713" y="4735513"/>
              <a:ext cx="123825" cy="522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6727825" y="4148138"/>
            <a:ext cx="1292225" cy="1176337"/>
            <a:chOff x="6727825" y="4148138"/>
            <a:chExt cx="1292225" cy="1176337"/>
          </a:xfrm>
        </p:grpSpPr>
        <p:sp>
          <p:nvSpPr>
            <p:cNvPr id="17453" name="Oval 47"/>
            <p:cNvSpPr/>
            <p:nvPr/>
          </p:nvSpPr>
          <p:spPr>
            <a:xfrm>
              <a:off x="7343775" y="4148138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Oval 48"/>
            <p:cNvSpPr/>
            <p:nvPr/>
          </p:nvSpPr>
          <p:spPr>
            <a:xfrm>
              <a:off x="7896225" y="441007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5" name="Oval 49"/>
            <p:cNvSpPr/>
            <p:nvPr/>
          </p:nvSpPr>
          <p:spPr>
            <a:xfrm>
              <a:off x="6727825" y="453866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Oval 50"/>
            <p:cNvSpPr/>
            <p:nvPr/>
          </p:nvSpPr>
          <p:spPr>
            <a:xfrm>
              <a:off x="6911975" y="51927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7" name="Oval 51"/>
            <p:cNvSpPr/>
            <p:nvPr/>
          </p:nvSpPr>
          <p:spPr>
            <a:xfrm>
              <a:off x="7775575" y="51927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Line 52"/>
            <p:cNvSpPr/>
            <p:nvPr/>
          </p:nvSpPr>
          <p:spPr>
            <a:xfrm flipV="1">
              <a:off x="6853238" y="4213225"/>
              <a:ext cx="492125" cy="325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9" name="Line 53"/>
            <p:cNvSpPr/>
            <p:nvPr/>
          </p:nvSpPr>
          <p:spPr>
            <a:xfrm>
              <a:off x="7467600" y="4213225"/>
              <a:ext cx="492125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0" name="Line 54"/>
            <p:cNvSpPr/>
            <p:nvPr/>
          </p:nvSpPr>
          <p:spPr>
            <a:xfrm flipH="1">
              <a:off x="7835900" y="4475163"/>
              <a:ext cx="122238" cy="717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1" name="Line 55"/>
            <p:cNvSpPr/>
            <p:nvPr/>
          </p:nvSpPr>
          <p:spPr>
            <a:xfrm flipV="1">
              <a:off x="7037388" y="5257800"/>
              <a:ext cx="8001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2" name="Line 56"/>
            <p:cNvSpPr/>
            <p:nvPr/>
          </p:nvSpPr>
          <p:spPr>
            <a:xfrm>
              <a:off x="6789738" y="4670425"/>
              <a:ext cx="123825" cy="522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3" name="Line 57"/>
            <p:cNvSpPr/>
            <p:nvPr/>
          </p:nvSpPr>
          <p:spPr>
            <a:xfrm flipH="1">
              <a:off x="6973888" y="4213225"/>
              <a:ext cx="431800" cy="979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4" name="Line 58"/>
            <p:cNvSpPr/>
            <p:nvPr/>
          </p:nvSpPr>
          <p:spPr>
            <a:xfrm flipV="1">
              <a:off x="6850063" y="4475163"/>
              <a:ext cx="1046162" cy="1285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5" name="Line 59"/>
            <p:cNvSpPr/>
            <p:nvPr/>
          </p:nvSpPr>
          <p:spPr>
            <a:xfrm>
              <a:off x="7405688" y="4278313"/>
              <a:ext cx="368300" cy="914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6" name="Line 60"/>
            <p:cNvSpPr/>
            <p:nvPr/>
          </p:nvSpPr>
          <p:spPr>
            <a:xfrm>
              <a:off x="6850063" y="4603750"/>
              <a:ext cx="923925" cy="6540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7" name="Line 61"/>
            <p:cNvSpPr/>
            <p:nvPr/>
          </p:nvSpPr>
          <p:spPr>
            <a:xfrm flipV="1">
              <a:off x="7034213" y="4475163"/>
              <a:ext cx="862012" cy="717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468" name="Rectangle 63"/>
          <p:cNvSpPr/>
          <p:nvPr/>
        </p:nvSpPr>
        <p:spPr>
          <a:xfrm>
            <a:off x="1187450" y="476250"/>
            <a:ext cx="6907213" cy="6143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ts val="4115"/>
              </a:lnSpc>
              <a:buFont typeface="Wingdings" panose="05000000000000000000" pitchFamily="2" charset="2"/>
              <a:buNone/>
            </a:pPr>
            <a:r>
              <a:rPr lang="zh-CN" altLang="en-US" sz="39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边连通度</a:t>
            </a:r>
            <a:r>
              <a:rPr lang="en-US" altLang="zh-CN" sz="3900" b="1" dirty="0">
                <a:solidFill>
                  <a:schemeClr val="tx2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(edge-connectivity)</a:t>
            </a:r>
          </a:p>
        </p:txBody>
      </p:sp>
    </p:spTree>
    <p:extLst>
      <p:ext uri="{BB962C8B-B14F-4D97-AF65-F5344CB8AC3E}">
        <p14:creationId xmlns:p14="http://schemas.microsoft.com/office/powerpoint/2010/main" val="1017126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周长、围长与直径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</a:rPr>
              <a:t>    </a:t>
            </a:r>
            <a:r>
              <a:rPr lang="zh-CN" altLang="en-US" dirty="0" smtClean="0"/>
              <a:t>在含圈的无向简单图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中最长圈的长度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周长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/>
              <a:t>记作</a:t>
            </a:r>
            <a:r>
              <a:rPr lang="en-US" altLang="zh-CN" dirty="0" smtClean="0">
                <a:solidFill>
                  <a:srgbClr val="FF0000"/>
                </a:solidFill>
              </a:rPr>
              <a:t>c(G)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最短圈的长度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围长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/>
              <a:t>记为 </a:t>
            </a:r>
            <a:r>
              <a:rPr lang="en-US" altLang="zh-CN" dirty="0" smtClean="0">
                <a:solidFill>
                  <a:srgbClr val="FF0000"/>
                </a:solidFill>
              </a:rPr>
              <a:t>g(G)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的直径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d(G): </a:t>
            </a:r>
            <a:r>
              <a:rPr lang="en-US" altLang="zh-CN" dirty="0">
                <a:sym typeface="Symbol" panose="05050102010706020507" pitchFamily="18" charset="2"/>
              </a:rPr>
              <a:t>max{d(</a:t>
            </a:r>
            <a:r>
              <a:rPr lang="en-US" altLang="zh-CN" i="1" dirty="0">
                <a:sym typeface="Symbol" panose="05050102010706020507" pitchFamily="18" charset="2"/>
              </a:rPr>
              <a:t>u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)|</a:t>
            </a:r>
            <a:r>
              <a:rPr lang="en-US" altLang="zh-CN" i="1" dirty="0">
                <a:sym typeface="Symbol" panose="05050102010706020507" pitchFamily="18" charset="2"/>
              </a:rPr>
              <a:t>u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 V(G</a:t>
            </a:r>
            <a:r>
              <a:rPr lang="en-US" altLang="zh-CN" dirty="0" smtClean="0">
                <a:sym typeface="Symbol" panose="05050102010706020507" pitchFamily="18" charset="2"/>
              </a:rPr>
              <a:t>)}.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</a:rPr>
              <a:t>    例</a:t>
            </a:r>
            <a:r>
              <a:rPr lang="zh-CN" altLang="en-US" dirty="0" smtClean="0"/>
              <a:t>  无向完全图 </a:t>
            </a:r>
            <a:r>
              <a:rPr lang="en-US" altLang="zh-CN" i="1" dirty="0" err="1" smtClean="0"/>
              <a:t>K</a:t>
            </a:r>
            <a:r>
              <a:rPr lang="en-US" altLang="zh-CN" i="1" baseline="-15000" dirty="0" err="1" smtClean="0"/>
              <a:t>n</a:t>
            </a:r>
            <a:r>
              <a:rPr lang="en-US" altLang="zh-CN" baseline="-1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≥3)</a:t>
            </a:r>
            <a:r>
              <a:rPr lang="zh-CN" altLang="en-US" dirty="0" smtClean="0"/>
              <a:t>的周长是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围长是</a:t>
            </a:r>
            <a:r>
              <a:rPr lang="en-US" altLang="zh-CN" dirty="0" smtClean="0"/>
              <a:t>3.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    完全二部图 </a:t>
            </a:r>
            <a:r>
              <a:rPr lang="en-US" altLang="zh-CN" i="1" dirty="0" err="1" smtClean="0"/>
              <a:t>K</a:t>
            </a:r>
            <a:r>
              <a:rPr lang="en-US" altLang="zh-CN" i="1" baseline="-15000" dirty="0" err="1" smtClean="0"/>
              <a:t>n</a:t>
            </a:r>
            <a:r>
              <a:rPr lang="en-US" altLang="zh-CN" baseline="-15000" dirty="0" smtClean="0"/>
              <a:t>, </a:t>
            </a:r>
            <a:r>
              <a:rPr lang="en-US" altLang="zh-CN" i="1" baseline="-15000" dirty="0" smtClean="0"/>
              <a:t>n</a:t>
            </a:r>
            <a:r>
              <a:rPr lang="zh-CN" altLang="en-US" dirty="0" smtClean="0"/>
              <a:t>的周长是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围长是</a:t>
            </a:r>
            <a:r>
              <a:rPr lang="en-US" altLang="zh-CN" dirty="0" smtClean="0"/>
              <a:t>4.</a:t>
            </a:r>
            <a:endParaRPr lang="zh-CN" altLang="en-US" dirty="0" smtClean="0"/>
          </a:p>
        </p:txBody>
      </p:sp>
      <p:grpSp>
        <p:nvGrpSpPr>
          <p:cNvPr id="7172" name="Group 33"/>
          <p:cNvGrpSpPr/>
          <p:nvPr/>
        </p:nvGrpSpPr>
        <p:grpSpPr bwMode="auto">
          <a:xfrm>
            <a:off x="1973190" y="4510707"/>
            <a:ext cx="1873250" cy="1512887"/>
            <a:chOff x="521" y="2931"/>
            <a:chExt cx="1180" cy="953"/>
          </a:xfrm>
        </p:grpSpPr>
        <p:sp>
          <p:nvSpPr>
            <p:cNvPr id="7189" name="Oval 9"/>
            <p:cNvSpPr>
              <a:spLocks noChangeArrowheads="1"/>
            </p:cNvSpPr>
            <p:nvPr/>
          </p:nvSpPr>
          <p:spPr bwMode="auto">
            <a:xfrm>
              <a:off x="1020" y="3748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90" name="Oval 10"/>
            <p:cNvSpPr>
              <a:spLocks noChangeArrowheads="1"/>
            </p:cNvSpPr>
            <p:nvPr/>
          </p:nvSpPr>
          <p:spPr bwMode="auto">
            <a:xfrm>
              <a:off x="1338" y="2931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91" name="Oval 11"/>
            <p:cNvSpPr>
              <a:spLocks noChangeArrowheads="1"/>
            </p:cNvSpPr>
            <p:nvPr/>
          </p:nvSpPr>
          <p:spPr bwMode="auto">
            <a:xfrm>
              <a:off x="748" y="2931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92" name="Oval 18"/>
            <p:cNvSpPr>
              <a:spLocks noChangeArrowheads="1"/>
            </p:cNvSpPr>
            <p:nvPr/>
          </p:nvSpPr>
          <p:spPr bwMode="auto">
            <a:xfrm>
              <a:off x="1565" y="3385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93" name="Oval 19"/>
            <p:cNvSpPr>
              <a:spLocks noChangeArrowheads="1"/>
            </p:cNvSpPr>
            <p:nvPr/>
          </p:nvSpPr>
          <p:spPr bwMode="auto">
            <a:xfrm>
              <a:off x="521" y="3385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94" name="Line 23"/>
            <p:cNvSpPr>
              <a:spLocks noChangeShapeType="1"/>
            </p:cNvSpPr>
            <p:nvPr/>
          </p:nvSpPr>
          <p:spPr bwMode="auto">
            <a:xfrm>
              <a:off x="884" y="2976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 flipH="1">
              <a:off x="612" y="3067"/>
              <a:ext cx="18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5"/>
            <p:cNvSpPr>
              <a:spLocks noChangeShapeType="1"/>
            </p:cNvSpPr>
            <p:nvPr/>
          </p:nvSpPr>
          <p:spPr bwMode="auto">
            <a:xfrm>
              <a:off x="657" y="3475"/>
              <a:ext cx="40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6"/>
            <p:cNvSpPr>
              <a:spLocks noChangeShapeType="1"/>
            </p:cNvSpPr>
            <p:nvPr/>
          </p:nvSpPr>
          <p:spPr bwMode="auto">
            <a:xfrm flipV="1">
              <a:off x="1156" y="3475"/>
              <a:ext cx="454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27"/>
            <p:cNvSpPr>
              <a:spLocks noChangeShapeType="1"/>
            </p:cNvSpPr>
            <p:nvPr/>
          </p:nvSpPr>
          <p:spPr bwMode="auto">
            <a:xfrm>
              <a:off x="1429" y="3022"/>
              <a:ext cx="181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>
              <a:off x="839" y="3022"/>
              <a:ext cx="72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29"/>
            <p:cNvSpPr>
              <a:spLocks noChangeShapeType="1"/>
            </p:cNvSpPr>
            <p:nvPr/>
          </p:nvSpPr>
          <p:spPr bwMode="auto">
            <a:xfrm flipV="1">
              <a:off x="657" y="3022"/>
              <a:ext cx="726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0"/>
            <p:cNvSpPr>
              <a:spLocks noChangeShapeType="1"/>
            </p:cNvSpPr>
            <p:nvPr/>
          </p:nvSpPr>
          <p:spPr bwMode="auto">
            <a:xfrm>
              <a:off x="839" y="3022"/>
              <a:ext cx="227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1"/>
            <p:cNvSpPr>
              <a:spLocks noChangeShapeType="1"/>
            </p:cNvSpPr>
            <p:nvPr/>
          </p:nvSpPr>
          <p:spPr bwMode="auto">
            <a:xfrm>
              <a:off x="657" y="3475"/>
              <a:ext cx="9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2"/>
            <p:cNvSpPr>
              <a:spLocks noChangeShapeType="1"/>
            </p:cNvSpPr>
            <p:nvPr/>
          </p:nvSpPr>
          <p:spPr bwMode="auto">
            <a:xfrm flipV="1">
              <a:off x="1111" y="3067"/>
              <a:ext cx="272" cy="6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3" name="Group 60"/>
          <p:cNvGrpSpPr/>
          <p:nvPr/>
        </p:nvGrpSpPr>
        <p:grpSpPr bwMode="auto">
          <a:xfrm>
            <a:off x="5068020" y="4509120"/>
            <a:ext cx="2089150" cy="1152525"/>
            <a:chOff x="2562" y="2886"/>
            <a:chExt cx="1316" cy="726"/>
          </a:xfrm>
        </p:grpSpPr>
        <p:sp>
          <p:nvSpPr>
            <p:cNvPr id="7174" name="Oval 35"/>
            <p:cNvSpPr>
              <a:spLocks noChangeArrowheads="1"/>
            </p:cNvSpPr>
            <p:nvPr/>
          </p:nvSpPr>
          <p:spPr bwMode="auto">
            <a:xfrm>
              <a:off x="2562" y="3475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75" name="Oval 36"/>
            <p:cNvSpPr>
              <a:spLocks noChangeArrowheads="1"/>
            </p:cNvSpPr>
            <p:nvPr/>
          </p:nvSpPr>
          <p:spPr bwMode="auto">
            <a:xfrm>
              <a:off x="3153" y="2886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76" name="Oval 37"/>
            <p:cNvSpPr>
              <a:spLocks noChangeArrowheads="1"/>
            </p:cNvSpPr>
            <p:nvPr/>
          </p:nvSpPr>
          <p:spPr bwMode="auto">
            <a:xfrm>
              <a:off x="2563" y="2886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77" name="Oval 38"/>
            <p:cNvSpPr>
              <a:spLocks noChangeArrowheads="1"/>
            </p:cNvSpPr>
            <p:nvPr/>
          </p:nvSpPr>
          <p:spPr bwMode="auto">
            <a:xfrm>
              <a:off x="3152" y="3476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78" name="Oval 39"/>
            <p:cNvSpPr>
              <a:spLocks noChangeArrowheads="1"/>
            </p:cNvSpPr>
            <p:nvPr/>
          </p:nvSpPr>
          <p:spPr bwMode="auto">
            <a:xfrm>
              <a:off x="3742" y="2886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79" name="Oval 50"/>
            <p:cNvSpPr>
              <a:spLocks noChangeArrowheads="1"/>
            </p:cNvSpPr>
            <p:nvPr/>
          </p:nvSpPr>
          <p:spPr bwMode="auto">
            <a:xfrm>
              <a:off x="3742" y="3475"/>
              <a:ext cx="136" cy="1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5F5F5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180" name="Line 51"/>
            <p:cNvSpPr>
              <a:spLocks noChangeShapeType="1"/>
            </p:cNvSpPr>
            <p:nvPr/>
          </p:nvSpPr>
          <p:spPr bwMode="auto">
            <a:xfrm>
              <a:off x="2653" y="3022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52"/>
            <p:cNvSpPr>
              <a:spLocks noChangeShapeType="1"/>
            </p:cNvSpPr>
            <p:nvPr/>
          </p:nvSpPr>
          <p:spPr bwMode="auto">
            <a:xfrm>
              <a:off x="2653" y="3022"/>
              <a:ext cx="545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53"/>
            <p:cNvSpPr>
              <a:spLocks noChangeShapeType="1"/>
            </p:cNvSpPr>
            <p:nvPr/>
          </p:nvSpPr>
          <p:spPr bwMode="auto">
            <a:xfrm>
              <a:off x="2699" y="2976"/>
              <a:ext cx="1088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54"/>
            <p:cNvSpPr>
              <a:spLocks noChangeShapeType="1"/>
            </p:cNvSpPr>
            <p:nvPr/>
          </p:nvSpPr>
          <p:spPr bwMode="auto">
            <a:xfrm flipV="1">
              <a:off x="2653" y="2976"/>
              <a:ext cx="545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55"/>
            <p:cNvSpPr>
              <a:spLocks noChangeShapeType="1"/>
            </p:cNvSpPr>
            <p:nvPr/>
          </p:nvSpPr>
          <p:spPr bwMode="auto">
            <a:xfrm>
              <a:off x="3243" y="3022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56"/>
            <p:cNvSpPr>
              <a:spLocks noChangeShapeType="1"/>
            </p:cNvSpPr>
            <p:nvPr/>
          </p:nvSpPr>
          <p:spPr bwMode="auto">
            <a:xfrm flipV="1">
              <a:off x="3243" y="2976"/>
              <a:ext cx="544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57"/>
            <p:cNvSpPr>
              <a:spLocks noChangeShapeType="1"/>
            </p:cNvSpPr>
            <p:nvPr/>
          </p:nvSpPr>
          <p:spPr bwMode="auto">
            <a:xfrm>
              <a:off x="3243" y="3022"/>
              <a:ext cx="544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58"/>
            <p:cNvSpPr>
              <a:spLocks noChangeShapeType="1"/>
            </p:cNvSpPr>
            <p:nvPr/>
          </p:nvSpPr>
          <p:spPr bwMode="auto">
            <a:xfrm>
              <a:off x="3833" y="3022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59"/>
            <p:cNvSpPr>
              <a:spLocks noChangeShapeType="1"/>
            </p:cNvSpPr>
            <p:nvPr/>
          </p:nvSpPr>
          <p:spPr bwMode="auto">
            <a:xfrm flipV="1">
              <a:off x="2653" y="2976"/>
              <a:ext cx="1134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5534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无向欧拉图的充分必要条件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hlink"/>
                </a:solidFill>
              </a:rPr>
              <a:t>定理</a:t>
            </a:r>
            <a:r>
              <a:rPr lang="en-US" altLang="zh-CN" dirty="0" smtClean="0">
                <a:solidFill>
                  <a:schemeClr val="hlink"/>
                </a:solidFill>
              </a:rPr>
              <a:t>1: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是无向连通图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(1) G</a:t>
            </a:r>
            <a:r>
              <a:rPr lang="zh-CN" altLang="en-US" dirty="0" smtClean="0"/>
              <a:t>是欧拉图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⇔ </a:t>
            </a:r>
            <a:r>
              <a:rPr lang="en-US" altLang="zh-CN" dirty="0" smtClean="0"/>
              <a:t>(2) G</a:t>
            </a:r>
            <a:r>
              <a:rPr lang="zh-CN" altLang="en-US" dirty="0" smtClean="0"/>
              <a:t>中所有顶点都是偶数度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⇔ </a:t>
            </a:r>
            <a:r>
              <a:rPr lang="en-US" altLang="zh-CN" dirty="0" smtClean="0"/>
              <a:t>(3) G</a:t>
            </a:r>
            <a:r>
              <a:rPr lang="zh-CN" altLang="en-US" dirty="0" smtClean="0"/>
              <a:t>是若干个边不交的圈的并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hlink"/>
                </a:solidFill>
              </a:rPr>
              <a:t>定理</a:t>
            </a:r>
            <a:r>
              <a:rPr lang="en-US" altLang="zh-CN" dirty="0">
                <a:solidFill>
                  <a:schemeClr val="hlink"/>
                </a:solidFill>
              </a:rPr>
              <a:t>2: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是无向连通图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</a:t>
            </a:r>
            <a:r>
              <a:rPr lang="en-US" altLang="zh-CN" dirty="0"/>
              <a:t>(1) G</a:t>
            </a:r>
            <a:r>
              <a:rPr lang="zh-CN" altLang="en-US" dirty="0"/>
              <a:t>是半欧拉图</a:t>
            </a:r>
          </a:p>
          <a:p>
            <a:pPr>
              <a:buNone/>
            </a:pPr>
            <a:r>
              <a:rPr lang="zh-CN" altLang="en-US" dirty="0" smtClean="0"/>
              <a:t>⇔  </a:t>
            </a:r>
            <a:r>
              <a:rPr lang="en-US" altLang="zh-CN" dirty="0"/>
              <a:t>(2) G</a:t>
            </a:r>
            <a:r>
              <a:rPr lang="zh-CN" altLang="en-US" dirty="0"/>
              <a:t>中恰有</a:t>
            </a:r>
            <a:r>
              <a:rPr lang="en-US" altLang="zh-CN" dirty="0"/>
              <a:t>2</a:t>
            </a:r>
            <a:r>
              <a:rPr lang="zh-CN" altLang="en-US" dirty="0"/>
              <a:t>个奇度</a:t>
            </a:r>
            <a:r>
              <a:rPr lang="zh-CN" altLang="en-US" dirty="0" smtClean="0"/>
              <a:t>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53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无向哈密顿图的充分条件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(≥3)</a:t>
            </a:r>
            <a:r>
              <a:rPr lang="zh-CN" altLang="en-US" dirty="0" smtClean="0"/>
              <a:t>阶无向简单图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中任意不相邻顶点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d(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)+d(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)≥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是哈密顿图</a:t>
            </a:r>
            <a:r>
              <a:rPr lang="en-US" altLang="zh-CN" dirty="0" smtClean="0"/>
              <a:t>.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6881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无向树的</a:t>
            </a:r>
            <a:r>
              <a:rPr lang="en-US" altLang="zh-CN" smtClean="0"/>
              <a:t>6</a:t>
            </a:r>
            <a:r>
              <a:rPr lang="zh-CN" altLang="en-US" smtClean="0"/>
              <a:t>个等价定义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600" dirty="0" smtClean="0">
                <a:solidFill>
                  <a:schemeClr val="hlink"/>
                </a:solidFill>
              </a:rPr>
              <a:t>定理</a:t>
            </a:r>
            <a:r>
              <a:rPr lang="en-US" altLang="zh-CN" sz="2600" dirty="0" smtClean="0">
                <a:solidFill>
                  <a:schemeClr val="hlink"/>
                </a:solidFill>
              </a:rPr>
              <a:t>9.1: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设</a:t>
            </a:r>
            <a:r>
              <a:rPr lang="en-US" altLang="zh-CN" sz="2600" dirty="0" smtClean="0"/>
              <a:t>G=&lt;</a:t>
            </a:r>
            <a:r>
              <a:rPr lang="en-US" altLang="zh-CN" sz="2600" i="1" dirty="0" smtClean="0"/>
              <a:t>V</a:t>
            </a:r>
            <a:r>
              <a:rPr lang="en-US" altLang="zh-CN" sz="2600" dirty="0" smtClean="0"/>
              <a:t>, </a:t>
            </a:r>
            <a:r>
              <a:rPr lang="en-US" altLang="zh-CN" sz="2600" i="1" dirty="0" smtClean="0"/>
              <a:t>E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为</a:t>
            </a:r>
            <a:r>
              <a:rPr lang="en-US" altLang="zh-CN" sz="2600" i="1" dirty="0" smtClean="0"/>
              <a:t>n</a:t>
            </a:r>
            <a:r>
              <a:rPr lang="zh-CN" altLang="en-US" sz="2600" dirty="0" smtClean="0"/>
              <a:t>阶</a:t>
            </a:r>
            <a:r>
              <a:rPr lang="en-US" altLang="zh-CN" sz="2600" i="1" dirty="0" smtClean="0"/>
              <a:t>m</a:t>
            </a:r>
            <a:r>
              <a:rPr lang="zh-CN" altLang="en-US" sz="2600" dirty="0" smtClean="0"/>
              <a:t>条边的无向图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则下面各命题是等价的</a:t>
            </a:r>
            <a:r>
              <a:rPr lang="en-US" altLang="zh-CN" sz="2600" dirty="0" smtClean="0"/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(1) G</a:t>
            </a:r>
            <a:r>
              <a:rPr lang="zh-CN" altLang="en-US" sz="2600" dirty="0" smtClean="0"/>
              <a:t>是树 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连通无回路</a:t>
            </a:r>
            <a:r>
              <a:rPr lang="en-US" altLang="zh-CN" sz="2600" dirty="0" smtClean="0"/>
              <a:t>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(2) G</a:t>
            </a:r>
            <a:r>
              <a:rPr lang="zh-CN" altLang="en-US" sz="2600" dirty="0" smtClean="0"/>
              <a:t>中任二顶点之间存在唯一路径</a:t>
            </a:r>
            <a:r>
              <a:rPr lang="en-US" altLang="zh-CN" sz="2600" dirty="0" smtClean="0"/>
              <a:t>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(3) G</a:t>
            </a:r>
            <a:r>
              <a:rPr lang="zh-CN" altLang="en-US" sz="2600" dirty="0" smtClean="0"/>
              <a:t>中无圈且</a:t>
            </a:r>
            <a:r>
              <a:rPr lang="en-US" altLang="zh-CN" sz="2600" i="1" dirty="0" smtClean="0"/>
              <a:t>m</a:t>
            </a:r>
            <a:r>
              <a:rPr lang="en-US" altLang="zh-CN" sz="2600" dirty="0" smtClean="0"/>
              <a:t>=</a:t>
            </a:r>
            <a:r>
              <a:rPr lang="en-US" altLang="zh-CN" sz="2600" i="1" dirty="0" smtClean="0"/>
              <a:t>n</a:t>
            </a:r>
            <a:r>
              <a:rPr lang="en-US" altLang="zh-CN" sz="2600" dirty="0" smtClean="0">
                <a:sym typeface="Symbol" panose="05050102010706020507" pitchFamily="18" charset="2"/>
              </a:rPr>
              <a:t></a:t>
            </a:r>
            <a:r>
              <a:rPr lang="en-US" altLang="zh-CN" sz="2600" dirty="0" smtClean="0"/>
              <a:t>1;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(4) G</a:t>
            </a:r>
            <a:r>
              <a:rPr lang="zh-CN" altLang="en-US" sz="2600" dirty="0" smtClean="0"/>
              <a:t>连通且</a:t>
            </a:r>
            <a:r>
              <a:rPr lang="en-US" altLang="zh-CN" sz="2600" i="1" dirty="0" smtClean="0"/>
              <a:t>m</a:t>
            </a:r>
            <a:r>
              <a:rPr lang="en-US" altLang="zh-CN" sz="2600" dirty="0" smtClean="0"/>
              <a:t>=</a:t>
            </a:r>
            <a:r>
              <a:rPr lang="en-US" altLang="zh-CN" sz="2600" i="1" dirty="0" smtClean="0"/>
              <a:t>n</a:t>
            </a:r>
            <a:r>
              <a:rPr lang="en-US" altLang="zh-CN" sz="2600" dirty="0" smtClean="0">
                <a:sym typeface="Symbol" panose="05050102010706020507" pitchFamily="18" charset="2"/>
              </a:rPr>
              <a:t></a:t>
            </a:r>
            <a:r>
              <a:rPr lang="en-US" altLang="zh-CN" sz="2600" dirty="0" smtClean="0"/>
              <a:t>1;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(5) G</a:t>
            </a:r>
            <a:r>
              <a:rPr lang="zh-CN" altLang="en-US" sz="2600" dirty="0" smtClean="0"/>
              <a:t>连通且每条边均为桥</a:t>
            </a:r>
            <a:r>
              <a:rPr lang="en-US" altLang="zh-CN" sz="2600" dirty="0" smtClean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dirty="0" smtClean="0"/>
              <a:t>  (6) </a:t>
            </a:r>
            <a:r>
              <a:rPr lang="en-US" altLang="zh-CN" sz="2600" i="1" dirty="0" smtClean="0"/>
              <a:t>G</a:t>
            </a:r>
            <a:r>
              <a:rPr lang="zh-CN" altLang="en-US" sz="2600" dirty="0" smtClean="0"/>
              <a:t>无圈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但在任二不同顶点之间增加新边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所得图含唯一的一个圈</a:t>
            </a:r>
            <a:r>
              <a:rPr lang="en-US" altLang="zh-CN" sz="2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9213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生成树的存在性定理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>
                <a:solidFill>
                  <a:schemeClr val="hlink"/>
                </a:solidFill>
              </a:rPr>
              <a:t>定理</a:t>
            </a:r>
            <a:r>
              <a:rPr lang="en-US" altLang="zh-CN" dirty="0" smtClean="0">
                <a:solidFill>
                  <a:schemeClr val="hlink"/>
                </a:solidFill>
              </a:rPr>
              <a:t>9.3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具有生成树当且仅当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是连通的</a:t>
            </a:r>
            <a:r>
              <a:rPr lang="en-US" altLang="zh-CN" dirty="0" smtClean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hlink"/>
                </a:solidFill>
              </a:rPr>
              <a:t>推论</a:t>
            </a:r>
            <a:r>
              <a:rPr lang="en-US" altLang="zh-CN" dirty="0">
                <a:solidFill>
                  <a:schemeClr val="hlink"/>
                </a:solidFill>
              </a:rPr>
              <a:t>1: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阶</a:t>
            </a:r>
            <a:r>
              <a:rPr lang="en-US" altLang="zh-CN" i="1" dirty="0"/>
              <a:t>m</a:t>
            </a:r>
            <a:r>
              <a:rPr lang="zh-CN" altLang="en-US" dirty="0"/>
              <a:t>条边的无向连通图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m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-1.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2: 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阶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条边的无向连通图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的一棵生成树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的余树中含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+1</a:t>
            </a:r>
            <a:r>
              <a:rPr lang="zh-CN" altLang="en-US" dirty="0">
                <a:sym typeface="Symbol" panose="05050102010706020507" pitchFamily="18" charset="2"/>
              </a:rPr>
              <a:t>条边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3: 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是连通图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中一棵生成树</a:t>
            </a:r>
            <a:r>
              <a:rPr lang="en-US" altLang="zh-CN" dirty="0">
                <a:sym typeface="Symbol" panose="05050102010706020507" pitchFamily="18" charset="2"/>
              </a:rPr>
              <a:t>, T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的余树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中任意一圈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i="1" dirty="0"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)</a:t>
            </a:r>
            <a:r>
              <a:rPr lang="en-US" altLang="zh-CN" i="1" dirty="0"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)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452793"/>
              </p:ext>
            </p:extLst>
          </p:nvPr>
        </p:nvGraphicFramePr>
        <p:xfrm>
          <a:off x="2849563" y="4699272"/>
          <a:ext cx="3143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3" imgW="3711960" imgH="2326680" progId="Visio.Drawing.11">
                  <p:embed/>
                </p:oleObj>
              </mc:Choice>
              <mc:Fallback>
                <p:oleObj r:id="rId3" imgW="3711960" imgH="2326680" progId="Visio.Drawing.11">
                  <p:embed/>
                  <p:pic>
                    <p:nvPicPr>
                      <p:cNvPr id="3072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699272"/>
                        <a:ext cx="3143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809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基本回路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solidFill>
                  <a:srgbClr val="FF3300"/>
                </a:solidFill>
              </a:rPr>
              <a:t>定义</a:t>
            </a:r>
            <a:r>
              <a:rPr lang="en-US" altLang="zh-CN" dirty="0" smtClean="0">
                <a:solidFill>
                  <a:srgbClr val="FF3300"/>
                </a:solidFill>
              </a:rPr>
              <a:t>9.3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条边的无向连通图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的一棵生成树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e</a:t>
            </a:r>
            <a:r>
              <a:rPr lang="en-US" altLang="zh-CN" baseline="-30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,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</a:t>
            </a:r>
            <a:r>
              <a:rPr lang="en-US" altLang="zh-CN" baseline="-30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, … , </a:t>
            </a:r>
            <a:r>
              <a:rPr lang="en-US" altLang="zh-CN" i="1" dirty="0" smtClean="0"/>
              <a:t>e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i="1" baseline="-30000" dirty="0" smtClean="0"/>
              <a:t>m</a:t>
            </a:r>
            <a:r>
              <a:rPr lang="en-US" altLang="zh-CN" baseline="-30000" dirty="0" smtClean="0">
                <a:sym typeface="Symbol" panose="05050102010706020507" pitchFamily="18" charset="2"/>
              </a:rPr>
              <a:t></a:t>
            </a:r>
            <a:r>
              <a:rPr lang="en-US" altLang="zh-CN" i="1" baseline="-30000" dirty="0" smtClean="0"/>
              <a:t>n</a:t>
            </a:r>
            <a:r>
              <a:rPr lang="en-US" altLang="zh-CN" baseline="-30000" dirty="0" smtClean="0"/>
              <a:t>+1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的弦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设</a:t>
            </a:r>
            <a:r>
              <a:rPr lang="en-US" altLang="zh-CN" i="1" dirty="0" smtClean="0">
                <a:solidFill>
                  <a:srgbClr val="FF00FF"/>
                </a:solidFill>
              </a:rPr>
              <a:t>C</a:t>
            </a:r>
            <a:r>
              <a:rPr lang="en-US" altLang="zh-CN" i="1" baseline="-30000" dirty="0" smtClean="0">
                <a:solidFill>
                  <a:srgbClr val="FF00FF"/>
                </a:solidFill>
              </a:rPr>
              <a:t>r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添加弦</a:t>
            </a:r>
            <a:r>
              <a:rPr lang="en-US" altLang="zh-CN" i="1" dirty="0" err="1" smtClean="0">
                <a:solidFill>
                  <a:srgbClr val="FF00FF"/>
                </a:solidFill>
              </a:rPr>
              <a:t>e</a:t>
            </a:r>
            <a:r>
              <a:rPr lang="en-US" altLang="zh-CN" i="1" baseline="-30000" dirty="0" err="1" smtClean="0">
                <a:solidFill>
                  <a:srgbClr val="FF00FF"/>
                </a:solidFill>
              </a:rPr>
              <a:t>r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 smtClean="0"/>
              <a:t>产生的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中惟一的圈 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</a:t>
            </a:r>
            <a:r>
              <a:rPr lang="en-US" altLang="zh-CN" i="1" dirty="0" err="1" smtClean="0"/>
              <a:t>e</a:t>
            </a:r>
            <a:r>
              <a:rPr lang="en-US" altLang="zh-CN" i="1" baseline="-30000" dirty="0" err="1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zh-CN" altLang="en-US" dirty="0" smtClean="0"/>
              <a:t>树枝组成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称</a:t>
            </a:r>
            <a:r>
              <a:rPr lang="en-US" altLang="zh-CN" i="1" dirty="0" smtClean="0">
                <a:solidFill>
                  <a:srgbClr val="FF00FF"/>
                </a:solidFill>
              </a:rPr>
              <a:t>C</a:t>
            </a:r>
            <a:r>
              <a:rPr lang="en-US" altLang="zh-CN" i="1" baseline="-30000" dirty="0" smtClean="0">
                <a:solidFill>
                  <a:srgbClr val="FF00FF"/>
                </a:solidFill>
              </a:rPr>
              <a:t>r</a:t>
            </a:r>
            <a:r>
              <a:rPr lang="zh-CN" altLang="en-US" dirty="0" smtClean="0"/>
              <a:t>为对应弦</a:t>
            </a:r>
            <a:r>
              <a:rPr lang="en-US" altLang="zh-CN" i="1" dirty="0" err="1" smtClean="0">
                <a:solidFill>
                  <a:srgbClr val="FF00FF"/>
                </a:solidFill>
              </a:rPr>
              <a:t>e</a:t>
            </a:r>
            <a:r>
              <a:rPr lang="en-US" altLang="zh-CN" i="1" baseline="-30000" dirty="0" err="1" smtClean="0">
                <a:solidFill>
                  <a:srgbClr val="FF00FF"/>
                </a:solidFill>
              </a:rPr>
              <a:t>r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3300"/>
                </a:solidFill>
              </a:rPr>
              <a:t>基本回路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3300"/>
                </a:solidFill>
              </a:rPr>
              <a:t>基本圈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=1, 2, …, </a:t>
            </a:r>
            <a:r>
              <a:rPr lang="en-US" altLang="zh-CN" i="1" dirty="0" smtClean="0"/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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+1.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C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C</a:t>
            </a:r>
            <a:r>
              <a:rPr lang="en-US" altLang="zh-CN" i="1" baseline="-30000" dirty="0" smtClean="0"/>
              <a:t>m</a:t>
            </a:r>
            <a:r>
              <a:rPr lang="en-US" altLang="zh-CN" baseline="-30000" dirty="0" smtClean="0">
                <a:sym typeface="Symbol" panose="05050102010706020507" pitchFamily="18" charset="2"/>
              </a:rPr>
              <a:t></a:t>
            </a:r>
            <a:r>
              <a:rPr lang="en-US" altLang="zh-CN" i="1" baseline="-30000" dirty="0" smtClean="0"/>
              <a:t>n</a:t>
            </a:r>
            <a:r>
              <a:rPr lang="en-US" altLang="zh-CN" baseline="-30000" dirty="0" smtClean="0"/>
              <a:t>+1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为对应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3300"/>
                </a:solidFill>
              </a:rPr>
              <a:t>基本回路系统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i="1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hlink"/>
                </a:solidFill>
              </a:rPr>
              <a:t>圈秩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zh-CN" altLang="en-US" dirty="0" smtClean="0">
                <a:solidFill>
                  <a:schemeClr val="hlink"/>
                </a:solidFill>
                <a:sym typeface="Symbol" panose="05050102010706020507" pitchFamily="18" charset="2"/>
              </a:rPr>
              <a:t></a:t>
            </a:r>
            <a:r>
              <a:rPr lang="en-US" altLang="zh-CN" dirty="0" smtClean="0">
                <a:solidFill>
                  <a:schemeClr val="hlink"/>
                </a:solidFill>
                <a:sym typeface="Symbol" panose="05050102010706020507" pitchFamily="18" charset="2"/>
              </a:rPr>
              <a:t>(G)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659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基本割集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dirty="0" smtClean="0">
                <a:solidFill>
                  <a:srgbClr val="FF3300"/>
                </a:solidFill>
              </a:rPr>
              <a:t>定义</a:t>
            </a:r>
            <a:r>
              <a:rPr lang="en-US" altLang="zh-CN" dirty="0" smtClean="0">
                <a:solidFill>
                  <a:srgbClr val="FF3300"/>
                </a:solidFill>
              </a:rPr>
              <a:t>9.4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阶连通图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的一棵生成树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</a:t>
            </a:r>
            <a:r>
              <a:rPr lang="en-US" altLang="zh-CN" baseline="-30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</a:t>
            </a:r>
            <a:r>
              <a:rPr lang="en-US" altLang="zh-CN" baseline="-30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 …, </a:t>
            </a:r>
            <a:r>
              <a:rPr lang="en-US" altLang="zh-CN" i="1" dirty="0" smtClean="0"/>
              <a:t>e</a:t>
            </a:r>
            <a:r>
              <a:rPr lang="en-US" altLang="zh-CN" i="1" baseline="-30000" dirty="0" smtClean="0"/>
              <a:t>n</a:t>
            </a:r>
            <a:r>
              <a:rPr lang="en-US" altLang="zh-CN" baseline="-30000" dirty="0" smtClean="0">
                <a:sym typeface="Symbol" panose="05050102010706020507" pitchFamily="18" charset="2"/>
              </a:rPr>
              <a:t>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的树枝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S</a:t>
            </a:r>
            <a:r>
              <a:rPr lang="en-US" altLang="zh-CN" sz="2000" i="1" dirty="0" err="1" smtClean="0"/>
              <a:t>e</a:t>
            </a:r>
            <a:r>
              <a:rPr lang="en-US" altLang="zh-CN" i="1" baseline="-30000" dirty="0" err="1" smtClean="0"/>
              <a:t>i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的只含树枝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其他边都是弦</a:t>
            </a:r>
            <a:r>
              <a:rPr lang="zh-CN" altLang="en-US" dirty="0" smtClean="0"/>
              <a:t>的割集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</a:t>
            </a:r>
            <a:r>
              <a:rPr lang="en-US" altLang="zh-CN" i="1" baseline="-30000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为对应生成树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由树枝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生成的</a:t>
            </a:r>
            <a:r>
              <a:rPr lang="zh-CN" altLang="en-US" dirty="0" smtClean="0">
                <a:solidFill>
                  <a:srgbClr val="FF3300"/>
                </a:solidFill>
              </a:rPr>
              <a:t>基本割集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=1, 2, …, </a:t>
            </a:r>
            <a:r>
              <a:rPr lang="en-US" altLang="zh-CN" i="1" dirty="0" smtClean="0"/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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S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S</a:t>
            </a:r>
            <a:r>
              <a:rPr lang="en-US" altLang="zh-CN" i="1" baseline="-30000" dirty="0" smtClean="0"/>
              <a:t>n</a:t>
            </a:r>
            <a:r>
              <a:rPr lang="en-US" altLang="zh-CN" baseline="-30000" dirty="0" smtClean="0">
                <a:sym typeface="Symbol" panose="05050102010706020507" pitchFamily="18" charset="2"/>
              </a:rPr>
              <a:t>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为对应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3300"/>
                </a:solidFill>
              </a:rPr>
              <a:t>基本割集系统</a:t>
            </a:r>
            <a:r>
              <a:rPr lang="en-US" altLang="zh-CN" dirty="0" smtClean="0"/>
              <a:t>. </a:t>
            </a:r>
            <a:r>
              <a:rPr lang="zh-CN" altLang="en-US" dirty="0" smtClean="0"/>
              <a:t>称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的割集秩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</a:t>
            </a:r>
            <a:r>
              <a:rPr lang="zh-CN" altLang="en-US" dirty="0" smtClean="0">
                <a:sym typeface="Symbol" panose="05050102010706020507" pitchFamily="18" charset="2"/>
              </a:rPr>
              <a:t></a:t>
            </a:r>
            <a:r>
              <a:rPr lang="en-US" altLang="zh-CN" dirty="0" smtClean="0">
                <a:sym typeface="Symbol" panose="05050102010706020507" pitchFamily="18" charset="2"/>
              </a:rPr>
              <a:t>(G).</a:t>
            </a:r>
          </a:p>
          <a:p>
            <a:pPr algn="just">
              <a:spcBef>
                <a:spcPct val="2000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求基本割集的算法</a:t>
            </a:r>
            <a:r>
              <a:rPr lang="en-US" altLang="zh-CN" dirty="0" smtClean="0">
                <a:solidFill>
                  <a:schemeClr val="hlink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为生成树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的树枝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T</a:t>
            </a:r>
            <a:r>
              <a:rPr lang="en-US" altLang="zh-CN" dirty="0" err="1" smtClean="0">
                <a:sym typeface="Symbol" panose="05050102010706020507" pitchFamily="18" charset="2"/>
              </a:rPr>
              <a:t></a:t>
            </a:r>
            <a:r>
              <a:rPr lang="en-US" altLang="zh-CN" i="1" dirty="0" err="1" smtClean="0"/>
              <a:t>e</a:t>
            </a:r>
            <a:r>
              <a:rPr lang="zh-CN" altLang="en-US" dirty="0" smtClean="0"/>
              <a:t>由两棵子树</a:t>
            </a:r>
            <a:r>
              <a:rPr lang="en-US" altLang="zh-CN" i="1" dirty="0" smtClean="0"/>
              <a:t>T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T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令</a:t>
            </a:r>
            <a:r>
              <a:rPr lang="en-US" altLang="zh-CN" i="1" dirty="0" smtClean="0">
                <a:solidFill>
                  <a:srgbClr val="219402"/>
                </a:solidFill>
              </a:rPr>
              <a:t>S</a:t>
            </a:r>
            <a:r>
              <a:rPr lang="en-US" altLang="zh-CN" i="1" baseline="-30000" dirty="0" smtClean="0">
                <a:solidFill>
                  <a:srgbClr val="219402"/>
                </a:solidFill>
              </a:rPr>
              <a:t>e</a:t>
            </a:r>
            <a:r>
              <a:rPr lang="en-US" altLang="zh-CN" dirty="0" smtClean="0">
                <a:solidFill>
                  <a:srgbClr val="219402"/>
                </a:solidFill>
              </a:rPr>
              <a:t>={</a:t>
            </a:r>
            <a:r>
              <a:rPr lang="en-US" altLang="zh-CN" i="1" dirty="0" err="1" smtClean="0">
                <a:solidFill>
                  <a:srgbClr val="219402"/>
                </a:solidFill>
              </a:rPr>
              <a:t>e</a:t>
            </a:r>
            <a:r>
              <a:rPr lang="en-US" altLang="zh-CN" dirty="0" err="1" smtClean="0">
                <a:solidFill>
                  <a:srgbClr val="219402"/>
                </a:solidFill>
              </a:rPr>
              <a:t>|</a:t>
            </a:r>
            <a:r>
              <a:rPr lang="en-US" altLang="zh-CN" i="1" dirty="0" err="1" smtClean="0">
                <a:solidFill>
                  <a:srgbClr val="219402"/>
                </a:solidFill>
              </a:rPr>
              <a:t>e</a:t>
            </a:r>
            <a:r>
              <a:rPr lang="en-US" altLang="zh-CN" dirty="0" err="1" smtClean="0">
                <a:solidFill>
                  <a:srgbClr val="21940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solidFill>
                  <a:srgbClr val="219402"/>
                </a:solidFill>
              </a:rPr>
              <a:t>E</a:t>
            </a:r>
            <a:r>
              <a:rPr lang="en-US" altLang="zh-CN" dirty="0" smtClean="0">
                <a:solidFill>
                  <a:srgbClr val="219402"/>
                </a:solidFill>
              </a:rPr>
              <a:t>(</a:t>
            </a:r>
            <a:r>
              <a:rPr lang="en-US" altLang="zh-CN" i="1" dirty="0" smtClean="0">
                <a:solidFill>
                  <a:srgbClr val="219402"/>
                </a:solidFill>
              </a:rPr>
              <a:t>G</a:t>
            </a:r>
            <a:r>
              <a:rPr lang="en-US" altLang="zh-CN" dirty="0" smtClean="0">
                <a:solidFill>
                  <a:srgbClr val="219402"/>
                </a:solidFill>
              </a:rPr>
              <a:t>)</a:t>
            </a:r>
            <a:r>
              <a:rPr lang="zh-CN" altLang="en-US" dirty="0" smtClean="0">
                <a:solidFill>
                  <a:srgbClr val="219402"/>
                </a:solidFill>
              </a:rPr>
              <a:t>且</a:t>
            </a:r>
            <a:r>
              <a:rPr lang="en-US" altLang="zh-CN" i="1" dirty="0" smtClean="0">
                <a:solidFill>
                  <a:srgbClr val="219402"/>
                </a:solidFill>
              </a:rPr>
              <a:t>e</a:t>
            </a:r>
            <a:r>
              <a:rPr lang="zh-CN" altLang="en-US" dirty="0" smtClean="0">
                <a:solidFill>
                  <a:srgbClr val="219402"/>
                </a:solidFill>
              </a:rPr>
              <a:t>的两个端点分别属于</a:t>
            </a:r>
            <a:r>
              <a:rPr lang="en-US" altLang="zh-CN" i="1" dirty="0" smtClean="0">
                <a:solidFill>
                  <a:srgbClr val="219402"/>
                </a:solidFill>
              </a:rPr>
              <a:t>T</a:t>
            </a:r>
            <a:r>
              <a:rPr lang="en-US" altLang="zh-CN" baseline="-30000" dirty="0" smtClean="0">
                <a:solidFill>
                  <a:srgbClr val="219402"/>
                </a:solidFill>
              </a:rPr>
              <a:t>1</a:t>
            </a:r>
            <a:r>
              <a:rPr lang="zh-CN" altLang="en-US" dirty="0" smtClean="0">
                <a:solidFill>
                  <a:srgbClr val="219402"/>
                </a:solidFill>
              </a:rPr>
              <a:t>与</a:t>
            </a:r>
            <a:r>
              <a:rPr lang="en-US" altLang="zh-CN" i="1" dirty="0" smtClean="0">
                <a:solidFill>
                  <a:srgbClr val="219402"/>
                </a:solidFill>
              </a:rPr>
              <a:t>T</a:t>
            </a:r>
            <a:r>
              <a:rPr lang="en-US" altLang="zh-CN" baseline="-30000" dirty="0" smtClean="0">
                <a:solidFill>
                  <a:srgbClr val="219402"/>
                </a:solidFill>
              </a:rPr>
              <a:t>2</a:t>
            </a:r>
            <a:r>
              <a:rPr lang="en-US" altLang="zh-CN" dirty="0" smtClean="0">
                <a:solidFill>
                  <a:srgbClr val="219402"/>
                </a:solidFill>
              </a:rPr>
              <a:t>}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i="1" dirty="0" smtClean="0"/>
              <a:t>S</a:t>
            </a:r>
            <a:r>
              <a:rPr lang="en-US" altLang="zh-CN" i="1" baseline="-30000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对应的基本割集</a:t>
            </a:r>
            <a:r>
              <a:rPr lang="en-US"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13157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hlink"/>
                </a:solidFill>
              </a:rPr>
              <a:t>例</a:t>
            </a:r>
            <a:r>
              <a:rPr lang="en-US" altLang="zh-CN" smtClean="0">
                <a:solidFill>
                  <a:schemeClr val="hlink"/>
                </a:solidFill>
              </a:rPr>
              <a:t>9.5</a:t>
            </a:r>
            <a:r>
              <a:rPr lang="en-US" altLang="zh-CN" smtClean="0"/>
              <a:t>  </a:t>
            </a:r>
            <a:r>
              <a:rPr lang="zh-CN" altLang="en-US" smtClean="0"/>
              <a:t>求</a:t>
            </a:r>
            <a:r>
              <a:rPr lang="en-US" altLang="zh-CN" smtClean="0"/>
              <a:t>G</a:t>
            </a:r>
            <a:r>
              <a:rPr lang="zh-CN" altLang="en-US" smtClean="0"/>
              <a:t>的环路空间</a:t>
            </a:r>
            <a:r>
              <a:rPr lang="en-US" altLang="zh-CN" smtClean="0"/>
              <a:t>C</a:t>
            </a:r>
            <a:r>
              <a:rPr lang="zh-CN" altLang="en-US" baseline="-25000" smtClean="0"/>
              <a:t>环</a:t>
            </a:r>
            <a:r>
              <a:rPr lang="en-US" altLang="zh-CN" smtClean="0"/>
              <a:t>, </a:t>
            </a:r>
            <a:r>
              <a:rPr lang="zh-CN" altLang="en-US" smtClean="0"/>
              <a:t>并指出其中的回路</a:t>
            </a:r>
            <a:r>
              <a:rPr lang="en-US" altLang="zh-CN" smtClean="0"/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解  </a:t>
            </a:r>
            <a:r>
              <a:rPr lang="en-US" altLang="zh-CN" smtClean="0"/>
              <a:t>T={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en-US" altLang="zh-CN" i="1" smtClean="0"/>
              <a:t>h</a:t>
            </a:r>
            <a:r>
              <a:rPr lang="en-US" altLang="zh-CN" smtClean="0"/>
              <a:t>, </a:t>
            </a:r>
            <a:r>
              <a:rPr lang="en-US" altLang="zh-CN" i="1" smtClean="0"/>
              <a:t>g</a:t>
            </a:r>
            <a:r>
              <a:rPr lang="en-US" altLang="zh-CN" smtClean="0"/>
              <a:t>}, </a:t>
            </a:r>
            <a:r>
              <a:rPr lang="zh-CN" altLang="en-US" smtClean="0"/>
              <a:t>基本回路</a:t>
            </a:r>
            <a:r>
              <a:rPr lang="en-US" altLang="zh-CN" smtClean="0"/>
              <a:t>C</a:t>
            </a:r>
            <a:r>
              <a:rPr lang="zh-CN" altLang="en-US" baseline="-25000" smtClean="0"/>
              <a:t>基</a:t>
            </a:r>
            <a:r>
              <a:rPr lang="zh-CN" altLang="en-US" smtClean="0"/>
              <a:t>为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=</a:t>
            </a:r>
            <a:r>
              <a:rPr lang="en-US" altLang="zh-CN" i="1" smtClean="0"/>
              <a:t>a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i="1" smtClean="0"/>
              <a:t>c</a:t>
            </a:r>
            <a:r>
              <a:rPr lang="en-US" altLang="zh-CN" smtClean="0"/>
              <a:t>,</a:t>
            </a:r>
            <a:endParaRPr lang="en-US" altLang="zh-CN" i="1" smtClean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smtClean="0"/>
              <a:t>          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=</a:t>
            </a:r>
            <a:r>
              <a:rPr lang="en-US" altLang="zh-CN" i="1" smtClean="0"/>
              <a:t>e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i="1" smtClean="0"/>
              <a:t>hg</a:t>
            </a:r>
            <a:r>
              <a:rPr lang="en-US" altLang="zh-CN" smtClean="0"/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         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=</a:t>
            </a:r>
            <a:r>
              <a:rPr lang="en-US" altLang="zh-CN" i="1" smtClean="0"/>
              <a:t>hg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smtClean="0"/>
              <a:t>,</a:t>
            </a:r>
            <a:endParaRPr lang="en-US" altLang="zh-CN" i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smtClean="0"/>
              <a:t>          C</a:t>
            </a:r>
            <a:r>
              <a:rPr lang="en-US" altLang="zh-CN" i="1" baseline="-25000" smtClean="0"/>
              <a:t>b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=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 </a:t>
            </a:r>
            <a:r>
              <a:rPr lang="en-US" altLang="zh-CN" smtClean="0"/>
              <a:t>,</a:t>
            </a:r>
            <a:r>
              <a:rPr lang="en-US" altLang="zh-CN" i="1" baseline="-25000" smtClean="0"/>
              <a:t>  </a:t>
            </a:r>
            <a:r>
              <a:rPr lang="en-US" altLang="zh-CN" i="1" smtClean="0"/>
              <a:t>   C</a:t>
            </a:r>
            <a:r>
              <a:rPr lang="en-US" altLang="zh-CN" i="1" baseline="-25000" smtClean="0"/>
              <a:t>b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=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,</a:t>
            </a:r>
            <a:endParaRPr lang="en-US" altLang="zh-CN" i="1" baseline="-25000" smtClean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smtClean="0"/>
              <a:t>          C</a:t>
            </a:r>
            <a:r>
              <a:rPr lang="en-US" altLang="zh-CN" i="1" baseline="-25000" smtClean="0"/>
              <a:t>i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= </a:t>
            </a:r>
            <a:r>
              <a:rPr lang="en-US" altLang="zh-CN" i="1" smtClean="0"/>
              <a:t>fie</a:t>
            </a:r>
            <a:r>
              <a:rPr lang="en-US" altLang="zh-CN" smtClean="0"/>
              <a:t>,</a:t>
            </a:r>
            <a:r>
              <a:rPr lang="en-US" altLang="zh-CN" i="1" smtClean="0"/>
              <a:t>             C</a:t>
            </a:r>
            <a:r>
              <a:rPr lang="en-US" altLang="zh-CN" i="1" baseline="-25000" smtClean="0"/>
              <a:t>b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 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=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</a:t>
            </a:r>
            <a:r>
              <a:rPr lang="en-US" altLang="zh-CN" i="1" smtClean="0"/>
              <a:t>fie</a:t>
            </a:r>
            <a:r>
              <a:rPr lang="en-US" altLang="zh-CN" smtClean="0"/>
              <a:t>,</a:t>
            </a:r>
            <a:endParaRPr lang="en-US" altLang="zh-CN" i="1" smtClean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C</a:t>
            </a:r>
            <a:r>
              <a:rPr lang="zh-CN" altLang="en-US" baseline="-25000" smtClean="0"/>
              <a:t>环</a:t>
            </a:r>
            <a:r>
              <a:rPr lang="en-US" altLang="zh-CN" smtClean="0"/>
              <a:t>={</a:t>
            </a:r>
            <a:r>
              <a:rPr lang="en-US" altLang="zh-CN" smtClean="0">
                <a:sym typeface="Symbol" panose="05050102010706020507" pitchFamily="18" charset="2"/>
              </a:rPr>
              <a:t>,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, </a:t>
            </a:r>
            <a:r>
              <a:rPr lang="en-US" altLang="zh-CN" i="1" smtClean="0"/>
              <a:t>fie,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∪ </a:t>
            </a:r>
            <a:r>
              <a:rPr lang="en-US" altLang="zh-CN" i="1" smtClean="0"/>
              <a:t>fie</a:t>
            </a:r>
            <a:r>
              <a:rPr lang="en-US" altLang="zh-CN" smtClean="0"/>
              <a:t>},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其中的回路为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f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fie.</a:t>
            </a:r>
          </a:p>
        </p:txBody>
      </p:sp>
      <p:grpSp>
        <p:nvGrpSpPr>
          <p:cNvPr id="55300" name="Group 30"/>
          <p:cNvGrpSpPr>
            <a:grpSpLocks/>
          </p:cNvGrpSpPr>
          <p:nvPr/>
        </p:nvGrpSpPr>
        <p:grpSpPr bwMode="auto">
          <a:xfrm>
            <a:off x="4643438" y="2565400"/>
            <a:ext cx="3889375" cy="1512888"/>
            <a:chOff x="2925" y="1661"/>
            <a:chExt cx="2450" cy="953"/>
          </a:xfrm>
        </p:grpSpPr>
        <p:sp>
          <p:nvSpPr>
            <p:cNvPr id="55301" name="Oval 4"/>
            <p:cNvSpPr>
              <a:spLocks noChangeArrowheads="1"/>
            </p:cNvSpPr>
            <p:nvPr/>
          </p:nvSpPr>
          <p:spPr bwMode="auto">
            <a:xfrm>
              <a:off x="4694" y="1706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Oval 5"/>
            <p:cNvSpPr>
              <a:spLocks noChangeArrowheads="1"/>
            </p:cNvSpPr>
            <p:nvPr/>
          </p:nvSpPr>
          <p:spPr bwMode="auto">
            <a:xfrm>
              <a:off x="4694" y="2478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Oval 6"/>
            <p:cNvSpPr>
              <a:spLocks noChangeArrowheads="1"/>
            </p:cNvSpPr>
            <p:nvPr/>
          </p:nvSpPr>
          <p:spPr bwMode="auto">
            <a:xfrm>
              <a:off x="4195" y="2115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Oval 7"/>
            <p:cNvSpPr>
              <a:spLocks noChangeArrowheads="1"/>
            </p:cNvSpPr>
            <p:nvPr/>
          </p:nvSpPr>
          <p:spPr bwMode="auto">
            <a:xfrm>
              <a:off x="5239" y="2115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Oval 8"/>
            <p:cNvSpPr>
              <a:spLocks noChangeArrowheads="1"/>
            </p:cNvSpPr>
            <p:nvPr/>
          </p:nvSpPr>
          <p:spPr bwMode="auto">
            <a:xfrm>
              <a:off x="3198" y="1661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Oval 9"/>
            <p:cNvSpPr>
              <a:spLocks noChangeArrowheads="1"/>
            </p:cNvSpPr>
            <p:nvPr/>
          </p:nvSpPr>
          <p:spPr bwMode="auto">
            <a:xfrm>
              <a:off x="3560" y="2115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7" name="Oval 10"/>
            <p:cNvSpPr>
              <a:spLocks noChangeArrowheads="1"/>
            </p:cNvSpPr>
            <p:nvPr/>
          </p:nvSpPr>
          <p:spPr bwMode="auto">
            <a:xfrm>
              <a:off x="3016" y="2387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4767" y="1842"/>
              <a:ext cx="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H="1">
              <a:off x="4286" y="1797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4830" y="1797"/>
              <a:ext cx="454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4286" y="2205"/>
              <a:ext cx="454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V="1">
              <a:off x="4830" y="2251"/>
              <a:ext cx="45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3696" y="2205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3288" y="1752"/>
              <a:ext cx="31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V="1">
              <a:off x="3107" y="2205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H="1">
              <a:off x="3061" y="1797"/>
              <a:ext cx="182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Text Box 21"/>
            <p:cNvSpPr txBox="1">
              <a:spLocks noChangeArrowheads="1"/>
            </p:cNvSpPr>
            <p:nvPr/>
          </p:nvSpPr>
          <p:spPr bwMode="auto">
            <a:xfrm>
              <a:off x="3412" y="17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2925" y="1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3243" y="225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3833" y="1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4377" y="170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4332" y="232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4967" y="17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501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4740" y="202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7577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hlink"/>
                </a:solidFill>
              </a:rPr>
              <a:t>例</a:t>
            </a:r>
            <a:r>
              <a:rPr lang="en-US" altLang="zh-CN" smtClean="0">
                <a:solidFill>
                  <a:schemeClr val="hlink"/>
                </a:solidFill>
              </a:rPr>
              <a:t>9.6</a:t>
            </a:r>
            <a:r>
              <a:rPr lang="en-US" altLang="zh-CN" smtClean="0"/>
              <a:t>  </a:t>
            </a:r>
            <a:r>
              <a:rPr lang="zh-CN" altLang="en-US" smtClean="0"/>
              <a:t>求</a:t>
            </a:r>
            <a:r>
              <a:rPr lang="en-US" altLang="zh-CN" smtClean="0"/>
              <a:t>G</a:t>
            </a:r>
            <a:r>
              <a:rPr lang="zh-CN" altLang="en-US" smtClean="0"/>
              <a:t>的断集</a:t>
            </a:r>
            <a:r>
              <a:rPr lang="en-US" altLang="zh-CN" smtClean="0"/>
              <a:t>S</a:t>
            </a:r>
            <a:r>
              <a:rPr lang="zh-CN" altLang="en-US" baseline="-25000" smtClean="0"/>
              <a:t>断</a:t>
            </a:r>
            <a:r>
              <a:rPr lang="en-US" altLang="zh-CN" smtClean="0"/>
              <a:t>, </a:t>
            </a:r>
            <a:r>
              <a:rPr lang="zh-CN" altLang="en-US" smtClean="0"/>
              <a:t>并指出其中的割集</a:t>
            </a:r>
            <a:r>
              <a:rPr lang="en-US" altLang="zh-CN" smtClean="0"/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hlink"/>
                </a:solidFill>
              </a:rPr>
              <a:t>解</a:t>
            </a:r>
            <a:r>
              <a:rPr lang="zh-CN" altLang="en-US" smtClean="0"/>
              <a:t> </a:t>
            </a:r>
            <a:r>
              <a:rPr lang="en-US" altLang="zh-CN" smtClean="0"/>
              <a:t>T={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</a:t>
            </a:r>
            <a:r>
              <a:rPr lang="zh-CN" altLang="en-US" smtClean="0"/>
              <a:t>为树</a:t>
            </a:r>
            <a:r>
              <a:rPr lang="en-US" altLang="zh-CN" smtClean="0"/>
              <a:t>, </a:t>
            </a:r>
            <a:r>
              <a:rPr lang="zh-CN" altLang="en-US" smtClean="0"/>
              <a:t>对应的基本割集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},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/>
              <a:t>={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},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={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={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 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zh-CN" altLang="en-US" baseline="-25000" smtClean="0"/>
              <a:t>断</a:t>
            </a:r>
            <a:r>
              <a:rPr lang="en-US" altLang="zh-CN" smtClean="0"/>
              <a:t>={</a:t>
            </a:r>
            <a:r>
              <a:rPr lang="en-US" altLang="zh-CN" smtClean="0">
                <a:sym typeface="Symbol" panose="05050102010706020507" pitchFamily="18" charset="2"/>
              </a:rPr>
              <a:t></a:t>
            </a:r>
            <a:r>
              <a:rPr lang="en-US" altLang="zh-CN" smtClean="0"/>
              <a:t> ,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,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/>
              <a:t>, 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/>
              <a:t>, 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, S</a:t>
            </a:r>
            <a:r>
              <a:rPr lang="en-US" altLang="zh-CN" i="1" baseline="-25000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, 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},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</a:t>
            </a:r>
            <a:r>
              <a:rPr lang="en-US" altLang="zh-CN" i="1" baseline="-25000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}</a:t>
            </a:r>
            <a:r>
              <a:rPr lang="zh-CN" altLang="en-US" smtClean="0"/>
              <a:t>不是割集</a:t>
            </a:r>
            <a:r>
              <a:rPr lang="en-US" altLang="zh-CN" smtClean="0"/>
              <a:t>, </a:t>
            </a:r>
            <a:r>
              <a:rPr lang="zh-CN" altLang="en-US" smtClean="0"/>
              <a:t>其余都是割集</a:t>
            </a:r>
            <a:r>
              <a:rPr lang="en-US" altLang="zh-CN" smtClean="0"/>
              <a:t>.</a:t>
            </a:r>
          </a:p>
        </p:txBody>
      </p:sp>
      <p:grpSp>
        <p:nvGrpSpPr>
          <p:cNvPr id="62468" name="Group 18"/>
          <p:cNvGrpSpPr>
            <a:grpSpLocks/>
          </p:cNvGrpSpPr>
          <p:nvPr/>
        </p:nvGrpSpPr>
        <p:grpSpPr bwMode="auto">
          <a:xfrm>
            <a:off x="5651500" y="2349500"/>
            <a:ext cx="2281238" cy="1968500"/>
            <a:chOff x="3560" y="1480"/>
            <a:chExt cx="1437" cy="1240"/>
          </a:xfrm>
        </p:grpSpPr>
        <p:sp>
          <p:nvSpPr>
            <p:cNvPr id="62469" name="Oval 4"/>
            <p:cNvSpPr>
              <a:spLocks noChangeArrowheads="1"/>
            </p:cNvSpPr>
            <p:nvPr/>
          </p:nvSpPr>
          <p:spPr bwMode="auto">
            <a:xfrm>
              <a:off x="3742" y="170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0" name="Line 5"/>
            <p:cNvSpPr>
              <a:spLocks noChangeShapeType="1"/>
            </p:cNvSpPr>
            <p:nvPr/>
          </p:nvSpPr>
          <p:spPr bwMode="auto">
            <a:xfrm>
              <a:off x="3833" y="1752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Oval 6"/>
            <p:cNvSpPr>
              <a:spLocks noChangeArrowheads="1"/>
            </p:cNvSpPr>
            <p:nvPr/>
          </p:nvSpPr>
          <p:spPr bwMode="auto">
            <a:xfrm>
              <a:off x="4740" y="170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3787" y="1842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Oval 8"/>
            <p:cNvSpPr>
              <a:spLocks noChangeArrowheads="1"/>
            </p:cNvSpPr>
            <p:nvPr/>
          </p:nvSpPr>
          <p:spPr bwMode="auto">
            <a:xfrm>
              <a:off x="3742" y="243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4" name="Line 9"/>
            <p:cNvSpPr>
              <a:spLocks noChangeShapeType="1"/>
            </p:cNvSpPr>
            <p:nvPr/>
          </p:nvSpPr>
          <p:spPr bwMode="auto">
            <a:xfrm>
              <a:off x="4830" y="1842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Oval 10"/>
            <p:cNvSpPr>
              <a:spLocks noChangeArrowheads="1"/>
            </p:cNvSpPr>
            <p:nvPr/>
          </p:nvSpPr>
          <p:spPr bwMode="auto">
            <a:xfrm>
              <a:off x="4785" y="243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en-US" sz="18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>
              <a:off x="3878" y="247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 flipV="1">
              <a:off x="3878" y="1797"/>
              <a:ext cx="90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Text Box 13"/>
            <p:cNvSpPr txBox="1">
              <a:spLocks noChangeArrowheads="1"/>
            </p:cNvSpPr>
            <p:nvPr/>
          </p:nvSpPr>
          <p:spPr bwMode="auto">
            <a:xfrm>
              <a:off x="4183" y="1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2479" name="Text Box 14"/>
            <p:cNvSpPr txBox="1">
              <a:spLocks noChangeArrowheads="1"/>
            </p:cNvSpPr>
            <p:nvPr/>
          </p:nvSpPr>
          <p:spPr bwMode="auto">
            <a:xfrm>
              <a:off x="3560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2480" name="Text Box 15"/>
            <p:cNvSpPr txBox="1">
              <a:spLocks noChangeArrowheads="1"/>
            </p:cNvSpPr>
            <p:nvPr/>
          </p:nvSpPr>
          <p:spPr bwMode="auto">
            <a:xfrm>
              <a:off x="4195" y="24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2481" name="Text Box 16"/>
            <p:cNvSpPr txBox="1">
              <a:spLocks noChangeArrowheads="1"/>
            </p:cNvSpPr>
            <p:nvPr/>
          </p:nvSpPr>
          <p:spPr bwMode="auto">
            <a:xfrm>
              <a:off x="4785" y="1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2482" name="Text Box 17"/>
            <p:cNvSpPr txBox="1">
              <a:spLocks noChangeArrowheads="1"/>
            </p:cNvSpPr>
            <p:nvPr/>
          </p:nvSpPr>
          <p:spPr bwMode="auto">
            <a:xfrm>
              <a:off x="4195" y="184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b="0" i="1">
                  <a:ea typeface="宋体" panose="02010600030101010101" pitchFamily="2" charset="-12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932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</a:t>
            </a:r>
            <a:r>
              <a:rPr lang="en-US" altLang="zh-CN" smtClean="0"/>
              <a:t>QQ</a:t>
            </a:r>
            <a:r>
              <a:rPr lang="zh-CN" altLang="en-US" smtClean="0"/>
              <a:t>群和微信群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3350" y="5110163"/>
            <a:ext cx="2447925" cy="8707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i="0" dirty="0">
                <a:latin typeface="+mn-lt"/>
              </a:rPr>
              <a:t>QQ</a:t>
            </a:r>
            <a:r>
              <a:rPr lang="zh-CN" altLang="en-US" i="0" dirty="0">
                <a:latin typeface="+mn-lt"/>
              </a:rPr>
              <a:t>群：</a:t>
            </a:r>
            <a:r>
              <a:rPr lang="en-US" altLang="zh-CN" i="0" dirty="0">
                <a:latin typeface="+mn-lt"/>
              </a:rPr>
              <a:t>GT2019Spring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</a:rPr>
              <a:t>群号：</a:t>
            </a:r>
            <a:r>
              <a:rPr lang="en-US" altLang="zh-CN" i="0" dirty="0">
                <a:latin typeface="+mn-lt"/>
              </a:rPr>
              <a:t>863662646</a:t>
            </a:r>
            <a:endParaRPr lang="zh-CN" altLang="en-US" i="0" dirty="0">
              <a:latin typeface="+mn-lt"/>
            </a:endParaRPr>
          </a:p>
        </p:txBody>
      </p:sp>
      <p:pic>
        <p:nvPicPr>
          <p:cNvPr id="1843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533" r="16667" b="32001"/>
          <a:stretch>
            <a:fillRect/>
          </a:stretch>
        </p:blipFill>
        <p:spPr bwMode="auto">
          <a:xfrm>
            <a:off x="1042988" y="2109788"/>
            <a:ext cx="30241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48263" y="5149850"/>
            <a:ext cx="29527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</a:rPr>
              <a:t>微信群：</a:t>
            </a:r>
            <a:r>
              <a:rPr lang="en-US" altLang="zh-CN" i="0" dirty="0">
                <a:latin typeface="+mn-lt"/>
              </a:rPr>
              <a:t>GT2019Spring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</a:rPr>
              <a:t>有效期</a:t>
            </a:r>
            <a:r>
              <a:rPr lang="zh-CN" altLang="en-US" i="0" dirty="0" smtClean="0">
                <a:latin typeface="+mn-lt"/>
              </a:rPr>
              <a:t>：</a:t>
            </a:r>
            <a:r>
              <a:rPr lang="en-US" altLang="zh-CN" i="0" dirty="0">
                <a:latin typeface="+mn-lt"/>
              </a:rPr>
              <a:t>6</a:t>
            </a:r>
            <a:r>
              <a:rPr lang="zh-CN" altLang="en-US" i="0" dirty="0" smtClean="0">
                <a:latin typeface="+mn-lt"/>
              </a:rPr>
              <a:t>月</a:t>
            </a:r>
            <a:r>
              <a:rPr lang="en-US" altLang="zh-CN" dirty="0" smtClean="0">
                <a:latin typeface="+mn-lt"/>
              </a:rPr>
              <a:t>18</a:t>
            </a:r>
            <a:r>
              <a:rPr lang="zh-CN" altLang="en-US" i="0" dirty="0" smtClean="0">
                <a:latin typeface="+mn-lt"/>
              </a:rPr>
              <a:t>日</a:t>
            </a:r>
            <a:endParaRPr lang="zh-CN" altLang="en-US" i="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30050" r="15564" b="22700"/>
          <a:stretch/>
        </p:blipFill>
        <p:spPr>
          <a:xfrm>
            <a:off x="4860032" y="2109788"/>
            <a:ext cx="2933701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5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b="0" dirty="0"/>
              <a:t>求所有生成树</a:t>
            </a:r>
            <a:r>
              <a:rPr lang="en-US" altLang="zh-CN" b="0" dirty="0"/>
              <a:t>(</a:t>
            </a:r>
            <a:r>
              <a:rPr lang="zh-CN" altLang="en-US" b="0" dirty="0"/>
              <a:t>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续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grpSp>
        <p:nvGrpSpPr>
          <p:cNvPr id="30723" name="Group 4"/>
          <p:cNvGrpSpPr/>
          <p:nvPr/>
        </p:nvGrpSpPr>
        <p:grpSpPr>
          <a:xfrm>
            <a:off x="179388" y="1412875"/>
            <a:ext cx="3251200" cy="2397125"/>
            <a:chOff x="2835" y="1162"/>
            <a:chExt cx="2092" cy="1621"/>
          </a:xfrm>
        </p:grpSpPr>
        <p:sp>
          <p:nvSpPr>
            <p:cNvPr id="30823" name="Oval 5"/>
            <p:cNvSpPr/>
            <p:nvPr/>
          </p:nvSpPr>
          <p:spPr>
            <a:xfrm>
              <a:off x="3243" y="1480"/>
              <a:ext cx="136" cy="13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0824" name="Oval 6"/>
            <p:cNvSpPr/>
            <p:nvPr/>
          </p:nvSpPr>
          <p:spPr>
            <a:xfrm>
              <a:off x="4594" y="147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0825" name="Oval 7"/>
            <p:cNvSpPr/>
            <p:nvPr/>
          </p:nvSpPr>
          <p:spPr>
            <a:xfrm>
              <a:off x="4604" y="2341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0826" name="Oval 8"/>
            <p:cNvSpPr/>
            <p:nvPr/>
          </p:nvSpPr>
          <p:spPr>
            <a:xfrm>
              <a:off x="3243" y="237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0827" name="Line 9"/>
            <p:cNvSpPr/>
            <p:nvPr/>
          </p:nvSpPr>
          <p:spPr>
            <a:xfrm>
              <a:off x="3379" y="1525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8" name="Line 10"/>
            <p:cNvSpPr/>
            <p:nvPr/>
          </p:nvSpPr>
          <p:spPr>
            <a:xfrm>
              <a:off x="4667" y="1607"/>
              <a:ext cx="0" cy="7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9" name="Line 11"/>
            <p:cNvSpPr/>
            <p:nvPr/>
          </p:nvSpPr>
          <p:spPr>
            <a:xfrm>
              <a:off x="3379" y="2432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cxnSp>
          <p:nvCxnSpPr>
            <p:cNvPr id="30830" name="AutoShape 12"/>
            <p:cNvCxnSpPr>
              <a:stCxn id="30823" idx="2"/>
              <a:endCxn id="30826" idx="2"/>
            </p:cNvCxnSpPr>
            <p:nvPr/>
          </p:nvCxnSpPr>
          <p:spPr>
            <a:xfrm rot="10800000" flipH="1" flipV="1">
              <a:off x="3243" y="1548"/>
              <a:ext cx="1" cy="897"/>
            </a:xfrm>
            <a:prstGeom prst="curvedConnector3">
              <a:avLst>
                <a:gd name="adj1" fmla="val -1440000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0831" name="AutoShape 13"/>
            <p:cNvCxnSpPr>
              <a:stCxn id="30823" idx="2"/>
              <a:endCxn id="30826" idx="2"/>
            </p:cNvCxnSpPr>
            <p:nvPr/>
          </p:nvCxnSpPr>
          <p:spPr>
            <a:xfrm rot="10800000" flipH="1" flipV="1">
              <a:off x="3379" y="1525"/>
              <a:ext cx="1" cy="897"/>
            </a:xfrm>
            <a:prstGeom prst="curvedConnector3">
              <a:avLst>
                <a:gd name="adj1" fmla="val 11200005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0832" name="Line 14"/>
            <p:cNvSpPr/>
            <p:nvPr/>
          </p:nvSpPr>
          <p:spPr>
            <a:xfrm>
              <a:off x="3379" y="1525"/>
              <a:ext cx="1270" cy="8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3" name="Text Box 15"/>
            <p:cNvSpPr txBox="1"/>
            <p:nvPr/>
          </p:nvSpPr>
          <p:spPr>
            <a:xfrm>
              <a:off x="3140" y="1162"/>
              <a:ext cx="29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34" name="Text Box 16"/>
            <p:cNvSpPr txBox="1"/>
            <p:nvPr/>
          </p:nvSpPr>
          <p:spPr>
            <a:xfrm>
              <a:off x="4513" y="1162"/>
              <a:ext cx="29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835" name="Text Box 17"/>
            <p:cNvSpPr txBox="1"/>
            <p:nvPr/>
          </p:nvSpPr>
          <p:spPr>
            <a:xfrm>
              <a:off x="4604" y="2387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836" name="Text Box 18"/>
            <p:cNvSpPr txBox="1"/>
            <p:nvPr/>
          </p:nvSpPr>
          <p:spPr>
            <a:xfrm>
              <a:off x="3152" y="2432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837" name="Text Box 19"/>
            <p:cNvSpPr txBox="1"/>
            <p:nvPr/>
          </p:nvSpPr>
          <p:spPr>
            <a:xfrm>
              <a:off x="2835" y="1752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38" name="Text Box 20"/>
            <p:cNvSpPr txBox="1"/>
            <p:nvPr/>
          </p:nvSpPr>
          <p:spPr>
            <a:xfrm>
              <a:off x="3243" y="1797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839" name="Text Box 21"/>
            <p:cNvSpPr txBox="1"/>
            <p:nvPr/>
          </p:nvSpPr>
          <p:spPr>
            <a:xfrm>
              <a:off x="3878" y="1207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840" name="Text Box 22"/>
            <p:cNvSpPr txBox="1"/>
            <p:nvPr/>
          </p:nvSpPr>
          <p:spPr>
            <a:xfrm>
              <a:off x="3833" y="1842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841" name="Text Box 23"/>
            <p:cNvSpPr txBox="1"/>
            <p:nvPr/>
          </p:nvSpPr>
          <p:spPr>
            <a:xfrm>
              <a:off x="3833" y="2342"/>
              <a:ext cx="297" cy="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842" name="Text Box 24"/>
            <p:cNvSpPr txBox="1"/>
            <p:nvPr/>
          </p:nvSpPr>
          <p:spPr>
            <a:xfrm>
              <a:off x="4630" y="1842"/>
              <a:ext cx="29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graphicFrame>
        <p:nvGraphicFramePr>
          <p:cNvPr id="249947" name="Group 91"/>
          <p:cNvGraphicFramePr>
            <a:graphicFrameLocks noGrp="1"/>
          </p:cNvGraphicFramePr>
          <p:nvPr/>
        </p:nvGraphicFramePr>
        <p:xfrm>
          <a:off x="1236663" y="3500438"/>
          <a:ext cx="3844925" cy="310991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308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3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390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3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16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90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390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v</a:t>
                      </a:r>
                      <a:r>
                        <a:rPr kumimoji="0" lang="en-US" altLang="zh-CN" sz="3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50047" marB="5004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30760" name="Group 85"/>
          <p:cNvGrpSpPr/>
          <p:nvPr/>
        </p:nvGrpSpPr>
        <p:grpSpPr>
          <a:xfrm>
            <a:off x="1697038" y="4243388"/>
            <a:ext cx="3311525" cy="2136775"/>
            <a:chOff x="2771" y="1842"/>
            <a:chExt cx="2104" cy="1633"/>
          </a:xfrm>
        </p:grpSpPr>
        <p:sp>
          <p:nvSpPr>
            <p:cNvPr id="30821" name="AutoShape 86"/>
            <p:cNvSpPr/>
            <p:nvPr/>
          </p:nvSpPr>
          <p:spPr>
            <a:xfrm>
              <a:off x="2771" y="1887"/>
              <a:ext cx="91" cy="1543"/>
            </a:xfrm>
            <a:prstGeom prst="leftBracket">
              <a:avLst>
                <a:gd name="adj" fmla="val 14122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0822" name="AutoShape 87"/>
            <p:cNvSpPr/>
            <p:nvPr/>
          </p:nvSpPr>
          <p:spPr>
            <a:xfrm>
              <a:off x="4785" y="1842"/>
              <a:ext cx="90" cy="1633"/>
            </a:xfrm>
            <a:prstGeom prst="rightBracket">
              <a:avLst>
                <a:gd name="adj" fmla="val 15095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30761" name="Text Box 88"/>
          <p:cNvSpPr txBox="1"/>
          <p:nvPr/>
        </p:nvSpPr>
        <p:spPr>
          <a:xfrm>
            <a:off x="0" y="4983163"/>
            <a:ext cx="1317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(G)=</a:t>
            </a:r>
          </a:p>
        </p:txBody>
      </p:sp>
      <p:graphicFrame>
        <p:nvGraphicFramePr>
          <p:cNvPr id="250026" name="Group 170"/>
          <p:cNvGraphicFramePr>
            <a:graphicFrameLocks noGrp="1"/>
          </p:cNvGraphicFramePr>
          <p:nvPr>
            <p:ph idx="4294967295"/>
          </p:nvPr>
        </p:nvGraphicFramePr>
        <p:xfrm>
          <a:off x="5435600" y="1412875"/>
          <a:ext cx="3384550" cy="5256217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1, 2, 3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1, 2, 4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1, 2, 5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2, 3, 6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1, 2, 6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2, 4, 5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705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1, 3, 4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2, 4, 6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1, 3, 5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1, 3, 6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3, 4, 5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1, 4, 5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3, 4, 6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1, 4, 6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1, 5, 6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5525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b="0" dirty="0"/>
              <a:t>用相邻矩阵求通路数</a:t>
            </a:r>
            <a:r>
              <a:rPr lang="en-US" altLang="zh-CN" b="0" dirty="0"/>
              <a:t>(</a:t>
            </a:r>
            <a:r>
              <a:rPr lang="zh-CN" altLang="en-US" b="0" dirty="0"/>
              <a:t>例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grpSp>
        <p:nvGrpSpPr>
          <p:cNvPr id="48132" name="Group 4"/>
          <p:cNvGrpSpPr/>
          <p:nvPr/>
        </p:nvGrpSpPr>
        <p:grpSpPr>
          <a:xfrm>
            <a:off x="468313" y="1341438"/>
            <a:ext cx="3198812" cy="2135187"/>
            <a:chOff x="340" y="2594"/>
            <a:chExt cx="2015" cy="1345"/>
          </a:xfrm>
        </p:grpSpPr>
        <p:sp>
          <p:nvSpPr>
            <p:cNvPr id="48146" name="Oval 5"/>
            <p:cNvSpPr/>
            <p:nvPr/>
          </p:nvSpPr>
          <p:spPr>
            <a:xfrm>
              <a:off x="612" y="275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8147" name="Line 6"/>
            <p:cNvSpPr/>
            <p:nvPr/>
          </p:nvSpPr>
          <p:spPr>
            <a:xfrm>
              <a:off x="748" y="279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8" name="Oval 7"/>
            <p:cNvSpPr/>
            <p:nvPr/>
          </p:nvSpPr>
          <p:spPr>
            <a:xfrm>
              <a:off x="1973" y="275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8149" name="Line 8"/>
            <p:cNvSpPr/>
            <p:nvPr/>
          </p:nvSpPr>
          <p:spPr>
            <a:xfrm>
              <a:off x="657" y="2886"/>
              <a:ext cx="0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50" name="Oval 9"/>
            <p:cNvSpPr/>
            <p:nvPr/>
          </p:nvSpPr>
          <p:spPr>
            <a:xfrm>
              <a:off x="612" y="365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8151" name="Oval 10"/>
            <p:cNvSpPr/>
            <p:nvPr/>
          </p:nvSpPr>
          <p:spPr>
            <a:xfrm>
              <a:off x="1973" y="365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8152" name="Line 11"/>
            <p:cNvSpPr/>
            <p:nvPr/>
          </p:nvSpPr>
          <p:spPr>
            <a:xfrm>
              <a:off x="748" y="3748"/>
              <a:ext cx="1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53" name="Line 12"/>
            <p:cNvSpPr/>
            <p:nvPr/>
          </p:nvSpPr>
          <p:spPr>
            <a:xfrm flipV="1">
              <a:off x="703" y="2840"/>
              <a:ext cx="1315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54" name="Text Box 13"/>
            <p:cNvSpPr txBox="1"/>
            <p:nvPr/>
          </p:nvSpPr>
          <p:spPr>
            <a:xfrm>
              <a:off x="385" y="2594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55" name="Text Box 14"/>
            <p:cNvSpPr txBox="1"/>
            <p:nvPr/>
          </p:nvSpPr>
          <p:spPr>
            <a:xfrm>
              <a:off x="340" y="3534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56" name="Text Box 15"/>
            <p:cNvSpPr txBox="1"/>
            <p:nvPr/>
          </p:nvSpPr>
          <p:spPr>
            <a:xfrm>
              <a:off x="2064" y="3612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57" name="Text Box 16"/>
            <p:cNvSpPr txBox="1"/>
            <p:nvPr/>
          </p:nvSpPr>
          <p:spPr>
            <a:xfrm>
              <a:off x="1927" y="2795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8133" name="Group 17"/>
          <p:cNvGrpSpPr/>
          <p:nvPr/>
        </p:nvGrpSpPr>
        <p:grpSpPr>
          <a:xfrm>
            <a:off x="4356100" y="1084263"/>
            <a:ext cx="3673475" cy="2349500"/>
            <a:chOff x="2245" y="799"/>
            <a:chExt cx="2450" cy="1567"/>
          </a:xfrm>
        </p:grpSpPr>
        <p:graphicFrame>
          <p:nvGraphicFramePr>
            <p:cNvPr id="48137" name="Object 18"/>
            <p:cNvGraphicFramePr>
              <a:graphicFrameLocks noChangeAspect="1"/>
            </p:cNvGraphicFramePr>
            <p:nvPr/>
          </p:nvGraphicFramePr>
          <p:xfrm>
            <a:off x="2245" y="1071"/>
            <a:ext cx="2450" cy="1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r:id="rId3" imgW="1371600" imgH="824865" progId="Equation.3">
                    <p:embed/>
                  </p:oleObj>
                </mc:Choice>
                <mc:Fallback>
                  <p:oleObj r:id="rId3" imgW="1371600" imgH="824865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5" y="1071"/>
                          <a:ext cx="2450" cy="1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Text Box 19"/>
            <p:cNvSpPr txBox="1"/>
            <p:nvPr/>
          </p:nvSpPr>
          <p:spPr>
            <a:xfrm>
              <a:off x="3316" y="799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39" name="Text Box 20"/>
            <p:cNvSpPr txBox="1"/>
            <p:nvPr/>
          </p:nvSpPr>
          <p:spPr>
            <a:xfrm>
              <a:off x="3612" y="799"/>
              <a:ext cx="280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0" name="Text Box 21"/>
            <p:cNvSpPr txBox="1"/>
            <p:nvPr/>
          </p:nvSpPr>
          <p:spPr>
            <a:xfrm>
              <a:off x="3976" y="799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41" name="Text Box 22"/>
            <p:cNvSpPr txBox="1"/>
            <p:nvPr/>
          </p:nvSpPr>
          <p:spPr>
            <a:xfrm>
              <a:off x="4339" y="799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142" name="Text Box 23"/>
            <p:cNvSpPr txBox="1"/>
            <p:nvPr/>
          </p:nvSpPr>
          <p:spPr>
            <a:xfrm>
              <a:off x="3024" y="1026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43" name="Text Box 24"/>
            <p:cNvSpPr txBox="1"/>
            <p:nvPr/>
          </p:nvSpPr>
          <p:spPr>
            <a:xfrm>
              <a:off x="3023" y="1344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4" name="Text Box 25"/>
            <p:cNvSpPr txBox="1"/>
            <p:nvPr/>
          </p:nvSpPr>
          <p:spPr>
            <a:xfrm>
              <a:off x="3023" y="1690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45" name="Text Box 26"/>
            <p:cNvSpPr txBox="1"/>
            <p:nvPr/>
          </p:nvSpPr>
          <p:spPr>
            <a:xfrm>
              <a:off x="3023" y="1978"/>
              <a:ext cx="281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aphicFrame>
        <p:nvGraphicFramePr>
          <p:cNvPr id="48134" name="Object 29"/>
          <p:cNvGraphicFramePr>
            <a:graphicFrameLocks noChangeAspect="1"/>
          </p:cNvGraphicFramePr>
          <p:nvPr/>
        </p:nvGraphicFramePr>
        <p:xfrm>
          <a:off x="295275" y="3644900"/>
          <a:ext cx="23415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5" imgW="1134745" imgH="824865" progId="Equation.3">
                  <p:embed/>
                </p:oleObj>
              </mc:Choice>
              <mc:Fallback>
                <p:oleObj r:id="rId5" imgW="113474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5275" y="3644900"/>
                        <a:ext cx="2341563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32"/>
          <p:cNvGraphicFramePr>
            <a:graphicFrameLocks noChangeAspect="1"/>
          </p:cNvGraphicFramePr>
          <p:nvPr/>
        </p:nvGraphicFramePr>
        <p:xfrm>
          <a:off x="3059113" y="3644900"/>
          <a:ext cx="23415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7" imgW="1134745" imgH="824865" progId="Equation.3">
                  <p:embed/>
                </p:oleObj>
              </mc:Choice>
              <mc:Fallback>
                <p:oleObj r:id="rId7" imgW="113474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3644900"/>
                        <a:ext cx="2341562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35"/>
          <p:cNvGraphicFramePr>
            <a:graphicFrameLocks noChangeAspect="1"/>
          </p:cNvGraphicFramePr>
          <p:nvPr/>
        </p:nvGraphicFramePr>
        <p:xfrm>
          <a:off x="5773738" y="3644900"/>
          <a:ext cx="24558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r:id="rId9" imgW="1191895" imgH="824865" progId="Equation.3">
                  <p:embed/>
                </p:oleObj>
              </mc:Choice>
              <mc:Fallback>
                <p:oleObj r:id="rId9" imgW="119189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3738" y="3644900"/>
                        <a:ext cx="2455862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762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b="0" dirty="0"/>
              <a:t>用相邻矩阵求通路数</a:t>
            </a:r>
            <a:r>
              <a:rPr lang="en-US" altLang="zh-CN" b="0" dirty="0"/>
              <a:t>(</a:t>
            </a:r>
            <a:r>
              <a:rPr lang="zh-CN" altLang="en-US" b="0" dirty="0"/>
              <a:t>例</a:t>
            </a:r>
            <a:r>
              <a:rPr lang="en-US" altLang="zh-CN" b="0" dirty="0"/>
              <a:t>,</a:t>
            </a:r>
            <a:r>
              <a:rPr lang="zh-CN" altLang="en-US" b="0" dirty="0"/>
              <a:t>续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的通路数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hlink"/>
                </a:solidFill>
              </a:rPr>
              <a:t>6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14142, 14242, 14232, 12412, 14212, 12142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3</a:t>
            </a:r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的通路数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folHlink"/>
                </a:solidFill>
              </a:rPr>
              <a:t>4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12423, 12323, 14123, 12123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的回路数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FF"/>
                </a:solidFill>
              </a:rPr>
              <a:t>7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14141, 14241, 14121 12121,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12421, 12321, 12141,</a:t>
            </a:r>
            <a:endParaRPr lang="zh-CN" altLang="en-US" dirty="0"/>
          </a:p>
        </p:txBody>
      </p:sp>
      <p:grpSp>
        <p:nvGrpSpPr>
          <p:cNvPr id="49156" name="Group 4"/>
          <p:cNvGrpSpPr/>
          <p:nvPr/>
        </p:nvGrpSpPr>
        <p:grpSpPr>
          <a:xfrm>
            <a:off x="5945188" y="3068638"/>
            <a:ext cx="3198812" cy="2135187"/>
            <a:chOff x="340" y="2594"/>
            <a:chExt cx="2015" cy="1345"/>
          </a:xfrm>
        </p:grpSpPr>
        <p:sp>
          <p:nvSpPr>
            <p:cNvPr id="49163" name="Oval 5"/>
            <p:cNvSpPr/>
            <p:nvPr/>
          </p:nvSpPr>
          <p:spPr>
            <a:xfrm>
              <a:off x="612" y="275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9164" name="Line 6"/>
            <p:cNvSpPr/>
            <p:nvPr/>
          </p:nvSpPr>
          <p:spPr>
            <a:xfrm>
              <a:off x="748" y="279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5" name="Oval 7"/>
            <p:cNvSpPr/>
            <p:nvPr/>
          </p:nvSpPr>
          <p:spPr>
            <a:xfrm>
              <a:off x="1973" y="275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9166" name="Line 8"/>
            <p:cNvSpPr/>
            <p:nvPr/>
          </p:nvSpPr>
          <p:spPr>
            <a:xfrm>
              <a:off x="657" y="2886"/>
              <a:ext cx="0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7" name="Oval 9"/>
            <p:cNvSpPr/>
            <p:nvPr/>
          </p:nvSpPr>
          <p:spPr>
            <a:xfrm>
              <a:off x="612" y="365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9168" name="Oval 10"/>
            <p:cNvSpPr/>
            <p:nvPr/>
          </p:nvSpPr>
          <p:spPr>
            <a:xfrm>
              <a:off x="1973" y="365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49169" name="Line 11"/>
            <p:cNvSpPr/>
            <p:nvPr/>
          </p:nvSpPr>
          <p:spPr>
            <a:xfrm>
              <a:off x="748" y="3748"/>
              <a:ext cx="1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0" name="Line 12"/>
            <p:cNvSpPr/>
            <p:nvPr/>
          </p:nvSpPr>
          <p:spPr>
            <a:xfrm flipV="1">
              <a:off x="703" y="2840"/>
              <a:ext cx="1315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1" name="Text Box 13"/>
            <p:cNvSpPr txBox="1"/>
            <p:nvPr/>
          </p:nvSpPr>
          <p:spPr>
            <a:xfrm>
              <a:off x="385" y="2594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72" name="Text Box 14"/>
            <p:cNvSpPr txBox="1"/>
            <p:nvPr/>
          </p:nvSpPr>
          <p:spPr>
            <a:xfrm>
              <a:off x="340" y="3534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73" name="Text Box 15"/>
            <p:cNvSpPr txBox="1"/>
            <p:nvPr/>
          </p:nvSpPr>
          <p:spPr>
            <a:xfrm>
              <a:off x="2064" y="3612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74" name="Text Box 16"/>
            <p:cNvSpPr txBox="1"/>
            <p:nvPr/>
          </p:nvSpPr>
          <p:spPr>
            <a:xfrm>
              <a:off x="1927" y="2795"/>
              <a:ext cx="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aphicFrame>
        <p:nvGraphicFramePr>
          <p:cNvPr id="49157" name="Object 27"/>
          <p:cNvGraphicFramePr>
            <a:graphicFrameLocks noChangeAspect="1"/>
          </p:cNvGraphicFramePr>
          <p:nvPr/>
        </p:nvGraphicFramePr>
        <p:xfrm>
          <a:off x="295275" y="5253038"/>
          <a:ext cx="23415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3" imgW="1134745" imgH="824865" progId="Equation.3">
                  <p:embed/>
                </p:oleObj>
              </mc:Choice>
              <mc:Fallback>
                <p:oleObj r:id="rId3" imgW="113474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5275" y="5253038"/>
                        <a:ext cx="2341563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28"/>
          <p:cNvGraphicFramePr>
            <a:graphicFrameLocks noChangeAspect="1"/>
          </p:cNvGraphicFramePr>
          <p:nvPr/>
        </p:nvGraphicFramePr>
        <p:xfrm>
          <a:off x="3059113" y="5253038"/>
          <a:ext cx="23415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5" imgW="1134745" imgH="824865" progId="Equation.3">
                  <p:embed/>
                </p:oleObj>
              </mc:Choice>
              <mc:Fallback>
                <p:oleObj r:id="rId5" imgW="113474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5253038"/>
                        <a:ext cx="2341562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29"/>
          <p:cNvGraphicFramePr>
            <a:graphicFrameLocks noChangeAspect="1"/>
          </p:cNvGraphicFramePr>
          <p:nvPr/>
        </p:nvGraphicFramePr>
        <p:xfrm>
          <a:off x="5773738" y="5253038"/>
          <a:ext cx="24558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7" imgW="1191895" imgH="824865" progId="Equation.3">
                  <p:embed/>
                </p:oleObj>
              </mc:Choice>
              <mc:Fallback>
                <p:oleObj r:id="rId7" imgW="1191895" imgH="8248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3738" y="5253038"/>
                        <a:ext cx="2455862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30"/>
          <p:cNvSpPr/>
          <p:nvPr/>
        </p:nvSpPr>
        <p:spPr>
          <a:xfrm>
            <a:off x="6516688" y="5661025"/>
            <a:ext cx="288925" cy="28892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9161" name="Rectangle 31"/>
          <p:cNvSpPr/>
          <p:nvPr/>
        </p:nvSpPr>
        <p:spPr>
          <a:xfrm>
            <a:off x="6516688" y="6021388"/>
            <a:ext cx="287337" cy="287337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9162" name="Rectangle 32"/>
          <p:cNvSpPr/>
          <p:nvPr/>
        </p:nvSpPr>
        <p:spPr>
          <a:xfrm>
            <a:off x="6515100" y="5286375"/>
            <a:ext cx="287338" cy="287338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86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欧拉公式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412874"/>
            <a:ext cx="8496300" cy="354378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欧拉公式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是连通平面图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 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-</a:t>
            </a:r>
            <a:r>
              <a:rPr lang="en-US" altLang="zh-CN" i="1" dirty="0" err="1" smtClean="0"/>
              <a:t>m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r</a:t>
            </a:r>
            <a:r>
              <a:rPr lang="en-US" altLang="zh-CN" dirty="0" smtClean="0"/>
              <a:t>=2,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其中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的阶数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的边数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的面数</a:t>
            </a:r>
            <a:r>
              <a:rPr lang="en-US" altLang="zh-CN" dirty="0" smtClean="0"/>
              <a:t>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欧拉公式</a:t>
            </a:r>
            <a:r>
              <a:rPr lang="en-US" altLang="zh-CN" dirty="0"/>
              <a:t>: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是平面图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 err="1"/>
              <a:t>n</a:t>
            </a:r>
            <a:r>
              <a:rPr lang="en-US" altLang="zh-CN" dirty="0" err="1"/>
              <a:t>-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r</a:t>
            </a:r>
            <a:r>
              <a:rPr lang="en-US" altLang="zh-CN" dirty="0"/>
              <a:t>=1+</a:t>
            </a:r>
            <a:r>
              <a:rPr lang="en-US" altLang="zh-CN" i="1" dirty="0"/>
              <a:t>p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其中</a:t>
            </a:r>
            <a:r>
              <a:rPr lang="en-US" altLang="zh-CN" i="1" dirty="0" smtClean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的连通分支数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=7,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=11,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=6: 7-11+6=2. </a:t>
            </a:r>
          </a:p>
        </p:txBody>
      </p:sp>
      <p:grpSp>
        <p:nvGrpSpPr>
          <p:cNvPr id="22532" name="组合 37"/>
          <p:cNvGrpSpPr>
            <a:grpSpLocks/>
          </p:cNvGrpSpPr>
          <p:nvPr/>
        </p:nvGrpSpPr>
        <p:grpSpPr bwMode="auto">
          <a:xfrm>
            <a:off x="6012160" y="3933825"/>
            <a:ext cx="2592387" cy="2376487"/>
            <a:chOff x="1979712" y="3501008"/>
            <a:chExt cx="2592288" cy="2376264"/>
          </a:xfrm>
        </p:grpSpPr>
        <p:sp>
          <p:nvSpPr>
            <p:cNvPr id="22533" name="椭圆 35"/>
            <p:cNvSpPr>
              <a:spLocks noChangeArrowheads="1"/>
            </p:cNvSpPr>
            <p:nvPr/>
          </p:nvSpPr>
          <p:spPr bwMode="auto">
            <a:xfrm>
              <a:off x="1979712" y="3501008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3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3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3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87824" y="4581128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843808" y="5661248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123728" y="4797152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23928" y="4725144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55976" y="5517232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19872" y="3861048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339752" y="3789040"/>
              <a:ext cx="216024" cy="216024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cxnSp>
          <p:nvCxnSpPr>
            <p:cNvPr id="22555" name="直接连接符 13"/>
            <p:cNvCxnSpPr>
              <a:cxnSpLocks noChangeShapeType="1"/>
            </p:cNvCxnSpPr>
            <p:nvPr/>
          </p:nvCxnSpPr>
          <p:spPr bwMode="auto">
            <a:xfrm rot="5400000">
              <a:off x="1925706" y="4311098"/>
              <a:ext cx="792088" cy="180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直接连接符 15"/>
            <p:cNvCxnSpPr>
              <a:cxnSpLocks noChangeShapeType="1"/>
            </p:cNvCxnSpPr>
            <p:nvPr/>
          </p:nvCxnSpPr>
          <p:spPr bwMode="auto">
            <a:xfrm>
              <a:off x="2555776" y="3897052"/>
              <a:ext cx="864096" cy="72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直接连接符 17"/>
            <p:cNvCxnSpPr>
              <a:cxnSpLocks noChangeShapeType="1"/>
            </p:cNvCxnSpPr>
            <p:nvPr/>
          </p:nvCxnSpPr>
          <p:spPr bwMode="auto">
            <a:xfrm rot="16200000" flipH="1">
              <a:off x="3424240" y="4225456"/>
              <a:ext cx="711344" cy="351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直接连接符 19"/>
            <p:cNvCxnSpPr>
              <a:cxnSpLocks noChangeShapeType="1"/>
            </p:cNvCxnSpPr>
            <p:nvPr/>
          </p:nvCxnSpPr>
          <p:spPr bwMode="auto">
            <a:xfrm rot="16200000" flipH="1">
              <a:off x="3905926" y="5067182"/>
              <a:ext cx="607700" cy="355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直接连接符 21"/>
            <p:cNvCxnSpPr>
              <a:cxnSpLocks noChangeShapeType="1"/>
            </p:cNvCxnSpPr>
            <p:nvPr/>
          </p:nvCxnSpPr>
          <p:spPr bwMode="auto">
            <a:xfrm rot="16200000" flipH="1">
              <a:off x="2429762" y="4023066"/>
              <a:ext cx="607700" cy="57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0" name="直接连接符 23"/>
            <p:cNvCxnSpPr>
              <a:cxnSpLocks noChangeShapeType="1"/>
            </p:cNvCxnSpPr>
            <p:nvPr/>
          </p:nvCxnSpPr>
          <p:spPr bwMode="auto">
            <a:xfrm rot="5400000" flipH="1" flipV="1">
              <a:off x="3005826" y="4135446"/>
              <a:ext cx="535692" cy="355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1" name="直接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2596148" y="4437112"/>
              <a:ext cx="103644" cy="679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直接连接符 27"/>
            <p:cNvCxnSpPr>
              <a:cxnSpLocks noChangeShapeType="1"/>
            </p:cNvCxnSpPr>
            <p:nvPr/>
          </p:nvCxnSpPr>
          <p:spPr bwMode="auto">
            <a:xfrm>
              <a:off x="3203848" y="4689140"/>
              <a:ext cx="720080" cy="144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直接连接符 30"/>
            <p:cNvCxnSpPr>
              <a:cxnSpLocks noChangeShapeType="1"/>
            </p:cNvCxnSpPr>
            <p:nvPr/>
          </p:nvCxnSpPr>
          <p:spPr bwMode="auto">
            <a:xfrm rot="5400000">
              <a:off x="2573778" y="5175194"/>
              <a:ext cx="864096" cy="108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4" name="任意多边形 36"/>
            <p:cNvSpPr>
              <a:spLocks noChangeArrowheads="1"/>
            </p:cNvSpPr>
            <p:nvPr/>
          </p:nvSpPr>
          <p:spPr bwMode="auto">
            <a:xfrm>
              <a:off x="3048000" y="4760686"/>
              <a:ext cx="324152" cy="957943"/>
            </a:xfrm>
            <a:custGeom>
              <a:avLst/>
              <a:gdLst>
                <a:gd name="T0" fmla="*/ 116114 w 324152"/>
                <a:gd name="T1" fmla="*/ 0 h 957943"/>
                <a:gd name="T2" fmla="*/ 304800 w 324152"/>
                <a:gd name="T3" fmla="*/ 566057 h 957943"/>
                <a:gd name="T4" fmla="*/ 0 w 324152"/>
                <a:gd name="T5" fmla="*/ 957943 h 9579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152" h="957943">
                  <a:moveTo>
                    <a:pt x="116114" y="0"/>
                  </a:moveTo>
                  <a:cubicBezTo>
                    <a:pt x="220133" y="203200"/>
                    <a:pt x="324152" y="406400"/>
                    <a:pt x="304800" y="566057"/>
                  </a:cubicBezTo>
                  <a:cubicBezTo>
                    <a:pt x="285448" y="725714"/>
                    <a:pt x="142724" y="841828"/>
                    <a:pt x="0" y="9579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8919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简单平面图和极大平面图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11.10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zh-CN" altLang="en-US" dirty="0" smtClean="0"/>
              <a:t>≥</a:t>
            </a:r>
            <a:r>
              <a:rPr lang="en-US" altLang="zh-CN" dirty="0" smtClean="0"/>
              <a:t>3)</a:t>
            </a:r>
            <a:r>
              <a:rPr lang="zh-CN" altLang="en-US" dirty="0" smtClean="0"/>
              <a:t>阶简单平面图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条边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i="1" dirty="0" smtClean="0">
                <a:solidFill>
                  <a:srgbClr val="0066FF"/>
                </a:solidFill>
              </a:rPr>
              <a:t>m</a:t>
            </a:r>
            <a:r>
              <a:rPr lang="en-US" altLang="zh-CN" dirty="0" smtClean="0">
                <a:solidFill>
                  <a:srgbClr val="0066FF"/>
                </a:solidFill>
              </a:rPr>
              <a:t>≤3</a:t>
            </a:r>
            <a:r>
              <a:rPr lang="en-US" altLang="zh-CN" i="1" dirty="0" smtClean="0">
                <a:solidFill>
                  <a:srgbClr val="0066FF"/>
                </a:solidFill>
              </a:rPr>
              <a:t>n</a:t>
            </a:r>
            <a:r>
              <a:rPr lang="en-US" altLang="zh-CN" dirty="0" smtClean="0">
                <a:solidFill>
                  <a:srgbClr val="0066FF"/>
                </a:solidFill>
              </a:rPr>
              <a:t>-6</a:t>
            </a:r>
            <a:r>
              <a:rPr lang="en-US" altLang="zh-CN" dirty="0" smtClean="0"/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11.11</a:t>
            </a:r>
            <a:r>
              <a:rPr lang="en-US" altLang="zh-CN" dirty="0"/>
              <a:t>: </a:t>
            </a:r>
            <a:r>
              <a:rPr lang="zh-CN" altLang="en-US" dirty="0"/>
              <a:t>设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zh-CN" altLang="en-US" dirty="0"/>
              <a:t>≥</a:t>
            </a:r>
            <a:r>
              <a:rPr lang="en-US" altLang="zh-CN" dirty="0"/>
              <a:t>3)</a:t>
            </a:r>
            <a:r>
              <a:rPr lang="zh-CN" altLang="en-US" dirty="0"/>
              <a:t>阶极大平面图</a:t>
            </a:r>
            <a:r>
              <a:rPr lang="en-US" altLang="zh-CN" dirty="0"/>
              <a:t>G</a:t>
            </a:r>
            <a:r>
              <a:rPr lang="zh-CN" altLang="en-US" dirty="0"/>
              <a:t>有</a:t>
            </a:r>
            <a:r>
              <a:rPr lang="en-US" altLang="zh-CN" i="1" dirty="0"/>
              <a:t>m</a:t>
            </a:r>
            <a:r>
              <a:rPr lang="zh-CN" altLang="en-US" dirty="0"/>
              <a:t>条边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-6</a:t>
            </a:r>
            <a:r>
              <a:rPr lang="en-US" altLang="zh-CN" dirty="0"/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308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Kuratowski</a:t>
            </a:r>
            <a:r>
              <a:rPr lang="zh-CN" altLang="en-US" smtClean="0"/>
              <a:t>定理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11.13: </a:t>
            </a:r>
            <a:r>
              <a:rPr lang="zh-CN" altLang="en-US" smtClean="0"/>
              <a:t>图</a:t>
            </a:r>
            <a:r>
              <a:rPr lang="en-US" altLang="zh-CN" smtClean="0"/>
              <a:t>G</a:t>
            </a:r>
            <a:r>
              <a:rPr lang="zh-CN" altLang="en-US" smtClean="0"/>
              <a:t>是平面图⇔ </a:t>
            </a:r>
            <a:r>
              <a:rPr lang="en-US" altLang="zh-CN" smtClean="0"/>
              <a:t>G</a:t>
            </a:r>
            <a:r>
              <a:rPr lang="zh-CN" altLang="en-US" smtClean="0"/>
              <a:t>没有与</a:t>
            </a:r>
            <a:r>
              <a:rPr lang="en-US" altLang="zh-CN" smtClean="0"/>
              <a:t>K</a:t>
            </a:r>
            <a:r>
              <a:rPr lang="en-US" altLang="zh-CN" baseline="-25000" smtClean="0"/>
              <a:t>5</a:t>
            </a:r>
            <a:r>
              <a:rPr lang="zh-CN" altLang="en-US" smtClean="0"/>
              <a:t>或</a:t>
            </a:r>
            <a:r>
              <a:rPr lang="en-US" altLang="zh-CN" smtClean="0"/>
              <a:t>K</a:t>
            </a:r>
            <a:r>
              <a:rPr lang="en-US" altLang="zh-CN" baseline="-25000" smtClean="0"/>
              <a:t>3,3</a:t>
            </a:r>
            <a:r>
              <a:rPr lang="zh-CN" altLang="en-US" smtClean="0"/>
              <a:t>同胚的子图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11.14: </a:t>
            </a:r>
            <a:r>
              <a:rPr lang="zh-CN" altLang="en-US" smtClean="0"/>
              <a:t>图</a:t>
            </a:r>
            <a:r>
              <a:rPr lang="en-US" altLang="zh-CN" smtClean="0"/>
              <a:t>G</a:t>
            </a:r>
            <a:r>
              <a:rPr lang="zh-CN" altLang="en-US" smtClean="0"/>
              <a:t>是平面图⇔ </a:t>
            </a:r>
            <a:r>
              <a:rPr lang="en-US" altLang="zh-CN" smtClean="0"/>
              <a:t>G</a:t>
            </a:r>
            <a:r>
              <a:rPr lang="zh-CN" altLang="en-US" smtClean="0"/>
              <a:t>没有可以边收缩到</a:t>
            </a:r>
            <a:r>
              <a:rPr lang="en-US" altLang="zh-CN" smtClean="0"/>
              <a:t>K</a:t>
            </a:r>
            <a:r>
              <a:rPr lang="en-US" altLang="zh-CN" baseline="-25000" smtClean="0"/>
              <a:t>5</a:t>
            </a:r>
            <a:r>
              <a:rPr lang="zh-CN" altLang="en-US" smtClean="0"/>
              <a:t>或</a:t>
            </a:r>
            <a:r>
              <a:rPr lang="en-US" altLang="zh-CN" smtClean="0"/>
              <a:t>K</a:t>
            </a:r>
            <a:r>
              <a:rPr lang="en-US" altLang="zh-CN" baseline="-25000" smtClean="0"/>
              <a:t>3,3</a:t>
            </a:r>
            <a:r>
              <a:rPr lang="zh-CN" altLang="en-US" smtClean="0"/>
              <a:t>的子图</a:t>
            </a:r>
            <a:r>
              <a:rPr lang="en-US" altLang="zh-CN" smtClean="0"/>
              <a:t>.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199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对偶图</a:t>
            </a:r>
            <a:r>
              <a:rPr lang="en-US" altLang="zh-CN" smtClean="0"/>
              <a:t>(dual graph)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对偶图的求法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/>
          </a:p>
          <a:p>
            <a:pPr marL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给定平面图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=&lt;</a:t>
            </a:r>
            <a:r>
              <a:rPr lang="en-US" altLang="zh-CN" i="1" dirty="0" smtClean="0"/>
              <a:t>V, E</a:t>
            </a:r>
            <a:r>
              <a:rPr lang="en-US" altLang="zh-CN" dirty="0" smtClean="0"/>
              <a:t>&gt;</a:t>
            </a:r>
            <a:r>
              <a:rPr lang="en-US" altLang="zh-CN" i="1" dirty="0" smtClean="0"/>
              <a:t>, </a:t>
            </a:r>
            <a:r>
              <a:rPr lang="zh-CN" altLang="en-US" dirty="0" smtClean="0"/>
              <a:t>具有面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smtClean="0"/>
              <a:t>…,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r</a:t>
            </a:r>
            <a:r>
              <a:rPr lang="en-US" altLang="zh-CN" dirty="0" smtClean="0"/>
              <a:t>, </a:t>
            </a:r>
            <a:r>
              <a:rPr lang="zh-CN" altLang="en-US" dirty="0" smtClean="0"/>
              <a:t>构造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的对偶图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*=&lt;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*,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*&gt;</a:t>
            </a:r>
            <a:r>
              <a:rPr lang="zh-CN" altLang="en-US" dirty="0" smtClean="0"/>
              <a:t>如下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的每一个面</a:t>
            </a:r>
            <a:r>
              <a:rPr lang="en-US" altLang="zh-CN" i="1" dirty="0" err="1" smtClean="0"/>
              <a:t>R</a:t>
            </a:r>
            <a:r>
              <a:rPr lang="en-US" altLang="zh-CN" i="1" baseline="-30000" dirty="0" err="1" smtClean="0"/>
              <a:t>i</a:t>
            </a:r>
            <a:r>
              <a:rPr lang="zh-CN" altLang="en-US" dirty="0" smtClean="0"/>
              <a:t>中任取一个点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i="1" dirty="0" smtClean="0"/>
              <a:t>*</a:t>
            </a:r>
            <a:r>
              <a:rPr lang="zh-CN" altLang="en-US" dirty="0" smtClean="0"/>
              <a:t>作为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的顶点</a:t>
            </a:r>
            <a:r>
              <a:rPr lang="en-US" altLang="zh-CN" dirty="0" smtClean="0"/>
              <a:t>,         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 smtClean="0"/>
              <a:t>                              V</a:t>
            </a:r>
            <a:r>
              <a:rPr lang="en-US" altLang="zh-CN" dirty="0" smtClean="0"/>
              <a:t>*= {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i="1" dirty="0" smtClean="0"/>
              <a:t>*|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</a:t>
            </a:r>
            <a:r>
              <a:rPr lang="en-US" altLang="zh-CN" i="1" dirty="0" smtClean="0"/>
              <a:t>, 2, </a:t>
            </a:r>
            <a:r>
              <a:rPr lang="en-US" altLang="zh-CN" dirty="0" smtClean="0"/>
              <a:t>…,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}.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每一条边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若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在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的面</a:t>
            </a:r>
            <a:r>
              <a:rPr lang="en-US" altLang="zh-CN" i="1" dirty="0" err="1" smtClean="0"/>
              <a:t>R</a:t>
            </a:r>
            <a:r>
              <a:rPr lang="en-US" altLang="zh-CN" i="1" baseline="-30000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i="1" dirty="0" err="1" smtClean="0"/>
              <a:t>R</a:t>
            </a:r>
            <a:r>
              <a:rPr lang="en-US" altLang="zh-CN" i="1" baseline="-30000" dirty="0" err="1" smtClean="0"/>
              <a:t>j</a:t>
            </a:r>
            <a:r>
              <a:rPr lang="zh-CN" altLang="en-US" dirty="0" smtClean="0"/>
              <a:t>的公共边界上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则作边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*=(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*, 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smtClean="0"/>
              <a:t>*), </a:t>
            </a:r>
            <a:r>
              <a:rPr lang="zh-CN" altLang="en-US" dirty="0" smtClean="0"/>
              <a:t>且与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相交</a:t>
            </a:r>
            <a:r>
              <a:rPr lang="en-US" altLang="zh-CN" dirty="0" smtClean="0"/>
              <a:t>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</a:t>
            </a:r>
            <a:r>
              <a:rPr lang="zh-CN" altLang="en-US" dirty="0" smtClean="0"/>
              <a:t>当且仅当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只是一个面</a:t>
            </a:r>
            <a:r>
              <a:rPr lang="en-US" altLang="zh-CN" i="1" dirty="0" err="1" smtClean="0"/>
              <a:t>R</a:t>
            </a:r>
            <a:r>
              <a:rPr lang="en-US" altLang="zh-CN" i="1" baseline="-30000" dirty="0" err="1" smtClean="0"/>
              <a:t>i</a:t>
            </a:r>
            <a:r>
              <a:rPr lang="zh-CN" altLang="en-US" dirty="0" smtClean="0"/>
              <a:t>的边界时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则作环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*=(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*, 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*)</a:t>
            </a:r>
            <a:r>
              <a:rPr lang="zh-CN" altLang="en-US" dirty="0" smtClean="0"/>
              <a:t>并与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相交</a:t>
            </a:r>
            <a:r>
              <a:rPr lang="en-US" altLang="zh-CN" dirty="0"/>
              <a:t>,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*={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*|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=1, 2, …,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}. </a:t>
            </a:r>
          </a:p>
        </p:txBody>
      </p:sp>
    </p:spTree>
    <p:extLst>
      <p:ext uri="{BB962C8B-B14F-4D97-AF65-F5344CB8AC3E}">
        <p14:creationId xmlns:p14="http://schemas.microsoft.com/office/powerpoint/2010/main" val="42911327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极大外平面图</a:t>
            </a:r>
            <a:r>
              <a:rPr lang="en-US" altLang="zh-CN" smtClean="0"/>
              <a:t>(</a:t>
            </a:r>
            <a:r>
              <a:rPr lang="zh-CN" altLang="en-US" smtClean="0"/>
              <a:t>充要条件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96300" cy="48958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11.19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是所有顶点在外部面边界上的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zh-CN" altLang="en-US" dirty="0" smtClean="0"/>
              <a:t>≥</a:t>
            </a:r>
            <a:r>
              <a:rPr lang="en-US" altLang="zh-CN" dirty="0" smtClean="0"/>
              <a:t>3)</a:t>
            </a:r>
            <a:r>
              <a:rPr lang="zh-CN" altLang="en-US" dirty="0" smtClean="0"/>
              <a:t>阶外平面图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是极大外平面图⇔</a:t>
            </a:r>
            <a:r>
              <a:rPr lang="en-US" altLang="zh-CN" dirty="0" smtClean="0"/>
              <a:t>G</a:t>
            </a:r>
            <a:r>
              <a:rPr lang="zh-CN" altLang="en-US" dirty="0" smtClean="0"/>
              <a:t>外部面边界是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</a:t>
            </a:r>
            <a:r>
              <a:rPr lang="zh-CN" altLang="en-US" dirty="0" smtClean="0"/>
              <a:t>圈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所有内部面边界是</a:t>
            </a:r>
            <a:r>
              <a:rPr lang="en-US" altLang="zh-CN" dirty="0" smtClean="0"/>
              <a:t>3-</a:t>
            </a:r>
            <a:r>
              <a:rPr lang="zh-CN" altLang="en-US" dirty="0" smtClean="0"/>
              <a:t>圈</a:t>
            </a:r>
            <a:r>
              <a:rPr lang="en-US" altLang="zh-CN" dirty="0" smtClean="0"/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11.20: </a:t>
            </a:r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是所有顶点在外部面边界上的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zh-CN" altLang="en-US" dirty="0"/>
              <a:t>≥</a:t>
            </a:r>
            <a:r>
              <a:rPr lang="en-US" altLang="zh-CN" dirty="0"/>
              <a:t>3)</a:t>
            </a:r>
            <a:r>
              <a:rPr lang="zh-CN" altLang="en-US" dirty="0"/>
              <a:t>阶极大外平面图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G</a:t>
            </a:r>
            <a:r>
              <a:rPr lang="zh-CN" altLang="en-US" dirty="0"/>
              <a:t>有</a:t>
            </a:r>
            <a:r>
              <a:rPr lang="en-US" altLang="zh-CN" i="1" dirty="0"/>
              <a:t>n</a:t>
            </a:r>
            <a:r>
              <a:rPr lang="en-US" altLang="zh-CN" dirty="0"/>
              <a:t>-2</a:t>
            </a:r>
            <a:r>
              <a:rPr lang="zh-CN" altLang="en-US" dirty="0"/>
              <a:t>个内部面</a:t>
            </a:r>
            <a:r>
              <a:rPr lang="en-US" altLang="zh-CN" dirty="0"/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68651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/>
              <a:t>点着色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54000" y="1268760"/>
            <a:ext cx="8494464" cy="5472608"/>
          </a:xfrm>
        </p:spPr>
        <p:txBody>
          <a:bodyPr vert="horz" wrap="square" lIns="91440" tIns="45720" rIns="91440" bIns="45720" anchor="t"/>
          <a:lstStyle/>
          <a:p>
            <a:pPr lvl="0">
              <a:buClr>
                <a:srgbClr val="3333CC"/>
              </a:buClr>
            </a:pPr>
            <a:r>
              <a:rPr lang="zh-CN" altLang="en-US" dirty="0">
                <a:solidFill>
                  <a:srgbClr val="FF0000"/>
                </a:solidFill>
              </a:rPr>
              <a:t>点色数</a:t>
            </a:r>
            <a:r>
              <a:rPr lang="en-US" altLang="zh-CN" dirty="0">
                <a:solidFill>
                  <a:srgbClr val="000000"/>
                </a:solidFill>
              </a:rPr>
              <a:t>χ(G), </a:t>
            </a:r>
            <a:r>
              <a:rPr lang="zh-CN" altLang="en-US" dirty="0">
                <a:solidFill>
                  <a:srgbClr val="FF0000"/>
                </a:solidFill>
              </a:rPr>
              <a:t>边色数</a:t>
            </a:r>
            <a:r>
              <a:rPr lang="en-US" altLang="zh-CN" dirty="0">
                <a:solidFill>
                  <a:srgbClr val="000000"/>
                </a:solidFill>
              </a:rPr>
              <a:t>χ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</a:rPr>
              <a:t>(G), </a:t>
            </a:r>
            <a:r>
              <a:rPr lang="zh-CN" altLang="en-US" dirty="0">
                <a:solidFill>
                  <a:srgbClr val="FF0000"/>
                </a:solidFill>
              </a:rPr>
              <a:t>面色数</a:t>
            </a:r>
            <a:r>
              <a:rPr lang="en-US" altLang="zh-CN" dirty="0">
                <a:solidFill>
                  <a:srgbClr val="000000"/>
                </a:solidFill>
              </a:rPr>
              <a:t>χ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(G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>
              <a:buClr>
                <a:srgbClr val="3333CC"/>
              </a:buClr>
            </a:pPr>
            <a:r>
              <a:rPr lang="zh-CN" altLang="en-US" dirty="0">
                <a:solidFill>
                  <a:schemeClr val="hlink"/>
                </a:solidFill>
              </a:rPr>
              <a:t>定理</a:t>
            </a:r>
            <a:r>
              <a:rPr lang="en-US" altLang="zh-CN" dirty="0" smtClean="0">
                <a:solidFill>
                  <a:schemeClr val="hlink"/>
                </a:solidFill>
              </a:rPr>
              <a:t>12.5:</a:t>
            </a:r>
            <a:r>
              <a:rPr lang="en-US" altLang="zh-CN" dirty="0" smtClean="0"/>
              <a:t> </a:t>
            </a:r>
            <a:r>
              <a:rPr lang="el-GR" altLang="zh-CN" dirty="0"/>
              <a:t>χ(</a:t>
            </a:r>
            <a:r>
              <a:rPr lang="en-US" altLang="zh-CN" dirty="0"/>
              <a:t>G</a:t>
            </a:r>
            <a:r>
              <a:rPr lang="en-US" altLang="zh-CN" dirty="0" smtClean="0"/>
              <a:t>)≤</a:t>
            </a:r>
            <a:r>
              <a:rPr lang="el-GR" altLang="zh-CN" dirty="0" smtClean="0"/>
              <a:t>Δ(</a:t>
            </a:r>
            <a:r>
              <a:rPr lang="en-US" altLang="zh-CN" dirty="0"/>
              <a:t>G)+1</a:t>
            </a:r>
          </a:p>
          <a:p>
            <a:pPr lvl="0">
              <a:buClr>
                <a:srgbClr val="3333CC"/>
              </a:buClr>
            </a:pPr>
            <a:r>
              <a:rPr lang="zh-CN" altLang="en-US" dirty="0">
                <a:solidFill>
                  <a:schemeClr val="hlink"/>
                </a:solidFill>
              </a:rPr>
              <a:t>定理</a:t>
            </a:r>
            <a:r>
              <a:rPr lang="en-US" altLang="zh-CN" dirty="0" smtClean="0">
                <a:solidFill>
                  <a:schemeClr val="hlink"/>
                </a:solidFill>
              </a:rPr>
              <a:t>12.6(Brooks</a:t>
            </a:r>
            <a:r>
              <a:rPr lang="en-US" altLang="zh-CN" dirty="0">
                <a:solidFill>
                  <a:schemeClr val="hlink"/>
                </a:solidFill>
              </a:rPr>
              <a:t>):</a:t>
            </a:r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zh-CN" altLang="en-US" dirty="0"/>
              <a:t>连通非完全图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≥3)</a:t>
            </a:r>
            <a:r>
              <a:rPr lang="zh-CN" altLang="en-US" dirty="0"/>
              <a:t>非奇圈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l-GR" altLang="zh-CN" dirty="0"/>
              <a:t>χ(</a:t>
            </a:r>
            <a:r>
              <a:rPr lang="en-US" altLang="zh-CN" i="1" dirty="0"/>
              <a:t>G</a:t>
            </a:r>
            <a:r>
              <a:rPr lang="en-US" altLang="zh-CN" dirty="0"/>
              <a:t>) ≤ </a:t>
            </a:r>
            <a:r>
              <a:rPr lang="el-GR" altLang="zh-CN" dirty="0"/>
              <a:t>Δ(</a:t>
            </a:r>
            <a:r>
              <a:rPr lang="en-US" altLang="zh-CN" i="1" dirty="0"/>
              <a:t>G</a:t>
            </a:r>
            <a:r>
              <a:rPr lang="en-US" altLang="zh-CN" dirty="0"/>
              <a:t>).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某</a:t>
            </a:r>
            <a:r>
              <a:rPr lang="zh-CN" altLang="en-US" dirty="0"/>
              <a:t>公司生产</a:t>
            </a:r>
            <a:r>
              <a:rPr lang="en-US" altLang="zh-CN" i="1" dirty="0"/>
              <a:t>n</a:t>
            </a:r>
            <a:r>
              <a:rPr lang="zh-CN" altLang="en-US" dirty="0"/>
              <a:t>种化学制品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, ……, </a:t>
            </a:r>
            <a:r>
              <a:rPr lang="en-US" altLang="zh-CN" dirty="0" smtClean="0"/>
              <a:t>C</a:t>
            </a:r>
            <a:r>
              <a:rPr lang="en-US" altLang="zh-CN" i="1" baseline="-25000" dirty="0"/>
              <a:t>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/>
              <a:t>其中某些制品是互不相容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若</a:t>
            </a:r>
            <a:r>
              <a:rPr lang="zh-CN" altLang="en-US" dirty="0"/>
              <a:t>它们</a:t>
            </a:r>
            <a:r>
              <a:rPr lang="zh-CN" altLang="en-US" dirty="0" smtClean="0"/>
              <a:t>互相接触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</a:t>
            </a:r>
            <a:r>
              <a:rPr lang="zh-CN" altLang="en-US" dirty="0"/>
              <a:t>会引起</a:t>
            </a:r>
            <a:r>
              <a:rPr lang="zh-CN" altLang="en-US" dirty="0" smtClean="0"/>
              <a:t>爆炸</a:t>
            </a:r>
            <a:r>
              <a:rPr lang="en-US" altLang="zh-CN" dirty="0" smtClean="0"/>
              <a:t>. </a:t>
            </a:r>
            <a:r>
              <a:rPr lang="zh-CN" altLang="en-US" dirty="0" smtClean="0"/>
              <a:t>作为</a:t>
            </a:r>
            <a:r>
              <a:rPr lang="zh-CN" altLang="en-US" dirty="0"/>
              <a:t>一种预防</a:t>
            </a:r>
            <a:r>
              <a:rPr lang="zh-CN" altLang="en-US" dirty="0" smtClean="0"/>
              <a:t>措施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</a:t>
            </a:r>
            <a:r>
              <a:rPr lang="zh-CN" altLang="en-US" dirty="0"/>
              <a:t>公司希望把仓库分成若干隔</a:t>
            </a:r>
            <a:r>
              <a:rPr lang="zh-CN" altLang="en-US" dirty="0" smtClean="0"/>
              <a:t>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以便把不相容</a:t>
            </a:r>
            <a:r>
              <a:rPr lang="zh-CN" altLang="en-US" dirty="0"/>
              <a:t>的化学制品储藏在不同的隔间</a:t>
            </a:r>
            <a:r>
              <a:rPr lang="zh-CN" altLang="en-US" dirty="0" smtClean="0"/>
              <a:t>里</a:t>
            </a:r>
            <a:r>
              <a:rPr lang="en-US" altLang="zh-CN" dirty="0" smtClean="0"/>
              <a:t>.</a:t>
            </a:r>
          </a:p>
          <a:p>
            <a:pPr algn="just"/>
            <a:r>
              <a:rPr lang="zh-CN" altLang="en-US" dirty="0" smtClean="0"/>
              <a:t>问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这个</a:t>
            </a:r>
            <a:r>
              <a:rPr lang="zh-CN" altLang="en-US" dirty="0"/>
              <a:t>仓库至少应该分成几个隔</a:t>
            </a:r>
            <a:r>
              <a:rPr lang="zh-CN" altLang="en-US" dirty="0" smtClean="0"/>
              <a:t>间</a:t>
            </a:r>
            <a:r>
              <a:rPr lang="en-US" altLang="zh-CN" dirty="0" smtClean="0"/>
              <a:t>?</a:t>
            </a: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7815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边</a:t>
            </a:r>
            <a:r>
              <a:rPr lang="zh-CN" altLang="en-US" noProof="0" dirty="0" smtClean="0"/>
              <a:t>着色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hlink"/>
                </a:solidFill>
              </a:rPr>
              <a:t>定理</a:t>
            </a:r>
            <a:r>
              <a:rPr lang="en-US" altLang="zh-CN" dirty="0">
                <a:solidFill>
                  <a:schemeClr val="hlink"/>
                </a:solidFill>
              </a:rPr>
              <a:t>12.17 </a:t>
            </a:r>
            <a:r>
              <a:rPr lang="en-US" altLang="zh-CN" dirty="0"/>
              <a:t>(</a:t>
            </a:r>
            <a:r>
              <a:rPr lang="en-US" altLang="zh-CN" dirty="0" err="1"/>
              <a:t>Vizing</a:t>
            </a:r>
            <a:r>
              <a:rPr lang="en-US" altLang="zh-CN" dirty="0"/>
              <a:t>, </a:t>
            </a:r>
            <a:r>
              <a:rPr lang="zh-CN" altLang="en-US" dirty="0"/>
              <a:t>维津</a:t>
            </a:r>
            <a:r>
              <a:rPr lang="en-US" altLang="zh-CN" dirty="0"/>
              <a:t>): G</a:t>
            </a:r>
            <a:r>
              <a:rPr lang="zh-CN" altLang="en-US" dirty="0"/>
              <a:t>是简单图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              </a:t>
            </a:r>
            <a:r>
              <a:rPr lang="el-GR" altLang="zh-CN" dirty="0" smtClean="0"/>
              <a:t>Δ(</a:t>
            </a:r>
            <a:r>
              <a:rPr lang="en-US" altLang="zh-CN" dirty="0"/>
              <a:t>G) ≤ </a:t>
            </a:r>
            <a:r>
              <a:rPr lang="el-GR" altLang="zh-CN" dirty="0"/>
              <a:t>χ</a:t>
            </a:r>
            <a:r>
              <a:rPr lang="el-GR" altLang="zh-CN" dirty="0">
                <a:latin typeface="Tahoma" panose="020B0604030504040204" pitchFamily="34" charset="0"/>
              </a:rPr>
              <a:t>’</a:t>
            </a:r>
            <a:r>
              <a:rPr lang="el-GR" altLang="zh-CN" dirty="0"/>
              <a:t>(</a:t>
            </a:r>
            <a:r>
              <a:rPr lang="en-US" altLang="zh-CN" dirty="0"/>
              <a:t>G) ≤ </a:t>
            </a:r>
            <a:r>
              <a:rPr lang="el-GR" altLang="zh-CN" dirty="0"/>
              <a:t>Δ(</a:t>
            </a:r>
            <a:r>
              <a:rPr lang="en-US" altLang="zh-CN" dirty="0"/>
              <a:t>G)+1.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某一天内</a:t>
            </a:r>
            <a:r>
              <a:rPr lang="zh-CN" altLang="en-US" dirty="0"/>
              <a:t>有</a:t>
            </a:r>
            <a:r>
              <a:rPr lang="en-US" altLang="zh-CN" i="1" dirty="0"/>
              <a:t>n</a:t>
            </a:r>
            <a:r>
              <a:rPr lang="zh-CN" altLang="en-US" dirty="0"/>
              <a:t>个教师给</a:t>
            </a:r>
            <a:r>
              <a:rPr lang="en-US" altLang="zh-CN" i="1" dirty="0"/>
              <a:t>m</a:t>
            </a:r>
            <a:r>
              <a:rPr lang="zh-CN" altLang="en-US" dirty="0"/>
              <a:t>个班上课</a:t>
            </a:r>
            <a:r>
              <a:rPr lang="en-US" altLang="zh-CN" dirty="0"/>
              <a:t>. </a:t>
            </a:r>
            <a:r>
              <a:rPr lang="zh-CN" altLang="en-US" dirty="0"/>
              <a:t>每个教师在同课时只能给一个班上课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(1) </a:t>
            </a:r>
            <a:r>
              <a:rPr lang="zh-CN" altLang="en-US" dirty="0"/>
              <a:t>这一天内至少排多少节课</a:t>
            </a:r>
            <a:r>
              <a:rPr lang="en-US" altLang="zh-CN" dirty="0"/>
              <a:t>?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(2) </a:t>
            </a:r>
            <a:r>
              <a:rPr lang="zh-CN" altLang="en-US" dirty="0"/>
              <a:t>不增加节数情况下至少需要几个教室</a:t>
            </a:r>
            <a:r>
              <a:rPr lang="en-US" altLang="zh-CN" dirty="0"/>
              <a:t>?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n</a:t>
            </a:r>
            <a:r>
              <a:rPr lang="en-US" altLang="zh-CN" dirty="0"/>
              <a:t>=4, </a:t>
            </a:r>
            <a:r>
              <a:rPr lang="en-US" altLang="zh-CN" i="1" dirty="0"/>
              <a:t>m</a:t>
            </a:r>
            <a:r>
              <a:rPr lang="en-US" altLang="zh-CN" dirty="0"/>
              <a:t>=5. </a:t>
            </a:r>
            <a:r>
              <a:rPr lang="zh-CN" altLang="en-US" dirty="0"/>
              <a:t>教师是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 t</a:t>
            </a:r>
            <a:r>
              <a:rPr lang="en-US" altLang="zh-CN" baseline="-25000" dirty="0"/>
              <a:t>3</a:t>
            </a:r>
            <a:r>
              <a:rPr lang="en-US" altLang="zh-CN" dirty="0"/>
              <a:t>, t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zh-CN" altLang="en-US" dirty="0"/>
              <a:t>班是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, c</a:t>
            </a:r>
            <a:r>
              <a:rPr lang="en-US" altLang="zh-CN" baseline="-25000" dirty="0"/>
              <a:t>3</a:t>
            </a:r>
            <a:r>
              <a:rPr lang="en-US" altLang="zh-CN" dirty="0"/>
              <a:t>, c</a:t>
            </a:r>
            <a:r>
              <a:rPr lang="en-US" altLang="zh-CN" baseline="-25000" dirty="0"/>
              <a:t>4</a:t>
            </a:r>
            <a:r>
              <a:rPr lang="en-US" altLang="zh-CN" dirty="0"/>
              <a:t>, c</a:t>
            </a:r>
            <a:r>
              <a:rPr lang="en-US" altLang="zh-CN" baseline="-25000" dirty="0"/>
              <a:t>5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/>
              <a:t>…...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194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爱课程网站教学视频</a:t>
            </a:r>
          </a:p>
          <a:p>
            <a:pPr lvl="1">
              <a:defRPr/>
            </a:pPr>
            <a:r>
              <a:rPr lang="zh-CN" altLang="en-US" sz="2225" dirty="0">
                <a:solidFill>
                  <a:schemeClr val="tx2"/>
                </a:solidFill>
              </a:rPr>
              <a:t>http://www.icourses.cn/coursestatic/course_6447.</a:t>
            </a:r>
            <a:r>
              <a:rPr lang="zh-CN" altLang="en-US" sz="2225" dirty="0" smtClean="0">
                <a:solidFill>
                  <a:schemeClr val="tx2"/>
                </a:solidFill>
              </a:rPr>
              <a:t>html</a:t>
            </a:r>
            <a:endParaRPr lang="zh-CN" altLang="en-US" sz="2225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ym typeface="+mn-ea"/>
              </a:rPr>
              <a:t>webinar </a:t>
            </a:r>
            <a:r>
              <a:rPr lang="zh-CN" altLang="en-US" dirty="0" smtClean="0">
                <a:sym typeface="+mn-ea"/>
              </a:rPr>
              <a:t>讲解内容（百度网盘）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800" dirty="0" smtClean="0">
                <a:sym typeface="+mn-ea"/>
              </a:rPr>
              <a:t>账号：</a:t>
            </a:r>
            <a:r>
              <a:rPr lang="en-US" altLang="zh-CN" sz="2800" u="sng" dirty="0" smtClean="0">
                <a:sym typeface="+mn-ea"/>
              </a:rPr>
              <a:t>gt2015spring@163.com</a:t>
            </a:r>
            <a:r>
              <a:rPr lang="en-US" altLang="zh-CN" sz="2800" dirty="0" smtClean="0">
                <a:sym typeface="+mn-ea"/>
              </a:rPr>
              <a:t> </a:t>
            </a:r>
          </a:p>
          <a:p>
            <a:pPr lvl="1">
              <a:defRPr/>
            </a:pPr>
            <a:r>
              <a:rPr lang="zh-CN" altLang="en-US" sz="2800" dirty="0" smtClean="0">
                <a:sym typeface="+mn-ea"/>
              </a:rPr>
              <a:t>密码：</a:t>
            </a:r>
            <a:r>
              <a:rPr lang="en-US" altLang="zh-CN" sz="2800" dirty="0" smtClean="0">
                <a:sym typeface="+mn-ea"/>
              </a:rPr>
              <a:t>gt2015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sym typeface="+mn-ea"/>
              </a:rPr>
              <a:t>欢迎贡献图论学习资源，协助维护网盘内容，但不能随意破坏！</a:t>
            </a:r>
            <a:endParaRPr lang="en-US" altLang="zh-CN" sz="2800" dirty="0" smtClean="0">
              <a:solidFill>
                <a:schemeClr val="tx2"/>
              </a:solidFill>
              <a:sym typeface="+mn-ea"/>
            </a:endParaRPr>
          </a:p>
          <a:p>
            <a:pPr>
              <a:defRPr/>
            </a:pPr>
            <a:r>
              <a:rPr lang="en-US" altLang="zh-CN" sz="3200" dirty="0" smtClean="0">
                <a:sym typeface="+mn-ea"/>
              </a:rPr>
              <a:t>Blackboard</a:t>
            </a:r>
            <a:r>
              <a:rPr lang="zh-CN" altLang="en-US" sz="3200" dirty="0" smtClean="0">
                <a:sym typeface="+mn-ea"/>
              </a:rPr>
              <a:t>（</a:t>
            </a:r>
            <a:r>
              <a:rPr lang="en-US" altLang="zh-CN" sz="3200" dirty="0" smtClean="0">
                <a:sym typeface="+mn-ea"/>
              </a:rPr>
              <a:t>BB</a:t>
            </a:r>
            <a:r>
              <a:rPr lang="zh-CN" altLang="en-US" sz="3200" dirty="0" smtClean="0">
                <a:sym typeface="+mn-ea"/>
              </a:rPr>
              <a:t>）系统</a:t>
            </a:r>
            <a:endParaRPr lang="en-US" altLang="zh-CN" sz="3200" dirty="0">
              <a:sym typeface="+mn-ea"/>
            </a:endParaRPr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网络学习资源</a:t>
            </a:r>
          </a:p>
        </p:txBody>
      </p:sp>
    </p:spTree>
    <p:extLst>
      <p:ext uri="{BB962C8B-B14F-4D97-AF65-F5344CB8AC3E}">
        <p14:creationId xmlns:p14="http://schemas.microsoft.com/office/powerpoint/2010/main" val="310179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求色数多项式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hlink"/>
                </a:solidFill>
              </a:rPr>
              <a:t>递推公式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)+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\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), </a:t>
            </a:r>
            <a:r>
              <a:rPr lang="en-US" altLang="zh-CN" i="1" dirty="0"/>
              <a:t>e</a:t>
            </a:r>
            <a:r>
              <a:rPr lang="en-US" altLang="zh-CN" dirty="0"/>
              <a:t>=(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∉</a:t>
            </a:r>
            <a:r>
              <a:rPr lang="en-US" altLang="zh-CN" i="1" dirty="0"/>
              <a:t>E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-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)-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\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), </a:t>
            </a:r>
            <a:r>
              <a:rPr lang="en-US" altLang="zh-CN" i="1" dirty="0"/>
              <a:t>e</a:t>
            </a:r>
            <a:r>
              <a:rPr lang="en-US" altLang="zh-CN" dirty="0"/>
              <a:t> =(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∈</a:t>
            </a:r>
            <a:r>
              <a:rPr lang="en-US" altLang="zh-CN" i="1" dirty="0"/>
              <a:t>E</a:t>
            </a:r>
          </a:p>
          <a:p>
            <a:r>
              <a:rPr lang="zh-CN" altLang="en-US" dirty="0">
                <a:solidFill>
                  <a:schemeClr val="hlink"/>
                </a:solidFill>
              </a:rPr>
              <a:t>零图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</a:t>
            </a:r>
            <a:r>
              <a:rPr lang="en-US" altLang="zh-CN" i="1" dirty="0"/>
              <a:t>k</a:t>
            </a:r>
            <a:r>
              <a:rPr lang="en-US" altLang="zh-CN" i="1" baseline="30000" dirty="0"/>
              <a:t>n</a:t>
            </a:r>
          </a:p>
          <a:p>
            <a:r>
              <a:rPr lang="zh-CN" altLang="en-US" dirty="0">
                <a:solidFill>
                  <a:schemeClr val="hlink"/>
                </a:solidFill>
              </a:rPr>
              <a:t>完全图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</a:t>
            </a:r>
            <a:r>
              <a:rPr lang="en-US" altLang="zh-CN" i="1" dirty="0"/>
              <a:t> k</a:t>
            </a:r>
            <a:r>
              <a:rPr lang="en-US" altLang="zh-CN" i="1" u="sng" baseline="30000" dirty="0"/>
              <a:t>n</a:t>
            </a:r>
            <a:r>
              <a:rPr lang="en-US" altLang="zh-CN" i="1" baseline="30000" dirty="0"/>
              <a:t> </a:t>
            </a:r>
            <a:r>
              <a:rPr lang="en-US" altLang="zh-CN" dirty="0"/>
              <a:t>=</a:t>
            </a:r>
            <a:r>
              <a:rPr lang="en-US" altLang="zh-CN" i="1" baseline="30000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dirty="0"/>
              <a:t>-1)…(</a:t>
            </a:r>
            <a:r>
              <a:rPr lang="en-US" altLang="zh-CN" i="1" dirty="0"/>
              <a:t>k</a:t>
            </a:r>
            <a:r>
              <a:rPr lang="en-US" altLang="zh-CN" dirty="0"/>
              <a:t>-</a:t>
            </a:r>
            <a:r>
              <a:rPr lang="en-US" altLang="zh-CN" i="1" dirty="0"/>
              <a:t>n</a:t>
            </a:r>
            <a:r>
              <a:rPr lang="en-US" altLang="zh-CN" dirty="0"/>
              <a:t>+1)=</a:t>
            </a:r>
            <a:r>
              <a:rPr lang="en-US" altLang="zh-CN" i="1" dirty="0"/>
              <a:t>n</a:t>
            </a:r>
            <a:r>
              <a:rPr lang="en-US" altLang="zh-CN" dirty="0"/>
              <a:t>!C</a:t>
            </a:r>
            <a:r>
              <a:rPr lang="en-US" altLang="zh-CN" i="1" baseline="-40000" dirty="0"/>
              <a:t>k</a:t>
            </a:r>
            <a:r>
              <a:rPr lang="en-US" altLang="zh-CN" i="1" baseline="40000" dirty="0"/>
              <a:t>n</a:t>
            </a:r>
          </a:p>
          <a:p>
            <a:r>
              <a:rPr lang="zh-CN" altLang="en-US" dirty="0">
                <a:solidFill>
                  <a:schemeClr val="hlink"/>
                </a:solidFill>
              </a:rPr>
              <a:t>树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dirty="0"/>
              <a:t>-1)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-1</a:t>
            </a:r>
          </a:p>
          <a:p>
            <a:r>
              <a:rPr lang="zh-CN" altLang="en-US" dirty="0">
                <a:solidFill>
                  <a:schemeClr val="hlink"/>
                </a:solidFill>
              </a:rPr>
              <a:t>圈</a:t>
            </a:r>
            <a:r>
              <a:rPr lang="en-US" altLang="zh-CN" dirty="0"/>
              <a:t>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)=(</a:t>
            </a:r>
            <a:r>
              <a:rPr lang="en-US" altLang="zh-CN" i="1" dirty="0"/>
              <a:t>k</a:t>
            </a:r>
            <a:r>
              <a:rPr lang="en-US" altLang="zh-CN" dirty="0"/>
              <a:t>-1)</a:t>
            </a:r>
            <a:r>
              <a:rPr lang="en-US" altLang="zh-CN" i="1" baseline="30000" dirty="0"/>
              <a:t>n</a:t>
            </a:r>
            <a:r>
              <a:rPr lang="en-US" altLang="zh-CN" dirty="0"/>
              <a:t>+(-1)</a:t>
            </a:r>
            <a:r>
              <a:rPr lang="en-US" altLang="zh-CN" i="1" baseline="30000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dirty="0"/>
              <a:t>-1</a:t>
            </a:r>
            <a:r>
              <a:rPr lang="en-US" altLang="zh-CN" dirty="0" smtClean="0"/>
              <a:t>)</a:t>
            </a:r>
          </a:p>
          <a:p>
            <a:r>
              <a:rPr lang="el-GR" altLang="zh-CN" dirty="0">
                <a:solidFill>
                  <a:srgbClr val="FF0000"/>
                </a:solidFill>
              </a:rPr>
              <a:t>χ(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)=</a:t>
            </a:r>
            <a:r>
              <a:rPr lang="en-US" altLang="zh-CN" dirty="0" smtClean="0"/>
              <a:t>min{</a:t>
            </a:r>
            <a:r>
              <a:rPr lang="en-US" altLang="zh-CN" i="1" dirty="0" err="1" smtClean="0"/>
              <a:t>k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)&gt;</a:t>
            </a:r>
            <a:r>
              <a:rPr lang="en-US" altLang="zh-CN" dirty="0" smtClean="0"/>
              <a:t>0}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8800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12.3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201612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 + 3</a:t>
            </a:r>
            <a:r>
              <a:rPr lang="en-US" altLang="zh-CN" i="1" dirty="0"/>
              <a:t>f</a:t>
            </a:r>
            <a:r>
              <a:rPr lang="en-US" altLang="zh-CN" dirty="0"/>
              <a:t>(K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 + </a:t>
            </a:r>
            <a:r>
              <a:rPr lang="en-US" altLang="zh-CN" i="1" dirty="0"/>
              <a:t>f</a:t>
            </a:r>
            <a:r>
              <a:rPr lang="en-US" altLang="zh-CN" dirty="0"/>
              <a:t>(K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   =</a:t>
            </a:r>
            <a:r>
              <a:rPr lang="en-US" altLang="zh-CN" i="1" dirty="0"/>
              <a:t>k</a:t>
            </a:r>
            <a:r>
              <a:rPr lang="en-US" altLang="zh-CN" u="sng" baseline="30000" dirty="0"/>
              <a:t>5</a:t>
            </a:r>
            <a:r>
              <a:rPr lang="en-US" altLang="zh-CN" dirty="0"/>
              <a:t>+3</a:t>
            </a:r>
            <a:r>
              <a:rPr lang="en-US" altLang="zh-CN" i="1" dirty="0"/>
              <a:t>k</a:t>
            </a:r>
            <a:r>
              <a:rPr lang="en-US" altLang="zh-CN" u="sng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/>
              <a:t>k</a:t>
            </a:r>
            <a:r>
              <a:rPr lang="en-US" altLang="zh-CN" u="sng" baseline="30000" dirty="0"/>
              <a:t>3</a:t>
            </a:r>
            <a:r>
              <a:rPr lang="en-US" altLang="zh-CN" dirty="0"/>
              <a:t>=</a:t>
            </a:r>
            <a:r>
              <a:rPr lang="en-US" altLang="zh-CN" i="1" dirty="0"/>
              <a:t>k</a:t>
            </a:r>
            <a:r>
              <a:rPr lang="en-US" altLang="zh-CN" baseline="30000" dirty="0"/>
              <a:t>5</a:t>
            </a:r>
            <a:r>
              <a:rPr lang="en-US" altLang="zh-CN" dirty="0"/>
              <a:t>-7</a:t>
            </a:r>
            <a:r>
              <a:rPr lang="en-US" altLang="zh-CN" i="1" dirty="0"/>
              <a:t>k</a:t>
            </a:r>
            <a:r>
              <a:rPr lang="en-US" altLang="zh-CN" baseline="30000" dirty="0"/>
              <a:t>4</a:t>
            </a:r>
            <a:r>
              <a:rPr lang="en-US" altLang="zh-CN" dirty="0"/>
              <a:t>+18</a:t>
            </a:r>
            <a:r>
              <a:rPr lang="en-US" altLang="zh-CN" i="1" dirty="0"/>
              <a:t>k</a:t>
            </a:r>
            <a:r>
              <a:rPr lang="en-US" altLang="zh-CN" baseline="30000" dirty="0"/>
              <a:t>3</a:t>
            </a:r>
            <a:r>
              <a:rPr lang="en-US" altLang="zh-CN" dirty="0"/>
              <a:t>-20</a:t>
            </a:r>
            <a:r>
              <a:rPr lang="en-US" altLang="zh-CN" i="1" dirty="0"/>
              <a:t>k</a:t>
            </a:r>
            <a:r>
              <a:rPr lang="en-US" altLang="zh-CN" baseline="30000" dirty="0"/>
              <a:t>2</a:t>
            </a:r>
            <a:r>
              <a:rPr lang="en-US" altLang="zh-CN" dirty="0"/>
              <a:t>+8</a:t>
            </a:r>
            <a:r>
              <a:rPr lang="en-US" altLang="zh-CN" i="1" dirty="0"/>
              <a:t>k</a:t>
            </a:r>
            <a:r>
              <a:rPr lang="en-US" altLang="zh-CN" baseline="30000" dirty="0"/>
              <a:t>1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   </a:t>
            </a:r>
            <a:r>
              <a:rPr lang="el-GR" altLang="zh-CN" dirty="0"/>
              <a:t>χ(</a:t>
            </a:r>
            <a:r>
              <a:rPr lang="en-US" altLang="zh-CN" dirty="0"/>
              <a:t>G)=min{5, 4, 3}=3. </a:t>
            </a:r>
            <a:r>
              <a:rPr lang="en-US" altLang="zh-CN" i="1" dirty="0"/>
              <a:t>f</a:t>
            </a:r>
            <a:r>
              <a:rPr lang="en-US" altLang="zh-CN" dirty="0"/>
              <a:t>(G, 3)=6. </a:t>
            </a:r>
            <a:endParaRPr lang="zh-CN" altLang="en-US" dirty="0"/>
          </a:p>
        </p:txBody>
      </p:sp>
      <p:grpSp>
        <p:nvGrpSpPr>
          <p:cNvPr id="40966" name="组合 40"/>
          <p:cNvGrpSpPr/>
          <p:nvPr/>
        </p:nvGrpSpPr>
        <p:grpSpPr>
          <a:xfrm>
            <a:off x="34925" y="2997200"/>
            <a:ext cx="1206500" cy="1152525"/>
            <a:chOff x="6516216" y="1484784"/>
            <a:chExt cx="1584052" cy="1512168"/>
          </a:xfrm>
        </p:grpSpPr>
        <p:sp>
          <p:nvSpPr>
            <p:cNvPr id="7" name="椭圆 6"/>
            <p:cNvSpPr/>
            <p:nvPr/>
          </p:nvSpPr>
          <p:spPr bwMode="auto">
            <a:xfrm>
              <a:off x="6516216" y="206090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164288" y="1484784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884368" y="2060848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804248" y="278098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7596336" y="278098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1157" name="直接连接符 19"/>
            <p:cNvCxnSpPr/>
            <p:nvPr/>
          </p:nvCxnSpPr>
          <p:spPr>
            <a:xfrm rot="5400000">
              <a:off x="6736499" y="1633124"/>
              <a:ext cx="423406" cy="495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58" name="直接连接符 27"/>
            <p:cNvCxnSpPr/>
            <p:nvPr/>
          </p:nvCxnSpPr>
          <p:spPr>
            <a:xfrm rot="-5400000" flipH="1">
              <a:off x="7420603" y="1597091"/>
              <a:ext cx="423351" cy="5674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59" name="直接连接符 29"/>
            <p:cNvCxnSpPr/>
            <p:nvPr/>
          </p:nvCxnSpPr>
          <p:spPr>
            <a:xfrm rot="-5400000" flipH="1">
              <a:off x="6462147" y="2438890"/>
              <a:ext cx="535739" cy="2117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60" name="直接连接符 31"/>
            <p:cNvCxnSpPr/>
            <p:nvPr/>
          </p:nvCxnSpPr>
          <p:spPr>
            <a:xfrm>
              <a:off x="6732116" y="2168888"/>
              <a:ext cx="864220" cy="7200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61" name="直接连接符 33"/>
            <p:cNvCxnSpPr/>
            <p:nvPr/>
          </p:nvCxnSpPr>
          <p:spPr>
            <a:xfrm flipV="1">
              <a:off x="6732116" y="2168833"/>
              <a:ext cx="1152252" cy="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62" name="直接连接符 35"/>
            <p:cNvCxnSpPr/>
            <p:nvPr/>
          </p:nvCxnSpPr>
          <p:spPr>
            <a:xfrm rot="5400000">
              <a:off x="7618571" y="2438864"/>
              <a:ext cx="535794" cy="2117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63" name="直接连接符 39"/>
            <p:cNvCxnSpPr/>
            <p:nvPr/>
          </p:nvCxnSpPr>
          <p:spPr>
            <a:xfrm>
              <a:off x="7020148" y="2888968"/>
              <a:ext cx="5761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0967" name="右箭头 18"/>
          <p:cNvSpPr/>
          <p:nvPr/>
        </p:nvSpPr>
        <p:spPr>
          <a:xfrm>
            <a:off x="1619250" y="3500438"/>
            <a:ext cx="663575" cy="30162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68" name="组合 50"/>
          <p:cNvGrpSpPr/>
          <p:nvPr/>
        </p:nvGrpSpPr>
        <p:grpSpPr>
          <a:xfrm>
            <a:off x="2484438" y="2997200"/>
            <a:ext cx="1200150" cy="1146175"/>
            <a:chOff x="3419872" y="2996952"/>
            <a:chExt cx="1584325" cy="1512887"/>
          </a:xfrm>
        </p:grpSpPr>
        <p:grpSp>
          <p:nvGrpSpPr>
            <p:cNvPr id="41118" name="组合 40"/>
            <p:cNvGrpSpPr/>
            <p:nvPr/>
          </p:nvGrpSpPr>
          <p:grpSpPr>
            <a:xfrm>
              <a:off x="3419872" y="2996952"/>
              <a:ext cx="1584325" cy="1512887"/>
              <a:chOff x="6516216" y="1484784"/>
              <a:chExt cx="1584052" cy="1512168"/>
            </a:xfrm>
          </p:grpSpPr>
          <p:sp>
            <p:nvSpPr>
              <p:cNvPr id="21" name="椭圆 20"/>
              <p:cNvSpPr/>
              <p:nvPr/>
            </p:nvSpPr>
            <p:spPr bwMode="auto">
              <a:xfrm>
                <a:off x="6516216" y="206090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7164288" y="1484784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7884368" y="2060848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 bwMode="auto">
              <a:xfrm>
                <a:off x="6804248" y="278098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7596336" y="278098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135" name="直接连接符 19"/>
              <p:cNvCxnSpPr/>
              <p:nvPr/>
            </p:nvCxnSpPr>
            <p:spPr>
              <a:xfrm rot="5400000">
                <a:off x="6736499" y="1633124"/>
                <a:ext cx="423406" cy="4954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36" name="直接连接符 27"/>
              <p:cNvCxnSpPr/>
              <p:nvPr/>
            </p:nvCxnSpPr>
            <p:spPr>
              <a:xfrm rot="-5400000" flipH="1">
                <a:off x="7420603" y="1597091"/>
                <a:ext cx="423351" cy="5674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37" name="直接连接符 29"/>
              <p:cNvCxnSpPr/>
              <p:nvPr/>
            </p:nvCxnSpPr>
            <p:spPr>
              <a:xfrm rot="-5400000" flipH="1">
                <a:off x="6462147" y="2438890"/>
                <a:ext cx="535739" cy="2117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38" name="直接连接符 31"/>
              <p:cNvCxnSpPr/>
              <p:nvPr/>
            </p:nvCxnSpPr>
            <p:spPr>
              <a:xfrm>
                <a:off x="6732116" y="2168888"/>
                <a:ext cx="864220" cy="7200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39" name="直接连接符 33"/>
              <p:cNvCxnSpPr/>
              <p:nvPr/>
            </p:nvCxnSpPr>
            <p:spPr>
              <a:xfrm flipV="1">
                <a:off x="6732116" y="2168833"/>
                <a:ext cx="1152252" cy="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40" name="直接连接符 35"/>
              <p:cNvCxnSpPr/>
              <p:nvPr/>
            </p:nvCxnSpPr>
            <p:spPr>
              <a:xfrm rot="5400000">
                <a:off x="7618571" y="2438864"/>
                <a:ext cx="535794" cy="2117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141" name="直接连接符 39"/>
              <p:cNvCxnSpPr/>
              <p:nvPr/>
            </p:nvCxnSpPr>
            <p:spPr>
              <a:xfrm>
                <a:off x="7020148" y="2888968"/>
                <a:ext cx="5761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1119" name="直接连接符 31"/>
            <p:cNvCxnSpPr/>
            <p:nvPr/>
          </p:nvCxnSpPr>
          <p:spPr>
            <a:xfrm rot="5400000" flipH="1" flipV="1">
              <a:off x="4072230" y="3577758"/>
              <a:ext cx="567691" cy="92761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0969" name="十字形 35"/>
          <p:cNvSpPr/>
          <p:nvPr/>
        </p:nvSpPr>
        <p:spPr>
          <a:xfrm>
            <a:off x="4140200" y="3429000"/>
            <a:ext cx="360363" cy="4318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0" name="组合 40"/>
          <p:cNvGrpSpPr/>
          <p:nvPr/>
        </p:nvGrpSpPr>
        <p:grpSpPr>
          <a:xfrm>
            <a:off x="4932363" y="2997200"/>
            <a:ext cx="1206500" cy="1152525"/>
            <a:chOff x="6516216" y="1484784"/>
            <a:chExt cx="1584052" cy="1512168"/>
          </a:xfrm>
        </p:grpSpPr>
        <p:sp>
          <p:nvSpPr>
            <p:cNvPr id="38" name="椭圆 37"/>
            <p:cNvSpPr/>
            <p:nvPr/>
          </p:nvSpPr>
          <p:spPr bwMode="auto">
            <a:xfrm>
              <a:off x="6516216" y="206090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164288" y="1484784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7884368" y="2060848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596336" y="278098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1113" name="直接连接符 19"/>
            <p:cNvCxnSpPr/>
            <p:nvPr/>
          </p:nvCxnSpPr>
          <p:spPr>
            <a:xfrm rot="5400000">
              <a:off x="6736499" y="1633124"/>
              <a:ext cx="423406" cy="495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4" name="直接连接符 27"/>
            <p:cNvCxnSpPr/>
            <p:nvPr/>
          </p:nvCxnSpPr>
          <p:spPr>
            <a:xfrm rot="-5400000" flipH="1">
              <a:off x="7420603" y="1597091"/>
              <a:ext cx="423351" cy="5674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5" name="直接连接符 31"/>
            <p:cNvCxnSpPr/>
            <p:nvPr/>
          </p:nvCxnSpPr>
          <p:spPr>
            <a:xfrm>
              <a:off x="6732116" y="2168888"/>
              <a:ext cx="864220" cy="7200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6" name="直接连接符 33"/>
            <p:cNvCxnSpPr/>
            <p:nvPr/>
          </p:nvCxnSpPr>
          <p:spPr>
            <a:xfrm flipV="1">
              <a:off x="6732116" y="2168833"/>
              <a:ext cx="1152252" cy="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17" name="直接连接符 35"/>
            <p:cNvCxnSpPr/>
            <p:nvPr/>
          </p:nvCxnSpPr>
          <p:spPr>
            <a:xfrm rot="5400000">
              <a:off x="7618571" y="2438864"/>
              <a:ext cx="535794" cy="2117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0971" name="右箭头 49"/>
          <p:cNvSpPr/>
          <p:nvPr/>
        </p:nvSpPr>
        <p:spPr>
          <a:xfrm>
            <a:off x="1619250" y="4953000"/>
            <a:ext cx="615950" cy="279400"/>
          </a:xfrm>
          <a:prstGeom prst="rightArrow">
            <a:avLst>
              <a:gd name="adj1" fmla="val 50000"/>
              <a:gd name="adj2" fmla="val 50102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2" name="组合 101"/>
          <p:cNvGrpSpPr/>
          <p:nvPr/>
        </p:nvGrpSpPr>
        <p:grpSpPr>
          <a:xfrm>
            <a:off x="2484438" y="4375150"/>
            <a:ext cx="1119187" cy="1069975"/>
            <a:chOff x="2267744" y="4580409"/>
            <a:chExt cx="1584325" cy="1512887"/>
          </a:xfrm>
        </p:grpSpPr>
        <p:grpSp>
          <p:nvGrpSpPr>
            <p:cNvPr id="41075" name="组合 51"/>
            <p:cNvGrpSpPr/>
            <p:nvPr/>
          </p:nvGrpSpPr>
          <p:grpSpPr>
            <a:xfrm>
              <a:off x="2267744" y="4580409"/>
              <a:ext cx="1584325" cy="1512887"/>
              <a:chOff x="3419872" y="2996952"/>
              <a:chExt cx="1584325" cy="1512887"/>
            </a:xfrm>
          </p:grpSpPr>
          <p:grpSp>
            <p:nvGrpSpPr>
              <p:cNvPr id="41077" name="组合 40"/>
              <p:cNvGrpSpPr/>
              <p:nvPr/>
            </p:nvGrpSpPr>
            <p:grpSpPr>
              <a:xfrm>
                <a:off x="3419866" y="2996955"/>
                <a:ext cx="1584323" cy="1512890"/>
                <a:chOff x="6516216" y="1484784"/>
                <a:chExt cx="1584052" cy="1512168"/>
              </a:xfrm>
            </p:grpSpPr>
            <p:sp>
              <p:nvSpPr>
                <p:cNvPr id="55" name="椭圆 54"/>
                <p:cNvSpPr/>
                <p:nvPr/>
              </p:nvSpPr>
              <p:spPr bwMode="auto">
                <a:xfrm>
                  <a:off x="6516216" y="2060903"/>
                  <a:ext cx="215900" cy="215969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/>
                  <a:bevelB w="38100"/>
                </a:sp3d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 bwMode="auto">
                <a:xfrm>
                  <a:off x="7164288" y="1484784"/>
                  <a:ext cx="215900" cy="215969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/>
                  <a:bevelB w="38100"/>
                </a:sp3d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 bwMode="auto">
                <a:xfrm>
                  <a:off x="7884368" y="2060848"/>
                  <a:ext cx="215900" cy="215969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/>
                  <a:bevelB w="38100"/>
                </a:sp3d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 bwMode="auto">
                <a:xfrm>
                  <a:off x="6804248" y="2780983"/>
                  <a:ext cx="215900" cy="215969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/>
                  <a:bevelB w="38100"/>
                </a:sp3d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 bwMode="auto">
                <a:xfrm>
                  <a:off x="7596336" y="2780983"/>
                  <a:ext cx="215900" cy="215969"/>
                </a:xfrm>
                <a:prstGeom prst="ellips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/>
                  <a:bevelB w="38100"/>
                </a:sp3d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41094" name="直接连接符 19"/>
                <p:cNvCxnSpPr/>
                <p:nvPr/>
              </p:nvCxnSpPr>
              <p:spPr>
                <a:xfrm rot="5400000">
                  <a:off x="6736499" y="1633124"/>
                  <a:ext cx="423406" cy="495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095" name="直接连接符 27"/>
                <p:cNvCxnSpPr/>
                <p:nvPr/>
              </p:nvCxnSpPr>
              <p:spPr>
                <a:xfrm rot="-5400000" flipH="1">
                  <a:off x="7420603" y="1597091"/>
                  <a:ext cx="423351" cy="56741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096" name="直接连接符 29"/>
                <p:cNvCxnSpPr/>
                <p:nvPr/>
              </p:nvCxnSpPr>
              <p:spPr>
                <a:xfrm rot="-5400000" flipH="1">
                  <a:off x="6462147" y="2438890"/>
                  <a:ext cx="535739" cy="21170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097" name="直接连接符 31"/>
                <p:cNvCxnSpPr/>
                <p:nvPr/>
              </p:nvCxnSpPr>
              <p:spPr>
                <a:xfrm>
                  <a:off x="6732116" y="2168888"/>
                  <a:ext cx="864220" cy="72008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098" name="直接连接符 33"/>
                <p:cNvCxnSpPr/>
                <p:nvPr/>
              </p:nvCxnSpPr>
              <p:spPr>
                <a:xfrm flipV="1">
                  <a:off x="6732116" y="2168833"/>
                  <a:ext cx="1152252" cy="55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099" name="直接连接符 35"/>
                <p:cNvCxnSpPr/>
                <p:nvPr/>
              </p:nvCxnSpPr>
              <p:spPr>
                <a:xfrm rot="5400000">
                  <a:off x="7618571" y="2438864"/>
                  <a:ext cx="535794" cy="21170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1100" name="直接连接符 39"/>
                <p:cNvCxnSpPr/>
                <p:nvPr/>
              </p:nvCxnSpPr>
              <p:spPr>
                <a:xfrm>
                  <a:off x="7020148" y="2888968"/>
                  <a:ext cx="5761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1078" name="直接连接符 31"/>
              <p:cNvCxnSpPr/>
              <p:nvPr/>
            </p:nvCxnSpPr>
            <p:spPr>
              <a:xfrm rot="5400000" flipH="1" flipV="1">
                <a:off x="4072230" y="3577758"/>
                <a:ext cx="567691" cy="927615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1076" name="直接连接符 31"/>
            <p:cNvCxnSpPr/>
            <p:nvPr/>
          </p:nvCxnSpPr>
          <p:spPr>
            <a:xfrm rot="5400000" flipH="1" flipV="1">
              <a:off x="2303466" y="5156806"/>
              <a:ext cx="1080746" cy="3601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0973" name="十字形 69"/>
          <p:cNvSpPr/>
          <p:nvPr/>
        </p:nvSpPr>
        <p:spPr>
          <a:xfrm>
            <a:off x="3995738" y="4735513"/>
            <a:ext cx="392112" cy="39211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4" name="组合 89"/>
          <p:cNvGrpSpPr/>
          <p:nvPr/>
        </p:nvGrpSpPr>
        <p:grpSpPr>
          <a:xfrm>
            <a:off x="5075238" y="4232275"/>
            <a:ext cx="1065212" cy="1016000"/>
            <a:chOff x="5940146" y="4437115"/>
            <a:chExt cx="1584323" cy="1512890"/>
          </a:xfrm>
        </p:grpSpPr>
        <p:grpSp>
          <p:nvGrpSpPr>
            <p:cNvPr id="41056" name="组合 40"/>
            <p:cNvGrpSpPr/>
            <p:nvPr/>
          </p:nvGrpSpPr>
          <p:grpSpPr>
            <a:xfrm>
              <a:off x="5940146" y="4437115"/>
              <a:ext cx="1584323" cy="1512890"/>
              <a:chOff x="6516216" y="1484784"/>
              <a:chExt cx="1584052" cy="1512168"/>
            </a:xfrm>
          </p:grpSpPr>
          <p:sp>
            <p:nvSpPr>
              <p:cNvPr id="74" name="椭圆 73"/>
              <p:cNvSpPr/>
              <p:nvPr/>
            </p:nvSpPr>
            <p:spPr bwMode="auto">
              <a:xfrm>
                <a:off x="6516216" y="206090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7164288" y="1484784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7884368" y="2060848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 bwMode="auto">
              <a:xfrm>
                <a:off x="7596336" y="278098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070" name="直接连接符 19"/>
              <p:cNvCxnSpPr/>
              <p:nvPr/>
            </p:nvCxnSpPr>
            <p:spPr>
              <a:xfrm rot="5400000">
                <a:off x="6736499" y="1633124"/>
                <a:ext cx="423406" cy="4954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71" name="直接连接符 27"/>
              <p:cNvCxnSpPr/>
              <p:nvPr/>
            </p:nvCxnSpPr>
            <p:spPr>
              <a:xfrm rot="-5400000" flipH="1">
                <a:off x="7420603" y="1597091"/>
                <a:ext cx="423351" cy="5674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72" name="直接连接符 31"/>
              <p:cNvCxnSpPr/>
              <p:nvPr/>
            </p:nvCxnSpPr>
            <p:spPr>
              <a:xfrm>
                <a:off x="6732116" y="2168888"/>
                <a:ext cx="864220" cy="7200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73" name="直接连接符 33"/>
              <p:cNvCxnSpPr/>
              <p:nvPr/>
            </p:nvCxnSpPr>
            <p:spPr>
              <a:xfrm flipV="1">
                <a:off x="6732116" y="2168833"/>
                <a:ext cx="1152252" cy="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74" name="直接连接符 35"/>
              <p:cNvCxnSpPr/>
              <p:nvPr/>
            </p:nvCxnSpPr>
            <p:spPr>
              <a:xfrm rot="5400000">
                <a:off x="7618571" y="2438864"/>
                <a:ext cx="535794" cy="2117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1057" name="直接连接符 31"/>
            <p:cNvCxnSpPr/>
            <p:nvPr/>
          </p:nvCxnSpPr>
          <p:spPr>
            <a:xfrm rot="-5400000" flipH="1">
              <a:off x="6371986" y="4977499"/>
              <a:ext cx="1080746" cy="4321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9" name="TextBox 88"/>
          <p:cNvSpPr txBox="1"/>
          <p:nvPr/>
        </p:nvSpPr>
        <p:spPr>
          <a:xfrm>
            <a:off x="4643438" y="4365625"/>
            <a:ext cx="3635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6" name="十字形 90"/>
          <p:cNvSpPr/>
          <p:nvPr/>
        </p:nvSpPr>
        <p:spPr>
          <a:xfrm>
            <a:off x="6516688" y="4519613"/>
            <a:ext cx="392112" cy="44926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7" name="组合 40"/>
          <p:cNvGrpSpPr/>
          <p:nvPr/>
        </p:nvGrpSpPr>
        <p:grpSpPr>
          <a:xfrm>
            <a:off x="7164388" y="4448175"/>
            <a:ext cx="1008062" cy="504825"/>
            <a:chOff x="6516216" y="1484784"/>
            <a:chExt cx="1584052" cy="792088"/>
          </a:xfrm>
        </p:grpSpPr>
        <p:sp>
          <p:nvSpPr>
            <p:cNvPr id="93" name="椭圆 92"/>
            <p:cNvSpPr/>
            <p:nvPr/>
          </p:nvSpPr>
          <p:spPr bwMode="auto">
            <a:xfrm>
              <a:off x="6516216" y="206090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7164288" y="1484784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7884368" y="2060848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1053" name="直接连接符 19"/>
            <p:cNvCxnSpPr/>
            <p:nvPr/>
          </p:nvCxnSpPr>
          <p:spPr>
            <a:xfrm rot="5400000">
              <a:off x="6736499" y="1633124"/>
              <a:ext cx="423406" cy="495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4" name="直接连接符 27"/>
            <p:cNvCxnSpPr/>
            <p:nvPr/>
          </p:nvCxnSpPr>
          <p:spPr>
            <a:xfrm rot="-5400000" flipH="1">
              <a:off x="7420603" y="1597091"/>
              <a:ext cx="423351" cy="5674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55" name="直接连接符 33"/>
            <p:cNvCxnSpPr/>
            <p:nvPr/>
          </p:nvCxnSpPr>
          <p:spPr>
            <a:xfrm flipV="1">
              <a:off x="6732116" y="2168833"/>
              <a:ext cx="1152252" cy="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0978" name="右箭头 102"/>
          <p:cNvSpPr/>
          <p:nvPr/>
        </p:nvSpPr>
        <p:spPr>
          <a:xfrm>
            <a:off x="1619250" y="6176963"/>
            <a:ext cx="615950" cy="279400"/>
          </a:xfrm>
          <a:prstGeom prst="rightArrow">
            <a:avLst>
              <a:gd name="adj1" fmla="val 50000"/>
              <a:gd name="adj2" fmla="val 50102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79" name="十字形 120"/>
          <p:cNvSpPr/>
          <p:nvPr/>
        </p:nvSpPr>
        <p:spPr>
          <a:xfrm>
            <a:off x="3995738" y="5961063"/>
            <a:ext cx="392112" cy="39211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0" name="组合 121"/>
          <p:cNvGrpSpPr/>
          <p:nvPr/>
        </p:nvGrpSpPr>
        <p:grpSpPr>
          <a:xfrm>
            <a:off x="5075238" y="5456238"/>
            <a:ext cx="1065212" cy="1016000"/>
            <a:chOff x="5940146" y="4437115"/>
            <a:chExt cx="1584323" cy="1512890"/>
          </a:xfrm>
        </p:grpSpPr>
        <p:grpSp>
          <p:nvGrpSpPr>
            <p:cNvPr id="41025" name="组合 40"/>
            <p:cNvGrpSpPr/>
            <p:nvPr/>
          </p:nvGrpSpPr>
          <p:grpSpPr>
            <a:xfrm>
              <a:off x="5940148" y="4437115"/>
              <a:ext cx="1584323" cy="1512890"/>
              <a:chOff x="6516216" y="1484784"/>
              <a:chExt cx="1584052" cy="1512168"/>
            </a:xfrm>
          </p:grpSpPr>
          <p:sp>
            <p:nvSpPr>
              <p:cNvPr id="125" name="椭圆 124"/>
              <p:cNvSpPr/>
              <p:nvPr/>
            </p:nvSpPr>
            <p:spPr bwMode="auto">
              <a:xfrm>
                <a:off x="6516216" y="206090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 bwMode="auto">
              <a:xfrm>
                <a:off x="7164288" y="1484784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 bwMode="auto">
              <a:xfrm>
                <a:off x="7884368" y="2060848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 bwMode="auto">
              <a:xfrm>
                <a:off x="7596336" y="2780983"/>
                <a:ext cx="215900" cy="215969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/>
                <a:bevelB w="38100"/>
              </a:sp3d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039" name="直接连接符 19"/>
              <p:cNvCxnSpPr/>
              <p:nvPr/>
            </p:nvCxnSpPr>
            <p:spPr>
              <a:xfrm rot="5400000">
                <a:off x="6736499" y="1633124"/>
                <a:ext cx="423406" cy="4954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40" name="直接连接符 27"/>
              <p:cNvCxnSpPr/>
              <p:nvPr/>
            </p:nvCxnSpPr>
            <p:spPr>
              <a:xfrm rot="-5400000" flipH="1">
                <a:off x="7420603" y="1597091"/>
                <a:ext cx="423351" cy="5674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41" name="直接连接符 31"/>
              <p:cNvCxnSpPr/>
              <p:nvPr/>
            </p:nvCxnSpPr>
            <p:spPr>
              <a:xfrm>
                <a:off x="6732116" y="2168888"/>
                <a:ext cx="864220" cy="7200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42" name="直接连接符 33"/>
              <p:cNvCxnSpPr/>
              <p:nvPr/>
            </p:nvCxnSpPr>
            <p:spPr>
              <a:xfrm flipV="1">
                <a:off x="6732116" y="2168833"/>
                <a:ext cx="1152252" cy="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043" name="直接连接符 35"/>
              <p:cNvCxnSpPr/>
              <p:nvPr/>
            </p:nvCxnSpPr>
            <p:spPr>
              <a:xfrm rot="5400000">
                <a:off x="7618571" y="2438864"/>
                <a:ext cx="535794" cy="2117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1026" name="直接连接符 31"/>
            <p:cNvCxnSpPr/>
            <p:nvPr/>
          </p:nvCxnSpPr>
          <p:spPr>
            <a:xfrm rot="-5400000" flipH="1">
              <a:off x="6371986" y="4977499"/>
              <a:ext cx="1080746" cy="4321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34" name="TextBox 133"/>
          <p:cNvSpPr txBox="1"/>
          <p:nvPr/>
        </p:nvSpPr>
        <p:spPr>
          <a:xfrm>
            <a:off x="4643438" y="5589588"/>
            <a:ext cx="3635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2" name="十字形 134"/>
          <p:cNvSpPr/>
          <p:nvPr/>
        </p:nvSpPr>
        <p:spPr>
          <a:xfrm>
            <a:off x="6516688" y="5743575"/>
            <a:ext cx="392112" cy="449263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i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3" name="组合 40"/>
          <p:cNvGrpSpPr/>
          <p:nvPr/>
        </p:nvGrpSpPr>
        <p:grpSpPr>
          <a:xfrm>
            <a:off x="7164388" y="5672138"/>
            <a:ext cx="1008062" cy="504825"/>
            <a:chOff x="6516216" y="1484784"/>
            <a:chExt cx="1584052" cy="792088"/>
          </a:xfrm>
        </p:grpSpPr>
        <p:sp>
          <p:nvSpPr>
            <p:cNvPr id="137" name="椭圆 136"/>
            <p:cNvSpPr/>
            <p:nvPr/>
          </p:nvSpPr>
          <p:spPr bwMode="auto">
            <a:xfrm>
              <a:off x="6516216" y="2060903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7164288" y="1484784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7884368" y="2060848"/>
              <a:ext cx="215900" cy="215969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/>
              <a:bevelB w="38100"/>
            </a:sp3d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1022" name="直接连接符 19"/>
            <p:cNvCxnSpPr/>
            <p:nvPr/>
          </p:nvCxnSpPr>
          <p:spPr>
            <a:xfrm rot="5400000">
              <a:off x="6736499" y="1633124"/>
              <a:ext cx="423406" cy="495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23" name="直接连接符 27"/>
            <p:cNvCxnSpPr/>
            <p:nvPr/>
          </p:nvCxnSpPr>
          <p:spPr>
            <a:xfrm rot="-5400000" flipH="1">
              <a:off x="7420603" y="1597091"/>
              <a:ext cx="423351" cy="5674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024" name="直接连接符 33"/>
            <p:cNvCxnSpPr/>
            <p:nvPr/>
          </p:nvCxnSpPr>
          <p:spPr>
            <a:xfrm flipV="1">
              <a:off x="6732116" y="2168833"/>
              <a:ext cx="1152252" cy="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0984" name="组合 145"/>
          <p:cNvGrpSpPr/>
          <p:nvPr/>
        </p:nvGrpSpPr>
        <p:grpSpPr>
          <a:xfrm>
            <a:off x="2484438" y="5599113"/>
            <a:ext cx="1119187" cy="1069975"/>
            <a:chOff x="2483768" y="5599566"/>
            <a:chExt cx="1120310" cy="1069794"/>
          </a:xfrm>
        </p:grpSpPr>
        <p:grpSp>
          <p:nvGrpSpPr>
            <p:cNvPr id="40985" name="组合 103"/>
            <p:cNvGrpSpPr/>
            <p:nvPr/>
          </p:nvGrpSpPr>
          <p:grpSpPr>
            <a:xfrm>
              <a:off x="2483768" y="5599566"/>
              <a:ext cx="1120310" cy="1069794"/>
              <a:chOff x="2267744" y="4580409"/>
              <a:chExt cx="1584325" cy="1512887"/>
            </a:xfrm>
          </p:grpSpPr>
          <p:grpSp>
            <p:nvGrpSpPr>
              <p:cNvPr id="40987" name="组合 51"/>
              <p:cNvGrpSpPr/>
              <p:nvPr/>
            </p:nvGrpSpPr>
            <p:grpSpPr>
              <a:xfrm>
                <a:off x="2267740" y="4580412"/>
                <a:ext cx="1584323" cy="1512890"/>
                <a:chOff x="3419868" y="2996955"/>
                <a:chExt cx="1584323" cy="1512890"/>
              </a:xfrm>
            </p:grpSpPr>
            <p:grpSp>
              <p:nvGrpSpPr>
                <p:cNvPr id="40989" name="组合 40"/>
                <p:cNvGrpSpPr/>
                <p:nvPr/>
              </p:nvGrpSpPr>
              <p:grpSpPr>
                <a:xfrm>
                  <a:off x="3419868" y="2996955"/>
                  <a:ext cx="1584323" cy="1512890"/>
                  <a:chOff x="6516216" y="1484784"/>
                  <a:chExt cx="1584052" cy="1512168"/>
                </a:xfrm>
              </p:grpSpPr>
              <p:sp>
                <p:nvSpPr>
                  <p:cNvPr id="109" name="椭圆 108"/>
                  <p:cNvSpPr/>
                  <p:nvPr/>
                </p:nvSpPr>
                <p:spPr bwMode="auto">
                  <a:xfrm>
                    <a:off x="6516216" y="2060903"/>
                    <a:ext cx="215900" cy="2159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/>
                    <a:bevelB w="38100"/>
                  </a:sp3d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0" name="椭圆 109"/>
                  <p:cNvSpPr/>
                  <p:nvPr/>
                </p:nvSpPr>
                <p:spPr bwMode="auto">
                  <a:xfrm>
                    <a:off x="7164288" y="1484784"/>
                    <a:ext cx="215900" cy="2159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 cap="flat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/>
                    <a:bevelB w="38100"/>
                  </a:sp3d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1" name="椭圆 110"/>
                  <p:cNvSpPr/>
                  <p:nvPr/>
                </p:nvSpPr>
                <p:spPr bwMode="auto">
                  <a:xfrm>
                    <a:off x="7884368" y="2060848"/>
                    <a:ext cx="215900" cy="2159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/>
                    <a:bevelB w="38100"/>
                  </a:sp3d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 bwMode="auto">
                  <a:xfrm>
                    <a:off x="6804248" y="2780983"/>
                    <a:ext cx="215900" cy="2159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/>
                    <a:bevelB w="38100"/>
                  </a:sp3d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3" name="椭圆 112"/>
                  <p:cNvSpPr/>
                  <p:nvPr/>
                </p:nvSpPr>
                <p:spPr bwMode="auto">
                  <a:xfrm>
                    <a:off x="7596336" y="2780983"/>
                    <a:ext cx="215900" cy="2159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/>
                    <a:bevelB w="38100"/>
                  </a:sp3d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41006" name="直接连接符 19"/>
                  <p:cNvCxnSpPr/>
                  <p:nvPr/>
                </p:nvCxnSpPr>
                <p:spPr>
                  <a:xfrm rot="5400000">
                    <a:off x="6736499" y="1633124"/>
                    <a:ext cx="423406" cy="495408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07" name="直接连接符 27"/>
                  <p:cNvCxnSpPr/>
                  <p:nvPr/>
                </p:nvCxnSpPr>
                <p:spPr>
                  <a:xfrm rot="-5400000" flipH="1">
                    <a:off x="7420603" y="1597091"/>
                    <a:ext cx="423351" cy="56741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08" name="直接连接符 29"/>
                  <p:cNvCxnSpPr/>
                  <p:nvPr/>
                </p:nvCxnSpPr>
                <p:spPr>
                  <a:xfrm rot="-5400000" flipH="1">
                    <a:off x="6462147" y="2438890"/>
                    <a:ext cx="535739" cy="21170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09" name="直接连接符 31"/>
                  <p:cNvCxnSpPr/>
                  <p:nvPr/>
                </p:nvCxnSpPr>
                <p:spPr>
                  <a:xfrm>
                    <a:off x="6732116" y="2168888"/>
                    <a:ext cx="864220" cy="72008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10" name="直接连接符 33"/>
                  <p:cNvCxnSpPr/>
                  <p:nvPr/>
                </p:nvCxnSpPr>
                <p:spPr>
                  <a:xfrm flipV="1">
                    <a:off x="6732116" y="2168833"/>
                    <a:ext cx="1152252" cy="55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11" name="直接连接符 35"/>
                  <p:cNvCxnSpPr/>
                  <p:nvPr/>
                </p:nvCxnSpPr>
                <p:spPr>
                  <a:xfrm rot="5400000">
                    <a:off x="7618571" y="2438864"/>
                    <a:ext cx="535794" cy="21170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12" name="直接连接符 39"/>
                  <p:cNvCxnSpPr/>
                  <p:nvPr/>
                </p:nvCxnSpPr>
                <p:spPr>
                  <a:xfrm>
                    <a:off x="7020148" y="2888968"/>
                    <a:ext cx="576188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0990" name="直接连接符 31"/>
                <p:cNvCxnSpPr/>
                <p:nvPr/>
              </p:nvCxnSpPr>
              <p:spPr>
                <a:xfrm rot="5400000" flipH="1" flipV="1">
                  <a:off x="4072230" y="3577758"/>
                  <a:ext cx="567691" cy="927615"/>
                </a:xfrm>
                <a:prstGeom prst="line">
                  <a:avLst/>
                </a:prstGeom>
                <a:ln w="28575" cap="flat" cmpd="sng">
                  <a:solidFill>
                    <a:schemeClr val="bg2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0988" name="直接连接符 31"/>
              <p:cNvCxnSpPr/>
              <p:nvPr/>
            </p:nvCxnSpPr>
            <p:spPr>
              <a:xfrm rot="5400000" flipH="1" flipV="1">
                <a:off x="2303466" y="5156806"/>
                <a:ext cx="1080746" cy="360102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0986" name="直接连接符 31"/>
            <p:cNvCxnSpPr/>
            <p:nvPr/>
          </p:nvCxnSpPr>
          <p:spPr>
            <a:xfrm rot="-5400000" flipV="1">
              <a:off x="2804934" y="5997489"/>
              <a:ext cx="786593" cy="25157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03218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仲氏定理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51520" y="1196752"/>
            <a:ext cx="8496300" cy="51657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(Zhong)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的点割集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且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dirty="0">
                <a:solidFill>
                  <a:srgbClr val="000000"/>
                </a:solidFill>
              </a:rPr>
              <a:t>是完全图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有</a:t>
            </a:r>
            <a:r>
              <a:rPr lang="en-US" altLang="zh-CN" i="1" dirty="0" smtClean="0">
                <a:solidFill>
                  <a:srgbClr val="000000"/>
                </a:solidFill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zh-CN" altLang="en-US" dirty="0">
                <a:solidFill>
                  <a:srgbClr val="000000"/>
                </a:solidFill>
              </a:rPr>
              <a:t>连通分支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, …,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i="1" baseline="-25000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marL="0" indent="0">
              <a:lnSpc>
                <a:spcPct val="15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                                                                      </a:t>
            </a: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|G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en-US" altLang="zh-CN" i="1" dirty="0">
                <a:solidFill>
                  <a:srgbClr val="000000"/>
                </a:solidFill>
              </a:rPr>
              <a:t>, k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表示在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dirty="0">
                <a:solidFill>
                  <a:srgbClr val="000000"/>
                </a:solidFill>
              </a:rPr>
              <a:t>着色给定条件下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色多项式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                      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6"/>
          <p:cNvGraphicFramePr/>
          <p:nvPr>
            <p:extLst/>
          </p:nvPr>
        </p:nvGraphicFramePr>
        <p:xfrm>
          <a:off x="1415475" y="2468369"/>
          <a:ext cx="6168390" cy="11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4" imgW="2565400" imgH="444500" progId="Equation.3">
                  <p:embed/>
                </p:oleObj>
              </mc:Choice>
              <mc:Fallback>
                <p:oleObj r:id="rId4" imgW="2565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475" y="2468369"/>
                        <a:ext cx="6168390" cy="1176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/>
          <p:nvPr/>
        </p:nvGrpSpPr>
        <p:grpSpPr>
          <a:xfrm>
            <a:off x="3059832" y="4318469"/>
            <a:ext cx="2448843" cy="2017827"/>
            <a:chOff x="939" y="2659"/>
            <a:chExt cx="1896" cy="1497"/>
          </a:xfrm>
        </p:grpSpPr>
        <p:grpSp>
          <p:nvGrpSpPr>
            <p:cNvPr id="9" name="组合 25"/>
            <p:cNvGrpSpPr/>
            <p:nvPr/>
          </p:nvGrpSpPr>
          <p:grpSpPr>
            <a:xfrm>
              <a:off x="1519" y="3249"/>
              <a:ext cx="544" cy="518"/>
              <a:chOff x="2411760" y="5157192"/>
              <a:chExt cx="864096" cy="822949"/>
            </a:xfrm>
          </p:grpSpPr>
          <p:sp>
            <p:nvSpPr>
              <p:cNvPr id="15" name="正五边形 10"/>
              <p:cNvSpPr/>
              <p:nvPr/>
            </p:nvSpPr>
            <p:spPr>
              <a:xfrm>
                <a:off x="2411760" y="5157192"/>
                <a:ext cx="864096" cy="822949"/>
              </a:xfrm>
              <a:prstGeom prst="pentagon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直接连接符 12"/>
              <p:cNvCxnSpPr>
                <a:stCxn id="15" idx="1"/>
                <a:endCxn id="15" idx="5"/>
              </p:cNvCxnSpPr>
              <p:nvPr/>
            </p:nvCxnSpPr>
            <p:spPr>
              <a:xfrm rot="-10800000" flipH="1">
                <a:off x="2411761" y="5471530"/>
                <a:ext cx="86409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7" name="直接连接符 13"/>
              <p:cNvCxnSpPr>
                <a:stCxn id="15" idx="2"/>
                <a:endCxn id="15" idx="5"/>
              </p:cNvCxnSpPr>
              <p:nvPr/>
            </p:nvCxnSpPr>
            <p:spPr>
              <a:xfrm rot="5400000" flipH="1" flipV="1">
                <a:off x="2672017" y="5376300"/>
                <a:ext cx="508608" cy="6990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" name="直接连接符 16"/>
              <p:cNvCxnSpPr>
                <a:stCxn id="15" idx="1"/>
                <a:endCxn id="15" idx="4"/>
              </p:cNvCxnSpPr>
              <p:nvPr/>
            </p:nvCxnSpPr>
            <p:spPr>
              <a:xfrm rot="10800000" flipH="1" flipV="1">
                <a:off x="2411761" y="5471530"/>
                <a:ext cx="699068" cy="5086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9" name="直接连接符 19"/>
              <p:cNvCxnSpPr>
                <a:stCxn id="15" idx="0"/>
                <a:endCxn id="15" idx="4"/>
              </p:cNvCxnSpPr>
              <p:nvPr/>
            </p:nvCxnSpPr>
            <p:spPr>
              <a:xfrm rot="-5400000" flipH="1">
                <a:off x="2565844" y="5435155"/>
                <a:ext cx="822946" cy="26702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0" name="直接连接符 22"/>
              <p:cNvCxnSpPr>
                <a:stCxn id="15" idx="0"/>
                <a:endCxn id="15" idx="2"/>
              </p:cNvCxnSpPr>
              <p:nvPr/>
            </p:nvCxnSpPr>
            <p:spPr>
              <a:xfrm rot="-5400000" flipH="1" flipV="1">
                <a:off x="2298824" y="5435154"/>
                <a:ext cx="822946" cy="26702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10" name="椭圆 28"/>
            <p:cNvSpPr/>
            <p:nvPr/>
          </p:nvSpPr>
          <p:spPr>
            <a:xfrm>
              <a:off x="1428" y="2659"/>
              <a:ext cx="726" cy="5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椭圆 31"/>
            <p:cNvSpPr/>
            <p:nvPr/>
          </p:nvSpPr>
          <p:spPr>
            <a:xfrm rot="-4924296">
              <a:off x="1053" y="3000"/>
              <a:ext cx="407" cy="63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椭圆 32"/>
            <p:cNvSpPr/>
            <p:nvPr/>
          </p:nvSpPr>
          <p:spPr>
            <a:xfrm>
              <a:off x="1065" y="3657"/>
              <a:ext cx="590" cy="45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椭圆 38"/>
            <p:cNvSpPr/>
            <p:nvPr/>
          </p:nvSpPr>
          <p:spPr>
            <a:xfrm>
              <a:off x="1837" y="3702"/>
              <a:ext cx="590" cy="45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椭圆 42"/>
            <p:cNvSpPr/>
            <p:nvPr/>
          </p:nvSpPr>
          <p:spPr>
            <a:xfrm>
              <a:off x="2064" y="3067"/>
              <a:ext cx="771" cy="63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830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smtClean="0"/>
              <a:t>支配、覆盖与匹配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u="sng" dirty="0" smtClean="0"/>
              <a:t>求</a:t>
            </a:r>
            <a:r>
              <a:rPr lang="en-US" altLang="zh-CN" u="sng" dirty="0">
                <a:sym typeface="Symbol" panose="05050102010706020507" pitchFamily="18" charset="2"/>
              </a:rPr>
              <a:t></a:t>
            </a:r>
            <a:r>
              <a:rPr lang="en-US" altLang="zh-CN" u="sng" baseline="-25000" dirty="0" smtClean="0"/>
              <a:t>0</a:t>
            </a:r>
            <a:r>
              <a:rPr lang="en-US" altLang="zh-CN" u="sng" dirty="0" smtClean="0"/>
              <a:t>, </a:t>
            </a:r>
            <a:r>
              <a:rPr lang="en-US" altLang="zh-CN" u="sng" dirty="0">
                <a:sym typeface="Symbol" panose="05050102010706020507" pitchFamily="18" charset="2"/>
              </a:rPr>
              <a:t></a:t>
            </a:r>
            <a:r>
              <a:rPr lang="en-US" altLang="zh-CN" u="sng" baseline="-25000" dirty="0" smtClean="0"/>
              <a:t>0</a:t>
            </a:r>
            <a:r>
              <a:rPr lang="en-US" altLang="zh-CN" u="sng" dirty="0" smtClean="0"/>
              <a:t>, </a:t>
            </a:r>
            <a:r>
              <a:rPr lang="en-US" altLang="zh-CN" u="sng" dirty="0">
                <a:sym typeface="Symbol" panose="05050102010706020507" pitchFamily="18" charset="2"/>
              </a:rPr>
              <a:t></a:t>
            </a:r>
            <a:r>
              <a:rPr lang="en-US" altLang="zh-CN" u="sng" baseline="-25000" dirty="0" smtClean="0"/>
              <a:t>0</a:t>
            </a:r>
            <a:r>
              <a:rPr lang="en-US" altLang="zh-CN" u="sng" dirty="0" smtClean="0"/>
              <a:t>, </a:t>
            </a:r>
            <a:r>
              <a:rPr lang="en-US" altLang="zh-CN" u="sng" dirty="0">
                <a:sym typeface="Symbol" panose="05050102010706020507" pitchFamily="18" charset="2"/>
              </a:rPr>
              <a:t></a:t>
            </a:r>
            <a:r>
              <a:rPr lang="en-US" altLang="zh-CN" u="sng" baseline="-25000" dirty="0" smtClean="0"/>
              <a:t>0</a:t>
            </a:r>
            <a:r>
              <a:rPr lang="en-US" altLang="zh-CN" u="sng" dirty="0" smtClean="0"/>
              <a:t>,</a:t>
            </a:r>
            <a:r>
              <a:rPr lang="en-US" altLang="zh-CN" u="sng" dirty="0">
                <a:sym typeface="Symbol" panose="05050102010706020507" pitchFamily="18" charset="2"/>
              </a:rPr>
              <a:t> </a:t>
            </a:r>
            <a:r>
              <a:rPr lang="en-US" altLang="zh-CN" u="sng" baseline="-25000" dirty="0" smtClean="0"/>
              <a:t>1</a:t>
            </a:r>
            <a:r>
              <a:rPr lang="en-US" altLang="zh-CN" u="sng" dirty="0" smtClean="0"/>
              <a:t>, </a:t>
            </a:r>
            <a:r>
              <a:rPr lang="en-US" altLang="zh-CN" u="sng" dirty="0" smtClean="0">
                <a:sym typeface="Symbol" panose="05050102010706020507" pitchFamily="18" charset="2"/>
              </a:rPr>
              <a:t></a:t>
            </a:r>
            <a:r>
              <a:rPr lang="en-US" altLang="zh-CN" u="sng" baseline="-25000" dirty="0"/>
              <a:t>1</a:t>
            </a:r>
            <a:endParaRPr lang="en-US" altLang="zh-CN" u="sng" dirty="0"/>
          </a:p>
          <a:p>
            <a:pPr eaLnBrk="1" hangingPunct="1"/>
            <a:r>
              <a:rPr lang="zh-CN" altLang="en-US" dirty="0" smtClean="0"/>
              <a:t>无向图</a:t>
            </a:r>
            <a:r>
              <a:rPr lang="en-US" altLang="zh-CN" dirty="0"/>
              <a:t>G</a:t>
            </a:r>
            <a:r>
              <a:rPr lang="zh-CN" altLang="en-US" dirty="0">
                <a:solidFill>
                  <a:srgbClr val="FF00FF"/>
                </a:solidFill>
              </a:rPr>
              <a:t>无孤立点</a:t>
            </a:r>
            <a:r>
              <a:rPr lang="en-US" altLang="zh-CN" dirty="0">
                <a:solidFill>
                  <a:srgbClr val="FF00FF"/>
                </a:solidFill>
              </a:rPr>
              <a:t>,</a:t>
            </a:r>
            <a:r>
              <a:rPr lang="en-US" altLang="zh-CN" dirty="0"/>
              <a:t> </a:t>
            </a:r>
            <a:r>
              <a:rPr lang="zh-CN" altLang="en-US" dirty="0"/>
              <a:t>则</a:t>
            </a:r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</a:t>
            </a:r>
            <a:r>
              <a:rPr lang="zh-CN" altLang="en-US" dirty="0" smtClean="0">
                <a:sym typeface="Symbol" panose="05050102010706020507" pitchFamily="18" charset="2"/>
              </a:rPr>
              <a:t>                 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baseline="-25000" dirty="0"/>
              <a:t>1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</a:t>
            </a:r>
            <a:r>
              <a:rPr lang="en-US" altLang="zh-CN" baseline="-25000" dirty="0"/>
              <a:t>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/>
              <a:t>.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</a:t>
            </a:r>
            <a:r>
              <a:rPr lang="en-US" altLang="zh-CN" dirty="0" smtClean="0">
                <a:sym typeface="Symbol" panose="05050102010706020507" pitchFamily="18" charset="2"/>
              </a:rPr>
              <a:t>           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+</a:t>
            </a:r>
            <a:r>
              <a:rPr lang="en-US" altLang="zh-CN" dirty="0" smtClean="0">
                <a:sym typeface="Symbol" panose="05050102010706020507" pitchFamily="18" charset="2"/>
              </a:rPr>
              <a:t>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n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+</a:t>
            </a:r>
            <a:r>
              <a:rPr lang="en-US" altLang="zh-CN" dirty="0" smtClean="0">
                <a:sym typeface="Symbol" panose="05050102010706020507" pitchFamily="18" charset="2"/>
              </a:rPr>
              <a:t>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完美匹配</a:t>
            </a:r>
            <a:r>
              <a:rPr lang="en-US" altLang="zh-CN" dirty="0">
                <a:solidFill>
                  <a:schemeClr val="hlink"/>
                </a:solidFill>
              </a:rPr>
              <a:t>(perfect matching):</a:t>
            </a:r>
            <a:r>
              <a:rPr lang="en-US" altLang="zh-CN" dirty="0"/>
              <a:t> </a:t>
            </a:r>
            <a:r>
              <a:rPr lang="zh-CN" altLang="en-US" dirty="0"/>
              <a:t>没有非饱和点的匹配</a:t>
            </a:r>
          </a:p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完备匹配</a:t>
            </a:r>
            <a:r>
              <a:rPr lang="en-US" altLang="zh-CN" dirty="0">
                <a:solidFill>
                  <a:schemeClr val="hlink"/>
                </a:solidFill>
              </a:rPr>
              <a:t>(complete matching</a:t>
            </a:r>
            <a:r>
              <a:rPr lang="en-US" altLang="zh-CN" dirty="0" smtClean="0">
                <a:solidFill>
                  <a:schemeClr val="hlink"/>
                </a:solidFill>
              </a:rPr>
              <a:t>):</a:t>
            </a:r>
            <a:endParaRPr lang="en-US" altLang="zh-CN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G=&lt;V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2</a:t>
            </a:r>
            <a:r>
              <a:rPr lang="en-US" altLang="zh-CN" dirty="0"/>
              <a:t>, E&gt;</a:t>
            </a:r>
            <a:r>
              <a:rPr lang="zh-CN" altLang="en-US" dirty="0"/>
              <a:t>是二部图</a:t>
            </a:r>
            <a:r>
              <a:rPr lang="en-US" altLang="zh-CN" dirty="0"/>
              <a:t>, |V</a:t>
            </a:r>
            <a:r>
              <a:rPr lang="en-US" altLang="zh-CN" baseline="-25000" dirty="0"/>
              <a:t>1</a:t>
            </a:r>
            <a:r>
              <a:rPr lang="en-US" altLang="zh-CN" dirty="0"/>
              <a:t>|≤|V</a:t>
            </a:r>
            <a:r>
              <a:rPr lang="en-US" altLang="zh-CN" baseline="-25000" dirty="0"/>
              <a:t>2</a:t>
            </a:r>
            <a:r>
              <a:rPr lang="en-US" altLang="zh-CN" dirty="0"/>
              <a:t>|, |M|=|V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|.</a:t>
            </a: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t</a:t>
            </a:r>
            <a:r>
              <a:rPr lang="en-US" altLang="zh-CN" dirty="0"/>
              <a:t>(≥1)</a:t>
            </a:r>
            <a:r>
              <a:rPr lang="zh-CN" altLang="en-US" dirty="0">
                <a:solidFill>
                  <a:schemeClr val="hlink"/>
                </a:solidFill>
              </a:rPr>
              <a:t>条件</a:t>
            </a:r>
            <a:r>
              <a:rPr lang="en-US" altLang="zh-CN" dirty="0"/>
              <a:t>: ∀</a:t>
            </a:r>
            <a:r>
              <a:rPr lang="en-US" altLang="zh-CN" i="1" dirty="0"/>
              <a:t>v</a:t>
            </a:r>
            <a:r>
              <a:rPr lang="en-US" altLang="zh-CN" dirty="0" smtClean="0"/>
              <a:t>∈V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d(</a:t>
            </a:r>
            <a:r>
              <a:rPr lang="en-US" altLang="zh-CN" i="1" dirty="0"/>
              <a:t>v</a:t>
            </a:r>
            <a:r>
              <a:rPr lang="en-US" altLang="zh-CN" dirty="0"/>
              <a:t>)≥</a:t>
            </a:r>
            <a:r>
              <a:rPr lang="en-US" altLang="zh-CN" i="1" dirty="0"/>
              <a:t>t</a:t>
            </a:r>
            <a:r>
              <a:rPr lang="en-US" altLang="zh-CN" dirty="0"/>
              <a:t>; ∀</a:t>
            </a:r>
            <a:r>
              <a:rPr lang="en-US" altLang="zh-CN" i="1" dirty="0"/>
              <a:t>v</a:t>
            </a:r>
            <a:r>
              <a:rPr lang="en-US" altLang="zh-CN" dirty="0"/>
              <a:t>∈V</a:t>
            </a:r>
            <a:r>
              <a:rPr lang="en-US" altLang="zh-CN" baseline="-25000" dirty="0"/>
              <a:t>2</a:t>
            </a:r>
            <a:r>
              <a:rPr lang="en-US" altLang="zh-CN" dirty="0"/>
              <a:t>, d(</a:t>
            </a:r>
            <a:r>
              <a:rPr lang="en-US" altLang="zh-CN" i="1" dirty="0"/>
              <a:t>v</a:t>
            </a:r>
            <a:r>
              <a:rPr lang="en-US" altLang="zh-CN" dirty="0"/>
              <a:t>)≤</a:t>
            </a:r>
            <a:r>
              <a:rPr lang="en-US" altLang="zh-CN" i="1" dirty="0" smtClean="0"/>
              <a:t>t.</a:t>
            </a:r>
            <a:endParaRPr lang="en-US" altLang="zh-CN" i="1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7996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20150" cy="525621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谢谢大家一个学期的陪伴</a:t>
            </a:r>
            <a:r>
              <a:rPr lang="en-US" altLang="zh-CN" dirty="0" smtClean="0"/>
              <a:t>! </a:t>
            </a:r>
            <a:r>
              <a:rPr lang="zh-CN" altLang="en-US" dirty="0" smtClean="0"/>
              <a:t>预祝考试顺利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学业有成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58" y="3933056"/>
            <a:ext cx="2160240" cy="216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2280" y="5975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仲国强</a:t>
            </a:r>
          </a:p>
        </p:txBody>
      </p:sp>
    </p:spTree>
    <p:extLst>
      <p:ext uri="{BB962C8B-B14F-4D97-AF65-F5344CB8AC3E}">
        <p14:creationId xmlns:p14="http://schemas.microsoft.com/office/powerpoint/2010/main" val="3157396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握手定理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图论基本定理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en-US" altLang="zh-CN" sz="4000" b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8266113" cy="1008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</a:rPr>
              <a:t>定理</a:t>
            </a:r>
            <a:r>
              <a:rPr lang="en-US" altLang="zh-CN" dirty="0" smtClean="0">
                <a:solidFill>
                  <a:schemeClr val="hlink"/>
                </a:solidFill>
              </a:rPr>
              <a:t>7.1: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每个图中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结点度数的总和等于边数的两倍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   .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6031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254564"/>
              </p:ext>
            </p:extLst>
          </p:nvPr>
        </p:nvGraphicFramePr>
        <p:xfrm>
          <a:off x="2008188" y="2037978"/>
          <a:ext cx="26019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4" imgW="32004000" imgH="9144000" progId="Equation.3">
                  <p:embed/>
                </p:oleObj>
              </mc:Choice>
              <mc:Fallback>
                <p:oleObj name="公式" r:id="rId4" imgW="32004000" imgH="9144000" progId="Equation.3">
                  <p:embed/>
                  <p:pic>
                    <p:nvPicPr>
                      <p:cNvPr id="60314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188" y="2037978"/>
                        <a:ext cx="2601912" cy="742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81000" y="2917825"/>
            <a:ext cx="8382000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800" b="1">
              <a:solidFill>
                <a:schemeClr val="folHlink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250825" y="2995613"/>
            <a:ext cx="8693150" cy="2665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Times New Roman" panose="02020603050405020304" charset="0"/>
                <a:ea typeface="黑体" panose="02010609060101010101" pitchFamily="2" charset="-122"/>
              </a:rPr>
              <a:t>定理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charset="0"/>
                <a:ea typeface="黑体" panose="02010609060101010101" pitchFamily="2" charset="-122"/>
              </a:rPr>
              <a:t>7.2: </a:t>
            </a:r>
            <a:r>
              <a:rPr lang="en-US" altLang="zh-CN" sz="2800" b="1" dirty="0" smtClean="0">
                <a:latin typeface="Times New Roman" panose="02020603050405020304" charset="0"/>
                <a:ea typeface="黑体" panose="02010609060101010101" pitchFamily="2" charset="-122"/>
              </a:rPr>
              <a:t>D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=&lt;V, E&gt;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是有向图</a:t>
            </a:r>
            <a:r>
              <a:rPr lang="en-US" altLang="zh-CN" sz="2800" b="1" dirty="0" smtClean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en-US" altLang="zh-CN" sz="2800" b="1" i="1" dirty="0" smtClean="0">
                <a:latin typeface="Times New Roman" panose="02020603050405020304" charset="0"/>
                <a:ea typeface="黑体" panose="02010609060101010101" pitchFamily="2" charset="-122"/>
              </a:rPr>
              <a:t>V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={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…, </a:t>
            </a:r>
            <a:r>
              <a:rPr lang="en-US" altLang="zh-CN" sz="2800" b="1" i="1" dirty="0" err="1">
                <a:latin typeface="Times New Roman" panose="02020603050405020304" charset="0"/>
                <a:ea typeface="黑体" panose="02010609060101010101" pitchFamily="2" charset="-122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charset="0"/>
                <a:ea typeface="黑体" panose="0201060906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}, |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E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|=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 smtClean="0">
                <a:latin typeface="Times New Roman" panose="02020603050405020304" charset="0"/>
                <a:ea typeface="黑体" panose="02010609060101010101" pitchFamily="2" charset="-122"/>
              </a:rPr>
              <a:t>则</a:t>
            </a:r>
            <a:endParaRPr lang="en-US" altLang="zh-CN" sz="2800" b="1" dirty="0" smtClean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                 .  </a:t>
            </a: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lvl="0" rtl="0" eaLnBrk="0" hangingPunct="0">
              <a:lnSpc>
                <a:spcPct val="110000"/>
              </a:lnSpc>
              <a:spcBef>
                <a:spcPct val="30000"/>
              </a:spcBef>
              <a:buClr>
                <a:srgbClr val="3333CC"/>
              </a:buClr>
              <a:buSzPct val="75000"/>
            </a:pPr>
            <a:r>
              <a:rPr lang="zh-CN" altLang="en-US" sz="2800" kern="0" dirty="0">
                <a:solidFill>
                  <a:srgbClr val="FF0000"/>
                </a:solidFill>
                <a:latin typeface="Times New Roman"/>
                <a:ea typeface="黑体"/>
                <a:cs typeface="+mn-cs"/>
              </a:rPr>
              <a:t>定理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/>
                <a:ea typeface="黑体"/>
                <a:cs typeface="+mn-cs"/>
              </a:rPr>
              <a:t>11.2: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 </a:t>
            </a:r>
            <a:r>
              <a:rPr lang="el-GR" altLang="zh-CN" sz="2800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Σ</a:t>
            </a:r>
            <a:r>
              <a:rPr lang="en-US" altLang="zh-CN" sz="2800" i="1" kern="0" baseline="30000" dirty="0" err="1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r</a:t>
            </a:r>
            <a:r>
              <a:rPr lang="en-US" altLang="zh-CN" sz="2800" i="1" kern="0" baseline="-25000" dirty="0" err="1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i</a:t>
            </a:r>
            <a:r>
              <a:rPr lang="en-US" altLang="zh-CN" sz="2800" kern="0" baseline="-2500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=1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deg(</a:t>
            </a:r>
            <a:r>
              <a:rPr lang="en-US" altLang="zh-CN" sz="2800" kern="0" dirty="0" err="1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R</a:t>
            </a:r>
            <a:r>
              <a:rPr lang="en-US" altLang="zh-CN" sz="2800" i="1" kern="0" baseline="-25000" dirty="0" err="1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i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)=2</a:t>
            </a:r>
            <a:r>
              <a:rPr lang="en-US" altLang="zh-CN" sz="2800" i="1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m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黑体"/>
                <a:cs typeface="+mn-cs"/>
              </a:rPr>
              <a:t>. </a:t>
            </a: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                      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46865"/>
              </p:ext>
            </p:extLst>
          </p:nvPr>
        </p:nvGraphicFramePr>
        <p:xfrm>
          <a:off x="1763713" y="3356992"/>
          <a:ext cx="37449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6" imgW="44805600" imgH="12192000" progId="Equation.3">
                  <p:embed/>
                </p:oleObj>
              </mc:Choice>
              <mc:Fallback>
                <p:oleObj name="公式" r:id="rId6" imgW="44805600" imgH="12192000" progId="Equation.3">
                  <p:embed/>
                  <p:pic>
                    <p:nvPicPr>
                      <p:cNvPr id="2051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713" y="3356992"/>
                        <a:ext cx="3744912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986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Havel</a:t>
            </a:r>
            <a:r>
              <a:rPr lang="zh-CN" altLang="en-US" smtClean="0"/>
              <a:t>定理</a:t>
            </a:r>
            <a:r>
              <a:rPr lang="en-US" altLang="zh-CN" smtClean="0"/>
              <a:t>(</a:t>
            </a:r>
            <a:r>
              <a:rPr lang="zh-CN" altLang="en-US" smtClean="0"/>
              <a:t>举例</a:t>
            </a:r>
            <a:r>
              <a:rPr lang="en-US" altLang="zh-CN" smtClean="0"/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</a:rPr>
              <a:t>例</a:t>
            </a:r>
            <a:r>
              <a:rPr lang="en-US" altLang="zh-CN" dirty="0" smtClean="0">
                <a:solidFill>
                  <a:schemeClr val="hlink"/>
                </a:solidFill>
              </a:rPr>
              <a:t>4: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判断下列非负整数列是否可简单图化</a:t>
            </a:r>
            <a:r>
              <a:rPr lang="en-US" altLang="zh-CN" dirty="0" smtClean="0">
                <a:solidFill>
                  <a:schemeClr val="tx2"/>
                </a:solidFill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      (1) (5, 5, 4, 4, 2, 2)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  (2) (4, 4, 3, 3, 2, 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</a:rPr>
              <a:t>解</a:t>
            </a:r>
            <a:r>
              <a:rPr lang="en-US" altLang="zh-CN" dirty="0" smtClean="0">
                <a:solidFill>
                  <a:schemeClr val="hlink"/>
                </a:solidFill>
              </a:rPr>
              <a:t>:</a:t>
            </a:r>
            <a:r>
              <a:rPr lang="en-US" altLang="zh-CN" dirty="0" smtClean="0"/>
              <a:t> (1)  (</a:t>
            </a:r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FF"/>
                </a:solidFill>
              </a:rPr>
              <a:t>5, 4, 4, 2, 2</a:t>
            </a:r>
            <a:r>
              <a:rPr lang="en-US" altLang="zh-CN" dirty="0" smtClean="0"/>
              <a:t>), (</a:t>
            </a:r>
            <a:r>
              <a:rPr lang="en-US" altLang="zh-CN" dirty="0" smtClean="0">
                <a:solidFill>
                  <a:schemeClr val="tx2"/>
                </a:solidFill>
              </a:rPr>
              <a:t>4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FF"/>
                </a:solidFill>
              </a:rPr>
              <a:t>3, 3, 1, 1</a:t>
            </a:r>
            <a:r>
              <a:rPr lang="en-US" altLang="zh-CN" dirty="0" smtClean="0"/>
              <a:t>), (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FF"/>
                </a:solidFill>
              </a:rPr>
              <a:t>2, 0</a:t>
            </a:r>
            <a:r>
              <a:rPr lang="en-US" altLang="zh-CN" dirty="0" smtClean="0"/>
              <a:t>, 0), (1, -1, 0), </a:t>
            </a:r>
            <a:r>
              <a:rPr lang="zh-CN" altLang="en-US" dirty="0" smtClean="0"/>
              <a:t>不可简单图化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(2) (</a:t>
            </a:r>
            <a:r>
              <a:rPr lang="en-US" altLang="zh-CN" dirty="0" smtClean="0">
                <a:solidFill>
                  <a:schemeClr val="tx2"/>
                </a:solidFill>
              </a:rPr>
              <a:t>4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FF"/>
                </a:solidFill>
              </a:rPr>
              <a:t>4, 3, 3, 2</a:t>
            </a:r>
            <a:r>
              <a:rPr lang="en-US" altLang="zh-CN" dirty="0" smtClean="0"/>
              <a:t>, 2), (3, 2, 2, </a:t>
            </a:r>
            <a:r>
              <a:rPr lang="en-US" altLang="zh-CN" dirty="0" smtClean="0">
                <a:solidFill>
                  <a:srgbClr val="FF00FF"/>
                </a:solidFill>
              </a:rPr>
              <a:t>1, 2</a:t>
            </a:r>
            <a:r>
              <a:rPr lang="en-US" altLang="zh-CN" dirty="0" smtClean="0"/>
              <a:t>), (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en-US" altLang="zh-CN" dirty="0" smtClean="0"/>
              <a:t>, 2, 2, 2, 1),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(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FF"/>
                </a:solidFill>
              </a:rPr>
              <a:t>1</a:t>
            </a:r>
            <a:r>
              <a:rPr lang="en-US" altLang="zh-CN" dirty="0" smtClean="0"/>
              <a:t>, 1, 1), (0, 1, 1), (1, 1), </a:t>
            </a:r>
            <a:r>
              <a:rPr lang="zh-CN" altLang="en-US" dirty="0" smtClean="0"/>
              <a:t>可简单图化</a:t>
            </a:r>
            <a:r>
              <a:rPr lang="en-US"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5014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扩大路径法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27163"/>
            <a:ext cx="8610600" cy="5097462"/>
          </a:xfrm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＝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阶无向图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≠</a:t>
            </a:r>
            <a:r>
              <a:rPr lang="en-US" altLang="zh-CN" dirty="0" smtClean="0">
                <a:sym typeface="Symbol" panose="05050102010706020507" pitchFamily="18" charset="2"/>
              </a:rPr>
              <a:t>, </a:t>
            </a:r>
            <a:r>
              <a:rPr lang="zh-CN" altLang="en-US" dirty="0" smtClean="0"/>
              <a:t>设</a:t>
            </a:r>
            <a:r>
              <a:rPr lang="en-US" altLang="zh-CN" i="1" dirty="0" err="1" smtClean="0"/>
              <a:t>Г</a:t>
            </a:r>
            <a:r>
              <a:rPr lang="en-US" altLang="zh-CN" i="1" baseline="-30000" dirty="0" err="1" smtClean="0"/>
              <a:t>l</a:t>
            </a:r>
            <a:r>
              <a:rPr lang="en-US" altLang="zh-CN" i="1" baseline="-30000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中一条长度为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的通路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chemeClr val="hlink"/>
                </a:solidFill>
              </a:rPr>
              <a:t>若此通路的始点或终点与通路外的顶点相邻</a:t>
            </a:r>
            <a:r>
              <a:rPr lang="en-US" altLang="zh-CN" dirty="0" smtClean="0">
                <a:solidFill>
                  <a:schemeClr val="hlink"/>
                </a:solidFill>
              </a:rPr>
              <a:t>, </a:t>
            </a:r>
            <a:r>
              <a:rPr lang="zh-CN" altLang="en-US" dirty="0" smtClean="0">
                <a:solidFill>
                  <a:schemeClr val="hlink"/>
                </a:solidFill>
              </a:rPr>
              <a:t>就将该顶点及关联的边扩到</a:t>
            </a:r>
            <a:r>
              <a:rPr lang="en-US" altLang="zh-CN" i="1" dirty="0" err="1" smtClean="0"/>
              <a:t>Г</a:t>
            </a:r>
            <a:r>
              <a:rPr lang="en-US" altLang="zh-CN" i="1" baseline="-30000" dirty="0" err="1" smtClean="0"/>
              <a:t>l</a:t>
            </a:r>
            <a:r>
              <a:rPr lang="zh-CN" altLang="en-US" dirty="0" smtClean="0">
                <a:solidFill>
                  <a:schemeClr val="hlink"/>
                </a:solidFill>
              </a:rPr>
              <a:t>中来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  <a:r>
              <a:rPr lang="zh-CN" altLang="en-US" dirty="0" smtClean="0"/>
              <a:t>继续这一过程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直到最后得到的通路的两个端点不与通路外的顶点相邻为止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设最后得到的通路为</a:t>
            </a:r>
            <a:r>
              <a:rPr lang="en-US" altLang="zh-CN" i="1" dirty="0" err="1" smtClean="0"/>
              <a:t>Г</a:t>
            </a:r>
            <a:r>
              <a:rPr lang="en-US" altLang="zh-CN" i="1" baseline="-30000" dirty="0" err="1" smtClean="0"/>
              <a:t>l</a:t>
            </a:r>
            <a:r>
              <a:rPr lang="en-US" altLang="zh-CN" baseline="-30000" dirty="0" err="1" smtClean="0"/>
              <a:t>+</a:t>
            </a:r>
            <a:r>
              <a:rPr lang="en-US" altLang="zh-CN" i="1" baseline="-30000" dirty="0" err="1" smtClean="0"/>
              <a:t>k</a:t>
            </a:r>
            <a:r>
              <a:rPr lang="en-US" altLang="zh-CN" i="1" baseline="-30000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chemeClr val="hlink"/>
                </a:solidFill>
              </a:rPr>
              <a:t>长度为</a:t>
            </a:r>
            <a:r>
              <a:rPr lang="en-US" altLang="zh-CN" i="1" dirty="0" smtClean="0">
                <a:solidFill>
                  <a:schemeClr val="hlink"/>
                </a:solidFill>
              </a:rPr>
              <a:t>l</a:t>
            </a:r>
            <a:r>
              <a:rPr lang="zh-CN" altLang="en-US" dirty="0" smtClean="0">
                <a:solidFill>
                  <a:schemeClr val="hlink"/>
                </a:solidFill>
              </a:rPr>
              <a:t>的路径扩大成了长度为</a:t>
            </a:r>
            <a:r>
              <a:rPr lang="en-US" altLang="zh-CN" i="1" dirty="0" err="1" smtClean="0">
                <a:solidFill>
                  <a:schemeClr val="hlink"/>
                </a:solidFill>
              </a:rPr>
              <a:t>l</a:t>
            </a:r>
            <a:r>
              <a:rPr lang="en-US" altLang="zh-CN" dirty="0" err="1" smtClean="0">
                <a:solidFill>
                  <a:schemeClr val="hlink"/>
                </a:solidFill>
              </a:rPr>
              <a:t>+</a:t>
            </a:r>
            <a:r>
              <a:rPr lang="en-US" altLang="zh-CN" i="1" dirty="0" err="1" smtClean="0">
                <a:solidFill>
                  <a:schemeClr val="hlink"/>
                </a:solidFill>
              </a:rPr>
              <a:t>k</a:t>
            </a:r>
            <a:r>
              <a:rPr lang="zh-CN" altLang="en-US" dirty="0" smtClean="0">
                <a:solidFill>
                  <a:schemeClr val="hlink"/>
                </a:solidFill>
              </a:rPr>
              <a:t>的路径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称</a:t>
            </a:r>
            <a:r>
              <a:rPr lang="en-US" altLang="zh-CN" i="1" dirty="0" err="1" smtClean="0">
                <a:solidFill>
                  <a:schemeClr val="hlink"/>
                </a:solidFill>
              </a:rPr>
              <a:t>Г</a:t>
            </a:r>
            <a:r>
              <a:rPr lang="en-US" altLang="zh-CN" i="1" baseline="-25000" dirty="0" err="1" smtClean="0">
                <a:solidFill>
                  <a:schemeClr val="hlink"/>
                </a:solidFill>
              </a:rPr>
              <a:t>l</a:t>
            </a:r>
            <a:r>
              <a:rPr lang="en-US" altLang="zh-CN" baseline="-30000" dirty="0" err="1" smtClean="0">
                <a:solidFill>
                  <a:schemeClr val="hlink"/>
                </a:solidFill>
              </a:rPr>
              <a:t>+</a:t>
            </a:r>
            <a:r>
              <a:rPr lang="en-US" altLang="zh-CN" i="1" baseline="-25000" dirty="0" err="1" smtClean="0">
                <a:solidFill>
                  <a:schemeClr val="hlink"/>
                </a:solidFill>
              </a:rPr>
              <a:t>k</a:t>
            </a:r>
            <a:r>
              <a:rPr lang="en-US" altLang="zh-CN" i="1" baseline="-25000" dirty="0" smtClean="0">
                <a:solidFill>
                  <a:schemeClr val="hlink"/>
                </a:solidFill>
              </a:rPr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FF"/>
                </a:solidFill>
              </a:rPr>
              <a:t>极大路径</a:t>
            </a:r>
            <a:r>
              <a:rPr lang="en-US" altLang="zh-CN" dirty="0" smtClean="0"/>
              <a:t>”. </a:t>
            </a:r>
            <a:endParaRPr lang="zh-CN" altLang="en-US" dirty="0" smtClean="0"/>
          </a:p>
          <a:p>
            <a:pPr marL="533400" indent="-533400" eaLnBrk="1" hangingPunct="1">
              <a:spcBef>
                <a:spcPct val="20000"/>
              </a:spcBef>
            </a:pPr>
            <a:endParaRPr lang="en-US" altLang="zh-CN" dirty="0" smtClean="0"/>
          </a:p>
          <a:p>
            <a:pPr marL="533400" indent="-533400" eaLnBrk="1" hangingPunct="1">
              <a:spcBef>
                <a:spcPct val="20000"/>
              </a:spcBef>
            </a:pPr>
            <a:r>
              <a:rPr lang="zh-CN" altLang="en-US" dirty="0" smtClean="0"/>
              <a:t>称构造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FF00FF"/>
                </a:solidFill>
              </a:rPr>
              <a:t>极大路径</a:t>
            </a:r>
            <a:r>
              <a:rPr lang="en-US" altLang="zh-CN" dirty="0"/>
              <a:t>”</a:t>
            </a:r>
            <a:r>
              <a:rPr lang="zh-CN" altLang="en-US" dirty="0" smtClean="0"/>
              <a:t>证明问题的方法为</a:t>
            </a:r>
            <a:r>
              <a:rPr lang="en-US" altLang="zh-CN" dirty="0" smtClean="0"/>
              <a:t>“</a:t>
            </a:r>
            <a:r>
              <a:rPr lang="zh-CN" altLang="en-US" dirty="0">
                <a:solidFill>
                  <a:srgbClr val="FF00FF"/>
                </a:solidFill>
              </a:rPr>
              <a:t>扩</a:t>
            </a:r>
            <a:r>
              <a:rPr lang="zh-CN" altLang="en-US" dirty="0" smtClean="0">
                <a:solidFill>
                  <a:srgbClr val="FF00FF"/>
                </a:solidFill>
              </a:rPr>
              <a:t>大路径</a:t>
            </a:r>
            <a:r>
              <a:rPr lang="zh-CN" altLang="en-US" dirty="0">
                <a:solidFill>
                  <a:srgbClr val="FF00FF"/>
                </a:solidFill>
              </a:rPr>
              <a:t>法</a:t>
            </a:r>
            <a:r>
              <a:rPr lang="en-US" altLang="zh-CN" dirty="0" smtClean="0"/>
              <a:t>”.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2639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扩大路径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例</a:t>
            </a:r>
            <a:r>
              <a:rPr lang="en-US" altLang="zh-CN" dirty="0" smtClean="0">
                <a:solidFill>
                  <a:schemeClr val="hlink"/>
                </a:solidFill>
              </a:rPr>
              <a:t>7.6: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chemeClr val="folHlink"/>
                </a:solidFill>
              </a:rPr>
              <a:t>设</a:t>
            </a:r>
            <a:r>
              <a:rPr lang="en-US" altLang="zh-CN" i="1" dirty="0">
                <a:solidFill>
                  <a:schemeClr val="folHlink"/>
                </a:solidFill>
              </a:rPr>
              <a:t>G</a:t>
            </a:r>
            <a:r>
              <a:rPr lang="zh-CN" altLang="en-US" dirty="0">
                <a:solidFill>
                  <a:schemeClr val="folHlink"/>
                </a:solidFill>
              </a:rPr>
              <a:t>为</a:t>
            </a:r>
            <a:r>
              <a:rPr lang="en-US" altLang="zh-CN" i="1" dirty="0" smtClean="0">
                <a:solidFill>
                  <a:schemeClr val="folHlink"/>
                </a:solidFill>
              </a:rPr>
              <a:t>n</a:t>
            </a:r>
            <a:r>
              <a:rPr lang="en-US" altLang="zh-CN" dirty="0" smtClean="0">
                <a:solidFill>
                  <a:schemeClr val="folHlink"/>
                </a:solidFill>
              </a:rPr>
              <a:t>(</a:t>
            </a:r>
            <a:r>
              <a:rPr lang="en-US" altLang="zh-CN" i="1" dirty="0">
                <a:solidFill>
                  <a:schemeClr val="folHlink"/>
                </a:solidFill>
              </a:rPr>
              <a:t>n</a:t>
            </a:r>
            <a:r>
              <a:rPr lang="en-US" altLang="zh-CN" dirty="0">
                <a:solidFill>
                  <a:schemeClr val="folHlink"/>
                </a:solidFill>
              </a:rPr>
              <a:t>≥3</a:t>
            </a:r>
            <a:r>
              <a:rPr lang="en-US" altLang="zh-CN" dirty="0" smtClean="0">
                <a:solidFill>
                  <a:schemeClr val="folHlink"/>
                </a:solidFill>
              </a:rPr>
              <a:t>)</a:t>
            </a:r>
            <a:r>
              <a:rPr lang="zh-CN" altLang="en-US" dirty="0" smtClean="0">
                <a:solidFill>
                  <a:schemeClr val="folHlink"/>
                </a:solidFill>
              </a:rPr>
              <a:t>阶</a:t>
            </a:r>
            <a:r>
              <a:rPr lang="zh-CN" altLang="en-US" dirty="0">
                <a:solidFill>
                  <a:schemeClr val="folHlink"/>
                </a:solidFill>
              </a:rPr>
              <a:t>无向简单</a:t>
            </a:r>
            <a:r>
              <a:rPr lang="zh-CN" altLang="en-US" dirty="0" smtClean="0">
                <a:solidFill>
                  <a:schemeClr val="folHlink"/>
                </a:solidFill>
              </a:rPr>
              <a:t>图</a:t>
            </a:r>
            <a:r>
              <a:rPr lang="en-US" altLang="zh-CN" dirty="0" smtClean="0">
                <a:solidFill>
                  <a:schemeClr val="folHlink"/>
                </a:solidFill>
              </a:rPr>
              <a:t>, δ(</a:t>
            </a:r>
            <a:r>
              <a:rPr lang="en-US" altLang="zh-CN" i="1" dirty="0" smtClean="0">
                <a:solidFill>
                  <a:schemeClr val="folHlink"/>
                </a:solidFill>
              </a:rPr>
              <a:t>G</a:t>
            </a:r>
            <a:r>
              <a:rPr lang="en-US" altLang="zh-CN" dirty="0">
                <a:solidFill>
                  <a:schemeClr val="folHlink"/>
                </a:solidFill>
              </a:rPr>
              <a:t>)≥</a:t>
            </a:r>
            <a:r>
              <a:rPr lang="en-US" altLang="zh-CN" dirty="0" smtClean="0">
                <a:solidFill>
                  <a:schemeClr val="folHlink"/>
                </a:solidFill>
              </a:rPr>
              <a:t>2,</a:t>
            </a:r>
            <a:r>
              <a:rPr lang="zh-CN" altLang="en-US" dirty="0" smtClean="0">
                <a:solidFill>
                  <a:schemeClr val="folHlink"/>
                </a:solidFill>
              </a:rPr>
              <a:t> </a:t>
            </a:r>
            <a:r>
              <a:rPr lang="zh-CN" altLang="en-US" dirty="0">
                <a:solidFill>
                  <a:schemeClr val="folHlink"/>
                </a:solidFill>
              </a:rPr>
              <a:t>证明</a:t>
            </a:r>
            <a:r>
              <a:rPr lang="en-US" altLang="zh-CN" i="1" dirty="0">
                <a:solidFill>
                  <a:schemeClr val="folHlink"/>
                </a:solidFill>
              </a:rPr>
              <a:t>G</a:t>
            </a:r>
            <a:r>
              <a:rPr lang="zh-CN" altLang="en-US" dirty="0">
                <a:solidFill>
                  <a:schemeClr val="folHlink"/>
                </a:solidFill>
              </a:rPr>
              <a:t>中存在长度大于或等于</a:t>
            </a:r>
            <a:r>
              <a:rPr lang="en-US" altLang="zh-CN" dirty="0">
                <a:solidFill>
                  <a:schemeClr val="folHlink"/>
                </a:solidFill>
              </a:rPr>
              <a:t>3</a:t>
            </a:r>
            <a:r>
              <a:rPr lang="zh-CN" altLang="en-US" dirty="0">
                <a:solidFill>
                  <a:schemeClr val="folHlink"/>
                </a:solidFill>
              </a:rPr>
              <a:t>的</a:t>
            </a:r>
            <a:r>
              <a:rPr lang="zh-CN" altLang="en-US" dirty="0" smtClean="0">
                <a:solidFill>
                  <a:schemeClr val="folHlink"/>
                </a:solidFill>
              </a:rPr>
              <a:t>圈</a:t>
            </a:r>
            <a:r>
              <a:rPr lang="en-US" altLang="zh-CN" dirty="0" smtClean="0">
                <a:solidFill>
                  <a:schemeClr val="folHlink"/>
                </a:solidFill>
              </a:rPr>
              <a:t>.</a:t>
            </a:r>
          </a:p>
          <a:p>
            <a:pPr eaLnBrk="1" hangingPunct="1">
              <a:spcBef>
                <a:spcPct val="10000"/>
              </a:spcBef>
              <a:buNone/>
            </a:pP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例</a:t>
            </a:r>
            <a:r>
              <a:rPr lang="en-US" altLang="zh-CN" dirty="0" smtClean="0">
                <a:solidFill>
                  <a:schemeClr val="hlink"/>
                </a:solidFill>
              </a:rPr>
              <a:t>7.7: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=&lt;V, E&gt;</a:t>
            </a:r>
            <a:r>
              <a:rPr lang="zh-CN" altLang="en-US" dirty="0">
                <a:solidFill>
                  <a:schemeClr val="folHlink"/>
                </a:solidFill>
              </a:rPr>
              <a:t>为有向简单图</a:t>
            </a:r>
            <a:r>
              <a:rPr lang="en-US" altLang="zh-CN" dirty="0">
                <a:solidFill>
                  <a:schemeClr val="folHlink"/>
                </a:solidFill>
              </a:rPr>
              <a:t>, δ(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)≥2, </a:t>
            </a:r>
            <a:r>
              <a:rPr lang="zh-CN" altLang="en-US" dirty="0" smtClean="0">
                <a:solidFill>
                  <a:schemeClr val="folHlink"/>
                </a:solidFill>
              </a:rPr>
              <a:t>且</a:t>
            </a:r>
            <a:r>
              <a:rPr lang="en-US" altLang="zh-CN" dirty="0" smtClean="0">
                <a:solidFill>
                  <a:schemeClr val="folHlink"/>
                </a:solidFill>
              </a:rPr>
              <a:t>δ</a:t>
            </a:r>
            <a:r>
              <a:rPr lang="en-US" altLang="zh-CN" baseline="30000" dirty="0">
                <a:solidFill>
                  <a:schemeClr val="folHlink"/>
                </a:solidFill>
              </a:rPr>
              <a:t>+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en-US" altLang="en-US" dirty="0">
                <a:solidFill>
                  <a:schemeClr val="tx2"/>
                </a:solidFill>
              </a:rPr>
              <a:t>＞</a:t>
            </a:r>
            <a:r>
              <a:rPr lang="en-US" altLang="zh-CN" dirty="0">
                <a:solidFill>
                  <a:schemeClr val="folHlink"/>
                </a:solidFill>
              </a:rPr>
              <a:t>0, δ</a:t>
            </a:r>
            <a:r>
              <a:rPr lang="en-US" altLang="zh-CN" baseline="30000" dirty="0">
                <a:solidFill>
                  <a:schemeClr val="folHlink"/>
                </a:solidFill>
              </a:rPr>
              <a:t>-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en-US" altLang="en-US" dirty="0">
                <a:solidFill>
                  <a:schemeClr val="tx2"/>
                </a:solidFill>
              </a:rPr>
              <a:t>＞</a:t>
            </a:r>
            <a:r>
              <a:rPr lang="en-US" altLang="zh-CN" dirty="0">
                <a:solidFill>
                  <a:schemeClr val="folHlink"/>
                </a:solidFill>
              </a:rPr>
              <a:t>0, </a:t>
            </a:r>
            <a:r>
              <a:rPr lang="zh-CN" altLang="en-US" dirty="0" smtClean="0">
                <a:solidFill>
                  <a:schemeClr val="folHlink"/>
                </a:solidFill>
              </a:rPr>
              <a:t>证明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zh-CN" altLang="en-US" dirty="0">
                <a:solidFill>
                  <a:schemeClr val="folHlink"/>
                </a:solidFill>
              </a:rPr>
              <a:t>中有长度大于等于 </a:t>
            </a:r>
            <a:r>
              <a:rPr lang="en-US" altLang="zh-CN" dirty="0">
                <a:solidFill>
                  <a:schemeClr val="folHlink"/>
                </a:solidFill>
              </a:rPr>
              <a:t>max{δ</a:t>
            </a:r>
            <a:r>
              <a:rPr lang="en-US" altLang="zh-CN" baseline="30000" dirty="0">
                <a:solidFill>
                  <a:schemeClr val="folHlink"/>
                </a:solidFill>
              </a:rPr>
              <a:t>+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), δ</a:t>
            </a:r>
            <a:r>
              <a:rPr lang="en-US" altLang="zh-CN" baseline="30000" dirty="0">
                <a:solidFill>
                  <a:schemeClr val="folHlink"/>
                </a:solidFill>
              </a:rPr>
              <a:t>-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en-US" altLang="zh-CN" i="1" dirty="0">
                <a:solidFill>
                  <a:schemeClr val="folHlink"/>
                </a:solidFill>
              </a:rPr>
              <a:t>D</a:t>
            </a:r>
            <a:r>
              <a:rPr lang="en-US" altLang="zh-CN" dirty="0">
                <a:solidFill>
                  <a:schemeClr val="folHlink"/>
                </a:solidFill>
              </a:rPr>
              <a:t>)}+1 </a:t>
            </a:r>
            <a:r>
              <a:rPr lang="zh-CN" altLang="en-US" dirty="0">
                <a:solidFill>
                  <a:schemeClr val="folHlink"/>
                </a:solidFill>
              </a:rPr>
              <a:t>的圈</a:t>
            </a:r>
            <a:r>
              <a:rPr lang="en-US" altLang="zh-CN" dirty="0">
                <a:solidFill>
                  <a:schemeClr val="folHlink"/>
                </a:solidFill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608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图的同构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040312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图同构</a:t>
            </a:r>
            <a:r>
              <a:rPr lang="en-US" altLang="zh-CN" dirty="0" smtClean="0">
                <a:solidFill>
                  <a:schemeClr val="hlink"/>
                </a:solidFill>
              </a:rPr>
              <a:t>: </a:t>
            </a:r>
            <a:r>
              <a:rPr lang="zh-CN" altLang="en-US" dirty="0" smtClean="0"/>
              <a:t>设图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=&lt;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及图 </a:t>
            </a:r>
            <a:r>
              <a:rPr lang="en-US" altLang="zh-CN" i="1" dirty="0" smtClean="0"/>
              <a:t>G 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=&lt;</a:t>
            </a:r>
            <a:r>
              <a:rPr lang="en-US" altLang="zh-CN" i="1" dirty="0" smtClean="0"/>
              <a:t>V 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E 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，如果存在双射函数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V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i="1" dirty="0" smtClean="0"/>
              <a:t>V </a:t>
            </a:r>
            <a:r>
              <a:rPr lang="en-US" altLang="zh-CN" dirty="0" smtClean="0">
                <a:sym typeface="Symbol" panose="05050102010706020507" pitchFamily="18" charset="2"/>
              </a:rPr>
              <a:t>, </a:t>
            </a:r>
            <a:r>
              <a:rPr lang="zh-CN" altLang="en-US" dirty="0" smtClean="0"/>
              <a:t>使得对于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</a:t>
            </a:r>
            <a:r>
              <a:rPr lang="zh-CN" altLang="en-US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V</a:t>
            </a:r>
            <a:r>
              <a:rPr lang="en-US" altLang="zh-CN" dirty="0" smtClean="0"/>
              <a:t>,  (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E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smtClean="0"/>
              <a:t>))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E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baseline="-30000" dirty="0" smtClean="0"/>
              <a:t>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aseline="-30000" dirty="0" smtClean="0"/>
              <a:t>                             </a:t>
            </a:r>
            <a:r>
              <a:rPr lang="en-US" altLang="zh-CN" dirty="0" smtClean="0"/>
              <a:t>(&lt;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E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</a:t>
            </a:r>
            <a:r>
              <a:rPr lang="en-US" altLang="zh-CN" i="1" baseline="-30000" dirty="0" smtClean="0"/>
              <a:t>i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v</a:t>
            </a:r>
            <a:r>
              <a:rPr lang="en-US" altLang="zh-CN" i="1" baseline="-30000" dirty="0" err="1" smtClean="0"/>
              <a:t>j</a:t>
            </a:r>
            <a:r>
              <a:rPr lang="en-US" altLang="zh-CN" dirty="0" smtClean="0"/>
              <a:t>)&gt;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E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 则称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G </a:t>
            </a:r>
            <a:r>
              <a:rPr lang="en-US" altLang="zh-CN" dirty="0" smtClean="0">
                <a:sym typeface="Symbol" panose="05050102010706020507" pitchFamily="18" charset="2"/>
              </a:rPr>
              <a:t></a:t>
            </a:r>
            <a:r>
              <a:rPr lang="zh-CN" altLang="en-US" dirty="0" smtClean="0"/>
              <a:t>是同构的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记作</a:t>
            </a:r>
            <a:r>
              <a:rPr lang="en-US" altLang="zh-CN" i="1" dirty="0" smtClean="0">
                <a:solidFill>
                  <a:schemeClr val="hlink"/>
                </a:solidFill>
              </a:rPr>
              <a:t>G</a:t>
            </a:r>
            <a:r>
              <a:rPr lang="en-US" altLang="zh-CN" dirty="0" smtClean="0">
                <a:solidFill>
                  <a:schemeClr val="hlink"/>
                </a:solidFill>
                <a:sym typeface="Symbol" panose="05050102010706020507" pitchFamily="18" charset="2"/>
              </a:rPr>
              <a:t></a:t>
            </a:r>
            <a:r>
              <a:rPr lang="en-US" altLang="zh-CN" i="1" dirty="0" smtClean="0">
                <a:solidFill>
                  <a:schemeClr val="hlink"/>
                </a:solidFill>
              </a:rPr>
              <a:t>G </a:t>
            </a:r>
            <a:r>
              <a:rPr lang="en-US" altLang="zh-CN" dirty="0" smtClean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solidFill>
                  <a:schemeClr val="hlink"/>
                </a:solidFill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自补图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其补图与自身同构</a:t>
            </a:r>
            <a:r>
              <a:rPr lang="en-US" altLang="zh-CN" dirty="0" smtClean="0"/>
              <a:t>.</a:t>
            </a:r>
          </a:p>
          <a:p>
            <a:pPr eaLnBrk="1" hangingPunct="1">
              <a:spcBef>
                <a:spcPct val="10000"/>
              </a:spcBef>
            </a:pPr>
            <a:endParaRPr lang="en-US" altLang="zh-CN" dirty="0"/>
          </a:p>
          <a:p>
            <a:pPr eaLnBrk="1" hangingPunct="1">
              <a:spcBef>
                <a:spcPct val="1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自对偶图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dirty="0" smtClean="0"/>
              <a:t>G</a:t>
            </a:r>
            <a:r>
              <a:rPr lang="en-US" altLang="zh-CN" dirty="0"/>
              <a:t>≅G</a:t>
            </a:r>
            <a:r>
              <a:rPr lang="en-US" altLang="zh-CN" dirty="0" smtClean="0"/>
              <a:t>*.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8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/>
          <p:nvPr/>
        </p:nvSpPr>
        <p:spPr>
          <a:xfrm>
            <a:off x="450850" y="1196975"/>
            <a:ext cx="7866063" cy="2346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802005">
              <a:lnSpc>
                <a:spcPts val="875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endParaRPr lang="en-US" altLang="zh-CN" sz="3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875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endParaRPr lang="en-US" altLang="zh-CN" sz="3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385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3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点连通度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是无向连通非完全图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defTabSz="802005">
              <a:lnSpc>
                <a:spcPts val="410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κ(G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= min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{|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||V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的点</a:t>
            </a:r>
            <a:r>
              <a:rPr lang="zh-CN" altLang="en-US" sz="2800" b="1" dirty="0" smtClean="0">
                <a:latin typeface="Tahoma" panose="020B0604030504040204" pitchFamily="34" charset="0"/>
                <a:ea typeface="黑体" panose="02010609060101010101" pitchFamily="2" charset="-122"/>
              </a:rPr>
              <a:t>割集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449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规定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κ(K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-1, G</a:t>
            </a:r>
            <a:r>
              <a:rPr lang="zh-CN" altLang="en-US" sz="2800" b="1" dirty="0">
                <a:latin typeface="Tahoma" panose="020B0604030504040204" pitchFamily="34" charset="0"/>
                <a:ea typeface="黑体" panose="02010609060101010101" pitchFamily="2" charset="-122"/>
              </a:rPr>
              <a:t>非连通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κ(G)=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02005">
              <a:lnSpc>
                <a:spcPts val="4040"/>
              </a:lnSpc>
              <a:buFont typeface="Wingdings" panose="05000000000000000000" pitchFamily="2" charset="2"/>
              <a:buNone/>
              <a:tabLst>
                <a:tab pos="300355" algn="l"/>
                <a:tab pos="67945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κ(G)=1, κ(H)=2, κ(F)=3, κ(K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54163" y="4213225"/>
            <a:ext cx="1293812" cy="1658938"/>
            <a:chOff x="1554163" y="4213225"/>
            <a:chExt cx="1293812" cy="1658938"/>
          </a:xfrm>
        </p:grpSpPr>
        <p:sp>
          <p:nvSpPr>
            <p:cNvPr id="16387" name="Text Box 5"/>
            <p:cNvSpPr txBox="1"/>
            <p:nvPr/>
          </p:nvSpPr>
          <p:spPr>
            <a:xfrm>
              <a:off x="2239963" y="5554663"/>
              <a:ext cx="166687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6390" name="Oval 8"/>
            <p:cNvSpPr/>
            <p:nvPr/>
          </p:nvSpPr>
          <p:spPr>
            <a:xfrm>
              <a:off x="2170113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Oval 9"/>
            <p:cNvSpPr/>
            <p:nvPr/>
          </p:nvSpPr>
          <p:spPr>
            <a:xfrm>
              <a:off x="2724150" y="4475163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Oval 10"/>
            <p:cNvSpPr/>
            <p:nvPr/>
          </p:nvSpPr>
          <p:spPr>
            <a:xfrm>
              <a:off x="1554163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Oval 11"/>
            <p:cNvSpPr/>
            <p:nvPr/>
          </p:nvSpPr>
          <p:spPr>
            <a:xfrm>
              <a:off x="2109788" y="4735513"/>
              <a:ext cx="184150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12"/>
            <p:cNvSpPr/>
            <p:nvPr/>
          </p:nvSpPr>
          <p:spPr>
            <a:xfrm>
              <a:off x="1738313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3"/>
            <p:cNvSpPr/>
            <p:nvPr/>
          </p:nvSpPr>
          <p:spPr>
            <a:xfrm>
              <a:off x="2600325" y="52562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14"/>
            <p:cNvSpPr/>
            <p:nvPr/>
          </p:nvSpPr>
          <p:spPr>
            <a:xfrm>
              <a:off x="2232025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7" name="Line 15"/>
            <p:cNvSpPr/>
            <p:nvPr/>
          </p:nvSpPr>
          <p:spPr>
            <a:xfrm flipV="1">
              <a:off x="2293938" y="4538663"/>
              <a:ext cx="430212" cy="263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Line 16"/>
            <p:cNvSpPr/>
            <p:nvPr/>
          </p:nvSpPr>
          <p:spPr>
            <a:xfrm>
              <a:off x="2293938" y="4864100"/>
              <a:ext cx="369887" cy="3937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Line 17"/>
            <p:cNvSpPr/>
            <p:nvPr/>
          </p:nvSpPr>
          <p:spPr>
            <a:xfrm flipH="1">
              <a:off x="1862138" y="4864100"/>
              <a:ext cx="307975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Line 18"/>
            <p:cNvSpPr/>
            <p:nvPr/>
          </p:nvSpPr>
          <p:spPr>
            <a:xfrm>
              <a:off x="1677988" y="4670425"/>
              <a:ext cx="430212" cy="131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3340100" y="4213225"/>
            <a:ext cx="1292225" cy="1658938"/>
            <a:chOff x="3340100" y="4213225"/>
            <a:chExt cx="1292225" cy="1658938"/>
          </a:xfrm>
        </p:grpSpPr>
        <p:sp>
          <p:nvSpPr>
            <p:cNvPr id="16388" name="Text Box 6"/>
            <p:cNvSpPr txBox="1"/>
            <p:nvPr/>
          </p:nvSpPr>
          <p:spPr>
            <a:xfrm>
              <a:off x="3933825" y="5554663"/>
              <a:ext cx="155575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6401" name="Oval 19"/>
            <p:cNvSpPr/>
            <p:nvPr/>
          </p:nvSpPr>
          <p:spPr>
            <a:xfrm>
              <a:off x="3956050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Oval 20"/>
            <p:cNvSpPr/>
            <p:nvPr/>
          </p:nvSpPr>
          <p:spPr>
            <a:xfrm>
              <a:off x="4510088" y="4475163"/>
              <a:ext cx="122237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Oval 21"/>
            <p:cNvSpPr/>
            <p:nvPr/>
          </p:nvSpPr>
          <p:spPr>
            <a:xfrm>
              <a:off x="3340100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Oval 22"/>
            <p:cNvSpPr/>
            <p:nvPr/>
          </p:nvSpPr>
          <p:spPr>
            <a:xfrm>
              <a:off x="3894138" y="4735513"/>
              <a:ext cx="185737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Oval 23"/>
            <p:cNvSpPr/>
            <p:nvPr/>
          </p:nvSpPr>
          <p:spPr>
            <a:xfrm>
              <a:off x="35242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Oval 24"/>
            <p:cNvSpPr/>
            <p:nvPr/>
          </p:nvSpPr>
          <p:spPr>
            <a:xfrm>
              <a:off x="4264025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8" name="Line 36"/>
            <p:cNvSpPr/>
            <p:nvPr/>
          </p:nvSpPr>
          <p:spPr>
            <a:xfrm>
              <a:off x="3463925" y="4668838"/>
              <a:ext cx="430213" cy="1317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9" name="Line 37"/>
            <p:cNvSpPr/>
            <p:nvPr/>
          </p:nvSpPr>
          <p:spPr>
            <a:xfrm flipV="1">
              <a:off x="4017963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0" name="Line 38"/>
            <p:cNvSpPr/>
            <p:nvPr/>
          </p:nvSpPr>
          <p:spPr>
            <a:xfrm>
              <a:off x="4079875" y="4276725"/>
              <a:ext cx="431800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1" name="Line 39"/>
            <p:cNvSpPr/>
            <p:nvPr/>
          </p:nvSpPr>
          <p:spPr>
            <a:xfrm flipH="1">
              <a:off x="4387850" y="4603750"/>
              <a:ext cx="184150" cy="6540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2" name="Line 40"/>
            <p:cNvSpPr/>
            <p:nvPr/>
          </p:nvSpPr>
          <p:spPr>
            <a:xfrm flipV="1">
              <a:off x="3649663" y="5322888"/>
              <a:ext cx="614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3" name="Line 41"/>
            <p:cNvSpPr/>
            <p:nvPr/>
          </p:nvSpPr>
          <p:spPr>
            <a:xfrm>
              <a:off x="3402013" y="4735513"/>
              <a:ext cx="123825" cy="522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组合 3"/>
          <p:cNvGrpSpPr/>
          <p:nvPr/>
        </p:nvGrpSpPr>
        <p:grpSpPr>
          <a:xfrm>
            <a:off x="5003800" y="4213225"/>
            <a:ext cx="1292225" cy="1658938"/>
            <a:chOff x="5003800" y="4213225"/>
            <a:chExt cx="1292225" cy="1658938"/>
          </a:xfrm>
        </p:grpSpPr>
        <p:sp>
          <p:nvSpPr>
            <p:cNvPr id="16389" name="Text Box 7"/>
            <p:cNvSpPr txBox="1"/>
            <p:nvPr/>
          </p:nvSpPr>
          <p:spPr>
            <a:xfrm>
              <a:off x="5627688" y="5554663"/>
              <a:ext cx="130175" cy="31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defTabSz="802005">
                <a:lnSpc>
                  <a:spcPts val="2415"/>
                </a:lnSpc>
                <a:buFont typeface="Wingdings" panose="05000000000000000000" pitchFamily="2" charset="2"/>
                <a:buNone/>
              </a:pPr>
              <a:r>
                <a:rPr lang="en-US" altLang="zh-CN" sz="2100" dirty="0"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6407" name="Oval 25"/>
            <p:cNvSpPr/>
            <p:nvPr/>
          </p:nvSpPr>
          <p:spPr>
            <a:xfrm>
              <a:off x="5619750" y="421322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Oval 26"/>
            <p:cNvSpPr/>
            <p:nvPr/>
          </p:nvSpPr>
          <p:spPr>
            <a:xfrm>
              <a:off x="6172200" y="4475163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Oval 27"/>
            <p:cNvSpPr/>
            <p:nvPr/>
          </p:nvSpPr>
          <p:spPr>
            <a:xfrm>
              <a:off x="5003800" y="460375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Oval 28"/>
            <p:cNvSpPr/>
            <p:nvPr/>
          </p:nvSpPr>
          <p:spPr>
            <a:xfrm>
              <a:off x="5559425" y="4735513"/>
              <a:ext cx="184150" cy="1952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Oval 29"/>
            <p:cNvSpPr/>
            <p:nvPr/>
          </p:nvSpPr>
          <p:spPr>
            <a:xfrm>
              <a:off x="51879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Oval 30"/>
            <p:cNvSpPr/>
            <p:nvPr/>
          </p:nvSpPr>
          <p:spPr>
            <a:xfrm>
              <a:off x="6051550" y="5257800"/>
              <a:ext cx="123825" cy="13176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Line 31"/>
            <p:cNvSpPr/>
            <p:nvPr/>
          </p:nvSpPr>
          <p:spPr>
            <a:xfrm>
              <a:off x="5681663" y="4343400"/>
              <a:ext cx="0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4" name="Line 32"/>
            <p:cNvSpPr/>
            <p:nvPr/>
          </p:nvSpPr>
          <p:spPr>
            <a:xfrm flipV="1">
              <a:off x="5743575" y="4538663"/>
              <a:ext cx="430213" cy="263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5" name="Line 33"/>
            <p:cNvSpPr/>
            <p:nvPr/>
          </p:nvSpPr>
          <p:spPr>
            <a:xfrm>
              <a:off x="5743575" y="4864100"/>
              <a:ext cx="369888" cy="4587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6" name="Line 34"/>
            <p:cNvSpPr/>
            <p:nvPr/>
          </p:nvSpPr>
          <p:spPr>
            <a:xfrm flipH="1">
              <a:off x="5313363" y="4930775"/>
              <a:ext cx="246062" cy="325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7" name="Line 35"/>
            <p:cNvSpPr/>
            <p:nvPr/>
          </p:nvSpPr>
          <p:spPr>
            <a:xfrm>
              <a:off x="5127625" y="4670425"/>
              <a:ext cx="430213" cy="131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4" name="Line 42"/>
            <p:cNvSpPr/>
            <p:nvPr/>
          </p:nvSpPr>
          <p:spPr>
            <a:xfrm flipV="1">
              <a:off x="5129213" y="4276725"/>
              <a:ext cx="492125" cy="3270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5" name="Line 43"/>
            <p:cNvSpPr/>
            <p:nvPr/>
          </p:nvSpPr>
          <p:spPr>
            <a:xfrm>
              <a:off x="5743575" y="4276725"/>
              <a:ext cx="492125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6" name="Line 44"/>
            <p:cNvSpPr/>
            <p:nvPr/>
          </p:nvSpPr>
          <p:spPr>
            <a:xfrm flipH="1">
              <a:off x="6111875" y="4538663"/>
              <a:ext cx="123825" cy="719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7" name="Line 45"/>
            <p:cNvSpPr/>
            <p:nvPr/>
          </p:nvSpPr>
          <p:spPr>
            <a:xfrm flipV="1">
              <a:off x="5313363" y="5322888"/>
              <a:ext cx="8001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8" name="Line 46"/>
            <p:cNvSpPr/>
            <p:nvPr/>
          </p:nvSpPr>
          <p:spPr>
            <a:xfrm>
              <a:off x="5065713" y="4735513"/>
              <a:ext cx="123825" cy="522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6727825" y="4148138"/>
            <a:ext cx="1292225" cy="1176337"/>
            <a:chOff x="6727825" y="4148138"/>
            <a:chExt cx="1292225" cy="1176337"/>
          </a:xfrm>
        </p:grpSpPr>
        <p:sp>
          <p:nvSpPr>
            <p:cNvPr id="16429" name="Oval 47"/>
            <p:cNvSpPr/>
            <p:nvPr/>
          </p:nvSpPr>
          <p:spPr>
            <a:xfrm>
              <a:off x="7343775" y="4148138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0" name="Oval 48"/>
            <p:cNvSpPr/>
            <p:nvPr/>
          </p:nvSpPr>
          <p:spPr>
            <a:xfrm>
              <a:off x="7896225" y="4410075"/>
              <a:ext cx="123825" cy="13017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1" name="Oval 49"/>
            <p:cNvSpPr/>
            <p:nvPr/>
          </p:nvSpPr>
          <p:spPr>
            <a:xfrm>
              <a:off x="6727825" y="453866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Oval 50"/>
            <p:cNvSpPr/>
            <p:nvPr/>
          </p:nvSpPr>
          <p:spPr>
            <a:xfrm>
              <a:off x="6911975" y="51927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Oval 51"/>
            <p:cNvSpPr/>
            <p:nvPr/>
          </p:nvSpPr>
          <p:spPr>
            <a:xfrm>
              <a:off x="7775575" y="5192713"/>
              <a:ext cx="123825" cy="13176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Font typeface="Wingdings" panose="05000000000000000000" pitchFamily="2" charset="2"/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Line 52"/>
            <p:cNvSpPr/>
            <p:nvPr/>
          </p:nvSpPr>
          <p:spPr>
            <a:xfrm flipV="1">
              <a:off x="6853238" y="4213225"/>
              <a:ext cx="492125" cy="325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5" name="Line 53"/>
            <p:cNvSpPr/>
            <p:nvPr/>
          </p:nvSpPr>
          <p:spPr>
            <a:xfrm>
              <a:off x="7467600" y="4213225"/>
              <a:ext cx="492125" cy="2619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6" name="Line 54"/>
            <p:cNvSpPr/>
            <p:nvPr/>
          </p:nvSpPr>
          <p:spPr>
            <a:xfrm flipH="1">
              <a:off x="7835900" y="4475163"/>
              <a:ext cx="122238" cy="717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7" name="Line 55"/>
            <p:cNvSpPr/>
            <p:nvPr/>
          </p:nvSpPr>
          <p:spPr>
            <a:xfrm flipV="1">
              <a:off x="7037388" y="5257800"/>
              <a:ext cx="8001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8" name="Line 56"/>
            <p:cNvSpPr/>
            <p:nvPr/>
          </p:nvSpPr>
          <p:spPr>
            <a:xfrm>
              <a:off x="6789738" y="4670425"/>
              <a:ext cx="123825" cy="522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9" name="Line 57"/>
            <p:cNvSpPr/>
            <p:nvPr/>
          </p:nvSpPr>
          <p:spPr>
            <a:xfrm flipH="1">
              <a:off x="6973888" y="4213225"/>
              <a:ext cx="431800" cy="979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0" name="Line 58"/>
            <p:cNvSpPr/>
            <p:nvPr/>
          </p:nvSpPr>
          <p:spPr>
            <a:xfrm flipV="1">
              <a:off x="6850063" y="4475163"/>
              <a:ext cx="1046162" cy="1285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1" name="Line 59"/>
            <p:cNvSpPr/>
            <p:nvPr/>
          </p:nvSpPr>
          <p:spPr>
            <a:xfrm>
              <a:off x="7405688" y="4278313"/>
              <a:ext cx="368300" cy="914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2" name="Line 60"/>
            <p:cNvSpPr/>
            <p:nvPr/>
          </p:nvSpPr>
          <p:spPr>
            <a:xfrm>
              <a:off x="6850063" y="4603750"/>
              <a:ext cx="923925" cy="6540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3" name="Line 61"/>
            <p:cNvSpPr/>
            <p:nvPr/>
          </p:nvSpPr>
          <p:spPr>
            <a:xfrm flipV="1">
              <a:off x="7034213" y="4475163"/>
              <a:ext cx="862012" cy="717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44" name="Rectangle 63"/>
          <p:cNvSpPr/>
          <p:nvPr/>
        </p:nvSpPr>
        <p:spPr>
          <a:xfrm>
            <a:off x="1198563" y="404813"/>
            <a:ext cx="7405687" cy="614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ts val="4115"/>
              </a:lnSpc>
              <a:buFont typeface="Wingdings" panose="05000000000000000000" pitchFamily="2" charset="2"/>
              <a:buNone/>
            </a:pPr>
            <a:r>
              <a:rPr lang="zh-CN" altLang="en-US" sz="39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点连通度</a:t>
            </a:r>
            <a:r>
              <a:rPr lang="en-US" altLang="zh-CN" sz="3900" b="1" dirty="0">
                <a:solidFill>
                  <a:schemeClr val="tx2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(vertex-connectivity)</a:t>
            </a:r>
          </a:p>
        </p:txBody>
      </p:sp>
    </p:spTree>
    <p:extLst>
      <p:ext uri="{BB962C8B-B14F-4D97-AF65-F5344CB8AC3E}">
        <p14:creationId xmlns:p14="http://schemas.microsoft.com/office/powerpoint/2010/main" val="3994472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1194</TotalTime>
  <Words>3097</Words>
  <Application>Microsoft Office PowerPoint</Application>
  <PresentationFormat>全屏显示(4:3)</PresentationFormat>
  <Paragraphs>323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宋体</vt:lpstr>
      <vt:lpstr>Arial</vt:lpstr>
      <vt:lpstr>Arial Narrow</vt:lpstr>
      <vt:lpstr>Symbol</vt:lpstr>
      <vt:lpstr>Tahoma</vt:lpstr>
      <vt:lpstr>Times New Roman</vt:lpstr>
      <vt:lpstr>Wingdings</vt:lpstr>
      <vt:lpstr>Blends</vt:lpstr>
      <vt:lpstr>1_Blends</vt:lpstr>
      <vt:lpstr>公式</vt:lpstr>
      <vt:lpstr>Visio.Drawing.11</vt:lpstr>
      <vt:lpstr>Microsoft Equation 3.0</vt:lpstr>
      <vt:lpstr>离散数学II</vt:lpstr>
      <vt:lpstr>课程QQ群和微信群</vt:lpstr>
      <vt:lpstr>网络学习资源</vt:lpstr>
      <vt:lpstr>握手定理(图论基本定理) </vt:lpstr>
      <vt:lpstr>Havel定理(举例)</vt:lpstr>
      <vt:lpstr>扩大路径法 </vt:lpstr>
      <vt:lpstr>扩大路径法</vt:lpstr>
      <vt:lpstr>图的同构</vt:lpstr>
      <vt:lpstr>PowerPoint 演示文稿</vt:lpstr>
      <vt:lpstr>PowerPoint 演示文稿</vt:lpstr>
      <vt:lpstr>周长、围长与直径</vt:lpstr>
      <vt:lpstr>无向欧拉图的充分必要条件</vt:lpstr>
      <vt:lpstr>无向哈密顿图的充分条件</vt:lpstr>
      <vt:lpstr>无向树的6个等价定义</vt:lpstr>
      <vt:lpstr>生成树的存在性定理</vt:lpstr>
      <vt:lpstr>基本回路</vt:lpstr>
      <vt:lpstr>基本割集</vt:lpstr>
      <vt:lpstr>举例</vt:lpstr>
      <vt:lpstr>举例</vt:lpstr>
      <vt:lpstr>求所有生成树(例, 续)</vt:lpstr>
      <vt:lpstr>用相邻矩阵求通路数(例)</vt:lpstr>
      <vt:lpstr>用相邻矩阵求通路数(例,续)</vt:lpstr>
      <vt:lpstr>欧拉公式</vt:lpstr>
      <vt:lpstr>简单平面图和极大平面图</vt:lpstr>
      <vt:lpstr>Kuratowski定理</vt:lpstr>
      <vt:lpstr>对偶图(dual graph)</vt:lpstr>
      <vt:lpstr>极大外平面图(充要条件)</vt:lpstr>
      <vt:lpstr>点着色</vt:lpstr>
      <vt:lpstr>边着色</vt:lpstr>
      <vt:lpstr>求色数多项式</vt:lpstr>
      <vt:lpstr>例12.3</vt:lpstr>
      <vt:lpstr>仲氏定理</vt:lpstr>
      <vt:lpstr>支配、覆盖与匹配</vt:lpstr>
      <vt:lpstr>PowerPoint 演示文稿</vt:lpstr>
    </vt:vector>
  </TitlesOfParts>
  <Company>ouc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sheng</dc:creator>
  <cp:lastModifiedBy>Zhong Guoqiang</cp:lastModifiedBy>
  <cp:revision>845</cp:revision>
  <dcterms:created xsi:type="dcterms:W3CDTF">2008-01-04T07:39:27Z</dcterms:created>
  <dcterms:modified xsi:type="dcterms:W3CDTF">2019-06-18T21:10:26Z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