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889" r:id="rId2"/>
    <p:sldId id="1970" r:id="rId3"/>
    <p:sldId id="1971" r:id="rId4"/>
    <p:sldId id="1981" r:id="rId5"/>
    <p:sldId id="1944" r:id="rId6"/>
    <p:sldId id="1952" r:id="rId7"/>
    <p:sldId id="1953" r:id="rId8"/>
    <p:sldId id="1954" r:id="rId9"/>
    <p:sldId id="1951" r:id="rId10"/>
    <p:sldId id="1955" r:id="rId11"/>
    <p:sldId id="1958" r:id="rId12"/>
    <p:sldId id="1956" r:id="rId13"/>
    <p:sldId id="1957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b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b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b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b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b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4">
          <p15:clr>
            <a:srgbClr val="A4A3A4"/>
          </p15:clr>
        </p15:guide>
        <p15:guide id="2" pos="291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2" name="Athene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DDDDDD"/>
    <a:srgbClr val="FF7C80"/>
    <a:srgbClr val="FF0000"/>
    <a:srgbClr val="FEBAB8"/>
    <a:srgbClr val="FFFF99"/>
    <a:srgbClr val="FF5757"/>
    <a:srgbClr val="DFE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 autoAdjust="0"/>
  </p:normalViewPr>
  <p:slideViewPr>
    <p:cSldViewPr>
      <p:cViewPr varScale="1">
        <p:scale>
          <a:sx n="77" d="100"/>
          <a:sy n="77" d="100"/>
        </p:scale>
        <p:origin x="1368" y="84"/>
      </p:cViewPr>
      <p:guideLst>
        <p:guide orient="horz" pos="2024"/>
        <p:guide pos="29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998314A4-7FB8-410C-9B09-E33ABE8731E3}" type="datetimeFigureOut">
              <a:rPr lang="zh-CN" altLang="en-US"/>
              <a:t>2018/4/12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5DA86A4-0075-4455-BD2E-BCB4AAD1240C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632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6A4FEC-2F14-4071-A641-64D10EE4FB1B}" type="slidenum">
              <a:rPr lang="zh-CN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5F256-3C04-48F0-97C5-25E13E826FE8}" type="datetime1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6F71E-03EE-428C-B3E4-D86F3BBE656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59E68-E5DE-4F10-9A75-41768B236ABD}" type="datetime1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3800C-CA24-48F7-B8AA-2F102A60956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BBA05-CC24-44B5-AD62-BB6024C8EC46}" type="datetime1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C2328-383C-49C8-A717-AD6D39CD463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0"/>
            <a:ext cx="5688013" cy="79851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9750" y="1671638"/>
            <a:ext cx="7921625" cy="41338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24525" y="6265863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zh-CN"/>
              <a:t>page </a:t>
            </a:r>
            <a:fld id="{35A88F92-37C9-4BA8-AA5C-EB15ED5B552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08720"/>
            <a:ext cx="8928992" cy="5217443"/>
          </a:xfr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p"/>
              <a:defRPr sz="2400"/>
            </a:lvl1pPr>
            <a:lvl2pPr marL="742950" indent="-28575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Ø"/>
              <a:defRPr sz="2000"/>
            </a:lvl2pPr>
            <a:lvl3pPr marL="1143000" indent="-2286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defRPr sz="16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defRPr sz="16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altLang="zh-CN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48488" y="6264275"/>
            <a:ext cx="1017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F6C72183-3157-4C1F-9868-9115DD1C8F51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10640-18B0-492E-B231-304AEAE19234}" type="datetime1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A6524-7AFF-4211-9CC7-0BDE09B7890B}" type="datetime1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B2D99-E77C-4563-B4F6-1DF82715B67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64622-0F3A-4ABC-9D4A-7625A963FF9A}" type="datetime1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D9679-AC39-4824-BF35-CCBB9C3699F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EB9DC-CE35-4859-9EC3-108246FD986D}" type="datetime1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C097E-3D5D-40B2-91E9-B4754DFC0A8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4A020-1323-47CB-BF5A-B69A5B464FB6}" type="datetime1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E09F7-4042-47DC-B35D-2F034678B41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A5214-3C58-4FCC-A904-3473BADE2E23}" type="datetime1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73233-C11E-435B-A7D5-AACFEFDFDA1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A8516-C65C-4168-846B-F2BC99456FEB}" type="datetime1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7C39B-2B7F-4135-8429-25FCD54A6CC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8F386-7278-45DB-BE4B-639D7FD0DEC7}" type="datetime1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CB198-9B46-44D8-9840-DDB4CDFB8F3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CBDDE97F-4D7E-42FE-9B5C-EB08B37C2AC2}" type="datetime1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58DD064-BA8D-40B7-B316-F5840ECFA2D4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1031" name="图片 6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剪去对角的矩形 2"/>
          <p:cNvSpPr/>
          <p:nvPr/>
        </p:nvSpPr>
        <p:spPr>
          <a:xfrm>
            <a:off x="1691680" y="2666705"/>
            <a:ext cx="5040000" cy="472812"/>
          </a:xfrm>
          <a:prstGeom prst="snip2DiagRect">
            <a:avLst>
              <a:gd name="adj1" fmla="val 29893"/>
              <a:gd name="adj2" fmla="val 0"/>
            </a:avLst>
          </a:prstGeom>
          <a:solidFill>
            <a:srgbClr val="C00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pAutoFit/>
          </a:bodyPr>
          <a:lstStyle/>
          <a:p>
            <a:pPr indent="304800" eaLnBrk="0" hangingPunct="0">
              <a:lnSpc>
                <a:spcPts val="1875"/>
              </a:lnSpc>
            </a:pPr>
            <a:r>
              <a:rPr lang="zh-CN" altLang="en-US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实验平台介绍</a:t>
            </a:r>
            <a:endParaRPr lang="zh-CN" altLang="en-US" sz="2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剪去对角的矩形 6"/>
          <p:cNvSpPr/>
          <p:nvPr/>
        </p:nvSpPr>
        <p:spPr>
          <a:xfrm>
            <a:off x="1691680" y="3458796"/>
            <a:ext cx="5040000" cy="472806"/>
          </a:xfrm>
          <a:prstGeom prst="snip2DiagRect">
            <a:avLst>
              <a:gd name="adj1" fmla="val 29893"/>
              <a:gd name="adj2" fmla="val 0"/>
            </a:avLst>
          </a:prstGeom>
          <a:solidFill>
            <a:schemeClr val="bg1">
              <a:lumMod val="50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pAutoFit/>
          </a:bodyPr>
          <a:lstStyle/>
          <a:p>
            <a:pPr indent="304800" eaLnBrk="0" hangingPunct="0">
              <a:lnSpc>
                <a:spcPts val="1875"/>
              </a:lnSpc>
            </a:pPr>
            <a:r>
              <a:rPr lang="zh-CN" altLang="en-US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实验课程介绍</a:t>
            </a:r>
            <a:endParaRPr lang="zh-CN" altLang="en-US" sz="2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5868144" y="623731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z="1000" dirty="0">
                <a:latin typeface="Myriad Pro" pitchFamily="34" charset="0"/>
                <a:ea typeface="宋体" panose="02010600030101010101" pitchFamily="2" charset="-122"/>
              </a:rPr>
              <a:t>page </a:t>
            </a:r>
            <a:fld id="{DEF6ED74-C208-48D5-8DB5-1FD5D1EF4798}" type="slidenum">
              <a:rPr lang="en-US" altLang="zh-CN" sz="1000" dirty="0">
                <a:latin typeface="Myriad Pro" pitchFamily="34" charset="0"/>
                <a:ea typeface="宋体" panose="02010600030101010101" pitchFamily="2" charset="-122"/>
              </a:rPr>
              <a:t>10</a:t>
            </a:fld>
            <a:endParaRPr lang="en-US" altLang="zh-CN" sz="1000" dirty="0">
              <a:latin typeface="Myriad Pro" pitchFamily="34" charset="0"/>
              <a:ea typeface="宋体" panose="02010600030101010101" pitchFamily="2" charset="-122"/>
            </a:endParaRPr>
          </a:p>
        </p:txBody>
      </p:sp>
      <p:sp>
        <p:nvSpPr>
          <p:cNvPr id="24577" name="矩形 1"/>
          <p:cNvSpPr/>
          <p:nvPr/>
        </p:nvSpPr>
        <p:spPr>
          <a:xfrm>
            <a:off x="215949" y="345908"/>
            <a:ext cx="5364163" cy="40011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75195" tIns="39101" rIns="75195" bIns="39101" numCol="1" anchor="b" anchorCtr="0" compatLnSpc="1"/>
          <a:lstStyle/>
          <a:p>
            <a:pPr eaLnBrk="0" hangingPunct="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教学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答疑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4700" y="1268760"/>
            <a:ext cx="85902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环境问题： 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Clr>
                <a:schemeClr val="bg1">
                  <a:lumMod val="50000"/>
                </a:schemeClr>
              </a:buClr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建议学生自己搜索：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xilinx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官网、网上资料、同学互相帮助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课本知识：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实验相关：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Clr>
                <a:schemeClr val="bg1">
                  <a:lumMod val="50000"/>
                </a:schemeClr>
              </a:buClr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助教很重要，一定要自己做个这些实验，才能很好解决。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交流平台：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piazza</a:t>
            </a:r>
          </a:p>
          <a:p>
            <a:pPr marL="1371600" lvl="2" indent="-4572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国科大：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个学生，分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组，配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名老师助教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5868144" y="623731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z="1000" dirty="0">
                <a:latin typeface="Myriad Pro" pitchFamily="34" charset="0"/>
                <a:ea typeface="宋体" panose="02010600030101010101" pitchFamily="2" charset="-122"/>
              </a:rPr>
              <a:t>page </a:t>
            </a:r>
            <a:fld id="{DEF6ED74-C208-48D5-8DB5-1FD5D1EF4798}" type="slidenum">
              <a:rPr lang="en-US" altLang="zh-CN" sz="1000" dirty="0">
                <a:latin typeface="Myriad Pro" pitchFamily="34" charset="0"/>
                <a:ea typeface="宋体" panose="02010600030101010101" pitchFamily="2" charset="-122"/>
              </a:rPr>
              <a:t>11</a:t>
            </a:fld>
            <a:endParaRPr lang="en-US" altLang="zh-CN" sz="1000" dirty="0">
              <a:latin typeface="Myriad Pro" pitchFamily="34" charset="0"/>
              <a:ea typeface="宋体" panose="02010600030101010101" pitchFamily="2" charset="-122"/>
            </a:endParaRPr>
          </a:p>
        </p:txBody>
      </p:sp>
      <p:sp>
        <p:nvSpPr>
          <p:cNvPr id="24577" name="矩形 1"/>
          <p:cNvSpPr/>
          <p:nvPr/>
        </p:nvSpPr>
        <p:spPr>
          <a:xfrm>
            <a:off x="215949" y="345908"/>
            <a:ext cx="5364163" cy="40011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75195" tIns="39101" rIns="75195" bIns="39101" numCol="1" anchor="b" anchorCtr="0" compatLnSpc="1"/>
          <a:lstStyle/>
          <a:p>
            <a:pPr eaLnBrk="0" hangingPunct="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教学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——FPGA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4700" y="1268760"/>
            <a:ext cx="8590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Vivado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工具： 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仿真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上板：仿真和上板现象不一致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5868144" y="623731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z="1000" dirty="0">
                <a:latin typeface="Myriad Pro" pitchFamily="34" charset="0"/>
                <a:ea typeface="宋体" panose="02010600030101010101" pitchFamily="2" charset="-122"/>
              </a:rPr>
              <a:t>page </a:t>
            </a:r>
            <a:fld id="{DEF6ED74-C208-48D5-8DB5-1FD5D1EF4798}" type="slidenum">
              <a:rPr lang="en-US" altLang="zh-CN" sz="1000" dirty="0">
                <a:latin typeface="Myriad Pro" pitchFamily="34" charset="0"/>
                <a:ea typeface="宋体" panose="02010600030101010101" pitchFamily="2" charset="-122"/>
              </a:rPr>
              <a:t>12</a:t>
            </a:fld>
            <a:endParaRPr lang="en-US" altLang="zh-CN" sz="1000" dirty="0">
              <a:latin typeface="Myriad Pro" pitchFamily="34" charset="0"/>
              <a:ea typeface="宋体" panose="02010600030101010101" pitchFamily="2" charset="-122"/>
            </a:endParaRPr>
          </a:p>
        </p:txBody>
      </p:sp>
      <p:sp>
        <p:nvSpPr>
          <p:cNvPr id="24577" name="矩形 1"/>
          <p:cNvSpPr/>
          <p:nvPr/>
        </p:nvSpPr>
        <p:spPr>
          <a:xfrm>
            <a:off x="215949" y="345908"/>
            <a:ext cx="5364163" cy="40011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75195" tIns="39101" rIns="75195" bIns="39101" numCol="1" anchor="b" anchorCtr="0" compatLnSpc="1"/>
          <a:lstStyle/>
          <a:p>
            <a:pPr eaLnBrk="0" hangingPunct="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教学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作业提交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4700" y="1268760"/>
            <a:ext cx="85902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现场检查： 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Clr>
                <a:schemeClr val="bg1">
                  <a:lumMod val="50000"/>
                </a:schemeClr>
              </a:buClr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仿真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上板，提问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实验报告：（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Clr>
                <a:schemeClr val="bg1">
                  <a:lumMod val="50000"/>
                </a:schemeClr>
              </a:buClr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代码复核：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Clr>
                <a:schemeClr val="bg1">
                  <a:lumMod val="50000"/>
                </a:schemeClr>
              </a:buClr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应该要有自动化平台：约定接口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自由设计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Clr>
                <a:schemeClr val="bg1">
                  <a:lumMod val="50000"/>
                </a:schemeClr>
              </a:buClr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临时手段：课上提问，基本不符合，最多抽查，评分看报告。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5868144" y="623731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z="1000" dirty="0">
                <a:latin typeface="Myriad Pro" pitchFamily="34" charset="0"/>
                <a:ea typeface="宋体" panose="02010600030101010101" pitchFamily="2" charset="-122"/>
              </a:rPr>
              <a:t>page </a:t>
            </a:r>
            <a:fld id="{DEF6ED74-C208-48D5-8DB5-1FD5D1EF4798}" type="slidenum">
              <a:rPr lang="en-US" altLang="zh-CN" sz="1000" dirty="0">
                <a:latin typeface="Myriad Pro" pitchFamily="34" charset="0"/>
                <a:ea typeface="宋体" panose="02010600030101010101" pitchFamily="2" charset="-122"/>
              </a:rPr>
              <a:t>13</a:t>
            </a:fld>
            <a:endParaRPr lang="en-US" altLang="zh-CN" sz="1000" dirty="0">
              <a:latin typeface="Myriad Pro" pitchFamily="34" charset="0"/>
              <a:ea typeface="宋体" panose="02010600030101010101" pitchFamily="2" charset="-122"/>
            </a:endParaRPr>
          </a:p>
        </p:txBody>
      </p:sp>
      <p:sp>
        <p:nvSpPr>
          <p:cNvPr id="24577" name="矩形 1"/>
          <p:cNvSpPr/>
          <p:nvPr/>
        </p:nvSpPr>
        <p:spPr>
          <a:xfrm>
            <a:off x="215949" y="345908"/>
            <a:ext cx="5364163" cy="40011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75195" tIns="39101" rIns="75195" bIns="39101" numCol="1" anchor="b" anchorCtr="0" compatLnSpc="1"/>
          <a:lstStyle/>
          <a:p>
            <a:pPr eaLnBrk="0" hangingPunct="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教学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抄袭规避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4700" y="1268760"/>
            <a:ext cx="85902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组成原理和体系结构：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Clr>
                <a:schemeClr val="bg1">
                  <a:lumMod val="50000"/>
                </a:schemeClr>
              </a:buClr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实验变化少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存在问题：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Clr>
                <a:schemeClr val="bg1">
                  <a:lumMod val="50000"/>
                </a:schemeClr>
              </a:buClr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现场检查使用别人的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bit</a:t>
            </a:r>
          </a:p>
          <a:p>
            <a:pPr lvl="2">
              <a:lnSpc>
                <a:spcPct val="150000"/>
              </a:lnSpc>
              <a:buClr>
                <a:schemeClr val="bg1">
                  <a:lumMod val="50000"/>
                </a:schemeClr>
              </a:buClr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代码抄袭别人的：看懂了，报告也写出来了；没看懂，报告简单。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Clr>
                <a:schemeClr val="bg1">
                  <a:lumMod val="50000"/>
                </a:schemeClr>
              </a:buClr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代码抄袭，报告抄袭。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目前规避手段少：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Clr>
                <a:schemeClr val="bg1">
                  <a:lumMod val="50000"/>
                </a:schemeClr>
              </a:buClr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现场提问、看报告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没有好的办法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sz="2000" dirty="0">
                <a:sym typeface="黑体" panose="02010609060101010101" pitchFamily="49" charset="-122"/>
              </a:rPr>
              <a:t>教学平台及实验</a:t>
            </a:r>
            <a:endParaRPr lang="zh-CN" altLang="en-US" sz="2000" dirty="0"/>
          </a:p>
        </p:txBody>
      </p:sp>
      <p:pic>
        <p:nvPicPr>
          <p:cNvPr id="51203" name="图片 1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63" y="1366838"/>
            <a:ext cx="7104062" cy="42973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5759450" cy="431800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sz="2000" dirty="0"/>
              <a:t>vivado</a:t>
            </a:r>
            <a:endParaRPr lang="zh-CN" altLang="en-US" sz="2000" dirty="0"/>
          </a:p>
        </p:txBody>
      </p:sp>
      <p:sp>
        <p:nvSpPr>
          <p:cNvPr id="52227" name="文本框 1"/>
          <p:cNvSpPr txBox="1"/>
          <p:nvPr/>
        </p:nvSpPr>
        <p:spPr>
          <a:xfrm>
            <a:off x="684213" y="1052513"/>
            <a:ext cx="7775575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5pPr>
          </a:lstStyle>
          <a:p>
            <a:pPr marL="0" lvl="0" indent="0">
              <a:spcBef>
                <a:spcPct val="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    Vivado</a:t>
            </a:r>
            <a:r>
              <a:rPr lang="zh-CN" altLang="zh-CN" sz="1800" dirty="0">
                <a:ea typeface="宋体" panose="02010600030101010101" pitchFamily="2" charset="-122"/>
              </a:rPr>
              <a:t>设计套件，是</a:t>
            </a:r>
            <a:r>
              <a:rPr lang="en-US" altLang="zh-CN" sz="1800" dirty="0">
                <a:ea typeface="宋体" panose="02010600030101010101" pitchFamily="2" charset="-122"/>
              </a:rPr>
              <a:t>FPGA</a:t>
            </a:r>
            <a:r>
              <a:rPr lang="zh-CN" altLang="zh-CN" sz="1800" dirty="0">
                <a:ea typeface="宋体" panose="02010600030101010101" pitchFamily="2" charset="-122"/>
              </a:rPr>
              <a:t>厂商赛灵思公司</a:t>
            </a:r>
            <a:r>
              <a:rPr lang="en-US" altLang="zh-CN" sz="1800" dirty="0">
                <a:ea typeface="宋体" panose="02010600030101010101" pitchFamily="2" charset="-122"/>
              </a:rPr>
              <a:t>2012</a:t>
            </a:r>
            <a:r>
              <a:rPr lang="zh-CN" altLang="zh-CN" sz="1800" dirty="0">
                <a:ea typeface="宋体" panose="02010600030101010101" pitchFamily="2" charset="-122"/>
              </a:rPr>
              <a:t>年发布的集成设计环境。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  <p:pic>
        <p:nvPicPr>
          <p:cNvPr id="52228" name="图片 1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557338"/>
            <a:ext cx="7089775" cy="48244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剪去对角的矩形 2"/>
          <p:cNvSpPr/>
          <p:nvPr/>
        </p:nvSpPr>
        <p:spPr>
          <a:xfrm>
            <a:off x="1691680" y="3423629"/>
            <a:ext cx="5040000" cy="472804"/>
          </a:xfrm>
          <a:prstGeom prst="snip2DiagRect">
            <a:avLst>
              <a:gd name="adj1" fmla="val 29893"/>
              <a:gd name="adj2" fmla="val 0"/>
            </a:avLst>
          </a:prstGeom>
          <a:solidFill>
            <a:srgbClr val="C00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pAutoFit/>
          </a:bodyPr>
          <a:lstStyle/>
          <a:p>
            <a:pPr indent="304800" eaLnBrk="0" hangingPunct="0">
              <a:lnSpc>
                <a:spcPts val="1875"/>
              </a:lnSpc>
            </a:pPr>
            <a:r>
              <a:rPr lang="zh-CN" altLang="en-US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实验课程介绍</a:t>
            </a:r>
            <a:endParaRPr lang="zh-CN" altLang="en-US" sz="2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剪去对角的矩形 6"/>
          <p:cNvSpPr/>
          <p:nvPr/>
        </p:nvSpPr>
        <p:spPr>
          <a:xfrm>
            <a:off x="1691680" y="2578052"/>
            <a:ext cx="5040000" cy="472804"/>
          </a:xfrm>
          <a:prstGeom prst="snip2DiagRect">
            <a:avLst>
              <a:gd name="adj1" fmla="val 29893"/>
              <a:gd name="adj2" fmla="val 0"/>
            </a:avLst>
          </a:prstGeom>
          <a:solidFill>
            <a:schemeClr val="bg1">
              <a:lumMod val="50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pAutoFit/>
          </a:bodyPr>
          <a:lstStyle/>
          <a:p>
            <a:pPr indent="304800" eaLnBrk="0" hangingPunct="0">
              <a:lnSpc>
                <a:spcPts val="1875"/>
              </a:lnSpc>
            </a:pPr>
            <a:r>
              <a:rPr lang="zh-CN" altLang="en-US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实验平台介绍</a:t>
            </a:r>
            <a:endParaRPr lang="zh-CN" altLang="en-US" sz="2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5868144" y="623731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z="1000" dirty="0">
                <a:latin typeface="Myriad Pro" pitchFamily="34" charset="0"/>
                <a:ea typeface="宋体" panose="02010600030101010101" pitchFamily="2" charset="-122"/>
              </a:rPr>
              <a:t>page </a:t>
            </a:r>
            <a:fld id="{DEF6ED74-C208-48D5-8DB5-1FD5D1EF4798}" type="slidenum">
              <a:rPr lang="en-US" altLang="zh-CN" sz="1000" dirty="0">
                <a:latin typeface="Myriad Pro" pitchFamily="34" charset="0"/>
                <a:ea typeface="宋体" panose="02010600030101010101" pitchFamily="2" charset="-122"/>
              </a:rPr>
              <a:t>5</a:t>
            </a:fld>
            <a:endParaRPr lang="en-US" altLang="zh-CN" sz="1000" dirty="0">
              <a:latin typeface="Myriad Pro" pitchFamily="34" charset="0"/>
              <a:ea typeface="宋体" panose="02010600030101010101" pitchFamily="2" charset="-122"/>
            </a:endParaRPr>
          </a:p>
        </p:txBody>
      </p:sp>
      <p:sp>
        <p:nvSpPr>
          <p:cNvPr id="24577" name="矩形 1"/>
          <p:cNvSpPr/>
          <p:nvPr/>
        </p:nvSpPr>
        <p:spPr>
          <a:xfrm>
            <a:off x="215949" y="345908"/>
            <a:ext cx="5364163" cy="40011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75195" tIns="39101" rIns="75195" bIns="39101" numCol="1" anchor="b" anchorCtr="0" compatLnSpc="1"/>
          <a:lstStyle/>
          <a:p>
            <a:pPr eaLnBrk="0" hangingPunct="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实验课程安排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组成原理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27584" y="1340763"/>
          <a:ext cx="7416824" cy="4392492"/>
        </p:xfrm>
        <a:graphic>
          <a:graphicData uri="http://schemas.openxmlformats.org/drawingml/2006/table">
            <a:tbl>
              <a:tblPr firstRow="1" firstCol="1" bandRow="1"/>
              <a:tblGrid>
                <a:gridCol w="1253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9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5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041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计算机组成原理实验课程安排（参考）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实验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名称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课时</a:t>
                      </a:r>
                      <a:r>
                        <a:rPr lang="en-US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授课</a:t>
                      </a:r>
                      <a:r>
                        <a:rPr lang="en-US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周数</a:t>
                      </a:r>
                      <a:r>
                        <a:rPr lang="en-US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学生实验</a:t>
                      </a:r>
                      <a:r>
                        <a:rPr lang="en-US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0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实验</a:t>
                      </a:r>
                      <a:r>
                        <a:rPr lang="en-US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演示：简单加法器实现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实验</a:t>
                      </a:r>
                      <a:r>
                        <a:rPr lang="en-US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定点补码加法器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0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实验</a:t>
                      </a:r>
                      <a:r>
                        <a:rPr lang="en-US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定点补码乘法器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0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实验</a:t>
                      </a:r>
                      <a:r>
                        <a:rPr lang="en-US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寄存器堆实现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0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实验</a:t>
                      </a:r>
                      <a:r>
                        <a:rPr lang="en-US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片上</a:t>
                      </a:r>
                      <a:r>
                        <a:rPr lang="en-US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RAM</a:t>
                      </a:r>
                      <a:r>
                        <a:rPr lang="zh-CN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存储器实现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0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实验</a:t>
                      </a:r>
                      <a:r>
                        <a:rPr lang="en-US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ALU</a:t>
                      </a:r>
                      <a:r>
                        <a:rPr lang="zh-CN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部件实现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0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实验</a:t>
                      </a:r>
                      <a:r>
                        <a:rPr lang="en-US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单周期简单</a:t>
                      </a:r>
                      <a:r>
                        <a:rPr lang="en-US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MIPS CPU</a:t>
                      </a:r>
                      <a:r>
                        <a:rPr lang="zh-CN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实现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0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实验</a:t>
                      </a:r>
                      <a:r>
                        <a:rPr lang="en-US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多周期简单</a:t>
                      </a:r>
                      <a:r>
                        <a:rPr lang="en-US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MIPS CPU</a:t>
                      </a:r>
                      <a:r>
                        <a:rPr lang="zh-CN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实现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0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实验</a:t>
                      </a:r>
                      <a:r>
                        <a:rPr lang="en-US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静态</a:t>
                      </a:r>
                      <a:r>
                        <a:rPr lang="en-US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CN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级流水简单</a:t>
                      </a:r>
                      <a:r>
                        <a:rPr lang="en-US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MIPS CPU</a:t>
                      </a:r>
                      <a:r>
                        <a:rPr lang="zh-CN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实现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60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总计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40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5868144" y="623731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z="1000" dirty="0">
                <a:latin typeface="Myriad Pro" pitchFamily="34" charset="0"/>
                <a:ea typeface="宋体" panose="02010600030101010101" pitchFamily="2" charset="-122"/>
              </a:rPr>
              <a:t>page </a:t>
            </a:r>
            <a:fld id="{DEF6ED74-C208-48D5-8DB5-1FD5D1EF4798}" type="slidenum">
              <a:rPr lang="en-US" altLang="zh-CN" sz="1000" dirty="0">
                <a:latin typeface="Myriad Pro" pitchFamily="34" charset="0"/>
                <a:ea typeface="宋体" panose="02010600030101010101" pitchFamily="2" charset="-122"/>
              </a:rPr>
              <a:t>6</a:t>
            </a:fld>
            <a:endParaRPr lang="en-US" altLang="zh-CN" sz="1000" dirty="0">
              <a:latin typeface="Myriad Pro" pitchFamily="34" charset="0"/>
              <a:ea typeface="宋体" panose="02010600030101010101" pitchFamily="2" charset="-122"/>
            </a:endParaRPr>
          </a:p>
        </p:txBody>
      </p:sp>
      <p:sp>
        <p:nvSpPr>
          <p:cNvPr id="24577" name="矩形 1"/>
          <p:cNvSpPr/>
          <p:nvPr/>
        </p:nvSpPr>
        <p:spPr>
          <a:xfrm>
            <a:off x="215949" y="345908"/>
            <a:ext cx="5364163" cy="40011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75195" tIns="39101" rIns="75195" bIns="39101" numCol="1" anchor="b" anchorCtr="0" compatLnSpc="1"/>
          <a:lstStyle/>
          <a:p>
            <a:pPr eaLnBrk="0" hangingPunct="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实验课程安排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体系结构（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2016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55576" y="1196752"/>
          <a:ext cx="7560840" cy="4829620"/>
        </p:xfrm>
        <a:graphic>
          <a:graphicData uri="http://schemas.openxmlformats.org/drawingml/2006/table">
            <a:tbl>
              <a:tblPr firstRow="1" firstCol="1" bandRow="1"/>
              <a:tblGrid>
                <a:gridCol w="1278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0386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计算机体系结构实验课程安排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参考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实验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名称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课时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授课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周数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学生实验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3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实验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演示：软件编程跑马灯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3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实验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软件编程电子表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3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实验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软件编程电子表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II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3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实验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PMON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启动代码完善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3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实验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基于龙芯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CPU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搭建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SoC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3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实验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简单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CPU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增加例外和中断支持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03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实验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简单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CPU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增加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TLB-MMU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支持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03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实验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用自己的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CPU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搭建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SoC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03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总计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5868144" y="623731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z="1000" dirty="0">
                <a:latin typeface="Myriad Pro" pitchFamily="34" charset="0"/>
                <a:ea typeface="宋体" panose="02010600030101010101" pitchFamily="2" charset="-122"/>
              </a:rPr>
              <a:t>page </a:t>
            </a:r>
            <a:fld id="{DEF6ED74-C208-48D5-8DB5-1FD5D1EF4798}" type="slidenum">
              <a:rPr lang="en-US" altLang="zh-CN" sz="1000" dirty="0">
                <a:latin typeface="Myriad Pro" pitchFamily="34" charset="0"/>
                <a:ea typeface="宋体" panose="02010600030101010101" pitchFamily="2" charset="-122"/>
              </a:rPr>
              <a:t>7</a:t>
            </a:fld>
            <a:endParaRPr lang="en-US" altLang="zh-CN" sz="1000" dirty="0">
              <a:latin typeface="Myriad Pro" pitchFamily="34" charset="0"/>
              <a:ea typeface="宋体" panose="02010600030101010101" pitchFamily="2" charset="-122"/>
            </a:endParaRPr>
          </a:p>
        </p:txBody>
      </p:sp>
      <p:sp>
        <p:nvSpPr>
          <p:cNvPr id="24577" name="矩形 1"/>
          <p:cNvSpPr/>
          <p:nvPr/>
        </p:nvSpPr>
        <p:spPr>
          <a:xfrm>
            <a:off x="215949" y="345908"/>
            <a:ext cx="5364163" cy="40011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75195" tIns="39101" rIns="75195" bIns="39101" numCol="1" anchor="b" anchorCtr="0" compatLnSpc="1"/>
          <a:lstStyle/>
          <a:p>
            <a:pPr eaLnBrk="0" hangingPunct="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实验课程安排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体系结构（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2017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83568" y="908719"/>
          <a:ext cx="7560839" cy="5328592"/>
        </p:xfrm>
        <a:graphic>
          <a:graphicData uri="http://schemas.openxmlformats.org/drawingml/2006/table">
            <a:tbl>
              <a:tblPr firstRow="1" firstCol="1" bandRow="1"/>
              <a:tblGrid>
                <a:gridCol w="1196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1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1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1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733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计算机体系结构实验课程安排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参考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7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实验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名称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课时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授课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周数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学生实验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7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实验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同步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RAM IP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生成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7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实验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多周期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CPU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RAM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替换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(15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条指令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2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实验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静态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级流水，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条指令，无相关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15+16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条指令，相关阻塞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31+15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条指令，前递（乘除法有加分）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46+10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条指令，运行性能测试（排名）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7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实验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软件编程电子表（中断）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61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实验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CPU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例外与中断支持，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syscall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例外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增加其余例外和中断，跑功能和应用程序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61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实验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CPU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总线接口支持，类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SRAM-AXI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桥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CPU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增加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AXI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接口，跑功能和应用程序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7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实验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CPU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初始化程序完善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61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实验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TLB MMU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支持，相关寄存器和指令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相关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TLB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例外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97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实验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myCPU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搭建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SoC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跑小型操作系统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7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总计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剪去对角的矩形 2"/>
          <p:cNvSpPr/>
          <p:nvPr/>
        </p:nvSpPr>
        <p:spPr>
          <a:xfrm>
            <a:off x="1691680" y="2665254"/>
            <a:ext cx="5040000" cy="475714"/>
          </a:xfrm>
          <a:prstGeom prst="snip2DiagRect">
            <a:avLst>
              <a:gd name="adj1" fmla="val 29893"/>
              <a:gd name="adj2" fmla="val 0"/>
            </a:avLst>
          </a:prstGeom>
          <a:solidFill>
            <a:schemeClr val="bg1">
              <a:lumMod val="50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pAutoFit/>
          </a:bodyPr>
          <a:lstStyle/>
          <a:p>
            <a:pPr indent="304800" eaLnBrk="0" hangingPunct="0">
              <a:lnSpc>
                <a:spcPts val="1875"/>
              </a:lnSpc>
            </a:pPr>
            <a:r>
              <a:rPr lang="zh-CN" altLang="en-US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实验课程安排</a:t>
            </a:r>
            <a:endParaRPr lang="zh-CN" altLang="en-US" sz="2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剪去对角的矩形 6"/>
          <p:cNvSpPr/>
          <p:nvPr/>
        </p:nvSpPr>
        <p:spPr>
          <a:xfrm>
            <a:off x="1691680" y="3457342"/>
            <a:ext cx="5040000" cy="475714"/>
          </a:xfrm>
          <a:prstGeom prst="snip2DiagRect">
            <a:avLst>
              <a:gd name="adj1" fmla="val 29893"/>
              <a:gd name="adj2" fmla="val 0"/>
            </a:avLst>
          </a:prstGeom>
          <a:solidFill>
            <a:srgbClr val="C00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pAutoFit/>
          </a:bodyPr>
          <a:lstStyle/>
          <a:p>
            <a:pPr indent="304800" eaLnBrk="0" hangingPunct="0">
              <a:lnSpc>
                <a:spcPts val="1875"/>
              </a:lnSpc>
            </a:pPr>
            <a:r>
              <a:rPr lang="zh-CN" altLang="en-US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教学体验</a:t>
            </a:r>
            <a:endParaRPr lang="zh-CN" altLang="en-US" sz="2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5868144" y="623731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z="1000" dirty="0">
                <a:latin typeface="Myriad Pro" pitchFamily="34" charset="0"/>
                <a:ea typeface="宋体" panose="02010600030101010101" pitchFamily="2" charset="-122"/>
              </a:rPr>
              <a:t>page </a:t>
            </a:r>
            <a:fld id="{DEF6ED74-C208-48D5-8DB5-1FD5D1EF4798}" type="slidenum">
              <a:rPr lang="en-US" altLang="zh-CN" sz="1000" dirty="0">
                <a:latin typeface="Myriad Pro" pitchFamily="34" charset="0"/>
                <a:ea typeface="宋体" panose="02010600030101010101" pitchFamily="2" charset="-122"/>
              </a:rPr>
              <a:t>9</a:t>
            </a:fld>
            <a:endParaRPr lang="en-US" altLang="zh-CN" sz="1000" dirty="0">
              <a:latin typeface="Myriad Pro" pitchFamily="34" charset="0"/>
              <a:ea typeface="宋体" panose="02010600030101010101" pitchFamily="2" charset="-122"/>
            </a:endParaRPr>
          </a:p>
        </p:txBody>
      </p:sp>
      <p:sp>
        <p:nvSpPr>
          <p:cNvPr id="24577" name="矩形 1"/>
          <p:cNvSpPr/>
          <p:nvPr/>
        </p:nvSpPr>
        <p:spPr>
          <a:xfrm>
            <a:off x="215949" y="345908"/>
            <a:ext cx="5364163" cy="40011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75195" tIns="39101" rIns="75195" bIns="39101" numCol="1" anchor="b" anchorCtr="0" compatLnSpc="1"/>
          <a:lstStyle/>
          <a:p>
            <a:pPr eaLnBrk="0" hangingPunct="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教学体验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平台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5949" y="897731"/>
            <a:ext cx="85902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实验更多是课下完成：课上检查和讲解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交流平台：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piazza +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答疑群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b="16915"/>
          <a:stretch>
            <a:fillRect/>
          </a:stretch>
        </p:blipFill>
        <p:spPr>
          <a:xfrm>
            <a:off x="765241" y="1851995"/>
            <a:ext cx="7491695" cy="44914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t">
        <a:spAutoFit/>
      </a:bodyPr>
      <a:lstStyle>
        <a:defPPr indent="304800" eaLnBrk="0" hangingPunct="0">
          <a:lnSpc>
            <a:spcPts val="1875"/>
          </a:lnSpc>
          <a:defRPr sz="1200" b="1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>
        <a:ln w="1905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</Words>
  <Application>Microsoft Office PowerPoint</Application>
  <PresentationFormat>全屏显示(4:3)</PresentationFormat>
  <Paragraphs>190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Myriad Pro</vt:lpstr>
      <vt:lpstr>黑体</vt:lpstr>
      <vt:lpstr>宋体</vt:lpstr>
      <vt:lpstr>微软雅黑</vt:lpstr>
      <vt:lpstr>Arial</vt:lpstr>
      <vt:lpstr>Calibri</vt:lpstr>
      <vt:lpstr>Times New Roman</vt:lpstr>
      <vt:lpstr>Wingdings</vt:lpstr>
      <vt:lpstr>自定义设计方案</vt:lpstr>
      <vt:lpstr>PowerPoint 演示文稿</vt:lpstr>
      <vt:lpstr>教学平台及实验</vt:lpstr>
      <vt:lpstr>vivado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sks</dc:creator>
  <cp:lastModifiedBy>XIU</cp:lastModifiedBy>
  <cp:revision>1923</cp:revision>
  <dcterms:created xsi:type="dcterms:W3CDTF">2010-12-30T23:24:00Z</dcterms:created>
  <dcterms:modified xsi:type="dcterms:W3CDTF">2018-04-12T13:00:29Z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