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3" r:id="rId2"/>
    <p:sldId id="281" r:id="rId3"/>
    <p:sldId id="282" r:id="rId4"/>
    <p:sldId id="283" r:id="rId5"/>
    <p:sldId id="266" r:id="rId6"/>
    <p:sldId id="259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80" r:id="rId19"/>
    <p:sldId id="284" r:id="rId20"/>
    <p:sldId id="278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676" autoAdjust="0"/>
    <p:restoredTop sz="94660"/>
  </p:normalViewPr>
  <p:slideViewPr>
    <p:cSldViewPr>
      <p:cViewPr>
        <p:scale>
          <a:sx n="70" d="100"/>
          <a:sy n="70" d="100"/>
        </p:scale>
        <p:origin x="-1872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03C39-113D-4DAE-802F-063604E5A2A7}" type="datetimeFigureOut">
              <a:rPr lang="zh-CN" altLang="en-US" smtClean="0"/>
              <a:pPr/>
              <a:t>2018/4/7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5F927-1D52-4003-A431-83919AED6B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5F927-1D52-4003-A431-83919AED6B9A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第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</a:rPr>
              <a:t>章 布置作业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600201"/>
            <a:ext cx="8643998" cy="1114420"/>
          </a:xfrm>
        </p:spPr>
        <p:txBody>
          <a:bodyPr/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补充题</a:t>
            </a:r>
            <a:endParaRPr lang="en-US" altLang="zh-CN" sz="2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课后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14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2852"/>
            <a:ext cx="90011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P140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第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8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题</a:t>
            </a:r>
            <a:r>
              <a:rPr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参考答案</a:t>
            </a:r>
            <a:endParaRPr lang="en-US" altLang="zh-CN" sz="2800" b="1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可以先左移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9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位，然后右移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15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位，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MIPS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指令序列为：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sll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$s2,$s0,9       #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将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s0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的内容左移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9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位，送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s2</a:t>
            </a: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srl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$s2,$s2,15    #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将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s2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的内容右移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15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位，送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s2   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注意：不能使用算术右移指令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sra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2852"/>
            <a:ext cx="900115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P140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第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9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题</a:t>
            </a:r>
            <a:r>
              <a:rPr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参考答案</a:t>
            </a:r>
            <a:endParaRPr lang="en-US" altLang="zh-CN" sz="2800" b="1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 add $t0,$zero,$zero     #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将寄存器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t0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置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loop:       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beq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$a1, $zero, finish  #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若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a1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的值等于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，则转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finish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处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 add $t0,$t0,$a0          #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将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ta0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和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a0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的内容相加，送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t0</a:t>
            </a: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 sub $a1,$a1,1            #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将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a1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的值减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 j  loop                       #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无条件转到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loop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处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finish:    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addi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$t0,$t0,100  #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将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t0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的内容加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100</a:t>
            </a: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add $v0,$t0,$zero  #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将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t0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的内容送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v0</a:t>
            </a: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该过程的功能是计算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a*b+100    (loop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循环体里是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个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 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相加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856" y="142852"/>
            <a:ext cx="9001156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P140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第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10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题</a:t>
            </a:r>
            <a:r>
              <a:rPr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参考答案</a:t>
            </a:r>
            <a:endParaRPr lang="en-US" altLang="zh-CN" sz="2800" b="1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 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sll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$a2,$a2,2     #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将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a2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的内容左移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位，即乘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4</a:t>
            </a: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 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sll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$a3,$a3,2     #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将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a3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的内容左移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位，即乘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4</a:t>
            </a: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 add $v0,$zero,$zero #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将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v0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初始化为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 add $t0,$zero,$zero #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将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t0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初始化为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outer:      add  $t4, $a0,$t0  #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计算数组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当前元素的地址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 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lw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$t4,0($t4)         #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数组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当前元素存放在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$t4</a:t>
            </a: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 add $t1,$zero,$zero            #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将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t1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初始化为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inner:     add $t3,$a1,$t1         #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计算数组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当前元素的地址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lw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$t3,0($t3)         #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数组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当前元素存放在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$t3</a:t>
            </a: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bne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$t3,$t4,skip   #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当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t3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和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t4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的内容不相等，则转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skip</a:t>
            </a: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addi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$v0,$v0,1    #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将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v0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加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skip:      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addi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$t1,$t1,4      #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将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t1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加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4</a:t>
            </a: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bne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$t1,$a3,inner   #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数组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未处理完，继续转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inner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执行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addi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$t0,$t0,4    #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将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t0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加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4</a:t>
            </a: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 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bne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$t0,$a2,outer   #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数组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未处理完，继续转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outer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执行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该过程的功能是统计两个数组中相同元素的个数，多次相等则重复计数。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856" y="142852"/>
            <a:ext cx="900115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P140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第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10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题</a:t>
            </a:r>
            <a:r>
              <a:rPr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参考答案    （续）</a:t>
            </a:r>
            <a:endParaRPr lang="en-US" altLang="zh-CN" sz="2800" b="1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该过程的功能是</a:t>
            </a:r>
            <a:r>
              <a:rPr lang="zh-CN" altLang="en-US" sz="2000" b="1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统计两个数组中相同元素的个数，多次相等则重复计数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执行过程中最坏的情况是两个数组的所有元素都相等，这样指令“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addi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$v0,$v0,1 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”在每次循环中都被执行。因为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add,addi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和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sll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指令的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CPI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都为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lw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和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bne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CPI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为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，所以在最坏情况下所需的时钟周期总数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{4+[4+(6+3)*2500+3]*2500}=56267506  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时钟周期为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1/2GHz=0.5ns  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因此，执行该过程的总执行时间最多为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56267506 *0.5ns=28133753ns ≈0.028s</a:t>
            </a: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856" y="142852"/>
            <a:ext cx="900115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P140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第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11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题</a:t>
            </a:r>
            <a:r>
              <a:rPr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参考答案</a:t>
            </a:r>
            <a:endParaRPr lang="en-US" altLang="zh-CN" sz="2800" b="1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实现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b=25|a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，指令：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ori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$t1,$t0,25  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因为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65536=1 0000  0000  0000  0000B  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不能使用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16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位立即数表示，可以如下方式实现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b=65536|a</a:t>
            </a: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lui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$t1,1              #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将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0001 0000H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置于寄存器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t1   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LUI </a:t>
            </a:r>
            <a:r>
              <a:rPr lang="zh-CN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：立即数加载至高位</a:t>
            </a:r>
            <a:endParaRPr lang="en-US" altLang="zh-CN" sz="20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or  $t1,$t0,$t1      #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将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t0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和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t1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的内容进行“或”运算，送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t1</a:t>
            </a: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856" y="142852"/>
            <a:ext cx="900115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P140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第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12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题</a:t>
            </a:r>
            <a:r>
              <a:rPr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参考答案</a:t>
            </a:r>
            <a:endParaRPr lang="en-US" altLang="zh-CN" sz="2800" b="1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修改后的代码如下：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addi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$v0, $zero 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,0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loop:  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lw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$v1,0($a0)</a:t>
            </a: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sw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$v1,0($a1)</a:t>
            </a: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beq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$v1,$zero, exit</a:t>
            </a: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addi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$a0,$a0,4</a:t>
            </a: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addi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$a1,$a1,4</a:t>
            </a: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addi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$v0,$v0,1</a:t>
            </a: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j  loop</a:t>
            </a: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exit: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856" y="142852"/>
            <a:ext cx="9001156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P141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第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13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题</a:t>
            </a:r>
            <a:r>
              <a:rPr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参考答案</a:t>
            </a:r>
            <a:endParaRPr lang="en-US" altLang="zh-CN" sz="2800" b="1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在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MIPS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指令系统中，分支指令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beq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是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I-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型指令，转移目标地址采用相对寻址方式，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16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位偏移量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offset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用补码表示，因此可以跳转到当前指令前或指令后。其转移目标地址的计算公式为：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PC+4+offset*4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，因此当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offset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为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0000H~7FFFH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，向后跳，相对于本条指令，向后正跳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1~2</a:t>
            </a:r>
            <a:r>
              <a:rPr lang="en-US" altLang="zh-CN" sz="2000" baseline="30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15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条指令，其跳转地址范围：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4~4+(2</a:t>
            </a:r>
            <a:r>
              <a:rPr lang="en-US" altLang="zh-CN" sz="2000" baseline="30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15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-1)*4=2</a:t>
            </a:r>
            <a:r>
              <a:rPr lang="en-US" altLang="zh-CN" sz="2000" baseline="30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17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当为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8000H~FFFFH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，向前跳，相对于本条指令，向前负跳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1~2</a:t>
            </a:r>
            <a:r>
              <a:rPr lang="en-US" altLang="zh-CN" sz="2000" baseline="30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15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-1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条指令，其跳转地址范围：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-4*(2</a:t>
            </a:r>
            <a:r>
              <a:rPr lang="en-US" altLang="zh-CN" sz="2000" baseline="30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15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-1)~ -4</a:t>
            </a:r>
            <a:r>
              <a:rPr lang="en-US" altLang="zh-CN" sz="2000" baseline="30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</a:t>
            </a:r>
          </a:p>
          <a:p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当上述指令序列中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here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和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there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表示的地址相差超过上述给定范围时，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beq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指令会发生汇编错误，可以改为以下指令序列：  （无条件转移指令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的跳转范围足够大）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here:  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bne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$s0,$s2,skip</a:t>
            </a: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j  there</a:t>
            </a: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skip:  …</a:t>
            </a: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 …</a:t>
            </a: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there:   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addi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$s1,$s0,4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856" y="142852"/>
            <a:ext cx="900115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P141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第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14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题</a:t>
            </a:r>
            <a:r>
              <a:rPr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参考答案</a:t>
            </a:r>
            <a:endParaRPr lang="en-US" altLang="zh-CN" sz="2800" b="1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）过程 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sum_array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:  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本过程使用的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array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是入口参数，而不是局部变量，无须在该过程中的栈帧中给它分配空间，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array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数组的首地址作为入口参数被传递给过程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sum_array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假定在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$a0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此外，还有另一个入口参数为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num (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假定在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$a1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，最后一个返回参数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($s0)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因为该过程又调用了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compare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过程，因此它不是叶子过程。所以在其栈帧中除了保留所用的保存寄存器外，还必须保留返回地址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$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ra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，以免在调用过程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compare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时被覆盖。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是否保存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$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fp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要看具体情况，如果确保后面一直都用不到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$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fp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，则可以不保存它，但编译器往往无法预测这种情况，所以通常采用统一的做法，即总是保存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$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fp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的值。因而，该过程的栈帧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中要保存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的信息有返回地址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$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ra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和桢指针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$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fp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，其栈帧空间大小至少为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4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*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2=8B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汇编代码如下：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856" y="71414"/>
            <a:ext cx="9001156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P141 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第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14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题</a:t>
            </a:r>
            <a:r>
              <a:rPr lang="zh-CN" altLang="en-US" sz="16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参考答案  </a:t>
            </a:r>
            <a:r>
              <a:rPr lang="en-US" altLang="zh-CN" sz="16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zh-CN" altLang="en-US" sz="16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续</a:t>
            </a:r>
            <a:r>
              <a:rPr lang="en-US" altLang="zh-CN" sz="16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</a:p>
          <a:p>
            <a:r>
              <a:rPr lang="en-US" altLang="zh-CN" sz="14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</a:t>
            </a:r>
            <a:r>
              <a:rPr lang="en-US" altLang="zh-CN" sz="14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(1)</a:t>
            </a:r>
            <a:r>
              <a:rPr lang="zh-CN" altLang="en-US" sz="14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过程</a:t>
            </a:r>
            <a:r>
              <a:rPr lang="en-US" altLang="zh-CN" sz="14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sum_array</a:t>
            </a:r>
            <a:r>
              <a:rPr lang="zh-CN" altLang="en-US" sz="14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汇编</a:t>
            </a:r>
            <a:r>
              <a:rPr lang="zh-CN" altLang="en-US" sz="14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代码如下：</a:t>
            </a:r>
            <a:endParaRPr lang="en-US" altLang="zh-CN" sz="14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16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   </a:t>
            </a:r>
            <a:r>
              <a:rPr lang="en-US" altLang="zh-CN" sz="16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add </a:t>
            </a:r>
            <a:r>
              <a:rPr lang="en-US" altLang="zh-CN" sz="16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$s0,$zero,$zero          #sum=0 </a:t>
            </a:r>
          </a:p>
          <a:p>
            <a:r>
              <a:rPr lang="en-US" altLang="zh-CN" sz="16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sum_array</a:t>
            </a:r>
            <a:r>
              <a:rPr lang="en-US" altLang="zh-CN" sz="16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:  </a:t>
            </a:r>
            <a:r>
              <a:rPr lang="en-US" altLang="zh-CN" sz="16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addi</a:t>
            </a:r>
            <a:r>
              <a:rPr lang="en-US" altLang="zh-CN" sz="16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$sp,$sp,-8                   #</a:t>
            </a:r>
            <a:r>
              <a:rPr lang="zh-CN" altLang="en-US" sz="16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生成栈帧</a:t>
            </a:r>
            <a:endParaRPr lang="en-US" altLang="zh-CN" sz="16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16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       </a:t>
            </a:r>
            <a:r>
              <a:rPr lang="en-US" altLang="zh-CN" sz="16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sw</a:t>
            </a:r>
            <a:r>
              <a:rPr lang="en-US" altLang="zh-CN" sz="16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$</a:t>
            </a:r>
            <a:r>
              <a:rPr lang="en-US" altLang="zh-CN" sz="16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ra</a:t>
            </a:r>
            <a:r>
              <a:rPr lang="en-US" altLang="zh-CN" sz="16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, 4($sp)                   #</a:t>
            </a:r>
            <a:r>
              <a:rPr lang="zh-CN" altLang="en-US" sz="16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保存</a:t>
            </a:r>
            <a:r>
              <a:rPr lang="en-US" altLang="zh-CN" sz="16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ra</a:t>
            </a:r>
            <a:r>
              <a:rPr lang="zh-CN" altLang="en-US" sz="16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到栈</a:t>
            </a:r>
            <a:endParaRPr lang="en-US" altLang="zh-CN" sz="16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16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       </a:t>
            </a:r>
            <a:r>
              <a:rPr lang="en-US" altLang="zh-CN" sz="16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sw</a:t>
            </a:r>
            <a:r>
              <a:rPr lang="en-US" altLang="zh-CN" sz="16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$</a:t>
            </a:r>
            <a:r>
              <a:rPr lang="en-US" altLang="zh-CN" sz="16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fp</a:t>
            </a:r>
            <a:r>
              <a:rPr lang="en-US" altLang="zh-CN" sz="16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, 0($sp)                   #</a:t>
            </a:r>
            <a:r>
              <a:rPr lang="zh-CN" altLang="en-US" sz="16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保存</a:t>
            </a:r>
            <a:r>
              <a:rPr lang="en-US" altLang="zh-CN" sz="16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fp</a:t>
            </a:r>
            <a:r>
              <a:rPr lang="zh-CN" altLang="en-US" sz="16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到栈</a:t>
            </a:r>
            <a:endParaRPr lang="en-US" altLang="zh-CN" sz="16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16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       </a:t>
            </a:r>
            <a:r>
              <a:rPr lang="en-US" altLang="zh-CN" sz="16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addi</a:t>
            </a:r>
            <a:r>
              <a:rPr lang="en-US" altLang="zh-CN" sz="16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$</a:t>
            </a:r>
            <a:r>
              <a:rPr lang="en-US" altLang="zh-CN" sz="16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fp</a:t>
            </a:r>
            <a:r>
              <a:rPr lang="en-US" altLang="zh-CN" sz="16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, $sp, 4                #</a:t>
            </a:r>
            <a:r>
              <a:rPr lang="zh-CN" altLang="en-US" sz="16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设置</a:t>
            </a:r>
            <a:r>
              <a:rPr lang="en-US" altLang="zh-CN" sz="16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fp</a:t>
            </a:r>
            <a:endParaRPr lang="en-US" altLang="zh-CN" sz="16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16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       add</a:t>
            </a:r>
            <a:r>
              <a:rPr lang="zh-CN" altLang="en-US" sz="16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</a:t>
            </a:r>
            <a:r>
              <a:rPr lang="en-US" altLang="zh-CN" sz="16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$t2, $zero, $a0           #</a:t>
            </a:r>
            <a:r>
              <a:rPr lang="zh-CN" altLang="en-US" sz="16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数组起始地址</a:t>
            </a:r>
            <a:endParaRPr lang="en-US" altLang="zh-CN" sz="16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16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       add</a:t>
            </a:r>
            <a:r>
              <a:rPr lang="zh-CN" altLang="en-US" sz="16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</a:t>
            </a:r>
            <a:r>
              <a:rPr lang="en-US" altLang="zh-CN" sz="16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$t0, $zero, $a1           # t0=sum</a:t>
            </a:r>
          </a:p>
          <a:p>
            <a:r>
              <a:rPr lang="en-US" altLang="zh-CN" sz="16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       add</a:t>
            </a:r>
            <a:r>
              <a:rPr lang="zh-CN" altLang="en-US" sz="16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</a:t>
            </a:r>
            <a:r>
              <a:rPr lang="en-US" altLang="zh-CN" sz="16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$t3, $zero, $zero        #  </a:t>
            </a:r>
            <a:r>
              <a:rPr lang="en-US" altLang="zh-CN" sz="16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6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=0</a:t>
            </a:r>
          </a:p>
          <a:p>
            <a:r>
              <a:rPr lang="en-US" altLang="zh-CN" sz="16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loop:            </a:t>
            </a:r>
            <a:r>
              <a:rPr lang="en-US" altLang="zh-CN" sz="16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slt</a:t>
            </a:r>
            <a:r>
              <a:rPr lang="en-US" altLang="zh-CN" sz="16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$t1,$t3,$t0                     #  if (</a:t>
            </a:r>
            <a:r>
              <a:rPr lang="en-US" altLang="zh-CN" sz="16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6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&lt;num)  t1=1  else  t1=0</a:t>
            </a:r>
          </a:p>
          <a:p>
            <a:r>
              <a:rPr lang="en-US" altLang="zh-CN" sz="16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       </a:t>
            </a:r>
            <a:r>
              <a:rPr lang="en-US" altLang="zh-CN" sz="16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beq</a:t>
            </a:r>
            <a:r>
              <a:rPr lang="en-US" altLang="zh-CN" sz="16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$t1,$zero, exit1          #  if (t1=0)  jump to exit1</a:t>
            </a:r>
          </a:p>
          <a:p>
            <a:r>
              <a:rPr lang="en-US" altLang="zh-CN" sz="16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       add $a0, $zero, $t0            # a0=num</a:t>
            </a:r>
          </a:p>
          <a:p>
            <a:r>
              <a:rPr lang="en-US" altLang="zh-CN" sz="16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       add $a1, $zero, $t3            # a1=</a:t>
            </a:r>
            <a:r>
              <a:rPr lang="en-US" altLang="zh-CN" sz="16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endParaRPr lang="en-US" altLang="zh-CN" sz="16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16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       </a:t>
            </a:r>
            <a:r>
              <a:rPr lang="en-US" altLang="zh-CN" sz="16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addi</a:t>
            </a:r>
            <a:r>
              <a:rPr lang="en-US" altLang="zh-CN" sz="16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$a1, $a1, 1                 # a1=i+1</a:t>
            </a:r>
          </a:p>
          <a:p>
            <a:r>
              <a:rPr lang="en-US" altLang="zh-CN" sz="16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       </a:t>
            </a:r>
            <a:r>
              <a:rPr lang="en-US" altLang="zh-CN" sz="16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jal</a:t>
            </a:r>
            <a:r>
              <a:rPr lang="en-US" altLang="zh-CN" sz="16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compare                       #call compare</a:t>
            </a:r>
          </a:p>
          <a:p>
            <a:r>
              <a:rPr lang="en-US" altLang="zh-CN" sz="16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       </a:t>
            </a:r>
            <a:r>
              <a:rPr lang="en-US" altLang="zh-CN" sz="16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beq</a:t>
            </a:r>
            <a:r>
              <a:rPr lang="en-US" altLang="zh-CN" sz="16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$v0, $zero, else          # if (v0=0)  jump to else</a:t>
            </a:r>
          </a:p>
          <a:p>
            <a:r>
              <a:rPr lang="en-US" altLang="zh-CN" sz="16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       </a:t>
            </a:r>
            <a:r>
              <a:rPr lang="en-US" altLang="zh-CN" sz="16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sll</a:t>
            </a:r>
            <a:r>
              <a:rPr lang="en-US" altLang="zh-CN" sz="16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$t1,$t3, 2                       #</a:t>
            </a:r>
            <a:r>
              <a:rPr lang="en-US" altLang="zh-CN" sz="16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6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</a:t>
            </a:r>
            <a:r>
              <a:rPr lang="en-US" altLang="zh-CN" sz="16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6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*4</a:t>
            </a:r>
          </a:p>
          <a:p>
            <a:r>
              <a:rPr lang="en-US" altLang="zh-CN" sz="16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       add $t1,$t2,$t1                  # t1=array[</a:t>
            </a:r>
            <a:r>
              <a:rPr lang="en-US" altLang="zh-CN" sz="16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6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</a:p>
          <a:p>
            <a:r>
              <a:rPr lang="en-US" altLang="zh-CN" sz="16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        </a:t>
            </a:r>
            <a:r>
              <a:rPr lang="en-US" altLang="zh-CN" sz="16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lw</a:t>
            </a:r>
            <a:r>
              <a:rPr lang="en-US" altLang="zh-CN" sz="16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$t4, 0($t1)                   # load array[</a:t>
            </a:r>
            <a:r>
              <a:rPr lang="en-US" altLang="zh-CN" sz="16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6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</a:p>
          <a:p>
            <a:r>
              <a:rPr lang="en-US" altLang="zh-CN" sz="16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        add $s0, $s0, $t4              # sum+=array[</a:t>
            </a:r>
            <a:r>
              <a:rPr lang="en-US" altLang="zh-CN" sz="16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6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</a:p>
          <a:p>
            <a:r>
              <a:rPr lang="en-US" altLang="zh-CN" sz="16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else:   </a:t>
            </a:r>
            <a:r>
              <a:rPr lang="en-US" altLang="zh-CN" sz="16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</a:t>
            </a:r>
            <a:r>
              <a:rPr lang="en-US" altLang="zh-CN" sz="16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addi</a:t>
            </a:r>
            <a:r>
              <a:rPr lang="en-US" altLang="zh-CN" sz="16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$t3,$t3,1         </a:t>
            </a:r>
            <a:r>
              <a:rPr lang="en-US" altLang="zh-CN" sz="16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</a:t>
            </a:r>
            <a:r>
              <a:rPr lang="en-US" altLang="zh-CN" sz="16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# </a:t>
            </a:r>
            <a:r>
              <a:rPr lang="en-US" altLang="zh-CN" sz="16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6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=i+1</a:t>
            </a:r>
          </a:p>
          <a:p>
            <a:r>
              <a:rPr lang="en-US" altLang="zh-CN" sz="16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</a:t>
            </a:r>
            <a:r>
              <a:rPr lang="en-US" altLang="zh-CN" sz="16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</a:t>
            </a:r>
            <a:r>
              <a:rPr lang="en-US" altLang="zh-CN" sz="16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 loop</a:t>
            </a:r>
          </a:p>
          <a:p>
            <a:r>
              <a:rPr lang="en-US" altLang="zh-CN" sz="16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exit1:         </a:t>
            </a:r>
            <a:r>
              <a:rPr lang="en-US" altLang="zh-CN" sz="16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lw</a:t>
            </a:r>
            <a:r>
              <a:rPr lang="en-US" altLang="zh-CN" sz="16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$</a:t>
            </a:r>
            <a:r>
              <a:rPr lang="en-US" altLang="zh-CN" sz="16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ra</a:t>
            </a:r>
            <a:r>
              <a:rPr lang="en-US" altLang="zh-CN" sz="16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, 4($sp)           #</a:t>
            </a:r>
            <a:r>
              <a:rPr lang="zh-CN" altLang="en-US" sz="16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重置</a:t>
            </a:r>
            <a:r>
              <a:rPr lang="en-US" altLang="zh-CN" sz="16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ra</a:t>
            </a:r>
            <a:endParaRPr lang="en-US" altLang="zh-CN" sz="16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16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       </a:t>
            </a:r>
            <a:r>
              <a:rPr lang="en-US" altLang="zh-CN" sz="16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lw</a:t>
            </a:r>
            <a:r>
              <a:rPr lang="en-US" altLang="zh-CN" sz="16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$</a:t>
            </a:r>
            <a:r>
              <a:rPr lang="en-US" altLang="zh-CN" sz="16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fp</a:t>
            </a:r>
            <a:r>
              <a:rPr lang="en-US" altLang="zh-CN" sz="16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, 0($sp)           #</a:t>
            </a:r>
            <a:r>
              <a:rPr lang="zh-CN" altLang="en-US" sz="16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重置</a:t>
            </a:r>
            <a:r>
              <a:rPr lang="en-US" altLang="zh-CN" sz="16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fp</a:t>
            </a:r>
            <a:endParaRPr lang="en-US" altLang="zh-CN" sz="16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16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       </a:t>
            </a:r>
            <a:r>
              <a:rPr lang="en-US" altLang="zh-CN" sz="16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addi</a:t>
            </a:r>
            <a:r>
              <a:rPr lang="en-US" altLang="zh-CN" sz="16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$sp, $sp, 8           #</a:t>
            </a:r>
            <a:r>
              <a:rPr lang="zh-CN" altLang="en-US" sz="16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释放栈帧</a:t>
            </a:r>
            <a:endParaRPr lang="en-US" altLang="zh-CN" sz="16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16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       </a:t>
            </a:r>
            <a:r>
              <a:rPr lang="en-US" altLang="zh-CN" sz="16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jr</a:t>
            </a:r>
            <a:r>
              <a:rPr lang="en-US" altLang="zh-CN" sz="16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$</a:t>
            </a:r>
            <a:r>
              <a:rPr lang="en-US" altLang="zh-CN" sz="16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ra</a:t>
            </a:r>
            <a:r>
              <a:rPr lang="en-US" altLang="zh-CN" sz="16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             #</a:t>
            </a:r>
            <a:r>
              <a:rPr lang="zh-CN" altLang="en-US" sz="16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返回调用者</a:t>
            </a:r>
            <a:endParaRPr lang="en-US" altLang="zh-CN" sz="16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286644" y="1857364"/>
            <a:ext cx="1214446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$</a:t>
            </a:r>
            <a:r>
              <a:rPr lang="en-US" altLang="zh-CN" dirty="0" err="1" smtClean="0">
                <a:solidFill>
                  <a:schemeClr val="tx1"/>
                </a:solidFill>
              </a:rPr>
              <a:t>ra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286644" y="2143116"/>
            <a:ext cx="1214446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$</a:t>
            </a:r>
            <a:r>
              <a:rPr lang="en-US" altLang="zh-CN" dirty="0" err="1" smtClean="0">
                <a:solidFill>
                  <a:schemeClr val="tx1"/>
                </a:solidFill>
              </a:rPr>
              <a:t>fp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86644" y="2428868"/>
            <a:ext cx="1214446" cy="2143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6572264" y="2428868"/>
            <a:ext cx="64294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72198" y="2241850"/>
            <a:ext cx="50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$sp</a:t>
            </a:r>
            <a:endParaRPr lang="zh-CN" alt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856" y="71414"/>
            <a:ext cx="900115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P141 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第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14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题</a:t>
            </a:r>
            <a:r>
              <a:rPr lang="zh-CN" altLang="en-US" sz="16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参考答案  </a:t>
            </a:r>
            <a:r>
              <a:rPr lang="en-US" altLang="zh-CN" sz="16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zh-CN" altLang="en-US" sz="16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续</a:t>
            </a:r>
            <a:r>
              <a:rPr lang="en-US" altLang="zh-CN" sz="16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</a:p>
          <a:p>
            <a:r>
              <a:rPr lang="en-US" altLang="zh-CN" sz="14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）过程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compare: 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入口参数为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和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，分别在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$a0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和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$a1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中，有一个返回参数，没有局部变量，是叶子过程，且过程体中没有用到任何保存寄存器，所以栈帧中不需要保留任何信息。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compare:      add $v0,$zero,$zero           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#  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返回值设定为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endParaRPr lang="en-US" altLang="zh-CN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       </a:t>
            </a:r>
            <a:r>
              <a:rPr lang="en-US" altLang="zh-CN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beq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$a0,$a1, exit2            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#  if 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($a0=$a1)  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jump to 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exit2</a:t>
            </a:r>
            <a:endParaRPr lang="en-US" altLang="zh-CN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       </a:t>
            </a:r>
            <a:r>
              <a:rPr lang="en-US" altLang="zh-CN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slt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$t1, $a0, $a1                 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# 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if ($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a0&lt;$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a1)  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$t1=a  else $t1=0</a:t>
            </a:r>
            <a:endParaRPr lang="en-US" altLang="zh-CN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       </a:t>
            </a:r>
            <a:r>
              <a:rPr lang="en-US" altLang="zh-CN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bne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$t1, 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$zero, exit2    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#  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if ($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a0&lt;$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a1)  jump to exit2</a:t>
            </a:r>
            <a:endParaRPr lang="en-US" altLang="zh-CN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       </a:t>
            </a:r>
            <a:r>
              <a:rPr lang="en-US" altLang="zh-CN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ori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$v0,$zero, 1                 #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返回值设定为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endParaRPr lang="en-US" altLang="zh-CN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exit2:         </a:t>
            </a:r>
            <a:r>
              <a:rPr lang="en-US" altLang="zh-CN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jr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$</a:t>
            </a:r>
            <a:r>
              <a:rPr lang="en-US" altLang="zh-CN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ra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            </a:t>
            </a:r>
          </a:p>
        </p:txBody>
      </p:sp>
      <p:sp>
        <p:nvSpPr>
          <p:cNvPr id="5" name="矩形 4"/>
          <p:cNvSpPr/>
          <p:nvPr/>
        </p:nvSpPr>
        <p:spPr>
          <a:xfrm>
            <a:off x="7286644" y="3143248"/>
            <a:ext cx="1214446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$</a:t>
            </a:r>
            <a:r>
              <a:rPr lang="en-US" altLang="zh-CN" dirty="0" err="1" smtClean="0">
                <a:solidFill>
                  <a:schemeClr val="tx1"/>
                </a:solidFill>
              </a:rPr>
              <a:t>ra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86644" y="3429000"/>
            <a:ext cx="1214446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$</a:t>
            </a:r>
            <a:r>
              <a:rPr lang="en-US" altLang="zh-CN" dirty="0" err="1" smtClean="0">
                <a:solidFill>
                  <a:schemeClr val="tx1"/>
                </a:solidFill>
              </a:rPr>
              <a:t>fp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286644" y="3714752"/>
            <a:ext cx="1214446" cy="2143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6572264" y="3714752"/>
            <a:ext cx="64294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72198" y="3527734"/>
            <a:ext cx="50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$sp</a:t>
            </a:r>
            <a:endParaRPr lang="zh-CN" alt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71414"/>
            <a:ext cx="8429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补充题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85720" y="652487"/>
            <a:ext cx="870588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某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计算机字长为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位，主存地址空间大小为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128 KB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，按字编址。采用单字长指令格式，指令各字段定义如下：</a:t>
            </a:r>
            <a:r>
              <a:rPr lang="zh-CN" altLang="en-US" sz="2800" dirty="0">
                <a:latin typeface="Times New Roman" pitchFamily="18" charset="0"/>
              </a:rPr>
              <a:t> </a:t>
            </a:r>
          </a:p>
        </p:txBody>
      </p:sp>
      <p:pic>
        <p:nvPicPr>
          <p:cNvPr id="10" name="Picture 26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719287"/>
            <a:ext cx="5773738" cy="1504950"/>
          </a:xfrm>
          <a:prstGeom prst="rect">
            <a:avLst/>
          </a:prstGeom>
          <a:noFill/>
        </p:spPr>
      </p:pic>
      <p:pic>
        <p:nvPicPr>
          <p:cNvPr id="11" name="Picture 26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3700488"/>
            <a:ext cx="8358246" cy="3094159"/>
          </a:xfrm>
          <a:prstGeom prst="rect">
            <a:avLst/>
          </a:prstGeom>
          <a:noFill/>
        </p:spPr>
      </p:pic>
      <p:sp>
        <p:nvSpPr>
          <p:cNvPr id="12" name="Text Box 265"/>
          <p:cNvSpPr txBox="1">
            <a:spLocks noChangeArrowheads="1"/>
          </p:cNvSpPr>
          <p:nvPr/>
        </p:nvSpPr>
        <p:spPr bwMode="auto">
          <a:xfrm>
            <a:off x="381000" y="3243287"/>
            <a:ext cx="876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转移指令采用相对寻址方式，相对偏移量用补码表示。寻址方式定义如下：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4"/>
            <a:ext cx="9083012" cy="6858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P141 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第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15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题</a:t>
            </a:r>
            <a:r>
              <a:rPr lang="zh-CN" altLang="en-US" sz="20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参考答案</a:t>
            </a:r>
            <a:endParaRPr lang="en-US" altLang="zh-CN" sz="2000" b="1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过程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fact 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有一个输入参数，按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MIPS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过程调用协议，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应在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$a0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中，返回参数应在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$v0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中。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过程内没有局部变量，故无须在其栈帧中保留局部变量所用空间；需递归调用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fact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过程，所以必须在其栈帧中保留返回地址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$</a:t>
            </a:r>
            <a:r>
              <a:rPr lang="en-US" altLang="zh-CN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ra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。过程体内全部使用临时寄存器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$t0-$t9,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因而无须在其栈帧中保存通用寄存器。因为是递归调用，所以需在栈帧中保留输入参数，所以该过程的栈帧中要保存的信息有返回地址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$</a:t>
            </a:r>
            <a:r>
              <a:rPr lang="en-US" altLang="zh-CN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ra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，帧指针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$</a:t>
            </a:r>
            <a:r>
              <a:rPr lang="en-US" altLang="zh-CN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fp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和输入参数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$a0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，栈帧空间大小至少为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4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*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3=12B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fact:   </a:t>
            </a:r>
            <a:r>
              <a:rPr lang="en-US" altLang="zh-CN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addi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$sp, $sp, -12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#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产生本过程栈帧</a:t>
            </a:r>
            <a:endParaRPr lang="en-US" altLang="zh-CN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</a:t>
            </a:r>
            <a:r>
              <a:rPr lang="en-US" altLang="zh-CN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sw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$</a:t>
            </a:r>
            <a:r>
              <a:rPr lang="en-US" altLang="zh-CN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ra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, 8($sp)             #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保存</a:t>
            </a:r>
            <a:r>
              <a:rPr lang="en-US" altLang="zh-CN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ra</a:t>
            </a:r>
            <a:endParaRPr lang="en-US" altLang="zh-CN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</a:t>
            </a:r>
            <a:r>
              <a:rPr lang="en-US" altLang="zh-CN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sw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$</a:t>
            </a:r>
            <a:r>
              <a:rPr lang="en-US" altLang="zh-CN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fp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, 4($sp)              #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保存</a:t>
            </a:r>
            <a:r>
              <a:rPr lang="en-US" altLang="zh-CN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fp</a:t>
            </a:r>
            <a:endParaRPr lang="en-US" altLang="zh-CN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</a:t>
            </a:r>
            <a:r>
              <a:rPr lang="en-US" altLang="zh-CN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addi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$</a:t>
            </a:r>
            <a:r>
              <a:rPr lang="en-US" altLang="zh-CN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fp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, $sp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, 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            #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设置</a:t>
            </a:r>
            <a:r>
              <a:rPr lang="en-US" altLang="zh-CN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fp</a:t>
            </a:r>
            <a:endParaRPr lang="en-US" altLang="zh-CN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</a:t>
            </a:r>
            <a:r>
              <a:rPr lang="en-US" altLang="zh-CN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sw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$a0, 0($</a:t>
            </a:r>
            <a:r>
              <a:rPr lang="en-US" altLang="zh-CN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fp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#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保存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a0 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到栈中</a:t>
            </a:r>
            <a:endParaRPr lang="en-US" altLang="zh-CN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</a:t>
            </a:r>
            <a:r>
              <a:rPr lang="en-US" altLang="zh-CN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slti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$t0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,$a0, 1              #  if(n&lt;1)  $t0=1  else  $t0=0</a:t>
            </a:r>
          </a:p>
          <a:p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</a:t>
            </a:r>
            <a:r>
              <a:rPr lang="en-US" altLang="zh-CN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bne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$t0,$zero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, exit1 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# 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if(n&lt;1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  </a:t>
            </a:r>
            <a:r>
              <a:rPr lang="en-US" altLang="zh-CN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goto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exit1</a:t>
            </a:r>
            <a:endParaRPr lang="en-US" altLang="zh-CN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</a:t>
            </a:r>
            <a:r>
              <a:rPr lang="en-US" altLang="zh-CN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addi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$a0, $a0, -1        #  n=n-1</a:t>
            </a:r>
          </a:p>
          <a:p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</a:t>
            </a:r>
            <a:r>
              <a:rPr lang="en-US" altLang="zh-CN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jal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fact                       #   call fact</a:t>
            </a:r>
            <a:endParaRPr lang="en-US" altLang="zh-CN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</a:t>
            </a:r>
            <a:r>
              <a:rPr lang="en-US" altLang="zh-CN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lw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$t1, 0($</a:t>
            </a:r>
            <a:r>
              <a:rPr lang="en-US" altLang="zh-CN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fp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#   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恢复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</a:p>
          <a:p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</a:t>
            </a:r>
            <a:r>
              <a:rPr lang="en-US" altLang="zh-CN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mul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$v0, $t1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,$v0 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#  $v0=n*fact(n-1)</a:t>
            </a:r>
            <a:endParaRPr lang="en-US" altLang="zh-CN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j exit</a:t>
            </a:r>
          </a:p>
          <a:p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exit1:addi $v0, $zero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, 1 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# $v0=1</a:t>
            </a:r>
            <a:endParaRPr lang="en-US" altLang="zh-CN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exit:  </a:t>
            </a:r>
            <a:r>
              <a:rPr lang="en-US" altLang="zh-CN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lw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$</a:t>
            </a:r>
            <a:r>
              <a:rPr lang="en-US" altLang="zh-CN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ra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, 8($sp)            #  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恢复</a:t>
            </a:r>
            <a:r>
              <a:rPr lang="en-US" altLang="zh-CN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ra</a:t>
            </a:r>
            <a:endParaRPr lang="en-US" altLang="zh-CN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</a:t>
            </a:r>
            <a:r>
              <a:rPr lang="en-US" altLang="zh-CN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lw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$</a:t>
            </a:r>
            <a:r>
              <a:rPr lang="en-US" altLang="zh-CN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fp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, 4($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sp) 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#  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恢复</a:t>
            </a:r>
            <a:r>
              <a:rPr lang="en-US" altLang="zh-CN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fp</a:t>
            </a:r>
            <a:endParaRPr lang="en-US" altLang="zh-CN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</a:t>
            </a:r>
            <a:r>
              <a:rPr lang="en-US" altLang="zh-CN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addi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$sp, $sp, 12       #  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释放栈帧</a:t>
            </a:r>
            <a:endParaRPr lang="en-US" altLang="zh-CN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</a:t>
            </a:r>
            <a:r>
              <a:rPr lang="en-US" altLang="zh-CN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jr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$</a:t>
            </a:r>
            <a:r>
              <a:rPr lang="en-US" altLang="zh-CN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ra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          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# 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返回调用者</a:t>
            </a:r>
            <a:endParaRPr lang="en-US" altLang="zh-CN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6200" y="152400"/>
            <a:ext cx="8915400" cy="634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-342900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补充题    （续）</a:t>
            </a:r>
            <a:endParaRPr lang="en-US" altLang="zh-CN" sz="2800" b="1" dirty="0" smtClean="0">
              <a:solidFill>
                <a:srgbClr val="FF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indent="-342900">
              <a:spcBef>
                <a:spcPct val="50000"/>
              </a:spcBef>
            </a:pPr>
            <a:r>
              <a:rPr lang="zh-CN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请回答下列问题：</a:t>
            </a:r>
          </a:p>
          <a:p>
            <a:pPr marL="342900" indent="-342900">
              <a:spcBef>
                <a:spcPct val="50000"/>
              </a:spcBef>
            </a:pPr>
            <a:r>
              <a:rPr lang="zh-CN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（1）该指令系统最多可有多少条指令？该计算机最多有多少个通用寄存器？存储器地址寄存器（MAR）和存储器数据寄存器（MDR）至少各需要多少位？</a:t>
            </a:r>
          </a:p>
          <a:p>
            <a:pPr marL="342900" indent="-342900">
              <a:spcBef>
                <a:spcPct val="50000"/>
              </a:spcBef>
            </a:pPr>
            <a:r>
              <a:rPr lang="zh-CN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（2）转移指令的目标地址范围是多少？</a:t>
            </a:r>
          </a:p>
          <a:p>
            <a:pPr marL="342900" indent="-342900">
              <a:spcBef>
                <a:spcPct val="50000"/>
              </a:spcBef>
            </a:pPr>
            <a:r>
              <a:rPr lang="zh-CN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（3）若操作码0010B表示加法操作（助记符为add），寄存器R4和R5的编号分别为100B和101B，R4的内容为1234H，R5的内容为5678H，地址1234H中的内容为5678H，地址5678H中的内容为1234H，则汇编语句“add (R4), (R5)+”（逗号前为源操作数，逗号后为目的操作数）对应的机器码是什么（用十六进制表示）？该指令执行后，哪些寄存器和存储单元的内容会改变？改变后的内容是什么？</a:t>
            </a:r>
          </a:p>
          <a:p>
            <a:pPr marL="342900" indent="-342900">
              <a:spcBef>
                <a:spcPct val="50000"/>
              </a:spcBef>
            </a:pPr>
            <a:endParaRPr lang="en-US" altLang="zh-CN" sz="28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71414"/>
            <a:ext cx="8429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补充题   参考答案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28632" y="785794"/>
            <a:ext cx="8915400" cy="4985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zh-CN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1）指令系统最多支持16条指令；支持8个通用寄存器；</a:t>
            </a:r>
          </a:p>
          <a:p>
            <a:pPr marL="342900" indent="-342900">
              <a:spcBef>
                <a:spcPct val="50000"/>
              </a:spcBef>
            </a:pPr>
            <a:r>
              <a:rPr lang="zh-CN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MAR至少为16位；MDR至少为16位。</a:t>
            </a:r>
          </a:p>
          <a:p>
            <a:pPr marL="342900" indent="-342900">
              <a:spcBef>
                <a:spcPct val="50000"/>
              </a:spcBef>
            </a:pPr>
            <a:r>
              <a:rPr lang="zh-CN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（2）转移指令的目标地址范围为0000H～FFFFH。</a:t>
            </a:r>
          </a:p>
          <a:p>
            <a:pPr marL="342900" indent="-342900">
              <a:spcBef>
                <a:spcPct val="50000"/>
              </a:spcBef>
            </a:pPr>
            <a:r>
              <a:rPr lang="zh-CN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（3）汇编语句“add (R4), (R5)+”，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对应的机器码为：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0010 001 100 010 101B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，用十六进制表示为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2315H </a:t>
            </a:r>
            <a:r>
              <a:rPr lang="zh-CN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 marL="342900" indent="-342900">
              <a:spcBef>
                <a:spcPct val="50000"/>
              </a:spcBef>
            </a:pPr>
            <a:r>
              <a:rPr lang="zh-CN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　　“add (R4), (R5)+”指令执行后，R5和存储单元5678H的内容会改变。执行后，R5的内容为5679H。内存5678H单元的内容为68ACH。</a:t>
            </a:r>
          </a:p>
          <a:p>
            <a:pPr marL="342900" indent="-342900">
              <a:spcBef>
                <a:spcPct val="50000"/>
              </a:spcBef>
            </a:pPr>
            <a:endParaRPr lang="zh-CN" altLang="zh-CN" sz="2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50000"/>
              </a:spcBef>
            </a:pPr>
            <a:endParaRPr lang="en-US" altLang="zh-CN" sz="28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314" y="229253"/>
            <a:ext cx="842965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P139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第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题</a:t>
            </a:r>
            <a:r>
              <a:rPr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参考答案</a:t>
            </a:r>
            <a:endParaRPr lang="en-US" altLang="zh-CN" sz="2800" b="1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执行到该转移指令时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PC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的内容为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200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，因此在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CPU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取指令过程中，取出第一字节的操作码后，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PC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的内容为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201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，取出第二字节的位移量后，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PC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的内容为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202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，因此计算转移目标地址时，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PC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已经是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202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了。 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因为转移目标地址为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100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，所以此时位移量是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100-202=-102,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用补码表示为：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-102= -1100110=9AH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314" y="229253"/>
            <a:ext cx="842965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P139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第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4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题</a:t>
            </a:r>
            <a:r>
              <a:rPr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参考答案</a:t>
            </a:r>
            <a:endParaRPr lang="en-US" altLang="zh-CN" sz="2800" b="1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(1)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有效地址为 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000CH+1200H=120CH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(2)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有效地址为 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12FCH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(3)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有效地址为 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1200H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314" y="229253"/>
            <a:ext cx="842965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P139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第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6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题</a:t>
            </a:r>
            <a:r>
              <a:rPr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参考答案</a:t>
            </a:r>
            <a:endParaRPr lang="en-US" altLang="zh-CN" sz="2800" b="1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假设一地址指令最多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条，则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en-US" altLang="zh-CN" sz="2000" baseline="30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6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*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[(2</a:t>
            </a:r>
            <a:r>
              <a:rPr lang="en-US" altLang="zh-CN" sz="2000" baseline="30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4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-k2)*2</a:t>
            </a:r>
            <a:r>
              <a:rPr lang="en-US" altLang="zh-CN" sz="2000" baseline="30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6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-x]=k0  </a:t>
            </a: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所以 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x=(16-k2)*2</a:t>
            </a:r>
            <a:r>
              <a:rPr lang="en-US" altLang="zh-CN" sz="2000" baseline="30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6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-k0/2</a:t>
            </a:r>
            <a:r>
              <a:rPr lang="en-US" altLang="zh-CN" sz="2000" baseline="30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6</a:t>
            </a: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142852"/>
            <a:ext cx="87868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P139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第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7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题</a:t>
            </a:r>
            <a:r>
              <a:rPr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参考答案</a:t>
            </a:r>
            <a:endParaRPr lang="en-US" altLang="zh-CN" sz="2800" b="1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因为至多有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64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种操作，所以</a:t>
            </a:r>
            <a:r>
              <a:rPr lang="zh-CN" altLang="en-US" sz="2000" b="1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操作码字段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只需要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6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位；有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8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个通用寄存器，所以</a:t>
            </a:r>
            <a:r>
              <a:rPr lang="zh-CN" altLang="en-US" sz="2000" b="1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寄存器编号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至少占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3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位；寻址方式有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4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种，所以</a:t>
            </a:r>
            <a:r>
              <a:rPr lang="zh-CN" altLang="en-US" sz="2000" b="1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寻址方式位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至少占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位；存储器地址（直接地址）和立即数都是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16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位，任何通用寄存器都可作变址寄存器，所以指令中要明显指定变址寄存器，其编号占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3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位；指令总位数是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16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的倍数。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此外，指令格式应尽量规整，指令长度应尽量短。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zh-CN" altLang="en-US" sz="2000" b="1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按照上述要求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设计出的指令格式可以有很多种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,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例如下指令格式示例： 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“寻址方式 ”字段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:  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00-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立即；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01-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寄存器直接；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10-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寄存器间接；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11-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变址。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5442" y="3112754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RR</a:t>
            </a:r>
            <a:r>
              <a:rPr lang="zh-CN" altLang="en-US" dirty="0" smtClean="0"/>
              <a:t>型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71604" y="3143248"/>
            <a:ext cx="1000132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OP(6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位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71736" y="3143248"/>
            <a:ext cx="571504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01</a:t>
            </a:r>
            <a:endParaRPr lang="zh-CN" alt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43240" y="3143248"/>
            <a:ext cx="571504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01</a:t>
            </a:r>
            <a:endParaRPr lang="zh-CN" alt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14744" y="3143248"/>
            <a:ext cx="1000132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Rt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(3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位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14876" y="3143248"/>
            <a:ext cx="1000132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Rs(3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位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8596" y="3643314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RI</a:t>
            </a:r>
            <a:r>
              <a:rPr lang="zh-CN" altLang="en-US" dirty="0" smtClean="0"/>
              <a:t>型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554758" y="3673808"/>
            <a:ext cx="1000132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OP(6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位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54890" y="3673808"/>
            <a:ext cx="571504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01</a:t>
            </a:r>
            <a:endParaRPr lang="zh-CN" alt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26394" y="3673808"/>
            <a:ext cx="571504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00</a:t>
            </a:r>
            <a:endParaRPr lang="zh-CN" alt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697898" y="3673808"/>
            <a:ext cx="1000132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Rt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(3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位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698030" y="3673808"/>
            <a:ext cx="1000132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000</a:t>
            </a:r>
            <a:endParaRPr lang="zh-CN" alt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701360" y="3670610"/>
            <a:ext cx="1585284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Imm16(16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位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5442" y="4184324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RS</a:t>
            </a:r>
            <a:r>
              <a:rPr lang="zh-CN" altLang="en-US" dirty="0" smtClean="0"/>
              <a:t>型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571604" y="4214818"/>
            <a:ext cx="1000132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OP(6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位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571736" y="4214818"/>
            <a:ext cx="571504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01</a:t>
            </a:r>
            <a:endParaRPr lang="zh-CN" alt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143240" y="4214818"/>
            <a:ext cx="571504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14744" y="4214818"/>
            <a:ext cx="1000132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Rt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(3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位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714876" y="4214818"/>
            <a:ext cx="1000132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Rs(3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位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8596" y="4714884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RX</a:t>
            </a:r>
            <a:r>
              <a:rPr lang="zh-CN" altLang="en-US" dirty="0" smtClean="0"/>
              <a:t>型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554758" y="4745378"/>
            <a:ext cx="1000132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OP(6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位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554890" y="4745378"/>
            <a:ext cx="571504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01</a:t>
            </a:r>
            <a:endParaRPr lang="zh-CN" alt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126394" y="4745378"/>
            <a:ext cx="571504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697898" y="4745378"/>
            <a:ext cx="1000132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Rt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(3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位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698030" y="4745378"/>
            <a:ext cx="1000132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Rx(3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位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701360" y="4742180"/>
            <a:ext cx="1585284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Offset16(16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位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8596" y="5228598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XI</a:t>
            </a:r>
            <a:r>
              <a:rPr lang="zh-CN" altLang="en-US" dirty="0" smtClean="0"/>
              <a:t>型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1554758" y="5259092"/>
            <a:ext cx="1000132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OP(6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位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554890" y="5259092"/>
            <a:ext cx="571504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126394" y="5259092"/>
            <a:ext cx="571504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00</a:t>
            </a:r>
            <a:endParaRPr lang="zh-CN" alt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697898" y="5259092"/>
            <a:ext cx="1000132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Rx(3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位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698030" y="5259092"/>
            <a:ext cx="1000132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000</a:t>
            </a:r>
            <a:endParaRPr lang="zh-CN" alt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286644" y="5255894"/>
            <a:ext cx="1585284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Imm16(16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位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701360" y="5259092"/>
            <a:ext cx="1585284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Offset16(16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位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8596" y="5786454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zh-CN" altLang="en-US" dirty="0" smtClean="0"/>
              <a:t>型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554758" y="5816948"/>
            <a:ext cx="1000132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OP(6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位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554890" y="5816948"/>
            <a:ext cx="571504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126394" y="5816948"/>
            <a:ext cx="571504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00</a:t>
            </a:r>
            <a:endParaRPr lang="zh-CN" alt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697898" y="5816948"/>
            <a:ext cx="1000132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Rt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(3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位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698030" y="5816948"/>
            <a:ext cx="1000132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000</a:t>
            </a:r>
            <a:endParaRPr lang="zh-CN" alt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701360" y="5813750"/>
            <a:ext cx="1585284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Imm16(16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位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8596" y="6327464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SS</a:t>
            </a:r>
            <a:r>
              <a:rPr lang="zh-CN" altLang="en-US" dirty="0" smtClean="0"/>
              <a:t>型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1554758" y="6357958"/>
            <a:ext cx="1000132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OP(6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位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554890" y="6357958"/>
            <a:ext cx="571504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126394" y="6357958"/>
            <a:ext cx="571504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697898" y="6357958"/>
            <a:ext cx="1000132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Rt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(3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位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698030" y="6357958"/>
            <a:ext cx="1000132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Rs(3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位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14314" y="142852"/>
            <a:ext cx="8715404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P139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第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7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题</a:t>
            </a:r>
            <a:r>
              <a:rPr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参考答案     （续）</a:t>
            </a:r>
            <a:endParaRPr lang="en-US" altLang="zh-CN" sz="2800" b="1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存储器存取宽度为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16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位，每次从存储器取出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16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位。因此，读取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16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32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48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位指令分别需要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和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3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次存储器访问。各类指令的功能和访存次数分别说明如下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:   (M[x]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表示存储器地址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中的内容，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R[x]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表示寄存器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中的内容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  <a:sym typeface="Wingdings" pitchFamily="2" charset="2"/>
              </a:rPr>
              <a:t>)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(1)RR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型指令： 功能为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R[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Rt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 ← R[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Rt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 op R[Rs]           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取指令时访存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次；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(2)RI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型指令： 功能为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R[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Rt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 ← R[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Rt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 op Imm16          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取指令时访存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次；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(3)RS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型指令： 功能为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R[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Rt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 ← R[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Rt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 op M[R[Rs]]   </a:t>
            </a: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取指令和取第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个源操作数各访存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次，共访存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次；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(4)RX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型指令： 功能为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R[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Rt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 ← R[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Rt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 op M[R[Rx]+offset16]   </a:t>
            </a: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取指令访存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次，取第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个源操作数访存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次，共访存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3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次；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(5)XI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型指令： 功能为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M[R[Rx]+offset16] ← M[R[Rx]+offset16] op Imm16</a:t>
            </a: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取指令访存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3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次，取第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个源操作数访存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次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,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写结果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次，共访存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5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次；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(6)SI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型指令： 功能为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M[R[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Rt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]] ← M[R[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Rt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]] op Imm16          </a:t>
            </a:r>
          </a:p>
          <a:p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取指令访存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次，取第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个源操作数访存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次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,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写结果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次，共访存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4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次；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(7)SS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型指令： 功能为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M[R[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Rt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]] ← M[R[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Rt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]] op M[R[Rs]]   </a:t>
            </a: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取指令访存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次，取第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个源操作数各访存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次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,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取第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个源操作数和写结果各访存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次，共访存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4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次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3048</Words>
  <Application>Microsoft Office PowerPoint</Application>
  <PresentationFormat>全屏显示(4:3)</PresentationFormat>
  <Paragraphs>240</Paragraphs>
  <Slides>20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第4章 布置作业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Thinkpad</cp:lastModifiedBy>
  <cp:revision>219</cp:revision>
  <dcterms:created xsi:type="dcterms:W3CDTF">2017-10-09T23:50:42Z</dcterms:created>
  <dcterms:modified xsi:type="dcterms:W3CDTF">2018-04-07T09:09:41Z</dcterms:modified>
</cp:coreProperties>
</file>