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66" r:id="rId3"/>
    <p:sldId id="259" r:id="rId4"/>
    <p:sldId id="285" r:id="rId5"/>
    <p:sldId id="273" r:id="rId6"/>
    <p:sldId id="274" r:id="rId7"/>
    <p:sldId id="275" r:id="rId8"/>
    <p:sldId id="286" r:id="rId9"/>
    <p:sldId id="287" r:id="rId10"/>
    <p:sldId id="288" r:id="rId11"/>
    <p:sldId id="289" r:id="rId12"/>
    <p:sldId id="27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76" autoAdjust="0"/>
    <p:restoredTop sz="94660"/>
  </p:normalViewPr>
  <p:slideViewPr>
    <p:cSldViewPr>
      <p:cViewPr>
        <p:scale>
          <a:sx n="80" d="100"/>
          <a:sy n="80" d="100"/>
        </p:scale>
        <p:origin x="-157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03C39-113D-4DAE-802F-063604E5A2A7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5F927-1D52-4003-A431-83919AED6B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章 布置作业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600201"/>
            <a:ext cx="8643998" cy="1114420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课后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65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补充题参考答案      图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Freeform 2"/>
          <p:cNvSpPr>
            <a:spLocks/>
          </p:cNvSpPr>
          <p:nvPr/>
        </p:nvSpPr>
        <p:spPr bwMode="auto">
          <a:xfrm>
            <a:off x="6090170" y="4856288"/>
            <a:ext cx="225425" cy="458787"/>
          </a:xfrm>
          <a:custGeom>
            <a:avLst/>
            <a:gdLst>
              <a:gd name="T0" fmla="*/ 2147483647 w 142"/>
              <a:gd name="T1" fmla="*/ 0 h 289"/>
              <a:gd name="T2" fmla="*/ 0 w 142"/>
              <a:gd name="T3" fmla="*/ 0 h 289"/>
              <a:gd name="T4" fmla="*/ 0 w 142"/>
              <a:gd name="T5" fmla="*/ 2147483647 h 289"/>
              <a:gd name="T6" fmla="*/ 2147483647 w 142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2"/>
              <a:gd name="T13" fmla="*/ 0 h 289"/>
              <a:gd name="T14" fmla="*/ 142 w 142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" h="289">
                <a:moveTo>
                  <a:pt x="141" y="0"/>
                </a:moveTo>
                <a:lnTo>
                  <a:pt x="0" y="0"/>
                </a:lnTo>
                <a:lnTo>
                  <a:pt x="0" y="288"/>
                </a:lnTo>
                <a:lnTo>
                  <a:pt x="141" y="288"/>
                </a:lnTo>
              </a:path>
            </a:pathLst>
          </a:custGeom>
          <a:solidFill>
            <a:srgbClr val="FC0128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3" name="Freeform 4"/>
          <p:cNvSpPr>
            <a:spLocks/>
          </p:cNvSpPr>
          <p:nvPr/>
        </p:nvSpPr>
        <p:spPr bwMode="auto">
          <a:xfrm>
            <a:off x="5889909" y="2576159"/>
            <a:ext cx="211088" cy="466844"/>
          </a:xfrm>
          <a:custGeom>
            <a:avLst/>
            <a:gdLst>
              <a:gd name="T0" fmla="*/ 0 w 148"/>
              <a:gd name="T1" fmla="*/ 0 h 289"/>
              <a:gd name="T2" fmla="*/ 2147483647 w 148"/>
              <a:gd name="T3" fmla="*/ 0 h 289"/>
              <a:gd name="T4" fmla="*/ 2147483647 w 148"/>
              <a:gd name="T5" fmla="*/ 2147483647 h 289"/>
              <a:gd name="T6" fmla="*/ 0 w 148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8"/>
              <a:gd name="T13" fmla="*/ 0 h 289"/>
              <a:gd name="T14" fmla="*/ 148 w 148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solidFill>
            <a:srgbClr val="FC0128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4" name="Freeform 2"/>
          <p:cNvSpPr>
            <a:spLocks/>
          </p:cNvSpPr>
          <p:nvPr/>
        </p:nvSpPr>
        <p:spPr bwMode="auto">
          <a:xfrm>
            <a:off x="5203260" y="1855788"/>
            <a:ext cx="225425" cy="458787"/>
          </a:xfrm>
          <a:custGeom>
            <a:avLst/>
            <a:gdLst>
              <a:gd name="T0" fmla="*/ 2147483647 w 142"/>
              <a:gd name="T1" fmla="*/ 0 h 289"/>
              <a:gd name="T2" fmla="*/ 0 w 142"/>
              <a:gd name="T3" fmla="*/ 0 h 289"/>
              <a:gd name="T4" fmla="*/ 0 w 142"/>
              <a:gd name="T5" fmla="*/ 2147483647 h 289"/>
              <a:gd name="T6" fmla="*/ 2147483647 w 142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2"/>
              <a:gd name="T13" fmla="*/ 0 h 289"/>
              <a:gd name="T14" fmla="*/ 142 w 142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" h="289">
                <a:moveTo>
                  <a:pt x="141" y="0"/>
                </a:moveTo>
                <a:lnTo>
                  <a:pt x="0" y="0"/>
                </a:lnTo>
                <a:lnTo>
                  <a:pt x="0" y="288"/>
                </a:lnTo>
                <a:lnTo>
                  <a:pt x="141" y="288"/>
                </a:lnTo>
              </a:path>
            </a:pathLst>
          </a:custGeom>
          <a:solidFill>
            <a:srgbClr val="FC0128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5" name="Freeform 3"/>
          <p:cNvSpPr>
            <a:spLocks/>
          </p:cNvSpPr>
          <p:nvPr/>
        </p:nvSpPr>
        <p:spPr bwMode="auto">
          <a:xfrm>
            <a:off x="4025335" y="2566988"/>
            <a:ext cx="234950" cy="458787"/>
          </a:xfrm>
          <a:custGeom>
            <a:avLst/>
            <a:gdLst>
              <a:gd name="T0" fmla="*/ 0 w 148"/>
              <a:gd name="T1" fmla="*/ 0 h 289"/>
              <a:gd name="T2" fmla="*/ 2147483647 w 148"/>
              <a:gd name="T3" fmla="*/ 0 h 289"/>
              <a:gd name="T4" fmla="*/ 2147483647 w 148"/>
              <a:gd name="T5" fmla="*/ 2147483647 h 289"/>
              <a:gd name="T6" fmla="*/ 0 w 148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8"/>
              <a:gd name="T13" fmla="*/ 0 h 289"/>
              <a:gd name="T14" fmla="*/ 148 w 148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 useBgFill="1">
        <p:nvSpPr>
          <p:cNvPr id="156" name="Freeform 4"/>
          <p:cNvSpPr>
            <a:spLocks/>
          </p:cNvSpPr>
          <p:nvPr/>
        </p:nvSpPr>
        <p:spPr bwMode="auto">
          <a:xfrm>
            <a:off x="4703198" y="3278188"/>
            <a:ext cx="258546" cy="458787"/>
          </a:xfrm>
          <a:custGeom>
            <a:avLst/>
            <a:gdLst>
              <a:gd name="T0" fmla="*/ 0 w 148"/>
              <a:gd name="T1" fmla="*/ 0 h 289"/>
              <a:gd name="T2" fmla="*/ 2147483647 w 148"/>
              <a:gd name="T3" fmla="*/ 0 h 289"/>
              <a:gd name="T4" fmla="*/ 2147483647 w 148"/>
              <a:gd name="T5" fmla="*/ 2147483647 h 289"/>
              <a:gd name="T6" fmla="*/ 0 w 148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8"/>
              <a:gd name="T13" fmla="*/ 0 h 289"/>
              <a:gd name="T14" fmla="*/ 148 w 148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 useBgFill="1">
        <p:nvSpPr>
          <p:cNvPr id="157" name="Freeform 5"/>
          <p:cNvSpPr>
            <a:spLocks/>
          </p:cNvSpPr>
          <p:nvPr/>
        </p:nvSpPr>
        <p:spPr bwMode="auto">
          <a:xfrm>
            <a:off x="5381060" y="3989388"/>
            <a:ext cx="234950" cy="458787"/>
          </a:xfrm>
          <a:custGeom>
            <a:avLst/>
            <a:gdLst>
              <a:gd name="T0" fmla="*/ 0 w 148"/>
              <a:gd name="T1" fmla="*/ 0 h 289"/>
              <a:gd name="T2" fmla="*/ 2147483647 w 148"/>
              <a:gd name="T3" fmla="*/ 0 h 289"/>
              <a:gd name="T4" fmla="*/ 2147483647 w 148"/>
              <a:gd name="T5" fmla="*/ 2147483647 h 289"/>
              <a:gd name="T6" fmla="*/ 0 w 148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8"/>
              <a:gd name="T13" fmla="*/ 0 h 289"/>
              <a:gd name="T14" fmla="*/ 148 w 148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8" name="Line 9"/>
          <p:cNvSpPr>
            <a:spLocks noChangeShapeType="1"/>
          </p:cNvSpPr>
          <p:nvPr/>
        </p:nvSpPr>
        <p:spPr bwMode="auto">
          <a:xfrm flipV="1">
            <a:off x="1972698" y="1289154"/>
            <a:ext cx="6826528" cy="307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9" name="Rectangle 10"/>
          <p:cNvSpPr>
            <a:spLocks noChangeArrowheads="1"/>
          </p:cNvSpPr>
          <p:nvPr/>
        </p:nvSpPr>
        <p:spPr bwMode="auto">
          <a:xfrm>
            <a:off x="1736160" y="901700"/>
            <a:ext cx="178574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1800" b="0" i="1" dirty="0" smtClean="0">
                <a:latin typeface="Arial" charset="0"/>
                <a:ea typeface="宋体" charset="-122"/>
              </a:rPr>
              <a:t>时间</a:t>
            </a:r>
            <a:r>
              <a:rPr lang="en-US" altLang="zh-CN" sz="1800" b="0" i="1" dirty="0" smtClean="0">
                <a:latin typeface="Arial" charset="0"/>
                <a:ea typeface="宋体" charset="-122"/>
              </a:rPr>
              <a:t> (</a:t>
            </a:r>
            <a:r>
              <a:rPr lang="zh-CN" altLang="en-US" sz="1800" b="0" i="1" dirty="0" smtClean="0">
                <a:latin typeface="Arial" charset="0"/>
                <a:ea typeface="宋体" charset="-122"/>
              </a:rPr>
              <a:t>时钟周期</a:t>
            </a:r>
            <a:r>
              <a:rPr lang="en-US" altLang="zh-CN" sz="1800" b="0" i="1" dirty="0" smtClean="0">
                <a:latin typeface="Arial" charset="0"/>
                <a:ea typeface="宋体" charset="-122"/>
              </a:rPr>
              <a:t>)</a:t>
            </a:r>
            <a:endParaRPr lang="en-US" altLang="zh-CN" sz="1800" b="0" i="1" dirty="0">
              <a:latin typeface="Arial" charset="0"/>
              <a:ea typeface="宋体" charset="-122"/>
            </a:endParaRPr>
          </a:p>
        </p:txBody>
      </p:sp>
      <p:sp>
        <p:nvSpPr>
          <p:cNvPr id="160" name="Rectangle 11"/>
          <p:cNvSpPr>
            <a:spLocks noChangeArrowheads="1"/>
          </p:cNvSpPr>
          <p:nvPr/>
        </p:nvSpPr>
        <p:spPr bwMode="auto">
          <a:xfrm>
            <a:off x="182883" y="1851025"/>
            <a:ext cx="184185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 dirty="0">
                <a:ea typeface="宋体" charset="-122"/>
                <a:cs typeface="Times New Roman" pitchFamily="18" charset="0"/>
              </a:rPr>
              <a:t>add </a:t>
            </a:r>
            <a:r>
              <a:rPr lang="en-US" altLang="zh-CN" sz="2000" dirty="0" smtClean="0">
                <a:ea typeface="宋体" charset="-122"/>
                <a:cs typeface="Times New Roman" pitchFamily="18" charset="0"/>
              </a:rPr>
              <a:t>$t1,$s1,$s0</a:t>
            </a:r>
            <a:endParaRPr lang="en-US" altLang="zh-CN" sz="2000" dirty="0">
              <a:ea typeface="宋体" charset="-122"/>
              <a:cs typeface="Times New Roman" pitchFamily="18" charset="0"/>
            </a:endParaRPr>
          </a:p>
        </p:txBody>
      </p:sp>
      <p:sp>
        <p:nvSpPr>
          <p:cNvPr id="161" name="Rectangle 12"/>
          <p:cNvSpPr>
            <a:spLocks noChangeArrowheads="1"/>
          </p:cNvSpPr>
          <p:nvPr/>
        </p:nvSpPr>
        <p:spPr bwMode="auto">
          <a:xfrm>
            <a:off x="262413" y="2574925"/>
            <a:ext cx="181299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 dirty="0">
                <a:ea typeface="宋体" charset="-122"/>
                <a:cs typeface="Times New Roman" pitchFamily="18" charset="0"/>
              </a:rPr>
              <a:t>sub $t2,$s0,$s3</a:t>
            </a:r>
          </a:p>
        </p:txBody>
      </p:sp>
      <p:sp>
        <p:nvSpPr>
          <p:cNvPr id="162" name="Rectangle 13"/>
          <p:cNvSpPr>
            <a:spLocks noChangeArrowheads="1"/>
          </p:cNvSpPr>
          <p:nvPr/>
        </p:nvSpPr>
        <p:spPr bwMode="auto">
          <a:xfrm>
            <a:off x="521823" y="3298825"/>
            <a:ext cx="59631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 dirty="0" err="1">
                <a:ea typeface="宋体" charset="-122"/>
                <a:cs typeface="Times New Roman" pitchFamily="18" charset="0"/>
              </a:rPr>
              <a:t>nop</a:t>
            </a:r>
            <a:endParaRPr lang="en-US" altLang="zh-CN" sz="2000" dirty="0">
              <a:ea typeface="宋体" charset="-122"/>
              <a:cs typeface="Times New Roman" pitchFamily="18" charset="0"/>
            </a:endParaRPr>
          </a:p>
        </p:txBody>
      </p:sp>
      <p:sp>
        <p:nvSpPr>
          <p:cNvPr id="163" name="Rectangle 14"/>
          <p:cNvSpPr>
            <a:spLocks noChangeArrowheads="1"/>
          </p:cNvSpPr>
          <p:nvPr/>
        </p:nvSpPr>
        <p:spPr bwMode="auto">
          <a:xfrm>
            <a:off x="526403" y="4022725"/>
            <a:ext cx="59631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 dirty="0" err="1">
                <a:ea typeface="宋体" charset="-122"/>
                <a:cs typeface="Times New Roman" pitchFamily="18" charset="0"/>
              </a:rPr>
              <a:t>nop</a:t>
            </a:r>
            <a:endParaRPr lang="en-US" altLang="zh-CN" sz="2000" dirty="0">
              <a:ea typeface="宋体" charset="-122"/>
              <a:cs typeface="Times New Roman" pitchFamily="18" charset="0"/>
            </a:endParaRPr>
          </a:p>
        </p:txBody>
      </p:sp>
      <p:sp>
        <p:nvSpPr>
          <p:cNvPr id="164" name="Rectangle 16"/>
          <p:cNvSpPr>
            <a:spLocks noChangeArrowheads="1"/>
          </p:cNvSpPr>
          <p:nvPr/>
        </p:nvSpPr>
        <p:spPr bwMode="auto">
          <a:xfrm>
            <a:off x="2445773" y="1392238"/>
            <a:ext cx="4286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 sz="1800">
                <a:latin typeface="Arial" charset="0"/>
                <a:ea typeface="宋体" charset="-122"/>
              </a:rPr>
              <a:t>IF</a:t>
            </a:r>
          </a:p>
        </p:txBody>
      </p:sp>
      <p:sp>
        <p:nvSpPr>
          <p:cNvPr id="165" name="Rectangle 17"/>
          <p:cNvSpPr>
            <a:spLocks noChangeArrowheads="1"/>
          </p:cNvSpPr>
          <p:nvPr/>
        </p:nvSpPr>
        <p:spPr bwMode="auto">
          <a:xfrm>
            <a:off x="2983935" y="1392238"/>
            <a:ext cx="85725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 sz="1800" dirty="0">
                <a:latin typeface="Arial" charset="0"/>
                <a:ea typeface="宋体" charset="-122"/>
              </a:rPr>
              <a:t>ID/RF</a:t>
            </a:r>
          </a:p>
        </p:txBody>
      </p:sp>
      <p:sp>
        <p:nvSpPr>
          <p:cNvPr id="166" name="Rectangle 18"/>
          <p:cNvSpPr>
            <a:spLocks noChangeArrowheads="1"/>
          </p:cNvSpPr>
          <p:nvPr/>
        </p:nvSpPr>
        <p:spPr bwMode="auto">
          <a:xfrm>
            <a:off x="3893573" y="1392238"/>
            <a:ext cx="574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 sz="1800">
                <a:latin typeface="Arial" charset="0"/>
                <a:ea typeface="宋体" charset="-122"/>
              </a:rPr>
              <a:t>EX</a:t>
            </a:r>
          </a:p>
        </p:txBody>
      </p:sp>
      <p:sp>
        <p:nvSpPr>
          <p:cNvPr id="167" name="Rectangle 19"/>
          <p:cNvSpPr>
            <a:spLocks noChangeArrowheads="1"/>
          </p:cNvSpPr>
          <p:nvPr/>
        </p:nvSpPr>
        <p:spPr bwMode="auto">
          <a:xfrm>
            <a:off x="4336485" y="1392238"/>
            <a:ext cx="744538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 sz="1800">
                <a:latin typeface="Arial" charset="0"/>
                <a:ea typeface="宋体" charset="-122"/>
              </a:rPr>
              <a:t>MEM</a:t>
            </a:r>
          </a:p>
        </p:txBody>
      </p:sp>
      <p:sp>
        <p:nvSpPr>
          <p:cNvPr id="168" name="Rectangle 20"/>
          <p:cNvSpPr>
            <a:spLocks noChangeArrowheads="1"/>
          </p:cNvSpPr>
          <p:nvPr/>
        </p:nvSpPr>
        <p:spPr bwMode="auto">
          <a:xfrm>
            <a:off x="5141348" y="1392238"/>
            <a:ext cx="71596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 sz="1800">
                <a:latin typeface="Arial" charset="0"/>
                <a:ea typeface="宋体" charset="-122"/>
              </a:rPr>
              <a:t>WB</a:t>
            </a:r>
          </a:p>
        </p:txBody>
      </p:sp>
      <p:sp>
        <p:nvSpPr>
          <p:cNvPr id="169" name="Line 21"/>
          <p:cNvSpPr>
            <a:spLocks noChangeShapeType="1"/>
          </p:cNvSpPr>
          <p:nvPr/>
        </p:nvSpPr>
        <p:spPr bwMode="auto">
          <a:xfrm>
            <a:off x="2993460" y="1328738"/>
            <a:ext cx="0" cy="44831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0" name="Line 22"/>
          <p:cNvSpPr>
            <a:spLocks noChangeShapeType="1"/>
          </p:cNvSpPr>
          <p:nvPr/>
        </p:nvSpPr>
        <p:spPr bwMode="auto">
          <a:xfrm>
            <a:off x="3679260" y="1328738"/>
            <a:ext cx="0" cy="44831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1" name="Line 23"/>
          <p:cNvSpPr>
            <a:spLocks noChangeShapeType="1"/>
          </p:cNvSpPr>
          <p:nvPr/>
        </p:nvSpPr>
        <p:spPr bwMode="auto">
          <a:xfrm>
            <a:off x="4365060" y="1328738"/>
            <a:ext cx="0" cy="44831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2" name="Line 24"/>
          <p:cNvSpPr>
            <a:spLocks noChangeShapeType="1"/>
          </p:cNvSpPr>
          <p:nvPr/>
        </p:nvSpPr>
        <p:spPr bwMode="auto">
          <a:xfrm>
            <a:off x="5050860" y="1328738"/>
            <a:ext cx="0" cy="44831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3" name="Line 25"/>
          <p:cNvSpPr>
            <a:spLocks noChangeShapeType="1"/>
          </p:cNvSpPr>
          <p:nvPr/>
        </p:nvSpPr>
        <p:spPr bwMode="auto">
          <a:xfrm>
            <a:off x="5736660" y="1328738"/>
            <a:ext cx="0" cy="44831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4" name="Line 26"/>
          <p:cNvSpPr>
            <a:spLocks noChangeShapeType="1"/>
          </p:cNvSpPr>
          <p:nvPr/>
        </p:nvSpPr>
        <p:spPr bwMode="auto">
          <a:xfrm>
            <a:off x="6422460" y="1328738"/>
            <a:ext cx="0" cy="44831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5" name="Line 27"/>
          <p:cNvSpPr>
            <a:spLocks noChangeShapeType="1"/>
          </p:cNvSpPr>
          <p:nvPr/>
        </p:nvSpPr>
        <p:spPr bwMode="auto">
          <a:xfrm>
            <a:off x="7108260" y="1328738"/>
            <a:ext cx="0" cy="44831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6" name="Line 28"/>
          <p:cNvSpPr>
            <a:spLocks noChangeShapeType="1"/>
          </p:cNvSpPr>
          <p:nvPr/>
        </p:nvSpPr>
        <p:spPr bwMode="auto">
          <a:xfrm>
            <a:off x="7794060" y="1328738"/>
            <a:ext cx="0" cy="44831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7" name="Freeform 29"/>
          <p:cNvSpPr>
            <a:spLocks/>
          </p:cNvSpPr>
          <p:nvPr/>
        </p:nvSpPr>
        <p:spPr bwMode="auto">
          <a:xfrm>
            <a:off x="4460310" y="1855788"/>
            <a:ext cx="257175" cy="458787"/>
          </a:xfrm>
          <a:custGeom>
            <a:avLst/>
            <a:gdLst>
              <a:gd name="T0" fmla="*/ 2147483647 w 162"/>
              <a:gd name="T1" fmla="*/ 0 h 289"/>
              <a:gd name="T2" fmla="*/ 0 w 162"/>
              <a:gd name="T3" fmla="*/ 0 h 289"/>
              <a:gd name="T4" fmla="*/ 0 w 162"/>
              <a:gd name="T5" fmla="*/ 2147483647 h 289"/>
              <a:gd name="T6" fmla="*/ 2147483647 w 162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89"/>
              <a:gd name="T14" fmla="*/ 162 w 162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89">
                <a:moveTo>
                  <a:pt x="161" y="0"/>
                </a:moveTo>
                <a:lnTo>
                  <a:pt x="0" y="0"/>
                </a:lnTo>
                <a:lnTo>
                  <a:pt x="0" y="288"/>
                </a:lnTo>
                <a:lnTo>
                  <a:pt x="161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8" name="Freeform 30"/>
          <p:cNvSpPr>
            <a:spLocks/>
          </p:cNvSpPr>
          <p:nvPr/>
        </p:nvSpPr>
        <p:spPr bwMode="auto">
          <a:xfrm>
            <a:off x="4715898" y="1855788"/>
            <a:ext cx="260350" cy="458787"/>
          </a:xfrm>
          <a:custGeom>
            <a:avLst/>
            <a:gdLst>
              <a:gd name="T0" fmla="*/ 0 w 164"/>
              <a:gd name="T1" fmla="*/ 0 h 289"/>
              <a:gd name="T2" fmla="*/ 2147483647 w 164"/>
              <a:gd name="T3" fmla="*/ 0 h 289"/>
              <a:gd name="T4" fmla="*/ 2147483647 w 164"/>
              <a:gd name="T5" fmla="*/ 2147483647 h 289"/>
              <a:gd name="T6" fmla="*/ 0 w 164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64"/>
              <a:gd name="T13" fmla="*/ 0 h 289"/>
              <a:gd name="T14" fmla="*/ 164 w 164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" h="289">
                <a:moveTo>
                  <a:pt x="0" y="0"/>
                </a:moveTo>
                <a:lnTo>
                  <a:pt x="163" y="0"/>
                </a:lnTo>
                <a:lnTo>
                  <a:pt x="163" y="288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9" name="Freeform 31"/>
          <p:cNvSpPr>
            <a:spLocks/>
          </p:cNvSpPr>
          <p:nvPr/>
        </p:nvSpPr>
        <p:spPr bwMode="auto">
          <a:xfrm>
            <a:off x="3852472" y="1703388"/>
            <a:ext cx="337963" cy="763587"/>
          </a:xfrm>
          <a:custGeom>
            <a:avLst/>
            <a:gdLst>
              <a:gd name="T0" fmla="*/ 0 w 213"/>
              <a:gd name="T1" fmla="*/ 2147483647 h 481"/>
              <a:gd name="T2" fmla="*/ 2147483647 w 213"/>
              <a:gd name="T3" fmla="*/ 2147483647 h 481"/>
              <a:gd name="T4" fmla="*/ 0 w 213"/>
              <a:gd name="T5" fmla="*/ 2147483647 h 481"/>
              <a:gd name="T6" fmla="*/ 0 w 213"/>
              <a:gd name="T7" fmla="*/ 0 h 481"/>
              <a:gd name="T8" fmla="*/ 2147483647 w 213"/>
              <a:gd name="T9" fmla="*/ 2147483647 h 481"/>
              <a:gd name="T10" fmla="*/ 2147483647 w 213"/>
              <a:gd name="T11" fmla="*/ 2147483647 h 481"/>
              <a:gd name="T12" fmla="*/ 0 w 213"/>
              <a:gd name="T13" fmla="*/ 2147483647 h 481"/>
              <a:gd name="T14" fmla="*/ 0 w 213"/>
              <a:gd name="T15" fmla="*/ 2147483647 h 4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3"/>
              <a:gd name="T25" fmla="*/ 0 h 481"/>
              <a:gd name="T26" fmla="*/ 213 w 213"/>
              <a:gd name="T27" fmla="*/ 481 h 48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3" h="481">
                <a:moveTo>
                  <a:pt x="0" y="320"/>
                </a:moveTo>
                <a:lnTo>
                  <a:pt x="71" y="240"/>
                </a:lnTo>
                <a:lnTo>
                  <a:pt x="0" y="160"/>
                </a:lnTo>
                <a:lnTo>
                  <a:pt x="0" y="0"/>
                </a:lnTo>
                <a:lnTo>
                  <a:pt x="212" y="160"/>
                </a:lnTo>
                <a:lnTo>
                  <a:pt x="212" y="320"/>
                </a:lnTo>
                <a:lnTo>
                  <a:pt x="0" y="480"/>
                </a:lnTo>
                <a:lnTo>
                  <a:pt x="0" y="3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0" name="Rectangle 32"/>
          <p:cNvSpPr>
            <a:spLocks noChangeArrowheads="1"/>
          </p:cNvSpPr>
          <p:nvPr/>
        </p:nvSpPr>
        <p:spPr bwMode="auto">
          <a:xfrm rot="5400000">
            <a:off x="3700692" y="1897856"/>
            <a:ext cx="6080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dirty="0">
                <a:ea typeface="宋体" charset="-122"/>
              </a:rPr>
              <a:t>ALU</a:t>
            </a:r>
          </a:p>
        </p:txBody>
      </p:sp>
      <p:sp>
        <p:nvSpPr>
          <p:cNvPr id="181" name="Rectangle 33"/>
          <p:cNvSpPr>
            <a:spLocks noChangeArrowheads="1"/>
          </p:cNvSpPr>
          <p:nvPr/>
        </p:nvSpPr>
        <p:spPr bwMode="auto">
          <a:xfrm>
            <a:off x="2444185" y="1916113"/>
            <a:ext cx="4302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>
                <a:ea typeface="宋体" charset="-122"/>
              </a:rPr>
              <a:t>Im</a:t>
            </a:r>
          </a:p>
        </p:txBody>
      </p:sp>
      <p:grpSp>
        <p:nvGrpSpPr>
          <p:cNvPr id="182" name="Group 34"/>
          <p:cNvGrpSpPr>
            <a:grpSpLocks/>
          </p:cNvGrpSpPr>
          <p:nvPr/>
        </p:nvGrpSpPr>
        <p:grpSpPr bwMode="auto">
          <a:xfrm>
            <a:off x="2382273" y="1855788"/>
            <a:ext cx="539750" cy="458787"/>
            <a:chOff x="1935" y="1349"/>
            <a:chExt cx="340" cy="289"/>
          </a:xfrm>
        </p:grpSpPr>
        <p:sp>
          <p:nvSpPr>
            <p:cNvPr id="183" name="Freeform 35"/>
            <p:cNvSpPr>
              <a:spLocks/>
            </p:cNvSpPr>
            <p:nvPr/>
          </p:nvSpPr>
          <p:spPr bwMode="auto">
            <a:xfrm>
              <a:off x="1935" y="1349"/>
              <a:ext cx="170" cy="289"/>
            </a:xfrm>
            <a:custGeom>
              <a:avLst/>
              <a:gdLst>
                <a:gd name="T0" fmla="*/ 169 w 170"/>
                <a:gd name="T1" fmla="*/ 0 h 289"/>
                <a:gd name="T2" fmla="*/ 0 w 170"/>
                <a:gd name="T3" fmla="*/ 0 h 289"/>
                <a:gd name="T4" fmla="*/ 0 w 170"/>
                <a:gd name="T5" fmla="*/ 288 h 289"/>
                <a:gd name="T6" fmla="*/ 169 w 170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289"/>
                <a:gd name="T14" fmla="*/ 170 w 170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36"/>
            <p:cNvSpPr>
              <a:spLocks/>
            </p:cNvSpPr>
            <p:nvPr/>
          </p:nvSpPr>
          <p:spPr bwMode="auto">
            <a:xfrm>
              <a:off x="2104" y="1349"/>
              <a:ext cx="171" cy="289"/>
            </a:xfrm>
            <a:custGeom>
              <a:avLst/>
              <a:gdLst>
                <a:gd name="T0" fmla="*/ 0 w 171"/>
                <a:gd name="T1" fmla="*/ 0 h 289"/>
                <a:gd name="T2" fmla="*/ 170 w 171"/>
                <a:gd name="T3" fmla="*/ 0 h 289"/>
                <a:gd name="T4" fmla="*/ 170 w 171"/>
                <a:gd name="T5" fmla="*/ 288 h 289"/>
                <a:gd name="T6" fmla="*/ 0 w 171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89"/>
                <a:gd name="T14" fmla="*/ 171 w 171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5" name="Rectangle 37"/>
          <p:cNvSpPr>
            <a:spLocks noChangeArrowheads="1"/>
          </p:cNvSpPr>
          <p:nvPr/>
        </p:nvSpPr>
        <p:spPr bwMode="auto">
          <a:xfrm>
            <a:off x="3088710" y="1873250"/>
            <a:ext cx="5191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Reg</a:t>
            </a:r>
          </a:p>
        </p:txBody>
      </p:sp>
      <p:sp>
        <p:nvSpPr>
          <p:cNvPr id="186" name="Freeform 38"/>
          <p:cNvSpPr>
            <a:spLocks/>
          </p:cNvSpPr>
          <p:nvPr/>
        </p:nvSpPr>
        <p:spPr bwMode="auto">
          <a:xfrm>
            <a:off x="3112523" y="1855788"/>
            <a:ext cx="236537" cy="458787"/>
          </a:xfrm>
          <a:custGeom>
            <a:avLst/>
            <a:gdLst>
              <a:gd name="T0" fmla="*/ 2147483647 w 149"/>
              <a:gd name="T1" fmla="*/ 0 h 289"/>
              <a:gd name="T2" fmla="*/ 0 w 149"/>
              <a:gd name="T3" fmla="*/ 0 h 289"/>
              <a:gd name="T4" fmla="*/ 0 w 149"/>
              <a:gd name="T5" fmla="*/ 2147483647 h 289"/>
              <a:gd name="T6" fmla="*/ 2147483647 w 149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9"/>
              <a:gd name="T13" fmla="*/ 0 h 289"/>
              <a:gd name="T14" fmla="*/ 149 w 149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7" name="Freeform 39"/>
          <p:cNvSpPr>
            <a:spLocks/>
          </p:cNvSpPr>
          <p:nvPr/>
        </p:nvSpPr>
        <p:spPr bwMode="auto">
          <a:xfrm>
            <a:off x="3347473" y="1855788"/>
            <a:ext cx="234950" cy="458787"/>
          </a:xfrm>
          <a:custGeom>
            <a:avLst/>
            <a:gdLst>
              <a:gd name="T0" fmla="*/ 0 w 148"/>
              <a:gd name="T1" fmla="*/ 0 h 289"/>
              <a:gd name="T2" fmla="*/ 2147483647 w 148"/>
              <a:gd name="T3" fmla="*/ 0 h 289"/>
              <a:gd name="T4" fmla="*/ 2147483647 w 148"/>
              <a:gd name="T5" fmla="*/ 2147483647 h 289"/>
              <a:gd name="T6" fmla="*/ 0 w 148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8"/>
              <a:gd name="T13" fmla="*/ 0 h 289"/>
              <a:gd name="T14" fmla="*/ 148 w 148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8" name="Line 40"/>
          <p:cNvSpPr>
            <a:spLocks noChangeShapeType="1"/>
          </p:cNvSpPr>
          <p:nvPr/>
        </p:nvSpPr>
        <p:spPr bwMode="auto">
          <a:xfrm>
            <a:off x="2923610" y="2084388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9" name="Freeform 41"/>
          <p:cNvSpPr>
            <a:spLocks/>
          </p:cNvSpPr>
          <p:nvPr/>
        </p:nvSpPr>
        <p:spPr bwMode="auto">
          <a:xfrm>
            <a:off x="3028385" y="1931988"/>
            <a:ext cx="76200" cy="153987"/>
          </a:xfrm>
          <a:custGeom>
            <a:avLst/>
            <a:gdLst>
              <a:gd name="T0" fmla="*/ 0 w 48"/>
              <a:gd name="T1" fmla="*/ 2147483647 h 97"/>
              <a:gd name="T2" fmla="*/ 0 w 48"/>
              <a:gd name="T3" fmla="*/ 0 h 97"/>
              <a:gd name="T4" fmla="*/ 2147483647 w 48"/>
              <a:gd name="T5" fmla="*/ 0 h 97"/>
              <a:gd name="T6" fmla="*/ 2147483647 w 48"/>
              <a:gd name="T7" fmla="*/ 0 h 97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97"/>
              <a:gd name="T14" fmla="*/ 48 w 48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0" name="Line 42"/>
          <p:cNvSpPr>
            <a:spLocks noChangeShapeType="1"/>
          </p:cNvSpPr>
          <p:nvPr/>
        </p:nvSpPr>
        <p:spPr bwMode="auto">
          <a:xfrm>
            <a:off x="3584010" y="1931988"/>
            <a:ext cx="2619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1" name="Rectangle 43"/>
          <p:cNvSpPr>
            <a:spLocks noChangeArrowheads="1"/>
          </p:cNvSpPr>
          <p:nvPr/>
        </p:nvSpPr>
        <p:spPr bwMode="auto">
          <a:xfrm>
            <a:off x="4436498" y="1931988"/>
            <a:ext cx="4968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Dm</a:t>
            </a:r>
          </a:p>
        </p:txBody>
      </p:sp>
      <p:sp>
        <p:nvSpPr>
          <p:cNvPr id="192" name="Rectangle 44"/>
          <p:cNvSpPr>
            <a:spLocks noChangeArrowheads="1"/>
          </p:cNvSpPr>
          <p:nvPr/>
        </p:nvSpPr>
        <p:spPr bwMode="auto">
          <a:xfrm>
            <a:off x="5166748" y="1865313"/>
            <a:ext cx="5191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Reg</a:t>
            </a:r>
          </a:p>
        </p:txBody>
      </p:sp>
      <p:sp>
        <p:nvSpPr>
          <p:cNvPr id="193" name="Freeform 45"/>
          <p:cNvSpPr>
            <a:spLocks/>
          </p:cNvSpPr>
          <p:nvPr/>
        </p:nvSpPr>
        <p:spPr bwMode="auto">
          <a:xfrm>
            <a:off x="5427098" y="1855788"/>
            <a:ext cx="227012" cy="458787"/>
          </a:xfrm>
          <a:custGeom>
            <a:avLst/>
            <a:gdLst>
              <a:gd name="T0" fmla="*/ 0 w 143"/>
              <a:gd name="T1" fmla="*/ 0 h 289"/>
              <a:gd name="T2" fmla="*/ 2147483647 w 143"/>
              <a:gd name="T3" fmla="*/ 0 h 289"/>
              <a:gd name="T4" fmla="*/ 2147483647 w 143"/>
              <a:gd name="T5" fmla="*/ 2147483647 h 289"/>
              <a:gd name="T6" fmla="*/ 0 w 143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3"/>
              <a:gd name="T13" fmla="*/ 0 h 289"/>
              <a:gd name="T14" fmla="*/ 143 w 143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" h="289">
                <a:moveTo>
                  <a:pt x="0" y="0"/>
                </a:moveTo>
                <a:lnTo>
                  <a:pt x="142" y="0"/>
                </a:lnTo>
                <a:lnTo>
                  <a:pt x="142" y="288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4" name="Line 46"/>
          <p:cNvSpPr>
            <a:spLocks noChangeShapeType="1"/>
          </p:cNvSpPr>
          <p:nvPr/>
        </p:nvSpPr>
        <p:spPr bwMode="auto">
          <a:xfrm>
            <a:off x="4963548" y="2084388"/>
            <a:ext cx="2333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5" name="Line 47"/>
          <p:cNvSpPr>
            <a:spLocks noChangeShapeType="1"/>
          </p:cNvSpPr>
          <p:nvPr/>
        </p:nvSpPr>
        <p:spPr bwMode="auto">
          <a:xfrm>
            <a:off x="4195198" y="2084388"/>
            <a:ext cx="2587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6" name="Freeform 48"/>
          <p:cNvSpPr>
            <a:spLocks/>
          </p:cNvSpPr>
          <p:nvPr/>
        </p:nvSpPr>
        <p:spPr bwMode="auto">
          <a:xfrm>
            <a:off x="4393635" y="2084388"/>
            <a:ext cx="684213" cy="306387"/>
          </a:xfrm>
          <a:custGeom>
            <a:avLst/>
            <a:gdLst>
              <a:gd name="T0" fmla="*/ 0 w 431"/>
              <a:gd name="T1" fmla="*/ 0 h 193"/>
              <a:gd name="T2" fmla="*/ 0 w 431"/>
              <a:gd name="T3" fmla="*/ 2147483647 h 193"/>
              <a:gd name="T4" fmla="*/ 2147483647 w 431"/>
              <a:gd name="T5" fmla="*/ 2147483647 h 193"/>
              <a:gd name="T6" fmla="*/ 2147483647 w 431"/>
              <a:gd name="T7" fmla="*/ 2147483647 h 193"/>
              <a:gd name="T8" fmla="*/ 2147483647 w 431"/>
              <a:gd name="T9" fmla="*/ 0 h 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"/>
              <a:gd name="T16" fmla="*/ 0 h 193"/>
              <a:gd name="T17" fmla="*/ 431 w 431"/>
              <a:gd name="T18" fmla="*/ 193 h 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7" name="Line 49"/>
          <p:cNvSpPr>
            <a:spLocks noChangeShapeType="1"/>
          </p:cNvSpPr>
          <p:nvPr/>
        </p:nvSpPr>
        <p:spPr bwMode="auto">
          <a:xfrm>
            <a:off x="3584010" y="2236788"/>
            <a:ext cx="2619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8" name="Freeform 50"/>
          <p:cNvSpPr>
            <a:spLocks/>
          </p:cNvSpPr>
          <p:nvPr/>
        </p:nvSpPr>
        <p:spPr bwMode="auto">
          <a:xfrm>
            <a:off x="3763398" y="2076450"/>
            <a:ext cx="534987" cy="441325"/>
          </a:xfrm>
          <a:custGeom>
            <a:avLst/>
            <a:gdLst>
              <a:gd name="T0" fmla="*/ 0 w 337"/>
              <a:gd name="T1" fmla="*/ 2147483647 h 278"/>
              <a:gd name="T2" fmla="*/ 0 w 337"/>
              <a:gd name="T3" fmla="*/ 2147483647 h 278"/>
              <a:gd name="T4" fmla="*/ 2147483647 w 337"/>
              <a:gd name="T5" fmla="*/ 2147483647 h 278"/>
              <a:gd name="T6" fmla="*/ 2147483647 w 337"/>
              <a:gd name="T7" fmla="*/ 2147483647 h 278"/>
              <a:gd name="T8" fmla="*/ 2147483647 w 337"/>
              <a:gd name="T9" fmla="*/ 0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7"/>
              <a:gd name="T16" fmla="*/ 0 h 278"/>
              <a:gd name="T17" fmla="*/ 337 w 337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99" name="Group 51"/>
          <p:cNvGrpSpPr>
            <a:grpSpLocks/>
          </p:cNvGrpSpPr>
          <p:nvPr/>
        </p:nvGrpSpPr>
        <p:grpSpPr bwMode="auto">
          <a:xfrm>
            <a:off x="4515873" y="2414588"/>
            <a:ext cx="352425" cy="763587"/>
            <a:chOff x="3279" y="1701"/>
            <a:chExt cx="222" cy="481"/>
          </a:xfrm>
        </p:grpSpPr>
        <p:sp>
          <p:nvSpPr>
            <p:cNvPr id="200" name="Freeform 52"/>
            <p:cNvSpPr>
              <a:spLocks/>
            </p:cNvSpPr>
            <p:nvPr/>
          </p:nvSpPr>
          <p:spPr bwMode="auto">
            <a:xfrm>
              <a:off x="3288" y="1701"/>
              <a:ext cx="213" cy="481"/>
            </a:xfrm>
            <a:custGeom>
              <a:avLst/>
              <a:gdLst>
                <a:gd name="T0" fmla="*/ 0 w 213"/>
                <a:gd name="T1" fmla="*/ 320 h 481"/>
                <a:gd name="T2" fmla="*/ 71 w 213"/>
                <a:gd name="T3" fmla="*/ 240 h 481"/>
                <a:gd name="T4" fmla="*/ 0 w 213"/>
                <a:gd name="T5" fmla="*/ 160 h 481"/>
                <a:gd name="T6" fmla="*/ 0 w 213"/>
                <a:gd name="T7" fmla="*/ 0 h 481"/>
                <a:gd name="T8" fmla="*/ 212 w 213"/>
                <a:gd name="T9" fmla="*/ 160 h 481"/>
                <a:gd name="T10" fmla="*/ 212 w 213"/>
                <a:gd name="T11" fmla="*/ 320 h 481"/>
                <a:gd name="T12" fmla="*/ 0 w 213"/>
                <a:gd name="T13" fmla="*/ 480 h 481"/>
                <a:gd name="T14" fmla="*/ 0 w 213"/>
                <a:gd name="T15" fmla="*/ 320 h 4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3"/>
                <a:gd name="T25" fmla="*/ 0 h 481"/>
                <a:gd name="T26" fmla="*/ 213 w 213"/>
                <a:gd name="T27" fmla="*/ 481 h 48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Rectangle 53"/>
            <p:cNvSpPr>
              <a:spLocks noChangeArrowheads="1"/>
            </p:cNvSpPr>
            <p:nvPr/>
          </p:nvSpPr>
          <p:spPr bwMode="auto">
            <a:xfrm rot="5400000">
              <a:off x="3192" y="1824"/>
              <a:ext cx="38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ALU</a:t>
              </a:r>
            </a:p>
          </p:txBody>
        </p:sp>
      </p:grpSp>
      <p:grpSp>
        <p:nvGrpSpPr>
          <p:cNvPr id="202" name="Group 54"/>
          <p:cNvGrpSpPr>
            <a:grpSpLocks/>
          </p:cNvGrpSpPr>
          <p:nvPr/>
        </p:nvGrpSpPr>
        <p:grpSpPr bwMode="auto">
          <a:xfrm>
            <a:off x="3036323" y="2566988"/>
            <a:ext cx="563562" cy="458787"/>
            <a:chOff x="2347" y="1797"/>
            <a:chExt cx="355" cy="289"/>
          </a:xfrm>
        </p:grpSpPr>
        <p:sp>
          <p:nvSpPr>
            <p:cNvPr id="203" name="Rectangle 55"/>
            <p:cNvSpPr>
              <a:spLocks noChangeArrowheads="1"/>
            </p:cNvSpPr>
            <p:nvPr/>
          </p:nvSpPr>
          <p:spPr bwMode="auto">
            <a:xfrm>
              <a:off x="2347" y="1803"/>
              <a:ext cx="27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Im</a:t>
              </a:r>
            </a:p>
          </p:txBody>
        </p:sp>
        <p:grpSp>
          <p:nvGrpSpPr>
            <p:cNvPr id="204" name="Group 56"/>
            <p:cNvGrpSpPr>
              <a:grpSpLocks/>
            </p:cNvGrpSpPr>
            <p:nvPr/>
          </p:nvGrpSpPr>
          <p:grpSpPr bwMode="auto">
            <a:xfrm>
              <a:off x="2362" y="1797"/>
              <a:ext cx="340" cy="289"/>
              <a:chOff x="2362" y="1797"/>
              <a:chExt cx="340" cy="289"/>
            </a:xfrm>
          </p:grpSpPr>
          <p:sp>
            <p:nvSpPr>
              <p:cNvPr id="205" name="Freeform 57"/>
              <p:cNvSpPr>
                <a:spLocks/>
              </p:cNvSpPr>
              <p:nvPr/>
            </p:nvSpPr>
            <p:spPr bwMode="auto">
              <a:xfrm>
                <a:off x="2362" y="1797"/>
                <a:ext cx="170" cy="289"/>
              </a:xfrm>
              <a:custGeom>
                <a:avLst/>
                <a:gdLst>
                  <a:gd name="T0" fmla="*/ 169 w 170"/>
                  <a:gd name="T1" fmla="*/ 0 h 289"/>
                  <a:gd name="T2" fmla="*/ 0 w 170"/>
                  <a:gd name="T3" fmla="*/ 0 h 289"/>
                  <a:gd name="T4" fmla="*/ 0 w 170"/>
                  <a:gd name="T5" fmla="*/ 288 h 289"/>
                  <a:gd name="T6" fmla="*/ 169 w 170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289"/>
                  <a:gd name="T14" fmla="*/ 170 w 170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6" name="Freeform 58"/>
              <p:cNvSpPr>
                <a:spLocks/>
              </p:cNvSpPr>
              <p:nvPr/>
            </p:nvSpPr>
            <p:spPr bwMode="auto">
              <a:xfrm>
                <a:off x="2531" y="1797"/>
                <a:ext cx="171" cy="289"/>
              </a:xfrm>
              <a:custGeom>
                <a:avLst/>
                <a:gdLst>
                  <a:gd name="T0" fmla="*/ 0 w 171"/>
                  <a:gd name="T1" fmla="*/ 0 h 289"/>
                  <a:gd name="T2" fmla="*/ 170 w 171"/>
                  <a:gd name="T3" fmla="*/ 0 h 289"/>
                  <a:gd name="T4" fmla="*/ 170 w 171"/>
                  <a:gd name="T5" fmla="*/ 288 h 289"/>
                  <a:gd name="T6" fmla="*/ 0 w 171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289"/>
                  <a:gd name="T14" fmla="*/ 171 w 171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07" name="Rectangle 59"/>
          <p:cNvSpPr>
            <a:spLocks noChangeArrowheads="1"/>
          </p:cNvSpPr>
          <p:nvPr/>
        </p:nvSpPr>
        <p:spPr bwMode="auto">
          <a:xfrm>
            <a:off x="3766573" y="2584450"/>
            <a:ext cx="5191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dirty="0" err="1">
                <a:ea typeface="宋体" charset="-122"/>
              </a:rPr>
              <a:t>Reg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08" name="Freeform 60"/>
          <p:cNvSpPr>
            <a:spLocks/>
          </p:cNvSpPr>
          <p:nvPr/>
        </p:nvSpPr>
        <p:spPr bwMode="auto">
          <a:xfrm>
            <a:off x="3790385" y="2566988"/>
            <a:ext cx="236538" cy="458787"/>
          </a:xfrm>
          <a:custGeom>
            <a:avLst/>
            <a:gdLst>
              <a:gd name="T0" fmla="*/ 2147483647 w 149"/>
              <a:gd name="T1" fmla="*/ 0 h 289"/>
              <a:gd name="T2" fmla="*/ 0 w 149"/>
              <a:gd name="T3" fmla="*/ 0 h 289"/>
              <a:gd name="T4" fmla="*/ 0 w 149"/>
              <a:gd name="T5" fmla="*/ 2147483647 h 289"/>
              <a:gd name="T6" fmla="*/ 2147483647 w 149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9"/>
              <a:gd name="T13" fmla="*/ 0 h 289"/>
              <a:gd name="T14" fmla="*/ 149 w 149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9" name="Line 61"/>
          <p:cNvSpPr>
            <a:spLocks noChangeShapeType="1"/>
          </p:cNvSpPr>
          <p:nvPr/>
        </p:nvSpPr>
        <p:spPr bwMode="auto">
          <a:xfrm>
            <a:off x="3601473" y="2795588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0" name="Freeform 62"/>
          <p:cNvSpPr>
            <a:spLocks/>
          </p:cNvSpPr>
          <p:nvPr/>
        </p:nvSpPr>
        <p:spPr bwMode="auto">
          <a:xfrm>
            <a:off x="3706248" y="2643188"/>
            <a:ext cx="76200" cy="153987"/>
          </a:xfrm>
          <a:custGeom>
            <a:avLst/>
            <a:gdLst>
              <a:gd name="T0" fmla="*/ 0 w 48"/>
              <a:gd name="T1" fmla="*/ 2147483647 h 97"/>
              <a:gd name="T2" fmla="*/ 0 w 48"/>
              <a:gd name="T3" fmla="*/ 0 h 97"/>
              <a:gd name="T4" fmla="*/ 2147483647 w 48"/>
              <a:gd name="T5" fmla="*/ 0 h 97"/>
              <a:gd name="T6" fmla="*/ 2147483647 w 48"/>
              <a:gd name="T7" fmla="*/ 0 h 97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97"/>
              <a:gd name="T14" fmla="*/ 48 w 48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1" name="Line 63"/>
          <p:cNvSpPr>
            <a:spLocks noChangeShapeType="1"/>
          </p:cNvSpPr>
          <p:nvPr/>
        </p:nvSpPr>
        <p:spPr bwMode="auto">
          <a:xfrm>
            <a:off x="4261873" y="2643188"/>
            <a:ext cx="2619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2" name="Rectangle 64"/>
          <p:cNvSpPr>
            <a:spLocks noChangeArrowheads="1"/>
          </p:cNvSpPr>
          <p:nvPr/>
        </p:nvSpPr>
        <p:spPr bwMode="auto">
          <a:xfrm>
            <a:off x="5063560" y="2576513"/>
            <a:ext cx="4968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Dm</a:t>
            </a:r>
          </a:p>
        </p:txBody>
      </p:sp>
      <p:grpSp>
        <p:nvGrpSpPr>
          <p:cNvPr id="213" name="Group 65"/>
          <p:cNvGrpSpPr>
            <a:grpSpLocks/>
          </p:cNvGrpSpPr>
          <p:nvPr/>
        </p:nvGrpSpPr>
        <p:grpSpPr bwMode="auto">
          <a:xfrm>
            <a:off x="5138173" y="2566988"/>
            <a:ext cx="515937" cy="458787"/>
            <a:chOff x="3671" y="1797"/>
            <a:chExt cx="325" cy="289"/>
          </a:xfrm>
        </p:grpSpPr>
        <p:sp>
          <p:nvSpPr>
            <p:cNvPr id="214" name="Freeform 66"/>
            <p:cNvSpPr>
              <a:spLocks/>
            </p:cNvSpPr>
            <p:nvPr/>
          </p:nvSpPr>
          <p:spPr bwMode="auto">
            <a:xfrm>
              <a:off x="3671" y="1797"/>
              <a:ext cx="162" cy="289"/>
            </a:xfrm>
            <a:custGeom>
              <a:avLst/>
              <a:gdLst>
                <a:gd name="T0" fmla="*/ 161 w 162"/>
                <a:gd name="T1" fmla="*/ 0 h 289"/>
                <a:gd name="T2" fmla="*/ 0 w 162"/>
                <a:gd name="T3" fmla="*/ 0 h 289"/>
                <a:gd name="T4" fmla="*/ 0 w 162"/>
                <a:gd name="T5" fmla="*/ 288 h 289"/>
                <a:gd name="T6" fmla="*/ 161 w 162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289"/>
                <a:gd name="T14" fmla="*/ 162 w 162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289">
                  <a:moveTo>
                    <a:pt x="16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1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67"/>
            <p:cNvSpPr>
              <a:spLocks/>
            </p:cNvSpPr>
            <p:nvPr/>
          </p:nvSpPr>
          <p:spPr bwMode="auto">
            <a:xfrm>
              <a:off x="3832" y="1797"/>
              <a:ext cx="164" cy="289"/>
            </a:xfrm>
            <a:custGeom>
              <a:avLst/>
              <a:gdLst>
                <a:gd name="T0" fmla="*/ 0 w 164"/>
                <a:gd name="T1" fmla="*/ 0 h 289"/>
                <a:gd name="T2" fmla="*/ 163 w 164"/>
                <a:gd name="T3" fmla="*/ 0 h 289"/>
                <a:gd name="T4" fmla="*/ 163 w 164"/>
                <a:gd name="T5" fmla="*/ 288 h 289"/>
                <a:gd name="T6" fmla="*/ 0 w 164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4"/>
                <a:gd name="T13" fmla="*/ 0 h 289"/>
                <a:gd name="T14" fmla="*/ 164 w 164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4" h="289">
                  <a:moveTo>
                    <a:pt x="0" y="0"/>
                  </a:moveTo>
                  <a:lnTo>
                    <a:pt x="163" y="0"/>
                  </a:lnTo>
                  <a:lnTo>
                    <a:pt x="163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6" name="Rectangle 68"/>
          <p:cNvSpPr>
            <a:spLocks noChangeArrowheads="1"/>
          </p:cNvSpPr>
          <p:nvPr/>
        </p:nvSpPr>
        <p:spPr bwMode="auto">
          <a:xfrm>
            <a:off x="5844610" y="2576513"/>
            <a:ext cx="5191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Reg</a:t>
            </a:r>
          </a:p>
        </p:txBody>
      </p:sp>
      <p:grpSp>
        <p:nvGrpSpPr>
          <p:cNvPr id="217" name="Group 69"/>
          <p:cNvGrpSpPr>
            <a:grpSpLocks/>
          </p:cNvGrpSpPr>
          <p:nvPr/>
        </p:nvGrpSpPr>
        <p:grpSpPr bwMode="auto">
          <a:xfrm>
            <a:off x="5881123" y="2566988"/>
            <a:ext cx="450850" cy="458787"/>
            <a:chOff x="4139" y="1797"/>
            <a:chExt cx="284" cy="289"/>
          </a:xfrm>
        </p:grpSpPr>
        <p:sp>
          <p:nvSpPr>
            <p:cNvPr id="218" name="Freeform 70"/>
            <p:cNvSpPr>
              <a:spLocks/>
            </p:cNvSpPr>
            <p:nvPr/>
          </p:nvSpPr>
          <p:spPr bwMode="auto">
            <a:xfrm>
              <a:off x="4139" y="1797"/>
              <a:ext cx="142" cy="289"/>
            </a:xfrm>
            <a:custGeom>
              <a:avLst/>
              <a:gdLst>
                <a:gd name="T0" fmla="*/ 141 w 142"/>
                <a:gd name="T1" fmla="*/ 0 h 289"/>
                <a:gd name="T2" fmla="*/ 0 w 142"/>
                <a:gd name="T3" fmla="*/ 0 h 289"/>
                <a:gd name="T4" fmla="*/ 0 w 142"/>
                <a:gd name="T5" fmla="*/ 288 h 289"/>
                <a:gd name="T6" fmla="*/ 141 w 142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289"/>
                <a:gd name="T14" fmla="*/ 142 w 142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71"/>
            <p:cNvSpPr>
              <a:spLocks/>
            </p:cNvSpPr>
            <p:nvPr/>
          </p:nvSpPr>
          <p:spPr bwMode="auto">
            <a:xfrm>
              <a:off x="4280" y="1797"/>
              <a:ext cx="143" cy="289"/>
            </a:xfrm>
            <a:custGeom>
              <a:avLst/>
              <a:gdLst>
                <a:gd name="T0" fmla="*/ 0 w 143"/>
                <a:gd name="T1" fmla="*/ 0 h 289"/>
                <a:gd name="T2" fmla="*/ 142 w 143"/>
                <a:gd name="T3" fmla="*/ 0 h 289"/>
                <a:gd name="T4" fmla="*/ 142 w 143"/>
                <a:gd name="T5" fmla="*/ 288 h 289"/>
                <a:gd name="T6" fmla="*/ 0 w 143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3"/>
                <a:gd name="T13" fmla="*/ 0 h 289"/>
                <a:gd name="T14" fmla="*/ 143 w 143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0" name="Line 72"/>
          <p:cNvSpPr>
            <a:spLocks noChangeShapeType="1"/>
          </p:cNvSpPr>
          <p:nvPr/>
        </p:nvSpPr>
        <p:spPr bwMode="auto">
          <a:xfrm>
            <a:off x="5641410" y="2795588"/>
            <a:ext cx="2333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1" name="Line 73"/>
          <p:cNvSpPr>
            <a:spLocks noChangeShapeType="1"/>
          </p:cNvSpPr>
          <p:nvPr/>
        </p:nvSpPr>
        <p:spPr bwMode="auto">
          <a:xfrm>
            <a:off x="4873060" y="2795588"/>
            <a:ext cx="258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2" name="Freeform 74"/>
          <p:cNvSpPr>
            <a:spLocks/>
          </p:cNvSpPr>
          <p:nvPr/>
        </p:nvSpPr>
        <p:spPr bwMode="auto">
          <a:xfrm>
            <a:off x="5071498" y="2795588"/>
            <a:ext cx="684212" cy="306387"/>
          </a:xfrm>
          <a:custGeom>
            <a:avLst/>
            <a:gdLst>
              <a:gd name="T0" fmla="*/ 0 w 431"/>
              <a:gd name="T1" fmla="*/ 0 h 193"/>
              <a:gd name="T2" fmla="*/ 0 w 431"/>
              <a:gd name="T3" fmla="*/ 2147483647 h 193"/>
              <a:gd name="T4" fmla="*/ 2147483647 w 431"/>
              <a:gd name="T5" fmla="*/ 2147483647 h 193"/>
              <a:gd name="T6" fmla="*/ 2147483647 w 431"/>
              <a:gd name="T7" fmla="*/ 2147483647 h 193"/>
              <a:gd name="T8" fmla="*/ 2147483647 w 431"/>
              <a:gd name="T9" fmla="*/ 0 h 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"/>
              <a:gd name="T16" fmla="*/ 0 h 193"/>
              <a:gd name="T17" fmla="*/ 431 w 431"/>
              <a:gd name="T18" fmla="*/ 193 h 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Line 75"/>
          <p:cNvSpPr>
            <a:spLocks noChangeShapeType="1"/>
          </p:cNvSpPr>
          <p:nvPr/>
        </p:nvSpPr>
        <p:spPr bwMode="auto">
          <a:xfrm>
            <a:off x="4261873" y="2947988"/>
            <a:ext cx="2619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Freeform 76"/>
          <p:cNvSpPr>
            <a:spLocks/>
          </p:cNvSpPr>
          <p:nvPr/>
        </p:nvSpPr>
        <p:spPr bwMode="auto">
          <a:xfrm>
            <a:off x="4415860" y="2787650"/>
            <a:ext cx="534988" cy="441325"/>
          </a:xfrm>
          <a:custGeom>
            <a:avLst/>
            <a:gdLst>
              <a:gd name="T0" fmla="*/ 0 w 337"/>
              <a:gd name="T1" fmla="*/ 2147483647 h 278"/>
              <a:gd name="T2" fmla="*/ 0 w 337"/>
              <a:gd name="T3" fmla="*/ 2147483647 h 278"/>
              <a:gd name="T4" fmla="*/ 2147483647 w 337"/>
              <a:gd name="T5" fmla="*/ 2147483647 h 278"/>
              <a:gd name="T6" fmla="*/ 2147483647 w 337"/>
              <a:gd name="T7" fmla="*/ 2147483647 h 278"/>
              <a:gd name="T8" fmla="*/ 2147483647 w 337"/>
              <a:gd name="T9" fmla="*/ 0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7"/>
              <a:gd name="T16" fmla="*/ 0 h 278"/>
              <a:gd name="T17" fmla="*/ 337 w 337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Freeform 77"/>
          <p:cNvSpPr>
            <a:spLocks/>
          </p:cNvSpPr>
          <p:nvPr/>
        </p:nvSpPr>
        <p:spPr bwMode="auto">
          <a:xfrm>
            <a:off x="5749360" y="3506788"/>
            <a:ext cx="684213" cy="306387"/>
          </a:xfrm>
          <a:custGeom>
            <a:avLst/>
            <a:gdLst>
              <a:gd name="T0" fmla="*/ 0 w 431"/>
              <a:gd name="T1" fmla="*/ 0 h 193"/>
              <a:gd name="T2" fmla="*/ 0 w 431"/>
              <a:gd name="T3" fmla="*/ 2147483647 h 193"/>
              <a:gd name="T4" fmla="*/ 2147483647 w 431"/>
              <a:gd name="T5" fmla="*/ 2147483647 h 193"/>
              <a:gd name="T6" fmla="*/ 2147483647 w 431"/>
              <a:gd name="T7" fmla="*/ 2147483647 h 193"/>
              <a:gd name="T8" fmla="*/ 2147483647 w 431"/>
              <a:gd name="T9" fmla="*/ 0 h 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"/>
              <a:gd name="T16" fmla="*/ 0 h 193"/>
              <a:gd name="T17" fmla="*/ 431 w 431"/>
              <a:gd name="T18" fmla="*/ 193 h 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26" name="Group 78"/>
          <p:cNvGrpSpPr>
            <a:grpSpLocks/>
          </p:cNvGrpSpPr>
          <p:nvPr/>
        </p:nvGrpSpPr>
        <p:grpSpPr bwMode="auto">
          <a:xfrm>
            <a:off x="5193735" y="3125788"/>
            <a:ext cx="352425" cy="763587"/>
            <a:chOff x="3706" y="2149"/>
            <a:chExt cx="222" cy="481"/>
          </a:xfrm>
        </p:grpSpPr>
        <p:sp>
          <p:nvSpPr>
            <p:cNvPr id="227" name="Freeform 79"/>
            <p:cNvSpPr>
              <a:spLocks/>
            </p:cNvSpPr>
            <p:nvPr/>
          </p:nvSpPr>
          <p:spPr bwMode="auto">
            <a:xfrm>
              <a:off x="3715" y="2149"/>
              <a:ext cx="213" cy="481"/>
            </a:xfrm>
            <a:custGeom>
              <a:avLst/>
              <a:gdLst>
                <a:gd name="T0" fmla="*/ 0 w 213"/>
                <a:gd name="T1" fmla="*/ 320 h 481"/>
                <a:gd name="T2" fmla="*/ 71 w 213"/>
                <a:gd name="T3" fmla="*/ 240 h 481"/>
                <a:gd name="T4" fmla="*/ 0 w 213"/>
                <a:gd name="T5" fmla="*/ 160 h 481"/>
                <a:gd name="T6" fmla="*/ 0 w 213"/>
                <a:gd name="T7" fmla="*/ 0 h 481"/>
                <a:gd name="T8" fmla="*/ 212 w 213"/>
                <a:gd name="T9" fmla="*/ 160 h 481"/>
                <a:gd name="T10" fmla="*/ 212 w 213"/>
                <a:gd name="T11" fmla="*/ 320 h 481"/>
                <a:gd name="T12" fmla="*/ 0 w 213"/>
                <a:gd name="T13" fmla="*/ 480 h 481"/>
                <a:gd name="T14" fmla="*/ 0 w 213"/>
                <a:gd name="T15" fmla="*/ 320 h 4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3"/>
                <a:gd name="T25" fmla="*/ 0 h 481"/>
                <a:gd name="T26" fmla="*/ 213 w 213"/>
                <a:gd name="T27" fmla="*/ 481 h 48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8" name="Rectangle 80"/>
            <p:cNvSpPr>
              <a:spLocks noChangeArrowheads="1"/>
            </p:cNvSpPr>
            <p:nvPr/>
          </p:nvSpPr>
          <p:spPr bwMode="auto">
            <a:xfrm rot="5400000">
              <a:off x="3619" y="2272"/>
              <a:ext cx="38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ALU</a:t>
              </a:r>
            </a:p>
          </p:txBody>
        </p:sp>
      </p:grpSp>
      <p:grpSp>
        <p:nvGrpSpPr>
          <p:cNvPr id="229" name="Group 81"/>
          <p:cNvGrpSpPr>
            <a:grpSpLocks/>
          </p:cNvGrpSpPr>
          <p:nvPr/>
        </p:nvGrpSpPr>
        <p:grpSpPr bwMode="auto">
          <a:xfrm>
            <a:off x="3714185" y="3278188"/>
            <a:ext cx="563563" cy="458787"/>
            <a:chOff x="2774" y="2245"/>
            <a:chExt cx="355" cy="289"/>
          </a:xfrm>
        </p:grpSpPr>
        <p:sp>
          <p:nvSpPr>
            <p:cNvPr id="230" name="Rectangle 82"/>
            <p:cNvSpPr>
              <a:spLocks noChangeArrowheads="1"/>
            </p:cNvSpPr>
            <p:nvPr/>
          </p:nvSpPr>
          <p:spPr bwMode="auto">
            <a:xfrm>
              <a:off x="2774" y="2251"/>
              <a:ext cx="27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Im</a:t>
              </a:r>
            </a:p>
          </p:txBody>
        </p:sp>
        <p:grpSp>
          <p:nvGrpSpPr>
            <p:cNvPr id="231" name="Group 83"/>
            <p:cNvGrpSpPr>
              <a:grpSpLocks/>
            </p:cNvGrpSpPr>
            <p:nvPr/>
          </p:nvGrpSpPr>
          <p:grpSpPr bwMode="auto">
            <a:xfrm>
              <a:off x="2789" y="2245"/>
              <a:ext cx="340" cy="289"/>
              <a:chOff x="2789" y="2245"/>
              <a:chExt cx="340" cy="289"/>
            </a:xfrm>
          </p:grpSpPr>
          <p:sp>
            <p:nvSpPr>
              <p:cNvPr id="232" name="Freeform 84"/>
              <p:cNvSpPr>
                <a:spLocks/>
              </p:cNvSpPr>
              <p:nvPr/>
            </p:nvSpPr>
            <p:spPr bwMode="auto">
              <a:xfrm>
                <a:off x="2789" y="2245"/>
                <a:ext cx="170" cy="289"/>
              </a:xfrm>
              <a:custGeom>
                <a:avLst/>
                <a:gdLst>
                  <a:gd name="T0" fmla="*/ 169 w 170"/>
                  <a:gd name="T1" fmla="*/ 0 h 289"/>
                  <a:gd name="T2" fmla="*/ 0 w 170"/>
                  <a:gd name="T3" fmla="*/ 0 h 289"/>
                  <a:gd name="T4" fmla="*/ 0 w 170"/>
                  <a:gd name="T5" fmla="*/ 288 h 289"/>
                  <a:gd name="T6" fmla="*/ 169 w 170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289"/>
                  <a:gd name="T14" fmla="*/ 170 w 170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3" name="Freeform 85"/>
              <p:cNvSpPr>
                <a:spLocks/>
              </p:cNvSpPr>
              <p:nvPr/>
            </p:nvSpPr>
            <p:spPr bwMode="auto">
              <a:xfrm>
                <a:off x="2958" y="2245"/>
                <a:ext cx="171" cy="289"/>
              </a:xfrm>
              <a:custGeom>
                <a:avLst/>
                <a:gdLst>
                  <a:gd name="T0" fmla="*/ 0 w 171"/>
                  <a:gd name="T1" fmla="*/ 0 h 289"/>
                  <a:gd name="T2" fmla="*/ 170 w 171"/>
                  <a:gd name="T3" fmla="*/ 0 h 289"/>
                  <a:gd name="T4" fmla="*/ 170 w 171"/>
                  <a:gd name="T5" fmla="*/ 288 h 289"/>
                  <a:gd name="T6" fmla="*/ 0 w 171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289"/>
                  <a:gd name="T14" fmla="*/ 171 w 171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34" name="Rectangle 86"/>
          <p:cNvSpPr>
            <a:spLocks noChangeArrowheads="1"/>
          </p:cNvSpPr>
          <p:nvPr/>
        </p:nvSpPr>
        <p:spPr bwMode="auto">
          <a:xfrm>
            <a:off x="4444435" y="3295650"/>
            <a:ext cx="5191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dirty="0" err="1">
                <a:ea typeface="宋体" charset="-122"/>
              </a:rPr>
              <a:t>Reg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35" name="Freeform 87"/>
          <p:cNvSpPr>
            <a:spLocks/>
          </p:cNvSpPr>
          <p:nvPr/>
        </p:nvSpPr>
        <p:spPr bwMode="auto">
          <a:xfrm>
            <a:off x="4468248" y="3278188"/>
            <a:ext cx="236537" cy="458787"/>
          </a:xfrm>
          <a:custGeom>
            <a:avLst/>
            <a:gdLst>
              <a:gd name="T0" fmla="*/ 2147483647 w 149"/>
              <a:gd name="T1" fmla="*/ 0 h 289"/>
              <a:gd name="T2" fmla="*/ 0 w 149"/>
              <a:gd name="T3" fmla="*/ 0 h 289"/>
              <a:gd name="T4" fmla="*/ 0 w 149"/>
              <a:gd name="T5" fmla="*/ 2147483647 h 289"/>
              <a:gd name="T6" fmla="*/ 2147483647 w 149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9"/>
              <a:gd name="T13" fmla="*/ 0 h 289"/>
              <a:gd name="T14" fmla="*/ 149 w 149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Line 88"/>
          <p:cNvSpPr>
            <a:spLocks noChangeShapeType="1"/>
          </p:cNvSpPr>
          <p:nvPr/>
        </p:nvSpPr>
        <p:spPr bwMode="auto">
          <a:xfrm>
            <a:off x="4279335" y="3506788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Freeform 89"/>
          <p:cNvSpPr>
            <a:spLocks/>
          </p:cNvSpPr>
          <p:nvPr/>
        </p:nvSpPr>
        <p:spPr bwMode="auto">
          <a:xfrm>
            <a:off x="4384110" y="3354388"/>
            <a:ext cx="76200" cy="153987"/>
          </a:xfrm>
          <a:custGeom>
            <a:avLst/>
            <a:gdLst>
              <a:gd name="T0" fmla="*/ 0 w 48"/>
              <a:gd name="T1" fmla="*/ 2147483647 h 97"/>
              <a:gd name="T2" fmla="*/ 0 w 48"/>
              <a:gd name="T3" fmla="*/ 0 h 97"/>
              <a:gd name="T4" fmla="*/ 2147483647 w 48"/>
              <a:gd name="T5" fmla="*/ 0 h 97"/>
              <a:gd name="T6" fmla="*/ 2147483647 w 48"/>
              <a:gd name="T7" fmla="*/ 0 h 97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97"/>
              <a:gd name="T14" fmla="*/ 48 w 48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Line 90"/>
          <p:cNvSpPr>
            <a:spLocks noChangeShapeType="1"/>
          </p:cNvSpPr>
          <p:nvPr/>
        </p:nvSpPr>
        <p:spPr bwMode="auto">
          <a:xfrm>
            <a:off x="4939735" y="3354388"/>
            <a:ext cx="2619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91"/>
          <p:cNvSpPr>
            <a:spLocks noChangeArrowheads="1"/>
          </p:cNvSpPr>
          <p:nvPr/>
        </p:nvSpPr>
        <p:spPr bwMode="auto">
          <a:xfrm>
            <a:off x="5741423" y="3287713"/>
            <a:ext cx="4968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Dm</a:t>
            </a:r>
          </a:p>
        </p:txBody>
      </p:sp>
      <p:grpSp>
        <p:nvGrpSpPr>
          <p:cNvPr id="240" name="Group 92"/>
          <p:cNvGrpSpPr>
            <a:grpSpLocks/>
          </p:cNvGrpSpPr>
          <p:nvPr/>
        </p:nvGrpSpPr>
        <p:grpSpPr bwMode="auto">
          <a:xfrm>
            <a:off x="5816035" y="3278188"/>
            <a:ext cx="515938" cy="458787"/>
            <a:chOff x="4098" y="2245"/>
            <a:chExt cx="325" cy="289"/>
          </a:xfrm>
        </p:grpSpPr>
        <p:sp>
          <p:nvSpPr>
            <p:cNvPr id="241" name="Freeform 93"/>
            <p:cNvSpPr>
              <a:spLocks/>
            </p:cNvSpPr>
            <p:nvPr/>
          </p:nvSpPr>
          <p:spPr bwMode="auto">
            <a:xfrm>
              <a:off x="4098" y="2245"/>
              <a:ext cx="162" cy="289"/>
            </a:xfrm>
            <a:custGeom>
              <a:avLst/>
              <a:gdLst>
                <a:gd name="T0" fmla="*/ 161 w 162"/>
                <a:gd name="T1" fmla="*/ 0 h 289"/>
                <a:gd name="T2" fmla="*/ 0 w 162"/>
                <a:gd name="T3" fmla="*/ 0 h 289"/>
                <a:gd name="T4" fmla="*/ 0 w 162"/>
                <a:gd name="T5" fmla="*/ 288 h 289"/>
                <a:gd name="T6" fmla="*/ 161 w 162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289"/>
                <a:gd name="T14" fmla="*/ 162 w 162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289">
                  <a:moveTo>
                    <a:pt x="16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1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2" name="Freeform 94"/>
            <p:cNvSpPr>
              <a:spLocks/>
            </p:cNvSpPr>
            <p:nvPr/>
          </p:nvSpPr>
          <p:spPr bwMode="auto">
            <a:xfrm>
              <a:off x="4259" y="2245"/>
              <a:ext cx="164" cy="289"/>
            </a:xfrm>
            <a:custGeom>
              <a:avLst/>
              <a:gdLst>
                <a:gd name="T0" fmla="*/ 0 w 164"/>
                <a:gd name="T1" fmla="*/ 0 h 289"/>
                <a:gd name="T2" fmla="*/ 163 w 164"/>
                <a:gd name="T3" fmla="*/ 0 h 289"/>
                <a:gd name="T4" fmla="*/ 163 w 164"/>
                <a:gd name="T5" fmla="*/ 288 h 289"/>
                <a:gd name="T6" fmla="*/ 0 w 164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4"/>
                <a:gd name="T13" fmla="*/ 0 h 289"/>
                <a:gd name="T14" fmla="*/ 164 w 164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4" h="289">
                  <a:moveTo>
                    <a:pt x="0" y="0"/>
                  </a:moveTo>
                  <a:lnTo>
                    <a:pt x="163" y="0"/>
                  </a:lnTo>
                  <a:lnTo>
                    <a:pt x="163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3" name="Rectangle 95"/>
          <p:cNvSpPr>
            <a:spLocks noChangeArrowheads="1"/>
          </p:cNvSpPr>
          <p:nvPr/>
        </p:nvSpPr>
        <p:spPr bwMode="auto">
          <a:xfrm>
            <a:off x="6522473" y="3287713"/>
            <a:ext cx="5191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Reg</a:t>
            </a:r>
          </a:p>
        </p:txBody>
      </p:sp>
      <p:grpSp>
        <p:nvGrpSpPr>
          <p:cNvPr id="244" name="Group 96"/>
          <p:cNvGrpSpPr>
            <a:grpSpLocks/>
          </p:cNvGrpSpPr>
          <p:nvPr/>
        </p:nvGrpSpPr>
        <p:grpSpPr bwMode="auto">
          <a:xfrm>
            <a:off x="6558985" y="3278188"/>
            <a:ext cx="450850" cy="458787"/>
            <a:chOff x="4566" y="2245"/>
            <a:chExt cx="284" cy="289"/>
          </a:xfrm>
        </p:grpSpPr>
        <p:sp>
          <p:nvSpPr>
            <p:cNvPr id="245" name="Freeform 97"/>
            <p:cNvSpPr>
              <a:spLocks/>
            </p:cNvSpPr>
            <p:nvPr/>
          </p:nvSpPr>
          <p:spPr bwMode="auto">
            <a:xfrm>
              <a:off x="4566" y="2245"/>
              <a:ext cx="142" cy="289"/>
            </a:xfrm>
            <a:custGeom>
              <a:avLst/>
              <a:gdLst>
                <a:gd name="T0" fmla="*/ 141 w 142"/>
                <a:gd name="T1" fmla="*/ 0 h 289"/>
                <a:gd name="T2" fmla="*/ 0 w 142"/>
                <a:gd name="T3" fmla="*/ 0 h 289"/>
                <a:gd name="T4" fmla="*/ 0 w 142"/>
                <a:gd name="T5" fmla="*/ 288 h 289"/>
                <a:gd name="T6" fmla="*/ 141 w 142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289"/>
                <a:gd name="T14" fmla="*/ 142 w 142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6" name="Freeform 98"/>
            <p:cNvSpPr>
              <a:spLocks/>
            </p:cNvSpPr>
            <p:nvPr/>
          </p:nvSpPr>
          <p:spPr bwMode="auto">
            <a:xfrm>
              <a:off x="4707" y="2245"/>
              <a:ext cx="143" cy="289"/>
            </a:xfrm>
            <a:custGeom>
              <a:avLst/>
              <a:gdLst>
                <a:gd name="T0" fmla="*/ 0 w 143"/>
                <a:gd name="T1" fmla="*/ 0 h 289"/>
                <a:gd name="T2" fmla="*/ 142 w 143"/>
                <a:gd name="T3" fmla="*/ 0 h 289"/>
                <a:gd name="T4" fmla="*/ 142 w 143"/>
                <a:gd name="T5" fmla="*/ 288 h 289"/>
                <a:gd name="T6" fmla="*/ 0 w 143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3"/>
                <a:gd name="T13" fmla="*/ 0 h 289"/>
                <a:gd name="T14" fmla="*/ 143 w 143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7" name="Line 99"/>
          <p:cNvSpPr>
            <a:spLocks noChangeShapeType="1"/>
          </p:cNvSpPr>
          <p:nvPr/>
        </p:nvSpPr>
        <p:spPr bwMode="auto">
          <a:xfrm>
            <a:off x="6319273" y="3506788"/>
            <a:ext cx="2333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Line 100"/>
          <p:cNvSpPr>
            <a:spLocks noChangeShapeType="1"/>
          </p:cNvSpPr>
          <p:nvPr/>
        </p:nvSpPr>
        <p:spPr bwMode="auto">
          <a:xfrm>
            <a:off x="5550923" y="3506788"/>
            <a:ext cx="2587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Line 101"/>
          <p:cNvSpPr>
            <a:spLocks noChangeShapeType="1"/>
          </p:cNvSpPr>
          <p:nvPr/>
        </p:nvSpPr>
        <p:spPr bwMode="auto">
          <a:xfrm>
            <a:off x="4939735" y="3659188"/>
            <a:ext cx="2619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Freeform 102"/>
          <p:cNvSpPr>
            <a:spLocks/>
          </p:cNvSpPr>
          <p:nvPr/>
        </p:nvSpPr>
        <p:spPr bwMode="auto">
          <a:xfrm>
            <a:off x="5119123" y="3498850"/>
            <a:ext cx="534987" cy="441325"/>
          </a:xfrm>
          <a:custGeom>
            <a:avLst/>
            <a:gdLst>
              <a:gd name="T0" fmla="*/ 0 w 337"/>
              <a:gd name="T1" fmla="*/ 2147483647 h 278"/>
              <a:gd name="T2" fmla="*/ 0 w 337"/>
              <a:gd name="T3" fmla="*/ 2147483647 h 278"/>
              <a:gd name="T4" fmla="*/ 2147483647 w 337"/>
              <a:gd name="T5" fmla="*/ 2147483647 h 278"/>
              <a:gd name="T6" fmla="*/ 2147483647 w 337"/>
              <a:gd name="T7" fmla="*/ 2147483647 h 278"/>
              <a:gd name="T8" fmla="*/ 2147483647 w 337"/>
              <a:gd name="T9" fmla="*/ 0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7"/>
              <a:gd name="T16" fmla="*/ 0 h 278"/>
              <a:gd name="T17" fmla="*/ 337 w 337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Freeform 103"/>
          <p:cNvSpPr>
            <a:spLocks/>
          </p:cNvSpPr>
          <p:nvPr/>
        </p:nvSpPr>
        <p:spPr bwMode="auto">
          <a:xfrm>
            <a:off x="5885885" y="3836988"/>
            <a:ext cx="338138" cy="763587"/>
          </a:xfrm>
          <a:custGeom>
            <a:avLst/>
            <a:gdLst>
              <a:gd name="T0" fmla="*/ 0 w 213"/>
              <a:gd name="T1" fmla="*/ 2147483647 h 481"/>
              <a:gd name="T2" fmla="*/ 2147483647 w 213"/>
              <a:gd name="T3" fmla="*/ 2147483647 h 481"/>
              <a:gd name="T4" fmla="*/ 0 w 213"/>
              <a:gd name="T5" fmla="*/ 2147483647 h 481"/>
              <a:gd name="T6" fmla="*/ 0 w 213"/>
              <a:gd name="T7" fmla="*/ 0 h 481"/>
              <a:gd name="T8" fmla="*/ 2147483647 w 213"/>
              <a:gd name="T9" fmla="*/ 2147483647 h 481"/>
              <a:gd name="T10" fmla="*/ 2147483647 w 213"/>
              <a:gd name="T11" fmla="*/ 2147483647 h 481"/>
              <a:gd name="T12" fmla="*/ 0 w 213"/>
              <a:gd name="T13" fmla="*/ 2147483647 h 481"/>
              <a:gd name="T14" fmla="*/ 0 w 213"/>
              <a:gd name="T15" fmla="*/ 2147483647 h 4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3"/>
              <a:gd name="T25" fmla="*/ 0 h 481"/>
              <a:gd name="T26" fmla="*/ 213 w 213"/>
              <a:gd name="T27" fmla="*/ 481 h 48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3" h="481">
                <a:moveTo>
                  <a:pt x="0" y="320"/>
                </a:moveTo>
                <a:lnTo>
                  <a:pt x="71" y="240"/>
                </a:lnTo>
                <a:lnTo>
                  <a:pt x="0" y="160"/>
                </a:lnTo>
                <a:lnTo>
                  <a:pt x="0" y="0"/>
                </a:lnTo>
                <a:lnTo>
                  <a:pt x="212" y="160"/>
                </a:lnTo>
                <a:lnTo>
                  <a:pt x="212" y="320"/>
                </a:lnTo>
                <a:lnTo>
                  <a:pt x="0" y="480"/>
                </a:lnTo>
                <a:lnTo>
                  <a:pt x="0" y="3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Freeform 104"/>
          <p:cNvSpPr>
            <a:spLocks/>
          </p:cNvSpPr>
          <p:nvPr/>
        </p:nvSpPr>
        <p:spPr bwMode="auto">
          <a:xfrm>
            <a:off x="6427223" y="4217988"/>
            <a:ext cx="684212" cy="306387"/>
          </a:xfrm>
          <a:custGeom>
            <a:avLst/>
            <a:gdLst>
              <a:gd name="T0" fmla="*/ 0 w 431"/>
              <a:gd name="T1" fmla="*/ 0 h 193"/>
              <a:gd name="T2" fmla="*/ 0 w 431"/>
              <a:gd name="T3" fmla="*/ 2147483647 h 193"/>
              <a:gd name="T4" fmla="*/ 2147483647 w 431"/>
              <a:gd name="T5" fmla="*/ 2147483647 h 193"/>
              <a:gd name="T6" fmla="*/ 2147483647 w 431"/>
              <a:gd name="T7" fmla="*/ 2147483647 h 193"/>
              <a:gd name="T8" fmla="*/ 2147483647 w 431"/>
              <a:gd name="T9" fmla="*/ 0 h 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"/>
              <a:gd name="T16" fmla="*/ 0 h 193"/>
              <a:gd name="T17" fmla="*/ 431 w 431"/>
              <a:gd name="T18" fmla="*/ 193 h 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Freeform 105"/>
          <p:cNvSpPr>
            <a:spLocks/>
          </p:cNvSpPr>
          <p:nvPr/>
        </p:nvSpPr>
        <p:spPr bwMode="auto">
          <a:xfrm>
            <a:off x="4415860" y="3989388"/>
            <a:ext cx="269875" cy="458787"/>
          </a:xfrm>
          <a:custGeom>
            <a:avLst/>
            <a:gdLst>
              <a:gd name="T0" fmla="*/ 2147483647 w 170"/>
              <a:gd name="T1" fmla="*/ 0 h 289"/>
              <a:gd name="T2" fmla="*/ 0 w 170"/>
              <a:gd name="T3" fmla="*/ 0 h 289"/>
              <a:gd name="T4" fmla="*/ 0 w 170"/>
              <a:gd name="T5" fmla="*/ 2147483647 h 289"/>
              <a:gd name="T6" fmla="*/ 2147483647 w 170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70"/>
              <a:gd name="T13" fmla="*/ 0 h 289"/>
              <a:gd name="T14" fmla="*/ 170 w 170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0" h="289">
                <a:moveTo>
                  <a:pt x="169" y="0"/>
                </a:moveTo>
                <a:lnTo>
                  <a:pt x="0" y="0"/>
                </a:lnTo>
                <a:lnTo>
                  <a:pt x="0" y="288"/>
                </a:lnTo>
                <a:lnTo>
                  <a:pt x="169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Freeform 106"/>
          <p:cNvSpPr>
            <a:spLocks/>
          </p:cNvSpPr>
          <p:nvPr/>
        </p:nvSpPr>
        <p:spPr bwMode="auto">
          <a:xfrm>
            <a:off x="4684148" y="3989388"/>
            <a:ext cx="271462" cy="458787"/>
          </a:xfrm>
          <a:custGeom>
            <a:avLst/>
            <a:gdLst>
              <a:gd name="T0" fmla="*/ 0 w 171"/>
              <a:gd name="T1" fmla="*/ 0 h 289"/>
              <a:gd name="T2" fmla="*/ 2147483647 w 171"/>
              <a:gd name="T3" fmla="*/ 0 h 289"/>
              <a:gd name="T4" fmla="*/ 2147483647 w 171"/>
              <a:gd name="T5" fmla="*/ 2147483647 h 289"/>
              <a:gd name="T6" fmla="*/ 0 w 171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289"/>
              <a:gd name="T14" fmla="*/ 171 w 171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289">
                <a:moveTo>
                  <a:pt x="0" y="0"/>
                </a:moveTo>
                <a:lnTo>
                  <a:pt x="170" y="0"/>
                </a:lnTo>
                <a:lnTo>
                  <a:pt x="170" y="288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107"/>
          <p:cNvSpPr>
            <a:spLocks noChangeArrowheads="1"/>
          </p:cNvSpPr>
          <p:nvPr/>
        </p:nvSpPr>
        <p:spPr bwMode="auto">
          <a:xfrm>
            <a:off x="4392048" y="3998913"/>
            <a:ext cx="4302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Im</a:t>
            </a:r>
          </a:p>
        </p:txBody>
      </p:sp>
      <p:sp>
        <p:nvSpPr>
          <p:cNvPr id="256" name="Rectangle 108"/>
          <p:cNvSpPr>
            <a:spLocks noChangeArrowheads="1"/>
          </p:cNvSpPr>
          <p:nvPr/>
        </p:nvSpPr>
        <p:spPr bwMode="auto">
          <a:xfrm rot="5400000">
            <a:off x="5734280" y="4031456"/>
            <a:ext cx="6080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ALU</a:t>
            </a:r>
          </a:p>
        </p:txBody>
      </p:sp>
      <p:sp>
        <p:nvSpPr>
          <p:cNvPr id="257" name="Rectangle 109"/>
          <p:cNvSpPr>
            <a:spLocks noChangeArrowheads="1"/>
          </p:cNvSpPr>
          <p:nvPr/>
        </p:nvSpPr>
        <p:spPr bwMode="auto">
          <a:xfrm>
            <a:off x="5122298" y="4006850"/>
            <a:ext cx="5191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dirty="0" err="1">
                <a:ea typeface="宋体" charset="-122"/>
              </a:rPr>
              <a:t>Reg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58" name="Freeform 110"/>
          <p:cNvSpPr>
            <a:spLocks/>
          </p:cNvSpPr>
          <p:nvPr/>
        </p:nvSpPr>
        <p:spPr bwMode="auto">
          <a:xfrm>
            <a:off x="5146110" y="3989388"/>
            <a:ext cx="236538" cy="458787"/>
          </a:xfrm>
          <a:custGeom>
            <a:avLst/>
            <a:gdLst>
              <a:gd name="T0" fmla="*/ 2147483647 w 149"/>
              <a:gd name="T1" fmla="*/ 0 h 289"/>
              <a:gd name="T2" fmla="*/ 0 w 149"/>
              <a:gd name="T3" fmla="*/ 0 h 289"/>
              <a:gd name="T4" fmla="*/ 0 w 149"/>
              <a:gd name="T5" fmla="*/ 2147483647 h 289"/>
              <a:gd name="T6" fmla="*/ 2147483647 w 149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9"/>
              <a:gd name="T13" fmla="*/ 0 h 289"/>
              <a:gd name="T14" fmla="*/ 149 w 149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Line 111"/>
          <p:cNvSpPr>
            <a:spLocks noChangeShapeType="1"/>
          </p:cNvSpPr>
          <p:nvPr/>
        </p:nvSpPr>
        <p:spPr bwMode="auto">
          <a:xfrm>
            <a:off x="4957198" y="4217988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Freeform 112"/>
          <p:cNvSpPr>
            <a:spLocks/>
          </p:cNvSpPr>
          <p:nvPr/>
        </p:nvSpPr>
        <p:spPr bwMode="auto">
          <a:xfrm>
            <a:off x="5061973" y="4065588"/>
            <a:ext cx="76200" cy="153987"/>
          </a:xfrm>
          <a:custGeom>
            <a:avLst/>
            <a:gdLst>
              <a:gd name="T0" fmla="*/ 0 w 48"/>
              <a:gd name="T1" fmla="*/ 2147483647 h 97"/>
              <a:gd name="T2" fmla="*/ 0 w 48"/>
              <a:gd name="T3" fmla="*/ 0 h 97"/>
              <a:gd name="T4" fmla="*/ 2147483647 w 48"/>
              <a:gd name="T5" fmla="*/ 0 h 97"/>
              <a:gd name="T6" fmla="*/ 2147483647 w 48"/>
              <a:gd name="T7" fmla="*/ 0 h 97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97"/>
              <a:gd name="T14" fmla="*/ 48 w 48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Line 113"/>
          <p:cNvSpPr>
            <a:spLocks noChangeShapeType="1"/>
          </p:cNvSpPr>
          <p:nvPr/>
        </p:nvSpPr>
        <p:spPr bwMode="auto">
          <a:xfrm>
            <a:off x="5617598" y="4065588"/>
            <a:ext cx="2619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114"/>
          <p:cNvSpPr>
            <a:spLocks noChangeArrowheads="1"/>
          </p:cNvSpPr>
          <p:nvPr/>
        </p:nvSpPr>
        <p:spPr bwMode="auto">
          <a:xfrm>
            <a:off x="6419285" y="3998913"/>
            <a:ext cx="4968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Dm</a:t>
            </a:r>
          </a:p>
        </p:txBody>
      </p:sp>
      <p:sp>
        <p:nvSpPr>
          <p:cNvPr id="263" name="Freeform 115"/>
          <p:cNvSpPr>
            <a:spLocks/>
          </p:cNvSpPr>
          <p:nvPr/>
        </p:nvSpPr>
        <p:spPr bwMode="auto">
          <a:xfrm>
            <a:off x="6493898" y="3989388"/>
            <a:ext cx="257175" cy="458787"/>
          </a:xfrm>
          <a:custGeom>
            <a:avLst/>
            <a:gdLst>
              <a:gd name="T0" fmla="*/ 2147483647 w 162"/>
              <a:gd name="T1" fmla="*/ 0 h 289"/>
              <a:gd name="T2" fmla="*/ 0 w 162"/>
              <a:gd name="T3" fmla="*/ 0 h 289"/>
              <a:gd name="T4" fmla="*/ 0 w 162"/>
              <a:gd name="T5" fmla="*/ 2147483647 h 289"/>
              <a:gd name="T6" fmla="*/ 2147483647 w 162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89"/>
              <a:gd name="T14" fmla="*/ 162 w 162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89">
                <a:moveTo>
                  <a:pt x="161" y="0"/>
                </a:moveTo>
                <a:lnTo>
                  <a:pt x="0" y="0"/>
                </a:lnTo>
                <a:lnTo>
                  <a:pt x="0" y="288"/>
                </a:lnTo>
                <a:lnTo>
                  <a:pt x="161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Freeform 116"/>
          <p:cNvSpPr>
            <a:spLocks/>
          </p:cNvSpPr>
          <p:nvPr/>
        </p:nvSpPr>
        <p:spPr bwMode="auto">
          <a:xfrm>
            <a:off x="6749485" y="3989388"/>
            <a:ext cx="260350" cy="458787"/>
          </a:xfrm>
          <a:custGeom>
            <a:avLst/>
            <a:gdLst>
              <a:gd name="T0" fmla="*/ 0 w 164"/>
              <a:gd name="T1" fmla="*/ 0 h 289"/>
              <a:gd name="T2" fmla="*/ 2147483647 w 164"/>
              <a:gd name="T3" fmla="*/ 0 h 289"/>
              <a:gd name="T4" fmla="*/ 2147483647 w 164"/>
              <a:gd name="T5" fmla="*/ 2147483647 h 289"/>
              <a:gd name="T6" fmla="*/ 0 w 164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64"/>
              <a:gd name="T13" fmla="*/ 0 h 289"/>
              <a:gd name="T14" fmla="*/ 164 w 164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" h="289">
                <a:moveTo>
                  <a:pt x="0" y="0"/>
                </a:moveTo>
                <a:lnTo>
                  <a:pt x="163" y="0"/>
                </a:lnTo>
                <a:lnTo>
                  <a:pt x="163" y="288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117"/>
          <p:cNvSpPr>
            <a:spLocks noChangeArrowheads="1"/>
          </p:cNvSpPr>
          <p:nvPr/>
        </p:nvSpPr>
        <p:spPr bwMode="auto">
          <a:xfrm>
            <a:off x="7200335" y="3998913"/>
            <a:ext cx="5191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Reg</a:t>
            </a:r>
          </a:p>
        </p:txBody>
      </p:sp>
      <p:sp>
        <p:nvSpPr>
          <p:cNvPr id="266" name="Freeform 118"/>
          <p:cNvSpPr>
            <a:spLocks/>
          </p:cNvSpPr>
          <p:nvPr/>
        </p:nvSpPr>
        <p:spPr bwMode="auto">
          <a:xfrm>
            <a:off x="7236848" y="3989388"/>
            <a:ext cx="225425" cy="458787"/>
          </a:xfrm>
          <a:custGeom>
            <a:avLst/>
            <a:gdLst>
              <a:gd name="T0" fmla="*/ 2147483647 w 142"/>
              <a:gd name="T1" fmla="*/ 0 h 289"/>
              <a:gd name="T2" fmla="*/ 0 w 142"/>
              <a:gd name="T3" fmla="*/ 0 h 289"/>
              <a:gd name="T4" fmla="*/ 0 w 142"/>
              <a:gd name="T5" fmla="*/ 2147483647 h 289"/>
              <a:gd name="T6" fmla="*/ 2147483647 w 142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2"/>
              <a:gd name="T13" fmla="*/ 0 h 289"/>
              <a:gd name="T14" fmla="*/ 142 w 142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" h="289">
                <a:moveTo>
                  <a:pt x="141" y="0"/>
                </a:moveTo>
                <a:lnTo>
                  <a:pt x="0" y="0"/>
                </a:lnTo>
                <a:lnTo>
                  <a:pt x="0" y="288"/>
                </a:lnTo>
                <a:lnTo>
                  <a:pt x="141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Freeform 119"/>
          <p:cNvSpPr>
            <a:spLocks/>
          </p:cNvSpPr>
          <p:nvPr/>
        </p:nvSpPr>
        <p:spPr bwMode="auto">
          <a:xfrm>
            <a:off x="7460685" y="3989388"/>
            <a:ext cx="227013" cy="458787"/>
          </a:xfrm>
          <a:custGeom>
            <a:avLst/>
            <a:gdLst>
              <a:gd name="T0" fmla="*/ 0 w 143"/>
              <a:gd name="T1" fmla="*/ 0 h 289"/>
              <a:gd name="T2" fmla="*/ 2147483647 w 143"/>
              <a:gd name="T3" fmla="*/ 0 h 289"/>
              <a:gd name="T4" fmla="*/ 2147483647 w 143"/>
              <a:gd name="T5" fmla="*/ 2147483647 h 289"/>
              <a:gd name="T6" fmla="*/ 0 w 143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3"/>
              <a:gd name="T13" fmla="*/ 0 h 289"/>
              <a:gd name="T14" fmla="*/ 143 w 143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" h="289">
                <a:moveTo>
                  <a:pt x="0" y="0"/>
                </a:moveTo>
                <a:lnTo>
                  <a:pt x="142" y="0"/>
                </a:lnTo>
                <a:lnTo>
                  <a:pt x="142" y="288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Line 120"/>
          <p:cNvSpPr>
            <a:spLocks noChangeShapeType="1"/>
          </p:cNvSpPr>
          <p:nvPr/>
        </p:nvSpPr>
        <p:spPr bwMode="auto">
          <a:xfrm>
            <a:off x="6997135" y="4217988"/>
            <a:ext cx="2333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Line 121"/>
          <p:cNvSpPr>
            <a:spLocks noChangeShapeType="1"/>
          </p:cNvSpPr>
          <p:nvPr/>
        </p:nvSpPr>
        <p:spPr bwMode="auto">
          <a:xfrm>
            <a:off x="6228785" y="4217988"/>
            <a:ext cx="258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Line 122"/>
          <p:cNvSpPr>
            <a:spLocks noChangeShapeType="1"/>
          </p:cNvSpPr>
          <p:nvPr/>
        </p:nvSpPr>
        <p:spPr bwMode="auto">
          <a:xfrm>
            <a:off x="5617598" y="4370388"/>
            <a:ext cx="2619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Freeform 123"/>
          <p:cNvSpPr>
            <a:spLocks/>
          </p:cNvSpPr>
          <p:nvPr/>
        </p:nvSpPr>
        <p:spPr bwMode="auto">
          <a:xfrm>
            <a:off x="5796985" y="4210050"/>
            <a:ext cx="534988" cy="441325"/>
          </a:xfrm>
          <a:custGeom>
            <a:avLst/>
            <a:gdLst>
              <a:gd name="T0" fmla="*/ 0 w 337"/>
              <a:gd name="T1" fmla="*/ 2147483647 h 278"/>
              <a:gd name="T2" fmla="*/ 0 w 337"/>
              <a:gd name="T3" fmla="*/ 2147483647 h 278"/>
              <a:gd name="T4" fmla="*/ 2147483647 w 337"/>
              <a:gd name="T5" fmla="*/ 2147483647 h 278"/>
              <a:gd name="T6" fmla="*/ 2147483647 w 337"/>
              <a:gd name="T7" fmla="*/ 2147483647 h 278"/>
              <a:gd name="T8" fmla="*/ 2147483647 w 337"/>
              <a:gd name="T9" fmla="*/ 0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7"/>
              <a:gd name="T16" fmla="*/ 0 h 278"/>
              <a:gd name="T17" fmla="*/ 337 w 337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Line 155"/>
          <p:cNvSpPr>
            <a:spLocks noChangeShapeType="1"/>
          </p:cNvSpPr>
          <p:nvPr/>
        </p:nvSpPr>
        <p:spPr bwMode="auto">
          <a:xfrm>
            <a:off x="6115988" y="3072984"/>
            <a:ext cx="0" cy="1828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11"/>
          <p:cNvSpPr>
            <a:spLocks noChangeArrowheads="1"/>
          </p:cNvSpPr>
          <p:nvPr/>
        </p:nvSpPr>
        <p:spPr bwMode="auto">
          <a:xfrm>
            <a:off x="365263" y="4806555"/>
            <a:ext cx="181299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 dirty="0">
                <a:ea typeface="宋体" charset="-122"/>
                <a:cs typeface="Times New Roman" pitchFamily="18" charset="0"/>
              </a:rPr>
              <a:t>add $t1,$t1,$t2</a:t>
            </a:r>
          </a:p>
        </p:txBody>
      </p:sp>
      <p:cxnSp>
        <p:nvCxnSpPr>
          <p:cNvPr id="274" name="直接箭头连接符 273"/>
          <p:cNvCxnSpPr/>
          <p:nvPr/>
        </p:nvCxnSpPr>
        <p:spPr bwMode="auto">
          <a:xfrm>
            <a:off x="197873" y="2034808"/>
            <a:ext cx="12039" cy="3676445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5" name="Line 28"/>
          <p:cNvSpPr>
            <a:spLocks noChangeShapeType="1"/>
          </p:cNvSpPr>
          <p:nvPr/>
        </p:nvSpPr>
        <p:spPr bwMode="auto">
          <a:xfrm>
            <a:off x="8499423" y="1304144"/>
            <a:ext cx="16657" cy="4645104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 useBgFill="1">
        <p:nvSpPr>
          <p:cNvPr id="276" name="Freeform 2"/>
          <p:cNvSpPr>
            <a:spLocks/>
          </p:cNvSpPr>
          <p:nvPr/>
        </p:nvSpPr>
        <p:spPr bwMode="auto">
          <a:xfrm>
            <a:off x="7933940" y="4856288"/>
            <a:ext cx="225425" cy="458787"/>
          </a:xfrm>
          <a:custGeom>
            <a:avLst/>
            <a:gdLst>
              <a:gd name="T0" fmla="*/ 2147483647 w 142"/>
              <a:gd name="T1" fmla="*/ 0 h 289"/>
              <a:gd name="T2" fmla="*/ 0 w 142"/>
              <a:gd name="T3" fmla="*/ 0 h 289"/>
              <a:gd name="T4" fmla="*/ 0 w 142"/>
              <a:gd name="T5" fmla="*/ 2147483647 h 289"/>
              <a:gd name="T6" fmla="*/ 2147483647 w 142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2"/>
              <a:gd name="T13" fmla="*/ 0 h 289"/>
              <a:gd name="T14" fmla="*/ 142 w 142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" h="289">
                <a:moveTo>
                  <a:pt x="141" y="0"/>
                </a:moveTo>
                <a:lnTo>
                  <a:pt x="0" y="0"/>
                </a:lnTo>
                <a:lnTo>
                  <a:pt x="0" y="288"/>
                </a:lnTo>
                <a:lnTo>
                  <a:pt x="141" y="288"/>
                </a:lnTo>
              </a:path>
            </a:pathLst>
          </a:custGeom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Freeform 29"/>
          <p:cNvSpPr>
            <a:spLocks/>
          </p:cNvSpPr>
          <p:nvPr/>
        </p:nvSpPr>
        <p:spPr bwMode="auto">
          <a:xfrm>
            <a:off x="7190990" y="4856288"/>
            <a:ext cx="257175" cy="458787"/>
          </a:xfrm>
          <a:custGeom>
            <a:avLst/>
            <a:gdLst>
              <a:gd name="T0" fmla="*/ 2147483647 w 162"/>
              <a:gd name="T1" fmla="*/ 0 h 289"/>
              <a:gd name="T2" fmla="*/ 0 w 162"/>
              <a:gd name="T3" fmla="*/ 0 h 289"/>
              <a:gd name="T4" fmla="*/ 0 w 162"/>
              <a:gd name="T5" fmla="*/ 2147483647 h 289"/>
              <a:gd name="T6" fmla="*/ 2147483647 w 162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89"/>
              <a:gd name="T14" fmla="*/ 162 w 162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89">
                <a:moveTo>
                  <a:pt x="161" y="0"/>
                </a:moveTo>
                <a:lnTo>
                  <a:pt x="0" y="0"/>
                </a:lnTo>
                <a:lnTo>
                  <a:pt x="0" y="288"/>
                </a:lnTo>
                <a:lnTo>
                  <a:pt x="161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Freeform 30"/>
          <p:cNvSpPr>
            <a:spLocks/>
          </p:cNvSpPr>
          <p:nvPr/>
        </p:nvSpPr>
        <p:spPr bwMode="auto">
          <a:xfrm>
            <a:off x="7446578" y="4856288"/>
            <a:ext cx="260350" cy="458787"/>
          </a:xfrm>
          <a:custGeom>
            <a:avLst/>
            <a:gdLst>
              <a:gd name="T0" fmla="*/ 0 w 164"/>
              <a:gd name="T1" fmla="*/ 0 h 289"/>
              <a:gd name="T2" fmla="*/ 2147483647 w 164"/>
              <a:gd name="T3" fmla="*/ 0 h 289"/>
              <a:gd name="T4" fmla="*/ 2147483647 w 164"/>
              <a:gd name="T5" fmla="*/ 2147483647 h 289"/>
              <a:gd name="T6" fmla="*/ 0 w 164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64"/>
              <a:gd name="T13" fmla="*/ 0 h 289"/>
              <a:gd name="T14" fmla="*/ 164 w 164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" h="289">
                <a:moveTo>
                  <a:pt x="0" y="0"/>
                </a:moveTo>
                <a:lnTo>
                  <a:pt x="163" y="0"/>
                </a:lnTo>
                <a:lnTo>
                  <a:pt x="163" y="288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32"/>
          <p:cNvSpPr>
            <a:spLocks noChangeArrowheads="1"/>
          </p:cNvSpPr>
          <p:nvPr/>
        </p:nvSpPr>
        <p:spPr bwMode="auto">
          <a:xfrm rot="5400000">
            <a:off x="6476342" y="4883366"/>
            <a:ext cx="6080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dirty="0">
                <a:ea typeface="宋体" charset="-122"/>
              </a:rPr>
              <a:t>ALU</a:t>
            </a:r>
          </a:p>
        </p:txBody>
      </p:sp>
      <p:sp>
        <p:nvSpPr>
          <p:cNvPr id="280" name="Rectangle 33"/>
          <p:cNvSpPr>
            <a:spLocks noChangeArrowheads="1"/>
          </p:cNvSpPr>
          <p:nvPr/>
        </p:nvSpPr>
        <p:spPr bwMode="auto">
          <a:xfrm>
            <a:off x="5174865" y="4916613"/>
            <a:ext cx="4302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>
                <a:ea typeface="宋体" charset="-122"/>
              </a:rPr>
              <a:t>Im</a:t>
            </a:r>
          </a:p>
        </p:txBody>
      </p:sp>
      <p:grpSp>
        <p:nvGrpSpPr>
          <p:cNvPr id="281" name="Group 34"/>
          <p:cNvGrpSpPr>
            <a:grpSpLocks/>
          </p:cNvGrpSpPr>
          <p:nvPr/>
        </p:nvGrpSpPr>
        <p:grpSpPr bwMode="auto">
          <a:xfrm>
            <a:off x="5112953" y="4856288"/>
            <a:ext cx="539750" cy="458787"/>
            <a:chOff x="1935" y="1349"/>
            <a:chExt cx="340" cy="289"/>
          </a:xfrm>
        </p:grpSpPr>
        <p:sp>
          <p:nvSpPr>
            <p:cNvPr id="282" name="Freeform 35"/>
            <p:cNvSpPr>
              <a:spLocks/>
            </p:cNvSpPr>
            <p:nvPr/>
          </p:nvSpPr>
          <p:spPr bwMode="auto">
            <a:xfrm>
              <a:off x="1935" y="1349"/>
              <a:ext cx="170" cy="289"/>
            </a:xfrm>
            <a:custGeom>
              <a:avLst/>
              <a:gdLst>
                <a:gd name="T0" fmla="*/ 169 w 170"/>
                <a:gd name="T1" fmla="*/ 0 h 289"/>
                <a:gd name="T2" fmla="*/ 0 w 170"/>
                <a:gd name="T3" fmla="*/ 0 h 289"/>
                <a:gd name="T4" fmla="*/ 0 w 170"/>
                <a:gd name="T5" fmla="*/ 288 h 289"/>
                <a:gd name="T6" fmla="*/ 169 w 170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289"/>
                <a:gd name="T14" fmla="*/ 170 w 170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3" name="Freeform 36"/>
            <p:cNvSpPr>
              <a:spLocks/>
            </p:cNvSpPr>
            <p:nvPr/>
          </p:nvSpPr>
          <p:spPr bwMode="auto">
            <a:xfrm>
              <a:off x="2104" y="1349"/>
              <a:ext cx="171" cy="289"/>
            </a:xfrm>
            <a:custGeom>
              <a:avLst/>
              <a:gdLst>
                <a:gd name="T0" fmla="*/ 0 w 171"/>
                <a:gd name="T1" fmla="*/ 0 h 289"/>
                <a:gd name="T2" fmla="*/ 170 w 171"/>
                <a:gd name="T3" fmla="*/ 0 h 289"/>
                <a:gd name="T4" fmla="*/ 170 w 171"/>
                <a:gd name="T5" fmla="*/ 288 h 289"/>
                <a:gd name="T6" fmla="*/ 0 w 171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89"/>
                <a:gd name="T14" fmla="*/ 171 w 171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84" name="Rectangle 37"/>
          <p:cNvSpPr>
            <a:spLocks noChangeArrowheads="1"/>
          </p:cNvSpPr>
          <p:nvPr/>
        </p:nvSpPr>
        <p:spPr bwMode="auto">
          <a:xfrm>
            <a:off x="5819390" y="4873750"/>
            <a:ext cx="5191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Reg</a:t>
            </a:r>
          </a:p>
        </p:txBody>
      </p:sp>
      <p:sp>
        <p:nvSpPr>
          <p:cNvPr id="285" name="Freeform 38"/>
          <p:cNvSpPr>
            <a:spLocks/>
          </p:cNvSpPr>
          <p:nvPr/>
        </p:nvSpPr>
        <p:spPr bwMode="auto">
          <a:xfrm>
            <a:off x="5843203" y="4856288"/>
            <a:ext cx="236537" cy="458787"/>
          </a:xfrm>
          <a:custGeom>
            <a:avLst/>
            <a:gdLst>
              <a:gd name="T0" fmla="*/ 2147483647 w 149"/>
              <a:gd name="T1" fmla="*/ 0 h 289"/>
              <a:gd name="T2" fmla="*/ 0 w 149"/>
              <a:gd name="T3" fmla="*/ 0 h 289"/>
              <a:gd name="T4" fmla="*/ 0 w 149"/>
              <a:gd name="T5" fmla="*/ 2147483647 h 289"/>
              <a:gd name="T6" fmla="*/ 2147483647 w 149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9"/>
              <a:gd name="T13" fmla="*/ 0 h 289"/>
              <a:gd name="T14" fmla="*/ 149 w 149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Freeform 39"/>
          <p:cNvSpPr>
            <a:spLocks/>
          </p:cNvSpPr>
          <p:nvPr/>
        </p:nvSpPr>
        <p:spPr bwMode="auto">
          <a:xfrm>
            <a:off x="6078153" y="4856288"/>
            <a:ext cx="234950" cy="458787"/>
          </a:xfrm>
          <a:custGeom>
            <a:avLst/>
            <a:gdLst>
              <a:gd name="T0" fmla="*/ 0 w 148"/>
              <a:gd name="T1" fmla="*/ 0 h 289"/>
              <a:gd name="T2" fmla="*/ 2147483647 w 148"/>
              <a:gd name="T3" fmla="*/ 0 h 289"/>
              <a:gd name="T4" fmla="*/ 2147483647 w 148"/>
              <a:gd name="T5" fmla="*/ 2147483647 h 289"/>
              <a:gd name="T6" fmla="*/ 0 w 148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8"/>
              <a:gd name="T13" fmla="*/ 0 h 289"/>
              <a:gd name="T14" fmla="*/ 148 w 148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Line 40"/>
          <p:cNvSpPr>
            <a:spLocks noChangeShapeType="1"/>
          </p:cNvSpPr>
          <p:nvPr/>
        </p:nvSpPr>
        <p:spPr bwMode="auto">
          <a:xfrm>
            <a:off x="5654290" y="5084888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Freeform 41"/>
          <p:cNvSpPr>
            <a:spLocks/>
          </p:cNvSpPr>
          <p:nvPr/>
        </p:nvSpPr>
        <p:spPr bwMode="auto">
          <a:xfrm>
            <a:off x="5759065" y="4932488"/>
            <a:ext cx="76200" cy="153987"/>
          </a:xfrm>
          <a:custGeom>
            <a:avLst/>
            <a:gdLst>
              <a:gd name="T0" fmla="*/ 0 w 48"/>
              <a:gd name="T1" fmla="*/ 2147483647 h 97"/>
              <a:gd name="T2" fmla="*/ 0 w 48"/>
              <a:gd name="T3" fmla="*/ 0 h 97"/>
              <a:gd name="T4" fmla="*/ 2147483647 w 48"/>
              <a:gd name="T5" fmla="*/ 0 h 97"/>
              <a:gd name="T6" fmla="*/ 2147483647 w 48"/>
              <a:gd name="T7" fmla="*/ 0 h 97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97"/>
              <a:gd name="T14" fmla="*/ 48 w 48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Line 42"/>
          <p:cNvSpPr>
            <a:spLocks noChangeShapeType="1"/>
          </p:cNvSpPr>
          <p:nvPr/>
        </p:nvSpPr>
        <p:spPr bwMode="auto">
          <a:xfrm>
            <a:off x="6314690" y="4932488"/>
            <a:ext cx="2619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43"/>
          <p:cNvSpPr>
            <a:spLocks noChangeArrowheads="1"/>
          </p:cNvSpPr>
          <p:nvPr/>
        </p:nvSpPr>
        <p:spPr bwMode="auto">
          <a:xfrm>
            <a:off x="7167178" y="4932488"/>
            <a:ext cx="4968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Dm</a:t>
            </a:r>
          </a:p>
        </p:txBody>
      </p:sp>
      <p:sp>
        <p:nvSpPr>
          <p:cNvPr id="291" name="Rectangle 44"/>
          <p:cNvSpPr>
            <a:spLocks noChangeArrowheads="1"/>
          </p:cNvSpPr>
          <p:nvPr/>
        </p:nvSpPr>
        <p:spPr bwMode="auto">
          <a:xfrm>
            <a:off x="7897428" y="4865813"/>
            <a:ext cx="5191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dirty="0" err="1">
                <a:ea typeface="宋体" charset="-122"/>
              </a:rPr>
              <a:t>Reg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92" name="Freeform 45"/>
          <p:cNvSpPr>
            <a:spLocks/>
          </p:cNvSpPr>
          <p:nvPr/>
        </p:nvSpPr>
        <p:spPr bwMode="auto">
          <a:xfrm>
            <a:off x="8157778" y="4856288"/>
            <a:ext cx="227012" cy="458787"/>
          </a:xfrm>
          <a:custGeom>
            <a:avLst/>
            <a:gdLst>
              <a:gd name="T0" fmla="*/ 0 w 143"/>
              <a:gd name="T1" fmla="*/ 0 h 289"/>
              <a:gd name="T2" fmla="*/ 2147483647 w 143"/>
              <a:gd name="T3" fmla="*/ 0 h 289"/>
              <a:gd name="T4" fmla="*/ 2147483647 w 143"/>
              <a:gd name="T5" fmla="*/ 2147483647 h 289"/>
              <a:gd name="T6" fmla="*/ 0 w 143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3"/>
              <a:gd name="T13" fmla="*/ 0 h 289"/>
              <a:gd name="T14" fmla="*/ 143 w 143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" h="289">
                <a:moveTo>
                  <a:pt x="0" y="0"/>
                </a:moveTo>
                <a:lnTo>
                  <a:pt x="142" y="0"/>
                </a:lnTo>
                <a:lnTo>
                  <a:pt x="142" y="288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Line 46"/>
          <p:cNvSpPr>
            <a:spLocks noChangeShapeType="1"/>
          </p:cNvSpPr>
          <p:nvPr/>
        </p:nvSpPr>
        <p:spPr bwMode="auto">
          <a:xfrm>
            <a:off x="7694228" y="5084888"/>
            <a:ext cx="2333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Line 47"/>
          <p:cNvSpPr>
            <a:spLocks noChangeShapeType="1"/>
          </p:cNvSpPr>
          <p:nvPr/>
        </p:nvSpPr>
        <p:spPr bwMode="auto">
          <a:xfrm>
            <a:off x="6925878" y="5084888"/>
            <a:ext cx="2587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Line 49"/>
          <p:cNvSpPr>
            <a:spLocks noChangeShapeType="1"/>
          </p:cNvSpPr>
          <p:nvPr/>
        </p:nvSpPr>
        <p:spPr bwMode="auto">
          <a:xfrm>
            <a:off x="6314690" y="5237288"/>
            <a:ext cx="2619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Freeform 31"/>
          <p:cNvSpPr>
            <a:spLocks/>
          </p:cNvSpPr>
          <p:nvPr/>
        </p:nvSpPr>
        <p:spPr bwMode="auto">
          <a:xfrm>
            <a:off x="6598142" y="4688898"/>
            <a:ext cx="337963" cy="763587"/>
          </a:xfrm>
          <a:custGeom>
            <a:avLst/>
            <a:gdLst>
              <a:gd name="T0" fmla="*/ 0 w 213"/>
              <a:gd name="T1" fmla="*/ 2147483647 h 481"/>
              <a:gd name="T2" fmla="*/ 2147483647 w 213"/>
              <a:gd name="T3" fmla="*/ 2147483647 h 481"/>
              <a:gd name="T4" fmla="*/ 0 w 213"/>
              <a:gd name="T5" fmla="*/ 2147483647 h 481"/>
              <a:gd name="T6" fmla="*/ 0 w 213"/>
              <a:gd name="T7" fmla="*/ 0 h 481"/>
              <a:gd name="T8" fmla="*/ 2147483647 w 213"/>
              <a:gd name="T9" fmla="*/ 2147483647 h 481"/>
              <a:gd name="T10" fmla="*/ 2147483647 w 213"/>
              <a:gd name="T11" fmla="*/ 2147483647 h 481"/>
              <a:gd name="T12" fmla="*/ 0 w 213"/>
              <a:gd name="T13" fmla="*/ 2147483647 h 481"/>
              <a:gd name="T14" fmla="*/ 0 w 213"/>
              <a:gd name="T15" fmla="*/ 2147483647 h 4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3"/>
              <a:gd name="T25" fmla="*/ 0 h 481"/>
              <a:gd name="T26" fmla="*/ 213 w 213"/>
              <a:gd name="T27" fmla="*/ 481 h 48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3" h="481">
                <a:moveTo>
                  <a:pt x="0" y="320"/>
                </a:moveTo>
                <a:lnTo>
                  <a:pt x="71" y="240"/>
                </a:lnTo>
                <a:lnTo>
                  <a:pt x="0" y="160"/>
                </a:lnTo>
                <a:lnTo>
                  <a:pt x="0" y="0"/>
                </a:lnTo>
                <a:lnTo>
                  <a:pt x="212" y="160"/>
                </a:lnTo>
                <a:lnTo>
                  <a:pt x="212" y="320"/>
                </a:lnTo>
                <a:lnTo>
                  <a:pt x="0" y="480"/>
                </a:lnTo>
                <a:lnTo>
                  <a:pt x="0" y="3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Freeform 149"/>
          <p:cNvSpPr>
            <a:spLocks/>
          </p:cNvSpPr>
          <p:nvPr/>
        </p:nvSpPr>
        <p:spPr bwMode="auto">
          <a:xfrm>
            <a:off x="7137565" y="5081588"/>
            <a:ext cx="684213" cy="287389"/>
          </a:xfrm>
          <a:custGeom>
            <a:avLst/>
            <a:gdLst>
              <a:gd name="T0" fmla="*/ 0 w 431"/>
              <a:gd name="T1" fmla="*/ 0 h 193"/>
              <a:gd name="T2" fmla="*/ 0 w 431"/>
              <a:gd name="T3" fmla="*/ 2147483647 h 193"/>
              <a:gd name="T4" fmla="*/ 2147483647 w 431"/>
              <a:gd name="T5" fmla="*/ 2147483647 h 193"/>
              <a:gd name="T6" fmla="*/ 2147483647 w 431"/>
              <a:gd name="T7" fmla="*/ 2147483647 h 193"/>
              <a:gd name="T8" fmla="*/ 2147483647 w 431"/>
              <a:gd name="T9" fmla="*/ 0 h 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"/>
              <a:gd name="T16" fmla="*/ 0 h 193"/>
              <a:gd name="T17" fmla="*/ 431 w 431"/>
              <a:gd name="T18" fmla="*/ 193 h 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Freeform 151"/>
          <p:cNvSpPr>
            <a:spLocks/>
          </p:cNvSpPr>
          <p:nvPr/>
        </p:nvSpPr>
        <p:spPr bwMode="auto">
          <a:xfrm>
            <a:off x="6477348" y="5088640"/>
            <a:ext cx="534987" cy="441325"/>
          </a:xfrm>
          <a:custGeom>
            <a:avLst/>
            <a:gdLst>
              <a:gd name="T0" fmla="*/ 0 w 337"/>
              <a:gd name="T1" fmla="*/ 2147483647 h 278"/>
              <a:gd name="T2" fmla="*/ 0 w 337"/>
              <a:gd name="T3" fmla="*/ 2147483647 h 278"/>
              <a:gd name="T4" fmla="*/ 2147483647 w 337"/>
              <a:gd name="T5" fmla="*/ 2147483647 h 278"/>
              <a:gd name="T6" fmla="*/ 2147483647 w 337"/>
              <a:gd name="T7" fmla="*/ 2147483647 h 278"/>
              <a:gd name="T8" fmla="*/ 2147483647 w 337"/>
              <a:gd name="T9" fmla="*/ 0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7"/>
              <a:gd name="T16" fmla="*/ 0 h 278"/>
              <a:gd name="T17" fmla="*/ 337 w 337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65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补充题参考答案      图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 useBgFill="1">
        <p:nvSpPr>
          <p:cNvPr id="103" name="Freeform 4"/>
          <p:cNvSpPr>
            <a:spLocks/>
          </p:cNvSpPr>
          <p:nvPr/>
        </p:nvSpPr>
        <p:spPr bwMode="auto">
          <a:xfrm>
            <a:off x="5876144" y="2576158"/>
            <a:ext cx="254833" cy="436865"/>
          </a:xfrm>
          <a:custGeom>
            <a:avLst/>
            <a:gdLst>
              <a:gd name="T0" fmla="*/ 0 w 148"/>
              <a:gd name="T1" fmla="*/ 0 h 289"/>
              <a:gd name="T2" fmla="*/ 2147483647 w 148"/>
              <a:gd name="T3" fmla="*/ 0 h 289"/>
              <a:gd name="T4" fmla="*/ 2147483647 w 148"/>
              <a:gd name="T5" fmla="*/ 2147483647 h 289"/>
              <a:gd name="T6" fmla="*/ 0 w 148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8"/>
              <a:gd name="T13" fmla="*/ 0 h 289"/>
              <a:gd name="T14" fmla="*/ 148 w 148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 useBgFill="1">
        <p:nvSpPr>
          <p:cNvPr id="104" name="Freeform 2"/>
          <p:cNvSpPr>
            <a:spLocks/>
          </p:cNvSpPr>
          <p:nvPr/>
        </p:nvSpPr>
        <p:spPr bwMode="auto">
          <a:xfrm>
            <a:off x="5203260" y="1855788"/>
            <a:ext cx="225425" cy="458787"/>
          </a:xfrm>
          <a:custGeom>
            <a:avLst/>
            <a:gdLst>
              <a:gd name="T0" fmla="*/ 2147483647 w 142"/>
              <a:gd name="T1" fmla="*/ 0 h 289"/>
              <a:gd name="T2" fmla="*/ 0 w 142"/>
              <a:gd name="T3" fmla="*/ 0 h 289"/>
              <a:gd name="T4" fmla="*/ 0 w 142"/>
              <a:gd name="T5" fmla="*/ 2147483647 h 289"/>
              <a:gd name="T6" fmla="*/ 2147483647 w 142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2"/>
              <a:gd name="T13" fmla="*/ 0 h 289"/>
              <a:gd name="T14" fmla="*/ 142 w 142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" h="289">
                <a:moveTo>
                  <a:pt x="141" y="0"/>
                </a:moveTo>
                <a:lnTo>
                  <a:pt x="0" y="0"/>
                </a:lnTo>
                <a:lnTo>
                  <a:pt x="0" y="288"/>
                </a:lnTo>
                <a:lnTo>
                  <a:pt x="141" y="288"/>
                </a:lnTo>
              </a:path>
            </a:pathLst>
          </a:custGeom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Freeform 3"/>
          <p:cNvSpPr>
            <a:spLocks/>
          </p:cNvSpPr>
          <p:nvPr/>
        </p:nvSpPr>
        <p:spPr bwMode="auto">
          <a:xfrm>
            <a:off x="4025335" y="2566988"/>
            <a:ext cx="234950" cy="458787"/>
          </a:xfrm>
          <a:custGeom>
            <a:avLst/>
            <a:gdLst>
              <a:gd name="T0" fmla="*/ 0 w 148"/>
              <a:gd name="T1" fmla="*/ 0 h 289"/>
              <a:gd name="T2" fmla="*/ 2147483647 w 148"/>
              <a:gd name="T3" fmla="*/ 0 h 289"/>
              <a:gd name="T4" fmla="*/ 2147483647 w 148"/>
              <a:gd name="T5" fmla="*/ 2147483647 h 289"/>
              <a:gd name="T6" fmla="*/ 0 w 148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8"/>
              <a:gd name="T13" fmla="*/ 0 h 289"/>
              <a:gd name="T14" fmla="*/ 148 w 148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 useBgFill="1">
        <p:nvSpPr>
          <p:cNvPr id="106" name="Freeform 4"/>
          <p:cNvSpPr>
            <a:spLocks/>
          </p:cNvSpPr>
          <p:nvPr/>
        </p:nvSpPr>
        <p:spPr bwMode="auto">
          <a:xfrm>
            <a:off x="4703198" y="3278188"/>
            <a:ext cx="258546" cy="458787"/>
          </a:xfrm>
          <a:custGeom>
            <a:avLst/>
            <a:gdLst>
              <a:gd name="T0" fmla="*/ 0 w 148"/>
              <a:gd name="T1" fmla="*/ 0 h 289"/>
              <a:gd name="T2" fmla="*/ 2147483647 w 148"/>
              <a:gd name="T3" fmla="*/ 0 h 289"/>
              <a:gd name="T4" fmla="*/ 2147483647 w 148"/>
              <a:gd name="T5" fmla="*/ 2147483647 h 289"/>
              <a:gd name="T6" fmla="*/ 0 w 148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8"/>
              <a:gd name="T13" fmla="*/ 0 h 289"/>
              <a:gd name="T14" fmla="*/ 148 w 148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Line 9"/>
          <p:cNvSpPr>
            <a:spLocks noChangeShapeType="1"/>
          </p:cNvSpPr>
          <p:nvPr/>
        </p:nvSpPr>
        <p:spPr bwMode="auto">
          <a:xfrm flipV="1">
            <a:off x="1972698" y="1289153"/>
            <a:ext cx="5627315" cy="307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8" name="Rectangle 10"/>
          <p:cNvSpPr>
            <a:spLocks noChangeArrowheads="1"/>
          </p:cNvSpPr>
          <p:nvPr/>
        </p:nvSpPr>
        <p:spPr bwMode="auto">
          <a:xfrm>
            <a:off x="1736160" y="901700"/>
            <a:ext cx="178574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1800" b="0" i="1" dirty="0" smtClean="0">
                <a:latin typeface="Arial" charset="0"/>
                <a:ea typeface="宋体" charset="-122"/>
              </a:rPr>
              <a:t>时间</a:t>
            </a:r>
            <a:r>
              <a:rPr lang="en-US" altLang="zh-CN" sz="1800" b="0" i="1" dirty="0" smtClean="0">
                <a:latin typeface="Arial" charset="0"/>
                <a:ea typeface="宋体" charset="-122"/>
              </a:rPr>
              <a:t> (</a:t>
            </a:r>
            <a:r>
              <a:rPr lang="zh-CN" altLang="en-US" sz="1800" b="0" i="1" dirty="0" smtClean="0">
                <a:latin typeface="Arial" charset="0"/>
                <a:ea typeface="宋体" charset="-122"/>
              </a:rPr>
              <a:t>时钟周期</a:t>
            </a:r>
            <a:r>
              <a:rPr lang="en-US" altLang="zh-CN" sz="1800" b="0" i="1" dirty="0" smtClean="0">
                <a:latin typeface="Arial" charset="0"/>
                <a:ea typeface="宋体" charset="-122"/>
              </a:rPr>
              <a:t>)</a:t>
            </a:r>
            <a:endParaRPr lang="en-US" altLang="zh-CN" sz="1800" b="0" i="1" dirty="0">
              <a:latin typeface="Arial" charset="0"/>
              <a:ea typeface="宋体" charset="-122"/>
            </a:endParaRPr>
          </a:p>
        </p:txBody>
      </p:sp>
      <p:sp>
        <p:nvSpPr>
          <p:cNvPr id="109" name="Rectangle 11"/>
          <p:cNvSpPr>
            <a:spLocks noChangeArrowheads="1"/>
          </p:cNvSpPr>
          <p:nvPr/>
        </p:nvSpPr>
        <p:spPr bwMode="auto">
          <a:xfrm>
            <a:off x="182883" y="1851025"/>
            <a:ext cx="184185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 dirty="0">
                <a:ea typeface="宋体" charset="-122"/>
                <a:cs typeface="Times New Roman" pitchFamily="18" charset="0"/>
              </a:rPr>
              <a:t>add </a:t>
            </a:r>
            <a:r>
              <a:rPr lang="en-US" altLang="zh-CN" sz="2000" dirty="0" smtClean="0">
                <a:ea typeface="宋体" charset="-122"/>
                <a:cs typeface="Times New Roman" pitchFamily="18" charset="0"/>
              </a:rPr>
              <a:t>$t1,$s1,$s0</a:t>
            </a:r>
            <a:endParaRPr lang="en-US" altLang="zh-CN" sz="2000" dirty="0">
              <a:ea typeface="宋体" charset="-122"/>
              <a:cs typeface="Times New Roman" pitchFamily="18" charset="0"/>
            </a:endParaRPr>
          </a:p>
        </p:txBody>
      </p: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262413" y="2574925"/>
            <a:ext cx="181299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 dirty="0">
                <a:ea typeface="宋体" charset="-122"/>
                <a:cs typeface="Times New Roman" pitchFamily="18" charset="0"/>
              </a:rPr>
              <a:t>sub $t2,$s0,$s3</a:t>
            </a:r>
          </a:p>
        </p:txBody>
      </p:sp>
      <p:sp>
        <p:nvSpPr>
          <p:cNvPr id="111" name="Rectangle 16"/>
          <p:cNvSpPr>
            <a:spLocks noChangeArrowheads="1"/>
          </p:cNvSpPr>
          <p:nvPr/>
        </p:nvSpPr>
        <p:spPr bwMode="auto">
          <a:xfrm>
            <a:off x="2445773" y="1392238"/>
            <a:ext cx="4286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 sz="1800">
                <a:latin typeface="Arial" charset="0"/>
                <a:ea typeface="宋体" charset="-122"/>
              </a:rPr>
              <a:t>IF</a:t>
            </a:r>
          </a:p>
        </p:txBody>
      </p:sp>
      <p:sp>
        <p:nvSpPr>
          <p:cNvPr id="112" name="Rectangle 17"/>
          <p:cNvSpPr>
            <a:spLocks noChangeArrowheads="1"/>
          </p:cNvSpPr>
          <p:nvPr/>
        </p:nvSpPr>
        <p:spPr bwMode="auto">
          <a:xfrm>
            <a:off x="2983935" y="1392238"/>
            <a:ext cx="85725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 sz="1800" dirty="0">
                <a:latin typeface="Arial" charset="0"/>
                <a:ea typeface="宋体" charset="-122"/>
              </a:rPr>
              <a:t>ID/RF</a:t>
            </a:r>
          </a:p>
        </p:txBody>
      </p:sp>
      <p:sp>
        <p:nvSpPr>
          <p:cNvPr id="113" name="Rectangle 18"/>
          <p:cNvSpPr>
            <a:spLocks noChangeArrowheads="1"/>
          </p:cNvSpPr>
          <p:nvPr/>
        </p:nvSpPr>
        <p:spPr bwMode="auto">
          <a:xfrm>
            <a:off x="3893573" y="1392238"/>
            <a:ext cx="574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 sz="1800">
                <a:latin typeface="Arial" charset="0"/>
                <a:ea typeface="宋体" charset="-122"/>
              </a:rPr>
              <a:t>EX</a:t>
            </a:r>
          </a:p>
        </p:txBody>
      </p:sp>
      <p:sp>
        <p:nvSpPr>
          <p:cNvPr id="114" name="Rectangle 19"/>
          <p:cNvSpPr>
            <a:spLocks noChangeArrowheads="1"/>
          </p:cNvSpPr>
          <p:nvPr/>
        </p:nvSpPr>
        <p:spPr bwMode="auto">
          <a:xfrm>
            <a:off x="4336485" y="1392238"/>
            <a:ext cx="744538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 sz="1800">
                <a:latin typeface="Arial" charset="0"/>
                <a:ea typeface="宋体" charset="-122"/>
              </a:rPr>
              <a:t>MEM</a:t>
            </a:r>
          </a:p>
        </p:txBody>
      </p:sp>
      <p:sp>
        <p:nvSpPr>
          <p:cNvPr id="115" name="Rectangle 20"/>
          <p:cNvSpPr>
            <a:spLocks noChangeArrowheads="1"/>
          </p:cNvSpPr>
          <p:nvPr/>
        </p:nvSpPr>
        <p:spPr bwMode="auto">
          <a:xfrm>
            <a:off x="5141348" y="1392238"/>
            <a:ext cx="71596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 sz="1800">
                <a:latin typeface="Arial" charset="0"/>
                <a:ea typeface="宋体" charset="-122"/>
              </a:rPr>
              <a:t>WB</a:t>
            </a:r>
          </a:p>
        </p:txBody>
      </p:sp>
      <p:sp>
        <p:nvSpPr>
          <p:cNvPr id="116" name="Line 21"/>
          <p:cNvSpPr>
            <a:spLocks noChangeShapeType="1"/>
          </p:cNvSpPr>
          <p:nvPr/>
        </p:nvSpPr>
        <p:spPr bwMode="auto">
          <a:xfrm>
            <a:off x="2993459" y="1328738"/>
            <a:ext cx="19563" cy="2673636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7" name="Line 22"/>
          <p:cNvSpPr>
            <a:spLocks noChangeShapeType="1"/>
          </p:cNvSpPr>
          <p:nvPr/>
        </p:nvSpPr>
        <p:spPr bwMode="auto">
          <a:xfrm>
            <a:off x="3679260" y="1328738"/>
            <a:ext cx="23310" cy="2748587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8" name="Line 23"/>
          <p:cNvSpPr>
            <a:spLocks noChangeShapeType="1"/>
          </p:cNvSpPr>
          <p:nvPr/>
        </p:nvSpPr>
        <p:spPr bwMode="auto">
          <a:xfrm>
            <a:off x="4365060" y="1328738"/>
            <a:ext cx="12068" cy="2838528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9" name="Line 24"/>
          <p:cNvSpPr>
            <a:spLocks noChangeShapeType="1"/>
          </p:cNvSpPr>
          <p:nvPr/>
        </p:nvSpPr>
        <p:spPr bwMode="auto">
          <a:xfrm>
            <a:off x="5050859" y="1328738"/>
            <a:ext cx="15815" cy="2823537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0" name="Line 25"/>
          <p:cNvSpPr>
            <a:spLocks noChangeShapeType="1"/>
          </p:cNvSpPr>
          <p:nvPr/>
        </p:nvSpPr>
        <p:spPr bwMode="auto">
          <a:xfrm>
            <a:off x="5736659" y="1328738"/>
            <a:ext cx="19563" cy="2808547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1" name="Line 26"/>
          <p:cNvSpPr>
            <a:spLocks noChangeShapeType="1"/>
          </p:cNvSpPr>
          <p:nvPr/>
        </p:nvSpPr>
        <p:spPr bwMode="auto">
          <a:xfrm flipH="1">
            <a:off x="6400800" y="1328738"/>
            <a:ext cx="21660" cy="2808547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2" name="Line 27"/>
          <p:cNvSpPr>
            <a:spLocks noChangeShapeType="1"/>
          </p:cNvSpPr>
          <p:nvPr/>
        </p:nvSpPr>
        <p:spPr bwMode="auto">
          <a:xfrm flipH="1">
            <a:off x="7090348" y="1328738"/>
            <a:ext cx="17912" cy="2823537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3" name="Freeform 29"/>
          <p:cNvSpPr>
            <a:spLocks/>
          </p:cNvSpPr>
          <p:nvPr/>
        </p:nvSpPr>
        <p:spPr bwMode="auto">
          <a:xfrm>
            <a:off x="4460310" y="1855788"/>
            <a:ext cx="257175" cy="458787"/>
          </a:xfrm>
          <a:custGeom>
            <a:avLst/>
            <a:gdLst>
              <a:gd name="T0" fmla="*/ 2147483647 w 162"/>
              <a:gd name="T1" fmla="*/ 0 h 289"/>
              <a:gd name="T2" fmla="*/ 0 w 162"/>
              <a:gd name="T3" fmla="*/ 0 h 289"/>
              <a:gd name="T4" fmla="*/ 0 w 162"/>
              <a:gd name="T5" fmla="*/ 2147483647 h 289"/>
              <a:gd name="T6" fmla="*/ 2147483647 w 162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89"/>
              <a:gd name="T14" fmla="*/ 162 w 162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89">
                <a:moveTo>
                  <a:pt x="161" y="0"/>
                </a:moveTo>
                <a:lnTo>
                  <a:pt x="0" y="0"/>
                </a:lnTo>
                <a:lnTo>
                  <a:pt x="0" y="288"/>
                </a:lnTo>
                <a:lnTo>
                  <a:pt x="161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4" name="Freeform 30"/>
          <p:cNvSpPr>
            <a:spLocks/>
          </p:cNvSpPr>
          <p:nvPr/>
        </p:nvSpPr>
        <p:spPr bwMode="auto">
          <a:xfrm>
            <a:off x="4715898" y="1855788"/>
            <a:ext cx="260350" cy="458787"/>
          </a:xfrm>
          <a:custGeom>
            <a:avLst/>
            <a:gdLst>
              <a:gd name="T0" fmla="*/ 0 w 164"/>
              <a:gd name="T1" fmla="*/ 0 h 289"/>
              <a:gd name="T2" fmla="*/ 2147483647 w 164"/>
              <a:gd name="T3" fmla="*/ 0 h 289"/>
              <a:gd name="T4" fmla="*/ 2147483647 w 164"/>
              <a:gd name="T5" fmla="*/ 2147483647 h 289"/>
              <a:gd name="T6" fmla="*/ 0 w 164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64"/>
              <a:gd name="T13" fmla="*/ 0 h 289"/>
              <a:gd name="T14" fmla="*/ 164 w 164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" h="289">
                <a:moveTo>
                  <a:pt x="0" y="0"/>
                </a:moveTo>
                <a:lnTo>
                  <a:pt x="163" y="0"/>
                </a:lnTo>
                <a:lnTo>
                  <a:pt x="163" y="288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5" name="Freeform 31"/>
          <p:cNvSpPr>
            <a:spLocks/>
          </p:cNvSpPr>
          <p:nvPr/>
        </p:nvSpPr>
        <p:spPr bwMode="auto">
          <a:xfrm>
            <a:off x="3852472" y="1703388"/>
            <a:ext cx="337963" cy="763587"/>
          </a:xfrm>
          <a:custGeom>
            <a:avLst/>
            <a:gdLst>
              <a:gd name="T0" fmla="*/ 0 w 213"/>
              <a:gd name="T1" fmla="*/ 2147483647 h 481"/>
              <a:gd name="T2" fmla="*/ 2147483647 w 213"/>
              <a:gd name="T3" fmla="*/ 2147483647 h 481"/>
              <a:gd name="T4" fmla="*/ 0 w 213"/>
              <a:gd name="T5" fmla="*/ 2147483647 h 481"/>
              <a:gd name="T6" fmla="*/ 0 w 213"/>
              <a:gd name="T7" fmla="*/ 0 h 481"/>
              <a:gd name="T8" fmla="*/ 2147483647 w 213"/>
              <a:gd name="T9" fmla="*/ 2147483647 h 481"/>
              <a:gd name="T10" fmla="*/ 2147483647 w 213"/>
              <a:gd name="T11" fmla="*/ 2147483647 h 481"/>
              <a:gd name="T12" fmla="*/ 0 w 213"/>
              <a:gd name="T13" fmla="*/ 2147483647 h 481"/>
              <a:gd name="T14" fmla="*/ 0 w 213"/>
              <a:gd name="T15" fmla="*/ 2147483647 h 4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3"/>
              <a:gd name="T25" fmla="*/ 0 h 481"/>
              <a:gd name="T26" fmla="*/ 213 w 213"/>
              <a:gd name="T27" fmla="*/ 481 h 48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3" h="481">
                <a:moveTo>
                  <a:pt x="0" y="320"/>
                </a:moveTo>
                <a:lnTo>
                  <a:pt x="71" y="240"/>
                </a:lnTo>
                <a:lnTo>
                  <a:pt x="0" y="160"/>
                </a:lnTo>
                <a:lnTo>
                  <a:pt x="0" y="0"/>
                </a:lnTo>
                <a:lnTo>
                  <a:pt x="212" y="160"/>
                </a:lnTo>
                <a:lnTo>
                  <a:pt x="212" y="320"/>
                </a:lnTo>
                <a:lnTo>
                  <a:pt x="0" y="480"/>
                </a:lnTo>
                <a:lnTo>
                  <a:pt x="0" y="3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6" name="Rectangle 32"/>
          <p:cNvSpPr>
            <a:spLocks noChangeArrowheads="1"/>
          </p:cNvSpPr>
          <p:nvPr/>
        </p:nvSpPr>
        <p:spPr bwMode="auto">
          <a:xfrm rot="5400000">
            <a:off x="3700692" y="1897856"/>
            <a:ext cx="6080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dirty="0">
                <a:ea typeface="宋体" charset="-122"/>
              </a:rPr>
              <a:t>ALU</a:t>
            </a:r>
          </a:p>
        </p:txBody>
      </p:sp>
      <p:sp>
        <p:nvSpPr>
          <p:cNvPr id="127" name="Rectangle 33"/>
          <p:cNvSpPr>
            <a:spLocks noChangeArrowheads="1"/>
          </p:cNvSpPr>
          <p:nvPr/>
        </p:nvSpPr>
        <p:spPr bwMode="auto">
          <a:xfrm>
            <a:off x="2444185" y="1916113"/>
            <a:ext cx="4302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>
                <a:ea typeface="宋体" charset="-122"/>
              </a:rPr>
              <a:t>Im</a:t>
            </a:r>
          </a:p>
        </p:txBody>
      </p:sp>
      <p:grpSp>
        <p:nvGrpSpPr>
          <p:cNvPr id="128" name="Group 34"/>
          <p:cNvGrpSpPr>
            <a:grpSpLocks/>
          </p:cNvGrpSpPr>
          <p:nvPr/>
        </p:nvGrpSpPr>
        <p:grpSpPr bwMode="auto">
          <a:xfrm>
            <a:off x="2382273" y="1855788"/>
            <a:ext cx="539750" cy="458787"/>
            <a:chOff x="1935" y="1349"/>
            <a:chExt cx="340" cy="289"/>
          </a:xfrm>
        </p:grpSpPr>
        <p:sp>
          <p:nvSpPr>
            <p:cNvPr id="129" name="Freeform 35"/>
            <p:cNvSpPr>
              <a:spLocks/>
            </p:cNvSpPr>
            <p:nvPr/>
          </p:nvSpPr>
          <p:spPr bwMode="auto">
            <a:xfrm>
              <a:off x="1935" y="1349"/>
              <a:ext cx="170" cy="289"/>
            </a:xfrm>
            <a:custGeom>
              <a:avLst/>
              <a:gdLst>
                <a:gd name="T0" fmla="*/ 169 w 170"/>
                <a:gd name="T1" fmla="*/ 0 h 289"/>
                <a:gd name="T2" fmla="*/ 0 w 170"/>
                <a:gd name="T3" fmla="*/ 0 h 289"/>
                <a:gd name="T4" fmla="*/ 0 w 170"/>
                <a:gd name="T5" fmla="*/ 288 h 289"/>
                <a:gd name="T6" fmla="*/ 169 w 170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289"/>
                <a:gd name="T14" fmla="*/ 170 w 170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Freeform 36"/>
            <p:cNvSpPr>
              <a:spLocks/>
            </p:cNvSpPr>
            <p:nvPr/>
          </p:nvSpPr>
          <p:spPr bwMode="auto">
            <a:xfrm>
              <a:off x="2104" y="1349"/>
              <a:ext cx="171" cy="289"/>
            </a:xfrm>
            <a:custGeom>
              <a:avLst/>
              <a:gdLst>
                <a:gd name="T0" fmla="*/ 0 w 171"/>
                <a:gd name="T1" fmla="*/ 0 h 289"/>
                <a:gd name="T2" fmla="*/ 170 w 171"/>
                <a:gd name="T3" fmla="*/ 0 h 289"/>
                <a:gd name="T4" fmla="*/ 170 w 171"/>
                <a:gd name="T5" fmla="*/ 288 h 289"/>
                <a:gd name="T6" fmla="*/ 0 w 171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89"/>
                <a:gd name="T14" fmla="*/ 171 w 171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1" name="Rectangle 37"/>
          <p:cNvSpPr>
            <a:spLocks noChangeArrowheads="1"/>
          </p:cNvSpPr>
          <p:nvPr/>
        </p:nvSpPr>
        <p:spPr bwMode="auto">
          <a:xfrm>
            <a:off x="3088710" y="1873250"/>
            <a:ext cx="5191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Reg</a:t>
            </a:r>
          </a:p>
        </p:txBody>
      </p:sp>
      <p:sp>
        <p:nvSpPr>
          <p:cNvPr id="132" name="Freeform 38"/>
          <p:cNvSpPr>
            <a:spLocks/>
          </p:cNvSpPr>
          <p:nvPr/>
        </p:nvSpPr>
        <p:spPr bwMode="auto">
          <a:xfrm>
            <a:off x="3112523" y="1855788"/>
            <a:ext cx="236537" cy="458787"/>
          </a:xfrm>
          <a:custGeom>
            <a:avLst/>
            <a:gdLst>
              <a:gd name="T0" fmla="*/ 2147483647 w 149"/>
              <a:gd name="T1" fmla="*/ 0 h 289"/>
              <a:gd name="T2" fmla="*/ 0 w 149"/>
              <a:gd name="T3" fmla="*/ 0 h 289"/>
              <a:gd name="T4" fmla="*/ 0 w 149"/>
              <a:gd name="T5" fmla="*/ 2147483647 h 289"/>
              <a:gd name="T6" fmla="*/ 2147483647 w 149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9"/>
              <a:gd name="T13" fmla="*/ 0 h 289"/>
              <a:gd name="T14" fmla="*/ 149 w 149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" name="Freeform 39"/>
          <p:cNvSpPr>
            <a:spLocks/>
          </p:cNvSpPr>
          <p:nvPr/>
        </p:nvSpPr>
        <p:spPr bwMode="auto">
          <a:xfrm>
            <a:off x="3347473" y="1855788"/>
            <a:ext cx="234950" cy="458787"/>
          </a:xfrm>
          <a:custGeom>
            <a:avLst/>
            <a:gdLst>
              <a:gd name="T0" fmla="*/ 0 w 148"/>
              <a:gd name="T1" fmla="*/ 0 h 289"/>
              <a:gd name="T2" fmla="*/ 2147483647 w 148"/>
              <a:gd name="T3" fmla="*/ 0 h 289"/>
              <a:gd name="T4" fmla="*/ 2147483647 w 148"/>
              <a:gd name="T5" fmla="*/ 2147483647 h 289"/>
              <a:gd name="T6" fmla="*/ 0 w 148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8"/>
              <a:gd name="T13" fmla="*/ 0 h 289"/>
              <a:gd name="T14" fmla="*/ 148 w 148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4" name="Line 40"/>
          <p:cNvSpPr>
            <a:spLocks noChangeShapeType="1"/>
          </p:cNvSpPr>
          <p:nvPr/>
        </p:nvSpPr>
        <p:spPr bwMode="auto">
          <a:xfrm>
            <a:off x="2923610" y="2084388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5" name="Freeform 41"/>
          <p:cNvSpPr>
            <a:spLocks/>
          </p:cNvSpPr>
          <p:nvPr/>
        </p:nvSpPr>
        <p:spPr bwMode="auto">
          <a:xfrm>
            <a:off x="3028385" y="1931988"/>
            <a:ext cx="76200" cy="153987"/>
          </a:xfrm>
          <a:custGeom>
            <a:avLst/>
            <a:gdLst>
              <a:gd name="T0" fmla="*/ 0 w 48"/>
              <a:gd name="T1" fmla="*/ 2147483647 h 97"/>
              <a:gd name="T2" fmla="*/ 0 w 48"/>
              <a:gd name="T3" fmla="*/ 0 h 97"/>
              <a:gd name="T4" fmla="*/ 2147483647 w 48"/>
              <a:gd name="T5" fmla="*/ 0 h 97"/>
              <a:gd name="T6" fmla="*/ 2147483647 w 48"/>
              <a:gd name="T7" fmla="*/ 0 h 97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97"/>
              <a:gd name="T14" fmla="*/ 48 w 48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6" name="Line 42"/>
          <p:cNvSpPr>
            <a:spLocks noChangeShapeType="1"/>
          </p:cNvSpPr>
          <p:nvPr/>
        </p:nvSpPr>
        <p:spPr bwMode="auto">
          <a:xfrm>
            <a:off x="3584010" y="1931988"/>
            <a:ext cx="2619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7" name="Rectangle 43"/>
          <p:cNvSpPr>
            <a:spLocks noChangeArrowheads="1"/>
          </p:cNvSpPr>
          <p:nvPr/>
        </p:nvSpPr>
        <p:spPr bwMode="auto">
          <a:xfrm>
            <a:off x="4436498" y="1931988"/>
            <a:ext cx="4968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Dm</a:t>
            </a:r>
          </a:p>
        </p:txBody>
      </p:sp>
      <p:sp>
        <p:nvSpPr>
          <p:cNvPr id="138" name="Rectangle 44"/>
          <p:cNvSpPr>
            <a:spLocks noChangeArrowheads="1"/>
          </p:cNvSpPr>
          <p:nvPr/>
        </p:nvSpPr>
        <p:spPr bwMode="auto">
          <a:xfrm>
            <a:off x="5166748" y="1865313"/>
            <a:ext cx="5191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Reg</a:t>
            </a:r>
          </a:p>
        </p:txBody>
      </p:sp>
      <p:sp>
        <p:nvSpPr>
          <p:cNvPr id="139" name="Freeform 45"/>
          <p:cNvSpPr>
            <a:spLocks/>
          </p:cNvSpPr>
          <p:nvPr/>
        </p:nvSpPr>
        <p:spPr bwMode="auto">
          <a:xfrm>
            <a:off x="5427098" y="1855788"/>
            <a:ext cx="227012" cy="458787"/>
          </a:xfrm>
          <a:custGeom>
            <a:avLst/>
            <a:gdLst>
              <a:gd name="T0" fmla="*/ 0 w 143"/>
              <a:gd name="T1" fmla="*/ 0 h 289"/>
              <a:gd name="T2" fmla="*/ 2147483647 w 143"/>
              <a:gd name="T3" fmla="*/ 0 h 289"/>
              <a:gd name="T4" fmla="*/ 2147483647 w 143"/>
              <a:gd name="T5" fmla="*/ 2147483647 h 289"/>
              <a:gd name="T6" fmla="*/ 0 w 143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3"/>
              <a:gd name="T13" fmla="*/ 0 h 289"/>
              <a:gd name="T14" fmla="*/ 143 w 143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" h="289">
                <a:moveTo>
                  <a:pt x="0" y="0"/>
                </a:moveTo>
                <a:lnTo>
                  <a:pt x="142" y="0"/>
                </a:lnTo>
                <a:lnTo>
                  <a:pt x="142" y="288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0" name="Line 46"/>
          <p:cNvSpPr>
            <a:spLocks noChangeShapeType="1"/>
          </p:cNvSpPr>
          <p:nvPr/>
        </p:nvSpPr>
        <p:spPr bwMode="auto">
          <a:xfrm>
            <a:off x="4963548" y="2084388"/>
            <a:ext cx="2333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1" name="Line 47"/>
          <p:cNvSpPr>
            <a:spLocks noChangeShapeType="1"/>
          </p:cNvSpPr>
          <p:nvPr/>
        </p:nvSpPr>
        <p:spPr bwMode="auto">
          <a:xfrm>
            <a:off x="4195198" y="2084388"/>
            <a:ext cx="2587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2" name="Freeform 48"/>
          <p:cNvSpPr>
            <a:spLocks/>
          </p:cNvSpPr>
          <p:nvPr/>
        </p:nvSpPr>
        <p:spPr bwMode="auto">
          <a:xfrm>
            <a:off x="4393635" y="2084388"/>
            <a:ext cx="684213" cy="306387"/>
          </a:xfrm>
          <a:custGeom>
            <a:avLst/>
            <a:gdLst>
              <a:gd name="T0" fmla="*/ 0 w 431"/>
              <a:gd name="T1" fmla="*/ 0 h 193"/>
              <a:gd name="T2" fmla="*/ 0 w 431"/>
              <a:gd name="T3" fmla="*/ 2147483647 h 193"/>
              <a:gd name="T4" fmla="*/ 2147483647 w 431"/>
              <a:gd name="T5" fmla="*/ 2147483647 h 193"/>
              <a:gd name="T6" fmla="*/ 2147483647 w 431"/>
              <a:gd name="T7" fmla="*/ 2147483647 h 193"/>
              <a:gd name="T8" fmla="*/ 2147483647 w 431"/>
              <a:gd name="T9" fmla="*/ 0 h 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"/>
              <a:gd name="T16" fmla="*/ 0 h 193"/>
              <a:gd name="T17" fmla="*/ 431 w 431"/>
              <a:gd name="T18" fmla="*/ 193 h 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3" name="Line 49"/>
          <p:cNvSpPr>
            <a:spLocks noChangeShapeType="1"/>
          </p:cNvSpPr>
          <p:nvPr/>
        </p:nvSpPr>
        <p:spPr bwMode="auto">
          <a:xfrm>
            <a:off x="3584010" y="2236788"/>
            <a:ext cx="2619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4" name="Freeform 50"/>
          <p:cNvSpPr>
            <a:spLocks/>
          </p:cNvSpPr>
          <p:nvPr/>
        </p:nvSpPr>
        <p:spPr bwMode="auto">
          <a:xfrm>
            <a:off x="3763398" y="2076450"/>
            <a:ext cx="534987" cy="441325"/>
          </a:xfrm>
          <a:custGeom>
            <a:avLst/>
            <a:gdLst>
              <a:gd name="T0" fmla="*/ 0 w 337"/>
              <a:gd name="T1" fmla="*/ 2147483647 h 278"/>
              <a:gd name="T2" fmla="*/ 0 w 337"/>
              <a:gd name="T3" fmla="*/ 2147483647 h 278"/>
              <a:gd name="T4" fmla="*/ 2147483647 w 337"/>
              <a:gd name="T5" fmla="*/ 2147483647 h 278"/>
              <a:gd name="T6" fmla="*/ 2147483647 w 337"/>
              <a:gd name="T7" fmla="*/ 2147483647 h 278"/>
              <a:gd name="T8" fmla="*/ 2147483647 w 337"/>
              <a:gd name="T9" fmla="*/ 0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7"/>
              <a:gd name="T16" fmla="*/ 0 h 278"/>
              <a:gd name="T17" fmla="*/ 337 w 337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45" name="Group 51"/>
          <p:cNvGrpSpPr>
            <a:grpSpLocks/>
          </p:cNvGrpSpPr>
          <p:nvPr/>
        </p:nvGrpSpPr>
        <p:grpSpPr bwMode="auto">
          <a:xfrm>
            <a:off x="4515873" y="2414588"/>
            <a:ext cx="352425" cy="763587"/>
            <a:chOff x="3279" y="1701"/>
            <a:chExt cx="222" cy="481"/>
          </a:xfrm>
        </p:grpSpPr>
        <p:sp>
          <p:nvSpPr>
            <p:cNvPr id="146" name="Freeform 52"/>
            <p:cNvSpPr>
              <a:spLocks/>
            </p:cNvSpPr>
            <p:nvPr/>
          </p:nvSpPr>
          <p:spPr bwMode="auto">
            <a:xfrm>
              <a:off x="3288" y="1701"/>
              <a:ext cx="213" cy="481"/>
            </a:xfrm>
            <a:custGeom>
              <a:avLst/>
              <a:gdLst>
                <a:gd name="T0" fmla="*/ 0 w 213"/>
                <a:gd name="T1" fmla="*/ 320 h 481"/>
                <a:gd name="T2" fmla="*/ 71 w 213"/>
                <a:gd name="T3" fmla="*/ 240 h 481"/>
                <a:gd name="T4" fmla="*/ 0 w 213"/>
                <a:gd name="T5" fmla="*/ 160 h 481"/>
                <a:gd name="T6" fmla="*/ 0 w 213"/>
                <a:gd name="T7" fmla="*/ 0 h 481"/>
                <a:gd name="T8" fmla="*/ 212 w 213"/>
                <a:gd name="T9" fmla="*/ 160 h 481"/>
                <a:gd name="T10" fmla="*/ 212 w 213"/>
                <a:gd name="T11" fmla="*/ 320 h 481"/>
                <a:gd name="T12" fmla="*/ 0 w 213"/>
                <a:gd name="T13" fmla="*/ 480 h 481"/>
                <a:gd name="T14" fmla="*/ 0 w 213"/>
                <a:gd name="T15" fmla="*/ 320 h 4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3"/>
                <a:gd name="T25" fmla="*/ 0 h 481"/>
                <a:gd name="T26" fmla="*/ 213 w 213"/>
                <a:gd name="T27" fmla="*/ 481 h 48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Rectangle 53"/>
            <p:cNvSpPr>
              <a:spLocks noChangeArrowheads="1"/>
            </p:cNvSpPr>
            <p:nvPr/>
          </p:nvSpPr>
          <p:spPr bwMode="auto">
            <a:xfrm rot="5400000">
              <a:off x="3192" y="1824"/>
              <a:ext cx="38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ALU</a:t>
              </a:r>
            </a:p>
          </p:txBody>
        </p:sp>
      </p:grpSp>
      <p:grpSp>
        <p:nvGrpSpPr>
          <p:cNvPr id="148" name="Group 54"/>
          <p:cNvGrpSpPr>
            <a:grpSpLocks/>
          </p:cNvGrpSpPr>
          <p:nvPr/>
        </p:nvGrpSpPr>
        <p:grpSpPr bwMode="auto">
          <a:xfrm>
            <a:off x="3036323" y="2566988"/>
            <a:ext cx="563562" cy="458787"/>
            <a:chOff x="2347" y="1797"/>
            <a:chExt cx="355" cy="289"/>
          </a:xfrm>
        </p:grpSpPr>
        <p:sp>
          <p:nvSpPr>
            <p:cNvPr id="149" name="Rectangle 55"/>
            <p:cNvSpPr>
              <a:spLocks noChangeArrowheads="1"/>
            </p:cNvSpPr>
            <p:nvPr/>
          </p:nvSpPr>
          <p:spPr bwMode="auto">
            <a:xfrm>
              <a:off x="2347" y="1803"/>
              <a:ext cx="27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Im</a:t>
              </a:r>
            </a:p>
          </p:txBody>
        </p:sp>
        <p:grpSp>
          <p:nvGrpSpPr>
            <p:cNvPr id="150" name="Group 56"/>
            <p:cNvGrpSpPr>
              <a:grpSpLocks/>
            </p:cNvGrpSpPr>
            <p:nvPr/>
          </p:nvGrpSpPr>
          <p:grpSpPr bwMode="auto">
            <a:xfrm>
              <a:off x="2362" y="1797"/>
              <a:ext cx="340" cy="289"/>
              <a:chOff x="2362" y="1797"/>
              <a:chExt cx="340" cy="289"/>
            </a:xfrm>
          </p:grpSpPr>
          <p:sp>
            <p:nvSpPr>
              <p:cNvPr id="151" name="Freeform 57"/>
              <p:cNvSpPr>
                <a:spLocks/>
              </p:cNvSpPr>
              <p:nvPr/>
            </p:nvSpPr>
            <p:spPr bwMode="auto">
              <a:xfrm>
                <a:off x="2362" y="1797"/>
                <a:ext cx="170" cy="289"/>
              </a:xfrm>
              <a:custGeom>
                <a:avLst/>
                <a:gdLst>
                  <a:gd name="T0" fmla="*/ 169 w 170"/>
                  <a:gd name="T1" fmla="*/ 0 h 289"/>
                  <a:gd name="T2" fmla="*/ 0 w 170"/>
                  <a:gd name="T3" fmla="*/ 0 h 289"/>
                  <a:gd name="T4" fmla="*/ 0 w 170"/>
                  <a:gd name="T5" fmla="*/ 288 h 289"/>
                  <a:gd name="T6" fmla="*/ 169 w 170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289"/>
                  <a:gd name="T14" fmla="*/ 170 w 170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Freeform 58"/>
              <p:cNvSpPr>
                <a:spLocks/>
              </p:cNvSpPr>
              <p:nvPr/>
            </p:nvSpPr>
            <p:spPr bwMode="auto">
              <a:xfrm>
                <a:off x="2531" y="1797"/>
                <a:ext cx="171" cy="289"/>
              </a:xfrm>
              <a:custGeom>
                <a:avLst/>
                <a:gdLst>
                  <a:gd name="T0" fmla="*/ 0 w 171"/>
                  <a:gd name="T1" fmla="*/ 0 h 289"/>
                  <a:gd name="T2" fmla="*/ 170 w 171"/>
                  <a:gd name="T3" fmla="*/ 0 h 289"/>
                  <a:gd name="T4" fmla="*/ 170 w 171"/>
                  <a:gd name="T5" fmla="*/ 288 h 289"/>
                  <a:gd name="T6" fmla="*/ 0 w 171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289"/>
                  <a:gd name="T14" fmla="*/ 171 w 171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53" name="Rectangle 59"/>
          <p:cNvSpPr>
            <a:spLocks noChangeArrowheads="1"/>
          </p:cNvSpPr>
          <p:nvPr/>
        </p:nvSpPr>
        <p:spPr bwMode="auto">
          <a:xfrm>
            <a:off x="3766573" y="2584450"/>
            <a:ext cx="5191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dirty="0" err="1">
                <a:ea typeface="宋体" charset="-122"/>
              </a:rPr>
              <a:t>Reg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54" name="Freeform 60"/>
          <p:cNvSpPr>
            <a:spLocks/>
          </p:cNvSpPr>
          <p:nvPr/>
        </p:nvSpPr>
        <p:spPr bwMode="auto">
          <a:xfrm>
            <a:off x="3790385" y="2566988"/>
            <a:ext cx="236538" cy="458787"/>
          </a:xfrm>
          <a:custGeom>
            <a:avLst/>
            <a:gdLst>
              <a:gd name="T0" fmla="*/ 2147483647 w 149"/>
              <a:gd name="T1" fmla="*/ 0 h 289"/>
              <a:gd name="T2" fmla="*/ 0 w 149"/>
              <a:gd name="T3" fmla="*/ 0 h 289"/>
              <a:gd name="T4" fmla="*/ 0 w 149"/>
              <a:gd name="T5" fmla="*/ 2147483647 h 289"/>
              <a:gd name="T6" fmla="*/ 2147483647 w 149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9"/>
              <a:gd name="T13" fmla="*/ 0 h 289"/>
              <a:gd name="T14" fmla="*/ 149 w 149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5" name="Line 61"/>
          <p:cNvSpPr>
            <a:spLocks noChangeShapeType="1"/>
          </p:cNvSpPr>
          <p:nvPr/>
        </p:nvSpPr>
        <p:spPr bwMode="auto">
          <a:xfrm>
            <a:off x="3601473" y="2795588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6" name="Freeform 62"/>
          <p:cNvSpPr>
            <a:spLocks/>
          </p:cNvSpPr>
          <p:nvPr/>
        </p:nvSpPr>
        <p:spPr bwMode="auto">
          <a:xfrm>
            <a:off x="3706248" y="2643188"/>
            <a:ext cx="76200" cy="153987"/>
          </a:xfrm>
          <a:custGeom>
            <a:avLst/>
            <a:gdLst>
              <a:gd name="T0" fmla="*/ 0 w 48"/>
              <a:gd name="T1" fmla="*/ 2147483647 h 97"/>
              <a:gd name="T2" fmla="*/ 0 w 48"/>
              <a:gd name="T3" fmla="*/ 0 h 97"/>
              <a:gd name="T4" fmla="*/ 2147483647 w 48"/>
              <a:gd name="T5" fmla="*/ 0 h 97"/>
              <a:gd name="T6" fmla="*/ 2147483647 w 48"/>
              <a:gd name="T7" fmla="*/ 0 h 97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97"/>
              <a:gd name="T14" fmla="*/ 48 w 48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7" name="Line 63"/>
          <p:cNvSpPr>
            <a:spLocks noChangeShapeType="1"/>
          </p:cNvSpPr>
          <p:nvPr/>
        </p:nvSpPr>
        <p:spPr bwMode="auto">
          <a:xfrm>
            <a:off x="4261873" y="2643188"/>
            <a:ext cx="2619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8" name="Rectangle 64"/>
          <p:cNvSpPr>
            <a:spLocks noChangeArrowheads="1"/>
          </p:cNvSpPr>
          <p:nvPr/>
        </p:nvSpPr>
        <p:spPr bwMode="auto">
          <a:xfrm>
            <a:off x="5063560" y="2576513"/>
            <a:ext cx="4968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Dm</a:t>
            </a:r>
          </a:p>
        </p:txBody>
      </p:sp>
      <p:grpSp>
        <p:nvGrpSpPr>
          <p:cNvPr id="159" name="Group 65"/>
          <p:cNvGrpSpPr>
            <a:grpSpLocks/>
          </p:cNvGrpSpPr>
          <p:nvPr/>
        </p:nvGrpSpPr>
        <p:grpSpPr bwMode="auto">
          <a:xfrm>
            <a:off x="5138173" y="2566988"/>
            <a:ext cx="515937" cy="458787"/>
            <a:chOff x="3671" y="1797"/>
            <a:chExt cx="325" cy="289"/>
          </a:xfrm>
        </p:grpSpPr>
        <p:sp>
          <p:nvSpPr>
            <p:cNvPr id="160" name="Freeform 66"/>
            <p:cNvSpPr>
              <a:spLocks/>
            </p:cNvSpPr>
            <p:nvPr/>
          </p:nvSpPr>
          <p:spPr bwMode="auto">
            <a:xfrm>
              <a:off x="3671" y="1797"/>
              <a:ext cx="162" cy="289"/>
            </a:xfrm>
            <a:custGeom>
              <a:avLst/>
              <a:gdLst>
                <a:gd name="T0" fmla="*/ 161 w 162"/>
                <a:gd name="T1" fmla="*/ 0 h 289"/>
                <a:gd name="T2" fmla="*/ 0 w 162"/>
                <a:gd name="T3" fmla="*/ 0 h 289"/>
                <a:gd name="T4" fmla="*/ 0 w 162"/>
                <a:gd name="T5" fmla="*/ 288 h 289"/>
                <a:gd name="T6" fmla="*/ 161 w 162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289"/>
                <a:gd name="T14" fmla="*/ 162 w 162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289">
                  <a:moveTo>
                    <a:pt x="16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1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Freeform 67"/>
            <p:cNvSpPr>
              <a:spLocks/>
            </p:cNvSpPr>
            <p:nvPr/>
          </p:nvSpPr>
          <p:spPr bwMode="auto">
            <a:xfrm>
              <a:off x="3832" y="1797"/>
              <a:ext cx="164" cy="289"/>
            </a:xfrm>
            <a:custGeom>
              <a:avLst/>
              <a:gdLst>
                <a:gd name="T0" fmla="*/ 0 w 164"/>
                <a:gd name="T1" fmla="*/ 0 h 289"/>
                <a:gd name="T2" fmla="*/ 163 w 164"/>
                <a:gd name="T3" fmla="*/ 0 h 289"/>
                <a:gd name="T4" fmla="*/ 163 w 164"/>
                <a:gd name="T5" fmla="*/ 288 h 289"/>
                <a:gd name="T6" fmla="*/ 0 w 164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4"/>
                <a:gd name="T13" fmla="*/ 0 h 289"/>
                <a:gd name="T14" fmla="*/ 164 w 164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4" h="289">
                  <a:moveTo>
                    <a:pt x="0" y="0"/>
                  </a:moveTo>
                  <a:lnTo>
                    <a:pt x="163" y="0"/>
                  </a:lnTo>
                  <a:lnTo>
                    <a:pt x="163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2" name="Rectangle 68"/>
          <p:cNvSpPr>
            <a:spLocks noChangeArrowheads="1"/>
          </p:cNvSpPr>
          <p:nvPr/>
        </p:nvSpPr>
        <p:spPr bwMode="auto">
          <a:xfrm>
            <a:off x="5844610" y="2576513"/>
            <a:ext cx="5191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Reg</a:t>
            </a:r>
          </a:p>
        </p:txBody>
      </p:sp>
      <p:grpSp>
        <p:nvGrpSpPr>
          <p:cNvPr id="163" name="Group 69"/>
          <p:cNvGrpSpPr>
            <a:grpSpLocks/>
          </p:cNvGrpSpPr>
          <p:nvPr/>
        </p:nvGrpSpPr>
        <p:grpSpPr bwMode="auto">
          <a:xfrm>
            <a:off x="5881123" y="2566988"/>
            <a:ext cx="450850" cy="458787"/>
            <a:chOff x="4139" y="1797"/>
            <a:chExt cx="284" cy="289"/>
          </a:xfrm>
        </p:grpSpPr>
        <p:sp>
          <p:nvSpPr>
            <p:cNvPr id="164" name="Freeform 70"/>
            <p:cNvSpPr>
              <a:spLocks/>
            </p:cNvSpPr>
            <p:nvPr/>
          </p:nvSpPr>
          <p:spPr bwMode="auto">
            <a:xfrm>
              <a:off x="4139" y="1797"/>
              <a:ext cx="142" cy="289"/>
            </a:xfrm>
            <a:custGeom>
              <a:avLst/>
              <a:gdLst>
                <a:gd name="T0" fmla="*/ 141 w 142"/>
                <a:gd name="T1" fmla="*/ 0 h 289"/>
                <a:gd name="T2" fmla="*/ 0 w 142"/>
                <a:gd name="T3" fmla="*/ 0 h 289"/>
                <a:gd name="T4" fmla="*/ 0 w 142"/>
                <a:gd name="T5" fmla="*/ 288 h 289"/>
                <a:gd name="T6" fmla="*/ 141 w 142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289"/>
                <a:gd name="T14" fmla="*/ 142 w 142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71"/>
            <p:cNvSpPr>
              <a:spLocks/>
            </p:cNvSpPr>
            <p:nvPr/>
          </p:nvSpPr>
          <p:spPr bwMode="auto">
            <a:xfrm>
              <a:off x="4280" y="1797"/>
              <a:ext cx="143" cy="289"/>
            </a:xfrm>
            <a:custGeom>
              <a:avLst/>
              <a:gdLst>
                <a:gd name="T0" fmla="*/ 0 w 143"/>
                <a:gd name="T1" fmla="*/ 0 h 289"/>
                <a:gd name="T2" fmla="*/ 142 w 143"/>
                <a:gd name="T3" fmla="*/ 0 h 289"/>
                <a:gd name="T4" fmla="*/ 142 w 143"/>
                <a:gd name="T5" fmla="*/ 288 h 289"/>
                <a:gd name="T6" fmla="*/ 0 w 143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3"/>
                <a:gd name="T13" fmla="*/ 0 h 289"/>
                <a:gd name="T14" fmla="*/ 143 w 143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6" name="Line 72"/>
          <p:cNvSpPr>
            <a:spLocks noChangeShapeType="1"/>
          </p:cNvSpPr>
          <p:nvPr/>
        </p:nvSpPr>
        <p:spPr bwMode="auto">
          <a:xfrm>
            <a:off x="5641410" y="2795588"/>
            <a:ext cx="2333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7" name="Line 73"/>
          <p:cNvSpPr>
            <a:spLocks noChangeShapeType="1"/>
          </p:cNvSpPr>
          <p:nvPr/>
        </p:nvSpPr>
        <p:spPr bwMode="auto">
          <a:xfrm>
            <a:off x="4873060" y="2795588"/>
            <a:ext cx="258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8" name="Freeform 74"/>
          <p:cNvSpPr>
            <a:spLocks/>
          </p:cNvSpPr>
          <p:nvPr/>
        </p:nvSpPr>
        <p:spPr bwMode="auto">
          <a:xfrm>
            <a:off x="5071498" y="2795588"/>
            <a:ext cx="684212" cy="306387"/>
          </a:xfrm>
          <a:custGeom>
            <a:avLst/>
            <a:gdLst>
              <a:gd name="T0" fmla="*/ 0 w 431"/>
              <a:gd name="T1" fmla="*/ 0 h 193"/>
              <a:gd name="T2" fmla="*/ 0 w 431"/>
              <a:gd name="T3" fmla="*/ 2147483647 h 193"/>
              <a:gd name="T4" fmla="*/ 2147483647 w 431"/>
              <a:gd name="T5" fmla="*/ 2147483647 h 193"/>
              <a:gd name="T6" fmla="*/ 2147483647 w 431"/>
              <a:gd name="T7" fmla="*/ 2147483647 h 193"/>
              <a:gd name="T8" fmla="*/ 2147483647 w 431"/>
              <a:gd name="T9" fmla="*/ 0 h 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"/>
              <a:gd name="T16" fmla="*/ 0 h 193"/>
              <a:gd name="T17" fmla="*/ 431 w 431"/>
              <a:gd name="T18" fmla="*/ 193 h 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9" name="Line 75"/>
          <p:cNvSpPr>
            <a:spLocks noChangeShapeType="1"/>
          </p:cNvSpPr>
          <p:nvPr/>
        </p:nvSpPr>
        <p:spPr bwMode="auto">
          <a:xfrm>
            <a:off x="4261873" y="2947988"/>
            <a:ext cx="2619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0" name="Freeform 76"/>
          <p:cNvSpPr>
            <a:spLocks/>
          </p:cNvSpPr>
          <p:nvPr/>
        </p:nvSpPr>
        <p:spPr bwMode="auto">
          <a:xfrm>
            <a:off x="4415860" y="2787650"/>
            <a:ext cx="534988" cy="441325"/>
          </a:xfrm>
          <a:custGeom>
            <a:avLst/>
            <a:gdLst>
              <a:gd name="T0" fmla="*/ 0 w 337"/>
              <a:gd name="T1" fmla="*/ 2147483647 h 278"/>
              <a:gd name="T2" fmla="*/ 0 w 337"/>
              <a:gd name="T3" fmla="*/ 2147483647 h 278"/>
              <a:gd name="T4" fmla="*/ 2147483647 w 337"/>
              <a:gd name="T5" fmla="*/ 2147483647 h 278"/>
              <a:gd name="T6" fmla="*/ 2147483647 w 337"/>
              <a:gd name="T7" fmla="*/ 2147483647 h 278"/>
              <a:gd name="T8" fmla="*/ 2147483647 w 337"/>
              <a:gd name="T9" fmla="*/ 0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7"/>
              <a:gd name="T16" fmla="*/ 0 h 278"/>
              <a:gd name="T17" fmla="*/ 337 w 337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1" name="Freeform 77"/>
          <p:cNvSpPr>
            <a:spLocks/>
          </p:cNvSpPr>
          <p:nvPr/>
        </p:nvSpPr>
        <p:spPr bwMode="auto">
          <a:xfrm>
            <a:off x="5749360" y="3506788"/>
            <a:ext cx="684213" cy="306387"/>
          </a:xfrm>
          <a:custGeom>
            <a:avLst/>
            <a:gdLst>
              <a:gd name="T0" fmla="*/ 0 w 431"/>
              <a:gd name="T1" fmla="*/ 0 h 193"/>
              <a:gd name="T2" fmla="*/ 0 w 431"/>
              <a:gd name="T3" fmla="*/ 2147483647 h 193"/>
              <a:gd name="T4" fmla="*/ 2147483647 w 431"/>
              <a:gd name="T5" fmla="*/ 2147483647 h 193"/>
              <a:gd name="T6" fmla="*/ 2147483647 w 431"/>
              <a:gd name="T7" fmla="*/ 2147483647 h 193"/>
              <a:gd name="T8" fmla="*/ 2147483647 w 431"/>
              <a:gd name="T9" fmla="*/ 0 h 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"/>
              <a:gd name="T16" fmla="*/ 0 h 193"/>
              <a:gd name="T17" fmla="*/ 431 w 431"/>
              <a:gd name="T18" fmla="*/ 193 h 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72" name="Group 78"/>
          <p:cNvGrpSpPr>
            <a:grpSpLocks/>
          </p:cNvGrpSpPr>
          <p:nvPr/>
        </p:nvGrpSpPr>
        <p:grpSpPr bwMode="auto">
          <a:xfrm>
            <a:off x="5193735" y="3125788"/>
            <a:ext cx="352425" cy="763587"/>
            <a:chOff x="3706" y="2149"/>
            <a:chExt cx="222" cy="481"/>
          </a:xfrm>
        </p:grpSpPr>
        <p:sp>
          <p:nvSpPr>
            <p:cNvPr id="173" name="Freeform 79"/>
            <p:cNvSpPr>
              <a:spLocks/>
            </p:cNvSpPr>
            <p:nvPr/>
          </p:nvSpPr>
          <p:spPr bwMode="auto">
            <a:xfrm>
              <a:off x="3715" y="2149"/>
              <a:ext cx="213" cy="481"/>
            </a:xfrm>
            <a:custGeom>
              <a:avLst/>
              <a:gdLst>
                <a:gd name="T0" fmla="*/ 0 w 213"/>
                <a:gd name="T1" fmla="*/ 320 h 481"/>
                <a:gd name="T2" fmla="*/ 71 w 213"/>
                <a:gd name="T3" fmla="*/ 240 h 481"/>
                <a:gd name="T4" fmla="*/ 0 w 213"/>
                <a:gd name="T5" fmla="*/ 160 h 481"/>
                <a:gd name="T6" fmla="*/ 0 w 213"/>
                <a:gd name="T7" fmla="*/ 0 h 481"/>
                <a:gd name="T8" fmla="*/ 212 w 213"/>
                <a:gd name="T9" fmla="*/ 160 h 481"/>
                <a:gd name="T10" fmla="*/ 212 w 213"/>
                <a:gd name="T11" fmla="*/ 320 h 481"/>
                <a:gd name="T12" fmla="*/ 0 w 213"/>
                <a:gd name="T13" fmla="*/ 480 h 481"/>
                <a:gd name="T14" fmla="*/ 0 w 213"/>
                <a:gd name="T15" fmla="*/ 320 h 4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3"/>
                <a:gd name="T25" fmla="*/ 0 h 481"/>
                <a:gd name="T26" fmla="*/ 213 w 213"/>
                <a:gd name="T27" fmla="*/ 481 h 48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Rectangle 80"/>
            <p:cNvSpPr>
              <a:spLocks noChangeArrowheads="1"/>
            </p:cNvSpPr>
            <p:nvPr/>
          </p:nvSpPr>
          <p:spPr bwMode="auto">
            <a:xfrm rot="5400000">
              <a:off x="3619" y="2272"/>
              <a:ext cx="38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ALU</a:t>
              </a:r>
            </a:p>
          </p:txBody>
        </p:sp>
      </p:grpSp>
      <p:grpSp>
        <p:nvGrpSpPr>
          <p:cNvPr id="175" name="Group 81"/>
          <p:cNvGrpSpPr>
            <a:grpSpLocks/>
          </p:cNvGrpSpPr>
          <p:nvPr/>
        </p:nvGrpSpPr>
        <p:grpSpPr bwMode="auto">
          <a:xfrm>
            <a:off x="3714185" y="3278188"/>
            <a:ext cx="563563" cy="458787"/>
            <a:chOff x="2774" y="2245"/>
            <a:chExt cx="355" cy="289"/>
          </a:xfrm>
        </p:grpSpPr>
        <p:sp>
          <p:nvSpPr>
            <p:cNvPr id="176" name="Rectangle 82"/>
            <p:cNvSpPr>
              <a:spLocks noChangeArrowheads="1"/>
            </p:cNvSpPr>
            <p:nvPr/>
          </p:nvSpPr>
          <p:spPr bwMode="auto">
            <a:xfrm>
              <a:off x="2774" y="2251"/>
              <a:ext cx="27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Im</a:t>
              </a:r>
            </a:p>
          </p:txBody>
        </p:sp>
        <p:grpSp>
          <p:nvGrpSpPr>
            <p:cNvPr id="177" name="Group 83"/>
            <p:cNvGrpSpPr>
              <a:grpSpLocks/>
            </p:cNvGrpSpPr>
            <p:nvPr/>
          </p:nvGrpSpPr>
          <p:grpSpPr bwMode="auto">
            <a:xfrm>
              <a:off x="2789" y="2245"/>
              <a:ext cx="340" cy="289"/>
              <a:chOff x="2789" y="2245"/>
              <a:chExt cx="340" cy="289"/>
            </a:xfrm>
          </p:grpSpPr>
          <p:sp>
            <p:nvSpPr>
              <p:cNvPr id="178" name="Freeform 84"/>
              <p:cNvSpPr>
                <a:spLocks/>
              </p:cNvSpPr>
              <p:nvPr/>
            </p:nvSpPr>
            <p:spPr bwMode="auto">
              <a:xfrm>
                <a:off x="2789" y="2245"/>
                <a:ext cx="170" cy="289"/>
              </a:xfrm>
              <a:custGeom>
                <a:avLst/>
                <a:gdLst>
                  <a:gd name="T0" fmla="*/ 169 w 170"/>
                  <a:gd name="T1" fmla="*/ 0 h 289"/>
                  <a:gd name="T2" fmla="*/ 0 w 170"/>
                  <a:gd name="T3" fmla="*/ 0 h 289"/>
                  <a:gd name="T4" fmla="*/ 0 w 170"/>
                  <a:gd name="T5" fmla="*/ 288 h 289"/>
                  <a:gd name="T6" fmla="*/ 169 w 170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289"/>
                  <a:gd name="T14" fmla="*/ 170 w 170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9" name="Freeform 85"/>
              <p:cNvSpPr>
                <a:spLocks/>
              </p:cNvSpPr>
              <p:nvPr/>
            </p:nvSpPr>
            <p:spPr bwMode="auto">
              <a:xfrm>
                <a:off x="2958" y="2245"/>
                <a:ext cx="171" cy="289"/>
              </a:xfrm>
              <a:custGeom>
                <a:avLst/>
                <a:gdLst>
                  <a:gd name="T0" fmla="*/ 0 w 171"/>
                  <a:gd name="T1" fmla="*/ 0 h 289"/>
                  <a:gd name="T2" fmla="*/ 170 w 171"/>
                  <a:gd name="T3" fmla="*/ 0 h 289"/>
                  <a:gd name="T4" fmla="*/ 170 w 171"/>
                  <a:gd name="T5" fmla="*/ 288 h 289"/>
                  <a:gd name="T6" fmla="*/ 0 w 171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289"/>
                  <a:gd name="T14" fmla="*/ 171 w 171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80" name="Rectangle 86"/>
          <p:cNvSpPr>
            <a:spLocks noChangeArrowheads="1"/>
          </p:cNvSpPr>
          <p:nvPr/>
        </p:nvSpPr>
        <p:spPr bwMode="auto">
          <a:xfrm>
            <a:off x="4444435" y="3295650"/>
            <a:ext cx="5191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dirty="0" err="1">
                <a:ea typeface="宋体" charset="-122"/>
              </a:rPr>
              <a:t>Reg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81" name="Freeform 87"/>
          <p:cNvSpPr>
            <a:spLocks/>
          </p:cNvSpPr>
          <p:nvPr/>
        </p:nvSpPr>
        <p:spPr bwMode="auto">
          <a:xfrm>
            <a:off x="4468248" y="3278188"/>
            <a:ext cx="236537" cy="458787"/>
          </a:xfrm>
          <a:custGeom>
            <a:avLst/>
            <a:gdLst>
              <a:gd name="T0" fmla="*/ 2147483647 w 149"/>
              <a:gd name="T1" fmla="*/ 0 h 289"/>
              <a:gd name="T2" fmla="*/ 0 w 149"/>
              <a:gd name="T3" fmla="*/ 0 h 289"/>
              <a:gd name="T4" fmla="*/ 0 w 149"/>
              <a:gd name="T5" fmla="*/ 2147483647 h 289"/>
              <a:gd name="T6" fmla="*/ 2147483647 w 149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9"/>
              <a:gd name="T13" fmla="*/ 0 h 289"/>
              <a:gd name="T14" fmla="*/ 149 w 149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2" name="Line 88"/>
          <p:cNvSpPr>
            <a:spLocks noChangeShapeType="1"/>
          </p:cNvSpPr>
          <p:nvPr/>
        </p:nvSpPr>
        <p:spPr bwMode="auto">
          <a:xfrm>
            <a:off x="4279335" y="3506788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3" name="Freeform 89"/>
          <p:cNvSpPr>
            <a:spLocks/>
          </p:cNvSpPr>
          <p:nvPr/>
        </p:nvSpPr>
        <p:spPr bwMode="auto">
          <a:xfrm>
            <a:off x="4384110" y="3354388"/>
            <a:ext cx="76200" cy="153987"/>
          </a:xfrm>
          <a:custGeom>
            <a:avLst/>
            <a:gdLst>
              <a:gd name="T0" fmla="*/ 0 w 48"/>
              <a:gd name="T1" fmla="*/ 2147483647 h 97"/>
              <a:gd name="T2" fmla="*/ 0 w 48"/>
              <a:gd name="T3" fmla="*/ 0 h 97"/>
              <a:gd name="T4" fmla="*/ 2147483647 w 48"/>
              <a:gd name="T5" fmla="*/ 0 h 97"/>
              <a:gd name="T6" fmla="*/ 2147483647 w 48"/>
              <a:gd name="T7" fmla="*/ 0 h 97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97"/>
              <a:gd name="T14" fmla="*/ 48 w 48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4" name="Line 90"/>
          <p:cNvSpPr>
            <a:spLocks noChangeShapeType="1"/>
          </p:cNvSpPr>
          <p:nvPr/>
        </p:nvSpPr>
        <p:spPr bwMode="auto">
          <a:xfrm>
            <a:off x="4939735" y="3354388"/>
            <a:ext cx="2619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5" name="Rectangle 91"/>
          <p:cNvSpPr>
            <a:spLocks noChangeArrowheads="1"/>
          </p:cNvSpPr>
          <p:nvPr/>
        </p:nvSpPr>
        <p:spPr bwMode="auto">
          <a:xfrm>
            <a:off x="5741423" y="3287713"/>
            <a:ext cx="4968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Dm</a:t>
            </a:r>
          </a:p>
        </p:txBody>
      </p:sp>
      <p:grpSp>
        <p:nvGrpSpPr>
          <p:cNvPr id="186" name="Group 92"/>
          <p:cNvGrpSpPr>
            <a:grpSpLocks/>
          </p:cNvGrpSpPr>
          <p:nvPr/>
        </p:nvGrpSpPr>
        <p:grpSpPr bwMode="auto">
          <a:xfrm>
            <a:off x="5816035" y="3278188"/>
            <a:ext cx="515938" cy="458787"/>
            <a:chOff x="4098" y="2245"/>
            <a:chExt cx="325" cy="289"/>
          </a:xfrm>
        </p:grpSpPr>
        <p:sp>
          <p:nvSpPr>
            <p:cNvPr id="187" name="Freeform 93"/>
            <p:cNvSpPr>
              <a:spLocks/>
            </p:cNvSpPr>
            <p:nvPr/>
          </p:nvSpPr>
          <p:spPr bwMode="auto">
            <a:xfrm>
              <a:off x="4098" y="2245"/>
              <a:ext cx="162" cy="289"/>
            </a:xfrm>
            <a:custGeom>
              <a:avLst/>
              <a:gdLst>
                <a:gd name="T0" fmla="*/ 161 w 162"/>
                <a:gd name="T1" fmla="*/ 0 h 289"/>
                <a:gd name="T2" fmla="*/ 0 w 162"/>
                <a:gd name="T3" fmla="*/ 0 h 289"/>
                <a:gd name="T4" fmla="*/ 0 w 162"/>
                <a:gd name="T5" fmla="*/ 288 h 289"/>
                <a:gd name="T6" fmla="*/ 161 w 162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289"/>
                <a:gd name="T14" fmla="*/ 162 w 162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289">
                  <a:moveTo>
                    <a:pt x="16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1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94"/>
            <p:cNvSpPr>
              <a:spLocks/>
            </p:cNvSpPr>
            <p:nvPr/>
          </p:nvSpPr>
          <p:spPr bwMode="auto">
            <a:xfrm>
              <a:off x="4259" y="2245"/>
              <a:ext cx="164" cy="289"/>
            </a:xfrm>
            <a:custGeom>
              <a:avLst/>
              <a:gdLst>
                <a:gd name="T0" fmla="*/ 0 w 164"/>
                <a:gd name="T1" fmla="*/ 0 h 289"/>
                <a:gd name="T2" fmla="*/ 163 w 164"/>
                <a:gd name="T3" fmla="*/ 0 h 289"/>
                <a:gd name="T4" fmla="*/ 163 w 164"/>
                <a:gd name="T5" fmla="*/ 288 h 289"/>
                <a:gd name="T6" fmla="*/ 0 w 164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4"/>
                <a:gd name="T13" fmla="*/ 0 h 289"/>
                <a:gd name="T14" fmla="*/ 164 w 164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4" h="289">
                  <a:moveTo>
                    <a:pt x="0" y="0"/>
                  </a:moveTo>
                  <a:lnTo>
                    <a:pt x="163" y="0"/>
                  </a:lnTo>
                  <a:lnTo>
                    <a:pt x="163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9" name="Rectangle 95"/>
          <p:cNvSpPr>
            <a:spLocks noChangeArrowheads="1"/>
          </p:cNvSpPr>
          <p:nvPr/>
        </p:nvSpPr>
        <p:spPr bwMode="auto">
          <a:xfrm>
            <a:off x="6522473" y="3287713"/>
            <a:ext cx="5191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Reg</a:t>
            </a:r>
          </a:p>
        </p:txBody>
      </p:sp>
      <p:grpSp>
        <p:nvGrpSpPr>
          <p:cNvPr id="190" name="Group 96"/>
          <p:cNvGrpSpPr>
            <a:grpSpLocks/>
          </p:cNvGrpSpPr>
          <p:nvPr/>
        </p:nvGrpSpPr>
        <p:grpSpPr bwMode="auto">
          <a:xfrm>
            <a:off x="6558985" y="3278188"/>
            <a:ext cx="450850" cy="458787"/>
            <a:chOff x="4566" y="2245"/>
            <a:chExt cx="284" cy="289"/>
          </a:xfrm>
        </p:grpSpPr>
        <p:sp>
          <p:nvSpPr>
            <p:cNvPr id="191" name="Freeform 97"/>
            <p:cNvSpPr>
              <a:spLocks/>
            </p:cNvSpPr>
            <p:nvPr/>
          </p:nvSpPr>
          <p:spPr bwMode="auto">
            <a:xfrm>
              <a:off x="4566" y="2245"/>
              <a:ext cx="142" cy="289"/>
            </a:xfrm>
            <a:custGeom>
              <a:avLst/>
              <a:gdLst>
                <a:gd name="T0" fmla="*/ 141 w 142"/>
                <a:gd name="T1" fmla="*/ 0 h 289"/>
                <a:gd name="T2" fmla="*/ 0 w 142"/>
                <a:gd name="T3" fmla="*/ 0 h 289"/>
                <a:gd name="T4" fmla="*/ 0 w 142"/>
                <a:gd name="T5" fmla="*/ 288 h 289"/>
                <a:gd name="T6" fmla="*/ 141 w 142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289"/>
                <a:gd name="T14" fmla="*/ 142 w 142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98"/>
            <p:cNvSpPr>
              <a:spLocks/>
            </p:cNvSpPr>
            <p:nvPr/>
          </p:nvSpPr>
          <p:spPr bwMode="auto">
            <a:xfrm>
              <a:off x="4707" y="2245"/>
              <a:ext cx="143" cy="289"/>
            </a:xfrm>
            <a:custGeom>
              <a:avLst/>
              <a:gdLst>
                <a:gd name="T0" fmla="*/ 0 w 143"/>
                <a:gd name="T1" fmla="*/ 0 h 289"/>
                <a:gd name="T2" fmla="*/ 142 w 143"/>
                <a:gd name="T3" fmla="*/ 0 h 289"/>
                <a:gd name="T4" fmla="*/ 142 w 143"/>
                <a:gd name="T5" fmla="*/ 288 h 289"/>
                <a:gd name="T6" fmla="*/ 0 w 143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3"/>
                <a:gd name="T13" fmla="*/ 0 h 289"/>
                <a:gd name="T14" fmla="*/ 143 w 143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3" name="Line 99"/>
          <p:cNvSpPr>
            <a:spLocks noChangeShapeType="1"/>
          </p:cNvSpPr>
          <p:nvPr/>
        </p:nvSpPr>
        <p:spPr bwMode="auto">
          <a:xfrm>
            <a:off x="6319273" y="3506788"/>
            <a:ext cx="2333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4" name="Line 100"/>
          <p:cNvSpPr>
            <a:spLocks noChangeShapeType="1"/>
          </p:cNvSpPr>
          <p:nvPr/>
        </p:nvSpPr>
        <p:spPr bwMode="auto">
          <a:xfrm>
            <a:off x="5550923" y="3506788"/>
            <a:ext cx="2587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5" name="Line 101"/>
          <p:cNvSpPr>
            <a:spLocks noChangeShapeType="1"/>
          </p:cNvSpPr>
          <p:nvPr/>
        </p:nvSpPr>
        <p:spPr bwMode="auto">
          <a:xfrm>
            <a:off x="4939735" y="3659188"/>
            <a:ext cx="2619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6" name="Freeform 102"/>
          <p:cNvSpPr>
            <a:spLocks/>
          </p:cNvSpPr>
          <p:nvPr/>
        </p:nvSpPr>
        <p:spPr bwMode="auto">
          <a:xfrm>
            <a:off x="5119123" y="3498850"/>
            <a:ext cx="534987" cy="441325"/>
          </a:xfrm>
          <a:custGeom>
            <a:avLst/>
            <a:gdLst>
              <a:gd name="T0" fmla="*/ 0 w 337"/>
              <a:gd name="T1" fmla="*/ 2147483647 h 278"/>
              <a:gd name="T2" fmla="*/ 0 w 337"/>
              <a:gd name="T3" fmla="*/ 2147483647 h 278"/>
              <a:gd name="T4" fmla="*/ 2147483647 w 337"/>
              <a:gd name="T5" fmla="*/ 2147483647 h 278"/>
              <a:gd name="T6" fmla="*/ 2147483647 w 337"/>
              <a:gd name="T7" fmla="*/ 2147483647 h 278"/>
              <a:gd name="T8" fmla="*/ 2147483647 w 337"/>
              <a:gd name="T9" fmla="*/ 0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7"/>
              <a:gd name="T16" fmla="*/ 0 h 278"/>
              <a:gd name="T17" fmla="*/ 337 w 337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7" name="Line 155"/>
          <p:cNvSpPr>
            <a:spLocks noChangeShapeType="1"/>
          </p:cNvSpPr>
          <p:nvPr/>
        </p:nvSpPr>
        <p:spPr bwMode="auto">
          <a:xfrm>
            <a:off x="5051685" y="2083633"/>
            <a:ext cx="14989" cy="131913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8" name="Rectangle 11"/>
          <p:cNvSpPr>
            <a:spLocks noChangeArrowheads="1"/>
          </p:cNvSpPr>
          <p:nvPr/>
        </p:nvSpPr>
        <p:spPr bwMode="auto">
          <a:xfrm>
            <a:off x="365263" y="3202625"/>
            <a:ext cx="181299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 dirty="0">
                <a:ea typeface="宋体" charset="-122"/>
                <a:cs typeface="Times New Roman" pitchFamily="18" charset="0"/>
              </a:rPr>
              <a:t>add $t1,$t1,$t2</a:t>
            </a:r>
          </a:p>
        </p:txBody>
      </p:sp>
      <p:cxnSp>
        <p:nvCxnSpPr>
          <p:cNvPr id="199" name="直接箭头连接符 198"/>
          <p:cNvCxnSpPr/>
          <p:nvPr/>
        </p:nvCxnSpPr>
        <p:spPr bwMode="auto">
          <a:xfrm>
            <a:off x="197873" y="2034808"/>
            <a:ext cx="11989" cy="160780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0" name="Line 155"/>
          <p:cNvSpPr>
            <a:spLocks noChangeShapeType="1"/>
          </p:cNvSpPr>
          <p:nvPr/>
        </p:nvSpPr>
        <p:spPr bwMode="auto">
          <a:xfrm>
            <a:off x="4919275" y="2820643"/>
            <a:ext cx="132410" cy="85194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7384"/>
            <a:ext cx="9144000" cy="88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P234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11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(1)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单周期方式下，时钟周期为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200+50+100+200+50=600ps,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故一条指令的执行时间为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600ps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(2)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多周期方式下，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CPI=0.25*7+0.10*6+0.52*5+0.11*4+0.02*4=5.47,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存储器操作变为在两个时钟周期内完成后，多周期数据通路的时钟周期为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100ps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，故平均一条指令的执行时间为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100*5.47=547ps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(3)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流水线方式下，存储器操作变为在两个时钟周期内完成后，其流水线包含了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7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个阶段。</a:t>
            </a:r>
          </a:p>
          <a:p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对于分支指令，若预测正确，则不需要额外时钟周期，故只需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个时钟周期；若预测错误，则因为分支延迟损失时间片为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，所以应该将错误预取的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条指令冲刷掉，额外多用了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个时钟周期，因此预测错误时共需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个时钟周期，故分支指令的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CPI=0.25*3+0.75*1=1.5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对于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load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指令，因为一个存储操作占用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个时钟周期，所以随后第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条指令则需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个（其中阻塞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个）时钟周期；随后第二条指令需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个（其中阻塞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个）时钟周期，以后的指令都不需要阻塞，故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CPI=1/2*3+1/4*2+2/8*1=2.25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对于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ALU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指令，随后的数据相关指令都可以通过转发解决，故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CPI=1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对于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store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指令，不会发生数据冒险，故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CPI=1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对于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jump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指令，最快也要在译码阶段才能确定转移地址，因此需阻塞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个时钟周期，加上本身一个时钟周期，共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个时钟周期，故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CPI=3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因此综合 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CPI=0.25*2.25+0.10*1+0.52*1+0.11*1.5+0.02*3=1.41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，所以，平均一条指令的执行时间为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1.41*100=141ps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由上述分析可知，流水线处理器的指令执行速度最快，</a:t>
            </a:r>
            <a:r>
              <a:rPr lang="zh-CN" altLang="en-US" sz="200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是单周期的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600/141 ≈ 4.26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倍，是多周期的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547/141 ≈ 3.844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倍。</a:t>
            </a: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7384"/>
            <a:ext cx="910850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P232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ALU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操作时间缩短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20%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，不能加快流水线执行速度，因为指令流水线的执行速度取决于最慢的功能部件所用时间，最慢的是存储器，只有缩短了存储器的操作时间才可能加快流水线速度 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ALU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操作时间延长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20%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时，变为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180ps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，比存储器所用时间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200ps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还小，因此，对流水线性能没有影响。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</a:t>
            </a: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ALU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操作时间延长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40%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时，变为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210ps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，比存储器所用时间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200ps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大，因此，在不考虑流水段寄存器延时的情况下，流水线的时钟周期从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200ps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变为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210ps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，流水线执行速度降低了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(210-200)/200=5%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27384"/>
            <a:ext cx="9108504" cy="411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P232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ms(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毫秒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), </a:t>
            </a:r>
            <a:r>
              <a:rPr lang="el-GR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μ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s(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微秒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), ns(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纳秒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), 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ps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皮秒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   10</a:t>
            </a:r>
            <a:r>
              <a:rPr lang="en-US" altLang="zh-CN" sz="2000" baseline="30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-12</a:t>
            </a:r>
          </a:p>
          <a:p>
            <a:endParaRPr lang="en-US" altLang="zh-CN" sz="2000" baseline="30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）非流水线处理器上执行该程序的时间大约为：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100ps*10</a:t>
            </a:r>
            <a:r>
              <a:rPr lang="en-US" altLang="zh-CN" sz="2000" baseline="30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6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=100</a:t>
            </a:r>
            <a:r>
              <a:rPr lang="el-GR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μ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）若在一个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级流水线的处理器上执行，忽略流水段之间的寄存器延时，理想情况下，每个时钟周期为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100/20=5ps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，所以程序执行时间大约为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*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10</a:t>
            </a:r>
            <a:r>
              <a:rPr lang="en-US" altLang="zh-CN" sz="2000" baseline="30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6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=5</a:t>
            </a:r>
            <a:r>
              <a:rPr lang="el-GR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μ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。因此，大约快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100/5=20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倍。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）流水段之间数据的传递产生的额外开销，使得一条指令的执行时间被延长，即影响了指令执行时间；同时也延长了每个流水段的时间，即影响了</a:t>
            </a:r>
            <a:r>
              <a:rPr lang="zh-CN" altLang="en-US" sz="200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指令</a:t>
            </a:r>
            <a:r>
              <a:rPr lang="zh-CN" altLang="en-US" sz="200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吞吐率 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27384"/>
            <a:ext cx="910850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P233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  <a:endParaRPr lang="en-US" altLang="zh-CN" sz="2000" baseline="30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）两级流水线的平衡点在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之间，其前面一个流水段的组合逻辑延时为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80+30+60=170ps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，后面一个流水段的组合逻辑延时为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50+70+10=130ps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。最长功能段延时为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170ps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，加上流水段寄存器延时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20ps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，因而时钟周期为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190ps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，理想情况下，指令吞吐率为每秒钟执行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1/190ps=5.26G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条指令。每条指令在流水线中的执行时间为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2*190=380ps 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）两级流水段寄存器分别插在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之间，这样第一个流水段的组合逻辑延时为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80+30=110ps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，中间第二段的延时为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60+50=110ps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，最后一段延时为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70+10=80ps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。这样每段流水段所用时间都按最长延时调整为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110+20=130ps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，因而时钟周期为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130ps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，指令吞吐率为每秒钟执行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1/130ps=7.69G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条指令。每条指令在流水线中的执行时间为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3*130=390ps 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）三级流水段寄存器分别插在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之间，这样第一个流水段的组合逻辑延时为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80ps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，中间第二段的延时为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30+60=90ps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，第三段延时为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50ps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，最后一段延时为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70+10=80ps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。这样每段流水段所用时间都按最长延时调整为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90+20=110ps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，因而时钟周期为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110ps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，指令吞吐率为每秒钟执行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1/110ps=9.09G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条指令。每条指令在流水线中的执行时间为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4*110=440ps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。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）因为各功能部件对应的组合逻辑中最长延时为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80ps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，最合理的划分是每个时钟周期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80+20=100ps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来进行，流水段至少按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段来划分，分别把流水段寄存器插入在Ａ和Ｂ、 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之间，这样各段的组合逻辑延时为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80ps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30ps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60ps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50ps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80ps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。其中，最后一个延时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80ps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两个阶段的时间相加而得到的。这样时钟周期为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100ps,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指令吞吐率为每秒钟执行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1/100ps=10G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条指令，每个指令的执行时间为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5*100=500ps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结论：划分的流水段多，时钟周期就变短，指令执行吞吐率就变高，而相应的额外开销（即插入的流水段寄存器的延时）也变大，使得一条指令的执行时间变长。</a:t>
            </a:r>
            <a:endParaRPr lang="en-US" altLang="zh-CN" sz="2000" dirty="0" smtClean="0">
              <a:solidFill>
                <a:srgbClr val="FF00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27384"/>
            <a:ext cx="91440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P233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6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800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addu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$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s3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$s1, $s0</a:t>
            </a:r>
          </a:p>
          <a:p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addu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$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t2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$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s3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,$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s3</a:t>
            </a:r>
          </a:p>
          <a:p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lw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$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t1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0($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t2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add $t3, $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t1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$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t2</a:t>
            </a: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）发生数据相关的是：第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条指令之间关于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$s3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条之间关于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$t2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条指令之间关于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$t2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条指令之间关于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$t1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）不采用“转发”处理的话，需要分别在第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条指令前加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nop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指令才能避免数据冒险，共加了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6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nop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指令。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）通过“转发”可以避免在第 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条指令之间的数据相关；但是第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条指令之间是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load-use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数据相关，因此无法用“转发”消除冒险，而需要在第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条指令前加入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nop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指令。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</a:t>
            </a: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27384"/>
            <a:ext cx="9144000" cy="877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P233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7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800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(1)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发生数据相关的是：第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和第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条指令之间关于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$s3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，第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和第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条指令之间关于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$t2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，第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和第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条指令之间关于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$t2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，第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和第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条指令之间关于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$t1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。通过“转发”可以避免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间的数据相关。</a:t>
            </a:r>
            <a:endParaRPr lang="en-US" altLang="zh-CN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(2)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和第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条指令之间是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load-use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数据冒险，所以无法用“转发”消除冒险。</a:t>
            </a:r>
            <a:endParaRPr lang="en-US" altLang="zh-CN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(3)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周期结束时，各条指令执行状态如下：</a:t>
            </a:r>
            <a:endParaRPr lang="en-US" altLang="zh-CN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指令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在“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WB”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阶段，控制信息等在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MEM/</a:t>
            </a: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WB.Reg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中，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$s3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正在被写，结束时写完。</a:t>
            </a:r>
          </a:p>
          <a:p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指令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在“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MEM”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阶段，</a:t>
            </a: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subu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指令在该阶段进行的是空操作；在转发检测单元中，因为流水段寄存器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Ex/</a:t>
            </a: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Mem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中的目的寄存器</a:t>
            </a: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RegRd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为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$t2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，流水段寄存器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ID/Ex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中的源寄存器也为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$t2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，同时流水段寄存器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Ex/</a:t>
            </a: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Mem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中的</a:t>
            </a: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RegWr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信号为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，所以转发条件满足，因而此时</a:t>
            </a: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subu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指令在上一个时钟周期中的执行结果正被回送到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ALU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的输入端；结束时转发完成。</a:t>
            </a:r>
          </a:p>
          <a:p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指令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在“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EXE”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阶段，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ALU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正在执行“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add”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操作，进行地址运算，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ALU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输出结果将被写入流水段寄存器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Ex/</a:t>
            </a: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Mem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中；结束时运算完成，控制信息等在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ID/</a:t>
            </a: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EX.Reg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中，正在检测是否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load-use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冒险。</a:t>
            </a:r>
          </a:p>
          <a:p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指令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在“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ID/REG”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阶段，指令在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IF/</a:t>
            </a: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ID.Reg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中，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$t1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$t2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正在被读出。在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load-use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冒险检测单元中，因为流水段寄存器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IF/ID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中源操作数寄存器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Rs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为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$t1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，流水段寄存器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ID/Ex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中的目的操作数寄存器</a:t>
            </a: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Rt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也为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$t1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，同时，因为上条指令是</a:t>
            </a: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lw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，故流水段寄存器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ID/Ex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中的</a:t>
            </a: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MemRead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控制信号为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，所以在该阶段检测到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load-use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冒险条件满足，此时，需要进行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load-use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冒险处理，在流水线中插入一个“气泡”，将指令的执行阻塞一个时钟周期，包括以下三个步骤：一是将流水段寄存器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ID/Ex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中的控制信号全部清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，以保证第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条指令被堵塞一个时钟周期执行；二是将流水段寄存器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IF/ID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中的指令维持不变，以保证第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条指令重新译码后执行；三是将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PC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的值维持不变，以保证根据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PC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的值重新取出第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条指令。结束时完成上述工作。</a:t>
            </a:r>
          </a:p>
          <a:p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指令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在“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IF”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阶段，指令正被读出。结束时已送到流水段寄存器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IF/ID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的输入端。因为之前发生了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load-use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数据冒险，所以该指令将在随后的第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6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个时钟周期内重新被读出。</a:t>
            </a:r>
            <a:r>
              <a:rPr lang="en-US" altLang="zh-CN" sz="16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</a:t>
            </a: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7384"/>
            <a:ext cx="9144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补充题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下面是一段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MIPS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指令序列：</a:t>
            </a: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   add $t1, $s2,$s0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2   sub $t2, $s0,$s3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3   add $t1,$t1,$t2</a:t>
            </a: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假定在一个采用“取指、译码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取数、执行、访存、写回”的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段流水线处理器中执行上述指令序列，请回答下列问题：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(1)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以上指令队列中，哪些指令之间发生数据相关？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(2)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不采用“转发”技术的话，需要在何处、加入几条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nop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指令才能使这段指令序列的执行避免数据冒险？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(3)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如果采用“转发”技术，是否可以完全解决数据冒险？不行的话，需要在何处、加入几条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nop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指令才能使这段指令序列的执行避免数据冒险？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7384"/>
            <a:ext cx="9144000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补充题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下面是一段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MIPS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指令序列：</a:t>
            </a: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   add $t1, $s2,$s0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2   sub $t2, $s0,$s3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3   add $t1,$t1,$t2</a:t>
            </a: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参考答案：</a:t>
            </a:r>
            <a:endParaRPr lang="en-US" altLang="zh-CN" sz="2000" b="1" dirty="0" smtClean="0">
              <a:solidFill>
                <a:srgbClr val="FF00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(1)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因为第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条和第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条指令都会更新第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条指令用到的寄存器的值，有可能导致第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条指令取操作数时得到的是更新前的数据，这样第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条指令就不能正确执行。因此第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条指令、第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条指令之间发生数据相关。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(2)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不进行“转发”的话，就只能通过在第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条指令前加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nop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指令来延迟第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条指令的执行。因为只有第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条指令把数据写回到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$t2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条指令才能从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$t2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取到正确的值，所以，第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条指令的写回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Wr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流水段后面才应该是第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条指令的译码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取数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(ID)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流水段，为此，在第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条指令之间必须插入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nop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指令，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如图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所示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若将寄存器写口和寄存器读口分别安排在一个时钟周期的前、后半个周期内独立工作，使得前半周期写入寄存器的内容在后半周期能够正确读出，那么，只要加入两条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nop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即可，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如图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所示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(3)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采用“转发”技术，上述程序可以完全避免数据冒险。只要把第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条指令访存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Mem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段结束时在流水段寄存器中的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$t1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的值和第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条指令执行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(Ex)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段结束时在流水段寄存器中的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$t2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的值同时“转发”到第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条指令的执行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(Ex)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段中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ALU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的两个输入端，这样，在 </a:t>
            </a:r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ALU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中运算的两个操作数都是正确的值，不会发生数据冒险，无须再插入</a:t>
            </a:r>
            <a:r>
              <a:rPr lang="en-US" altLang="zh-CN" sz="2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nop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指令，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如图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所示</a:t>
            </a:r>
            <a:r>
              <a:rPr lang="zh-CN" altLang="en-US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reeform 2"/>
          <p:cNvSpPr>
            <a:spLocks/>
          </p:cNvSpPr>
          <p:nvPr/>
        </p:nvSpPr>
        <p:spPr bwMode="auto">
          <a:xfrm>
            <a:off x="6764720" y="5530838"/>
            <a:ext cx="225425" cy="458787"/>
          </a:xfrm>
          <a:custGeom>
            <a:avLst/>
            <a:gdLst>
              <a:gd name="T0" fmla="*/ 2147483647 w 142"/>
              <a:gd name="T1" fmla="*/ 0 h 289"/>
              <a:gd name="T2" fmla="*/ 0 w 142"/>
              <a:gd name="T3" fmla="*/ 0 h 289"/>
              <a:gd name="T4" fmla="*/ 0 w 142"/>
              <a:gd name="T5" fmla="*/ 2147483647 h 289"/>
              <a:gd name="T6" fmla="*/ 2147483647 w 142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2"/>
              <a:gd name="T13" fmla="*/ 0 h 289"/>
              <a:gd name="T14" fmla="*/ 142 w 142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" h="289">
                <a:moveTo>
                  <a:pt x="141" y="0"/>
                </a:moveTo>
                <a:lnTo>
                  <a:pt x="0" y="0"/>
                </a:lnTo>
                <a:lnTo>
                  <a:pt x="0" y="288"/>
                </a:lnTo>
                <a:lnTo>
                  <a:pt x="141" y="288"/>
                </a:lnTo>
              </a:path>
            </a:pathLst>
          </a:custGeom>
          <a:solidFill>
            <a:srgbClr val="FC0128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2" name="Freeform 4"/>
          <p:cNvSpPr>
            <a:spLocks/>
          </p:cNvSpPr>
          <p:nvPr/>
        </p:nvSpPr>
        <p:spPr bwMode="auto">
          <a:xfrm>
            <a:off x="5889909" y="2576159"/>
            <a:ext cx="211088" cy="466844"/>
          </a:xfrm>
          <a:custGeom>
            <a:avLst/>
            <a:gdLst>
              <a:gd name="T0" fmla="*/ 0 w 148"/>
              <a:gd name="T1" fmla="*/ 0 h 289"/>
              <a:gd name="T2" fmla="*/ 2147483647 w 148"/>
              <a:gd name="T3" fmla="*/ 0 h 289"/>
              <a:gd name="T4" fmla="*/ 2147483647 w 148"/>
              <a:gd name="T5" fmla="*/ 2147483647 h 289"/>
              <a:gd name="T6" fmla="*/ 0 w 148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8"/>
              <a:gd name="T13" fmla="*/ 0 h 289"/>
              <a:gd name="T14" fmla="*/ 148 w 148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solidFill>
            <a:srgbClr val="FC0128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3" name="Freeform 2"/>
          <p:cNvSpPr>
            <a:spLocks/>
          </p:cNvSpPr>
          <p:nvPr/>
        </p:nvSpPr>
        <p:spPr bwMode="auto">
          <a:xfrm>
            <a:off x="5203260" y="1855788"/>
            <a:ext cx="225425" cy="458787"/>
          </a:xfrm>
          <a:custGeom>
            <a:avLst/>
            <a:gdLst>
              <a:gd name="T0" fmla="*/ 2147483647 w 142"/>
              <a:gd name="T1" fmla="*/ 0 h 289"/>
              <a:gd name="T2" fmla="*/ 0 w 142"/>
              <a:gd name="T3" fmla="*/ 0 h 289"/>
              <a:gd name="T4" fmla="*/ 0 w 142"/>
              <a:gd name="T5" fmla="*/ 2147483647 h 289"/>
              <a:gd name="T6" fmla="*/ 2147483647 w 142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2"/>
              <a:gd name="T13" fmla="*/ 0 h 289"/>
              <a:gd name="T14" fmla="*/ 142 w 142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" h="289">
                <a:moveTo>
                  <a:pt x="141" y="0"/>
                </a:moveTo>
                <a:lnTo>
                  <a:pt x="0" y="0"/>
                </a:lnTo>
                <a:lnTo>
                  <a:pt x="0" y="288"/>
                </a:lnTo>
                <a:lnTo>
                  <a:pt x="141" y="288"/>
                </a:lnTo>
              </a:path>
            </a:pathLst>
          </a:custGeom>
          <a:solidFill>
            <a:srgbClr val="FC0128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4" name="Freeform 3"/>
          <p:cNvSpPr>
            <a:spLocks/>
          </p:cNvSpPr>
          <p:nvPr/>
        </p:nvSpPr>
        <p:spPr bwMode="auto">
          <a:xfrm>
            <a:off x="4025335" y="2566988"/>
            <a:ext cx="234950" cy="458787"/>
          </a:xfrm>
          <a:custGeom>
            <a:avLst/>
            <a:gdLst>
              <a:gd name="T0" fmla="*/ 0 w 148"/>
              <a:gd name="T1" fmla="*/ 0 h 289"/>
              <a:gd name="T2" fmla="*/ 2147483647 w 148"/>
              <a:gd name="T3" fmla="*/ 0 h 289"/>
              <a:gd name="T4" fmla="*/ 2147483647 w 148"/>
              <a:gd name="T5" fmla="*/ 2147483647 h 289"/>
              <a:gd name="T6" fmla="*/ 0 w 148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8"/>
              <a:gd name="T13" fmla="*/ 0 h 289"/>
              <a:gd name="T14" fmla="*/ 148 w 148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 useBgFill="1">
        <p:nvSpPr>
          <p:cNvPr id="185" name="Freeform 4"/>
          <p:cNvSpPr>
            <a:spLocks/>
          </p:cNvSpPr>
          <p:nvPr/>
        </p:nvSpPr>
        <p:spPr bwMode="auto">
          <a:xfrm>
            <a:off x="4703198" y="3278188"/>
            <a:ext cx="258546" cy="458787"/>
          </a:xfrm>
          <a:custGeom>
            <a:avLst/>
            <a:gdLst>
              <a:gd name="T0" fmla="*/ 0 w 148"/>
              <a:gd name="T1" fmla="*/ 0 h 289"/>
              <a:gd name="T2" fmla="*/ 2147483647 w 148"/>
              <a:gd name="T3" fmla="*/ 0 h 289"/>
              <a:gd name="T4" fmla="*/ 2147483647 w 148"/>
              <a:gd name="T5" fmla="*/ 2147483647 h 289"/>
              <a:gd name="T6" fmla="*/ 0 w 148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8"/>
              <a:gd name="T13" fmla="*/ 0 h 289"/>
              <a:gd name="T14" fmla="*/ 148 w 148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 useBgFill="1">
        <p:nvSpPr>
          <p:cNvPr id="186" name="Freeform 5"/>
          <p:cNvSpPr>
            <a:spLocks/>
          </p:cNvSpPr>
          <p:nvPr/>
        </p:nvSpPr>
        <p:spPr bwMode="auto">
          <a:xfrm>
            <a:off x="5381060" y="3989388"/>
            <a:ext cx="234950" cy="458787"/>
          </a:xfrm>
          <a:custGeom>
            <a:avLst/>
            <a:gdLst>
              <a:gd name="T0" fmla="*/ 0 w 148"/>
              <a:gd name="T1" fmla="*/ 0 h 289"/>
              <a:gd name="T2" fmla="*/ 2147483647 w 148"/>
              <a:gd name="T3" fmla="*/ 0 h 289"/>
              <a:gd name="T4" fmla="*/ 2147483647 w 148"/>
              <a:gd name="T5" fmla="*/ 2147483647 h 289"/>
              <a:gd name="T6" fmla="*/ 0 w 148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8"/>
              <a:gd name="T13" fmla="*/ 0 h 289"/>
              <a:gd name="T14" fmla="*/ 148 w 148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7" name="Line 9"/>
          <p:cNvSpPr>
            <a:spLocks noChangeShapeType="1"/>
          </p:cNvSpPr>
          <p:nvPr/>
        </p:nvSpPr>
        <p:spPr bwMode="auto">
          <a:xfrm flipV="1">
            <a:off x="1972698" y="1289154"/>
            <a:ext cx="6826528" cy="307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8" name="Rectangle 10"/>
          <p:cNvSpPr>
            <a:spLocks noChangeArrowheads="1"/>
          </p:cNvSpPr>
          <p:nvPr/>
        </p:nvSpPr>
        <p:spPr bwMode="auto">
          <a:xfrm>
            <a:off x="1736160" y="901700"/>
            <a:ext cx="178574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1800" b="0" i="1" dirty="0" smtClean="0">
                <a:latin typeface="Arial" charset="0"/>
                <a:ea typeface="宋体" charset="-122"/>
              </a:rPr>
              <a:t>时间</a:t>
            </a:r>
            <a:r>
              <a:rPr lang="en-US" altLang="zh-CN" sz="1800" b="0" i="1" dirty="0" smtClean="0">
                <a:latin typeface="Arial" charset="0"/>
                <a:ea typeface="宋体" charset="-122"/>
              </a:rPr>
              <a:t> (</a:t>
            </a:r>
            <a:r>
              <a:rPr lang="zh-CN" altLang="en-US" sz="1800" b="0" i="1" dirty="0" smtClean="0">
                <a:latin typeface="Arial" charset="0"/>
                <a:ea typeface="宋体" charset="-122"/>
              </a:rPr>
              <a:t>时钟周期</a:t>
            </a:r>
            <a:r>
              <a:rPr lang="en-US" altLang="zh-CN" sz="1800" b="0" i="1" dirty="0" smtClean="0">
                <a:latin typeface="Arial" charset="0"/>
                <a:ea typeface="宋体" charset="-122"/>
              </a:rPr>
              <a:t>)</a:t>
            </a:r>
            <a:endParaRPr lang="en-US" altLang="zh-CN" sz="1800" b="0" i="1" dirty="0">
              <a:latin typeface="Arial" charset="0"/>
              <a:ea typeface="宋体" charset="-122"/>
            </a:endParaRPr>
          </a:p>
        </p:txBody>
      </p:sp>
      <p:sp>
        <p:nvSpPr>
          <p:cNvPr id="189" name="Rectangle 11"/>
          <p:cNvSpPr>
            <a:spLocks noChangeArrowheads="1"/>
          </p:cNvSpPr>
          <p:nvPr/>
        </p:nvSpPr>
        <p:spPr bwMode="auto">
          <a:xfrm>
            <a:off x="182883" y="1851025"/>
            <a:ext cx="184185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 dirty="0">
                <a:ea typeface="宋体" charset="-122"/>
                <a:cs typeface="Times New Roman" pitchFamily="18" charset="0"/>
              </a:rPr>
              <a:t>add </a:t>
            </a:r>
            <a:r>
              <a:rPr lang="en-US" altLang="zh-CN" sz="2000" dirty="0" smtClean="0">
                <a:ea typeface="宋体" charset="-122"/>
                <a:cs typeface="Times New Roman" pitchFamily="18" charset="0"/>
              </a:rPr>
              <a:t>$t1,$s1,$s0</a:t>
            </a:r>
            <a:endParaRPr lang="en-US" altLang="zh-CN" sz="2000" dirty="0">
              <a:ea typeface="宋体" charset="-122"/>
              <a:cs typeface="Times New Roman" pitchFamily="18" charset="0"/>
            </a:endParaRPr>
          </a:p>
        </p:txBody>
      </p:sp>
      <p:sp>
        <p:nvSpPr>
          <p:cNvPr id="190" name="Rectangle 12"/>
          <p:cNvSpPr>
            <a:spLocks noChangeArrowheads="1"/>
          </p:cNvSpPr>
          <p:nvPr/>
        </p:nvSpPr>
        <p:spPr bwMode="auto">
          <a:xfrm>
            <a:off x="262413" y="2574925"/>
            <a:ext cx="181299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 dirty="0">
                <a:ea typeface="宋体" charset="-122"/>
                <a:cs typeface="Times New Roman" pitchFamily="18" charset="0"/>
              </a:rPr>
              <a:t>sub $t2,$s0,$s3</a:t>
            </a:r>
          </a:p>
        </p:txBody>
      </p:sp>
      <p:sp>
        <p:nvSpPr>
          <p:cNvPr id="191" name="Rectangle 13"/>
          <p:cNvSpPr>
            <a:spLocks noChangeArrowheads="1"/>
          </p:cNvSpPr>
          <p:nvPr/>
        </p:nvSpPr>
        <p:spPr bwMode="auto">
          <a:xfrm>
            <a:off x="521823" y="3298825"/>
            <a:ext cx="59631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 dirty="0" err="1">
                <a:ea typeface="宋体" charset="-122"/>
                <a:cs typeface="Times New Roman" pitchFamily="18" charset="0"/>
              </a:rPr>
              <a:t>nop</a:t>
            </a:r>
            <a:endParaRPr lang="en-US" altLang="zh-CN" sz="2000" dirty="0">
              <a:ea typeface="宋体" charset="-122"/>
              <a:cs typeface="Times New Roman" pitchFamily="18" charset="0"/>
            </a:endParaRPr>
          </a:p>
        </p:txBody>
      </p:sp>
      <p:sp>
        <p:nvSpPr>
          <p:cNvPr id="192" name="Rectangle 14"/>
          <p:cNvSpPr>
            <a:spLocks noChangeArrowheads="1"/>
          </p:cNvSpPr>
          <p:nvPr/>
        </p:nvSpPr>
        <p:spPr bwMode="auto">
          <a:xfrm>
            <a:off x="526403" y="4022725"/>
            <a:ext cx="59631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 dirty="0" err="1">
                <a:ea typeface="宋体" charset="-122"/>
                <a:cs typeface="Times New Roman" pitchFamily="18" charset="0"/>
              </a:rPr>
              <a:t>nop</a:t>
            </a:r>
            <a:endParaRPr lang="en-US" altLang="zh-CN" sz="2000" dirty="0">
              <a:ea typeface="宋体" charset="-122"/>
              <a:cs typeface="Times New Roman" pitchFamily="18" charset="0"/>
            </a:endParaRPr>
          </a:p>
        </p:txBody>
      </p:sp>
      <p:sp>
        <p:nvSpPr>
          <p:cNvPr id="193" name="Rectangle 15"/>
          <p:cNvSpPr>
            <a:spLocks noChangeArrowheads="1"/>
          </p:cNvSpPr>
          <p:nvPr/>
        </p:nvSpPr>
        <p:spPr bwMode="auto">
          <a:xfrm>
            <a:off x="521823" y="4746625"/>
            <a:ext cx="59631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 dirty="0" err="1">
                <a:ea typeface="宋体" charset="-122"/>
                <a:cs typeface="Times New Roman" pitchFamily="18" charset="0"/>
              </a:rPr>
              <a:t>nop</a:t>
            </a:r>
            <a:endParaRPr lang="en-US" altLang="zh-CN" sz="2000" dirty="0">
              <a:ea typeface="宋体" charset="-122"/>
              <a:cs typeface="Times New Roman" pitchFamily="18" charset="0"/>
            </a:endParaRPr>
          </a:p>
        </p:txBody>
      </p:sp>
      <p:sp>
        <p:nvSpPr>
          <p:cNvPr id="194" name="Rectangle 16"/>
          <p:cNvSpPr>
            <a:spLocks noChangeArrowheads="1"/>
          </p:cNvSpPr>
          <p:nvPr/>
        </p:nvSpPr>
        <p:spPr bwMode="auto">
          <a:xfrm>
            <a:off x="2445773" y="1392238"/>
            <a:ext cx="4286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 sz="1800">
                <a:latin typeface="Arial" charset="0"/>
                <a:ea typeface="宋体" charset="-122"/>
              </a:rPr>
              <a:t>IF</a:t>
            </a:r>
          </a:p>
        </p:txBody>
      </p:sp>
      <p:sp>
        <p:nvSpPr>
          <p:cNvPr id="195" name="Rectangle 17"/>
          <p:cNvSpPr>
            <a:spLocks noChangeArrowheads="1"/>
          </p:cNvSpPr>
          <p:nvPr/>
        </p:nvSpPr>
        <p:spPr bwMode="auto">
          <a:xfrm>
            <a:off x="2983935" y="1392238"/>
            <a:ext cx="85725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 sz="1800" dirty="0">
                <a:latin typeface="Arial" charset="0"/>
                <a:ea typeface="宋体" charset="-122"/>
              </a:rPr>
              <a:t>ID/RF</a:t>
            </a:r>
          </a:p>
        </p:txBody>
      </p:sp>
      <p:sp>
        <p:nvSpPr>
          <p:cNvPr id="196" name="Rectangle 18"/>
          <p:cNvSpPr>
            <a:spLocks noChangeArrowheads="1"/>
          </p:cNvSpPr>
          <p:nvPr/>
        </p:nvSpPr>
        <p:spPr bwMode="auto">
          <a:xfrm>
            <a:off x="3893573" y="1392238"/>
            <a:ext cx="574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 sz="1800">
                <a:latin typeface="Arial" charset="0"/>
                <a:ea typeface="宋体" charset="-122"/>
              </a:rPr>
              <a:t>EX</a:t>
            </a:r>
          </a:p>
        </p:txBody>
      </p:sp>
      <p:sp>
        <p:nvSpPr>
          <p:cNvPr id="197" name="Rectangle 19"/>
          <p:cNvSpPr>
            <a:spLocks noChangeArrowheads="1"/>
          </p:cNvSpPr>
          <p:nvPr/>
        </p:nvSpPr>
        <p:spPr bwMode="auto">
          <a:xfrm>
            <a:off x="4336485" y="1392238"/>
            <a:ext cx="744538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 sz="1800">
                <a:latin typeface="Arial" charset="0"/>
                <a:ea typeface="宋体" charset="-122"/>
              </a:rPr>
              <a:t>MEM</a:t>
            </a:r>
          </a:p>
        </p:txBody>
      </p:sp>
      <p:sp>
        <p:nvSpPr>
          <p:cNvPr id="198" name="Rectangle 20"/>
          <p:cNvSpPr>
            <a:spLocks noChangeArrowheads="1"/>
          </p:cNvSpPr>
          <p:nvPr/>
        </p:nvSpPr>
        <p:spPr bwMode="auto">
          <a:xfrm>
            <a:off x="5141348" y="1392238"/>
            <a:ext cx="71596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 sz="1800">
                <a:latin typeface="Arial" charset="0"/>
                <a:ea typeface="宋体" charset="-122"/>
              </a:rPr>
              <a:t>WB</a:t>
            </a:r>
          </a:p>
        </p:txBody>
      </p:sp>
      <p:sp>
        <p:nvSpPr>
          <p:cNvPr id="199" name="Line 21"/>
          <p:cNvSpPr>
            <a:spLocks noChangeShapeType="1"/>
          </p:cNvSpPr>
          <p:nvPr/>
        </p:nvSpPr>
        <p:spPr bwMode="auto">
          <a:xfrm>
            <a:off x="2993460" y="1328738"/>
            <a:ext cx="0" cy="44831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0" name="Line 22"/>
          <p:cNvSpPr>
            <a:spLocks noChangeShapeType="1"/>
          </p:cNvSpPr>
          <p:nvPr/>
        </p:nvSpPr>
        <p:spPr bwMode="auto">
          <a:xfrm>
            <a:off x="3679260" y="1328738"/>
            <a:ext cx="0" cy="44831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1" name="Line 23"/>
          <p:cNvSpPr>
            <a:spLocks noChangeShapeType="1"/>
          </p:cNvSpPr>
          <p:nvPr/>
        </p:nvSpPr>
        <p:spPr bwMode="auto">
          <a:xfrm>
            <a:off x="4365060" y="1328738"/>
            <a:ext cx="0" cy="44831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2" name="Line 24"/>
          <p:cNvSpPr>
            <a:spLocks noChangeShapeType="1"/>
          </p:cNvSpPr>
          <p:nvPr/>
        </p:nvSpPr>
        <p:spPr bwMode="auto">
          <a:xfrm>
            <a:off x="5050860" y="1328738"/>
            <a:ext cx="0" cy="44831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3" name="Line 25"/>
          <p:cNvSpPr>
            <a:spLocks noChangeShapeType="1"/>
          </p:cNvSpPr>
          <p:nvPr/>
        </p:nvSpPr>
        <p:spPr bwMode="auto">
          <a:xfrm>
            <a:off x="5736660" y="1328738"/>
            <a:ext cx="0" cy="44831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4" name="Line 26"/>
          <p:cNvSpPr>
            <a:spLocks noChangeShapeType="1"/>
          </p:cNvSpPr>
          <p:nvPr/>
        </p:nvSpPr>
        <p:spPr bwMode="auto">
          <a:xfrm>
            <a:off x="6422460" y="1328738"/>
            <a:ext cx="0" cy="44831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5" name="Line 27"/>
          <p:cNvSpPr>
            <a:spLocks noChangeShapeType="1"/>
          </p:cNvSpPr>
          <p:nvPr/>
        </p:nvSpPr>
        <p:spPr bwMode="auto">
          <a:xfrm>
            <a:off x="7108260" y="1328738"/>
            <a:ext cx="0" cy="44831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6" name="Line 28"/>
          <p:cNvSpPr>
            <a:spLocks noChangeShapeType="1"/>
          </p:cNvSpPr>
          <p:nvPr/>
        </p:nvSpPr>
        <p:spPr bwMode="auto">
          <a:xfrm>
            <a:off x="7794060" y="1328738"/>
            <a:ext cx="0" cy="44831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7" name="Freeform 29"/>
          <p:cNvSpPr>
            <a:spLocks/>
          </p:cNvSpPr>
          <p:nvPr/>
        </p:nvSpPr>
        <p:spPr bwMode="auto">
          <a:xfrm>
            <a:off x="4460310" y="1855788"/>
            <a:ext cx="257175" cy="458787"/>
          </a:xfrm>
          <a:custGeom>
            <a:avLst/>
            <a:gdLst>
              <a:gd name="T0" fmla="*/ 2147483647 w 162"/>
              <a:gd name="T1" fmla="*/ 0 h 289"/>
              <a:gd name="T2" fmla="*/ 0 w 162"/>
              <a:gd name="T3" fmla="*/ 0 h 289"/>
              <a:gd name="T4" fmla="*/ 0 w 162"/>
              <a:gd name="T5" fmla="*/ 2147483647 h 289"/>
              <a:gd name="T6" fmla="*/ 2147483647 w 162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89"/>
              <a:gd name="T14" fmla="*/ 162 w 162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89">
                <a:moveTo>
                  <a:pt x="161" y="0"/>
                </a:moveTo>
                <a:lnTo>
                  <a:pt x="0" y="0"/>
                </a:lnTo>
                <a:lnTo>
                  <a:pt x="0" y="288"/>
                </a:lnTo>
                <a:lnTo>
                  <a:pt x="161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8" name="Freeform 30"/>
          <p:cNvSpPr>
            <a:spLocks/>
          </p:cNvSpPr>
          <p:nvPr/>
        </p:nvSpPr>
        <p:spPr bwMode="auto">
          <a:xfrm>
            <a:off x="4715898" y="1855788"/>
            <a:ext cx="260350" cy="458787"/>
          </a:xfrm>
          <a:custGeom>
            <a:avLst/>
            <a:gdLst>
              <a:gd name="T0" fmla="*/ 0 w 164"/>
              <a:gd name="T1" fmla="*/ 0 h 289"/>
              <a:gd name="T2" fmla="*/ 2147483647 w 164"/>
              <a:gd name="T3" fmla="*/ 0 h 289"/>
              <a:gd name="T4" fmla="*/ 2147483647 w 164"/>
              <a:gd name="T5" fmla="*/ 2147483647 h 289"/>
              <a:gd name="T6" fmla="*/ 0 w 164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64"/>
              <a:gd name="T13" fmla="*/ 0 h 289"/>
              <a:gd name="T14" fmla="*/ 164 w 164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" h="289">
                <a:moveTo>
                  <a:pt x="0" y="0"/>
                </a:moveTo>
                <a:lnTo>
                  <a:pt x="163" y="0"/>
                </a:lnTo>
                <a:lnTo>
                  <a:pt x="163" y="288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9" name="Freeform 31"/>
          <p:cNvSpPr>
            <a:spLocks/>
          </p:cNvSpPr>
          <p:nvPr/>
        </p:nvSpPr>
        <p:spPr bwMode="auto">
          <a:xfrm>
            <a:off x="3852472" y="1703388"/>
            <a:ext cx="337963" cy="763587"/>
          </a:xfrm>
          <a:custGeom>
            <a:avLst/>
            <a:gdLst>
              <a:gd name="T0" fmla="*/ 0 w 213"/>
              <a:gd name="T1" fmla="*/ 2147483647 h 481"/>
              <a:gd name="T2" fmla="*/ 2147483647 w 213"/>
              <a:gd name="T3" fmla="*/ 2147483647 h 481"/>
              <a:gd name="T4" fmla="*/ 0 w 213"/>
              <a:gd name="T5" fmla="*/ 2147483647 h 481"/>
              <a:gd name="T6" fmla="*/ 0 w 213"/>
              <a:gd name="T7" fmla="*/ 0 h 481"/>
              <a:gd name="T8" fmla="*/ 2147483647 w 213"/>
              <a:gd name="T9" fmla="*/ 2147483647 h 481"/>
              <a:gd name="T10" fmla="*/ 2147483647 w 213"/>
              <a:gd name="T11" fmla="*/ 2147483647 h 481"/>
              <a:gd name="T12" fmla="*/ 0 w 213"/>
              <a:gd name="T13" fmla="*/ 2147483647 h 481"/>
              <a:gd name="T14" fmla="*/ 0 w 213"/>
              <a:gd name="T15" fmla="*/ 2147483647 h 4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3"/>
              <a:gd name="T25" fmla="*/ 0 h 481"/>
              <a:gd name="T26" fmla="*/ 213 w 213"/>
              <a:gd name="T27" fmla="*/ 481 h 48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3" h="481">
                <a:moveTo>
                  <a:pt x="0" y="320"/>
                </a:moveTo>
                <a:lnTo>
                  <a:pt x="71" y="240"/>
                </a:lnTo>
                <a:lnTo>
                  <a:pt x="0" y="160"/>
                </a:lnTo>
                <a:lnTo>
                  <a:pt x="0" y="0"/>
                </a:lnTo>
                <a:lnTo>
                  <a:pt x="212" y="160"/>
                </a:lnTo>
                <a:lnTo>
                  <a:pt x="212" y="320"/>
                </a:lnTo>
                <a:lnTo>
                  <a:pt x="0" y="480"/>
                </a:lnTo>
                <a:lnTo>
                  <a:pt x="0" y="3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0" name="Rectangle 32"/>
          <p:cNvSpPr>
            <a:spLocks noChangeArrowheads="1"/>
          </p:cNvSpPr>
          <p:nvPr/>
        </p:nvSpPr>
        <p:spPr bwMode="auto">
          <a:xfrm rot="5400000">
            <a:off x="3700692" y="1897856"/>
            <a:ext cx="6080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dirty="0">
                <a:ea typeface="宋体" charset="-122"/>
              </a:rPr>
              <a:t>ALU</a:t>
            </a:r>
          </a:p>
        </p:txBody>
      </p:sp>
      <p:sp>
        <p:nvSpPr>
          <p:cNvPr id="211" name="Rectangle 33"/>
          <p:cNvSpPr>
            <a:spLocks noChangeArrowheads="1"/>
          </p:cNvSpPr>
          <p:nvPr/>
        </p:nvSpPr>
        <p:spPr bwMode="auto">
          <a:xfrm>
            <a:off x="2444185" y="1916113"/>
            <a:ext cx="4302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>
                <a:ea typeface="宋体" charset="-122"/>
              </a:rPr>
              <a:t>Im</a:t>
            </a:r>
          </a:p>
        </p:txBody>
      </p:sp>
      <p:grpSp>
        <p:nvGrpSpPr>
          <p:cNvPr id="212" name="Group 34"/>
          <p:cNvGrpSpPr>
            <a:grpSpLocks/>
          </p:cNvGrpSpPr>
          <p:nvPr/>
        </p:nvGrpSpPr>
        <p:grpSpPr bwMode="auto">
          <a:xfrm>
            <a:off x="2382273" y="1855788"/>
            <a:ext cx="539750" cy="458787"/>
            <a:chOff x="1935" y="1349"/>
            <a:chExt cx="340" cy="289"/>
          </a:xfrm>
        </p:grpSpPr>
        <p:sp>
          <p:nvSpPr>
            <p:cNvPr id="213" name="Freeform 35"/>
            <p:cNvSpPr>
              <a:spLocks/>
            </p:cNvSpPr>
            <p:nvPr/>
          </p:nvSpPr>
          <p:spPr bwMode="auto">
            <a:xfrm>
              <a:off x="1935" y="1349"/>
              <a:ext cx="170" cy="289"/>
            </a:xfrm>
            <a:custGeom>
              <a:avLst/>
              <a:gdLst>
                <a:gd name="T0" fmla="*/ 169 w 170"/>
                <a:gd name="T1" fmla="*/ 0 h 289"/>
                <a:gd name="T2" fmla="*/ 0 w 170"/>
                <a:gd name="T3" fmla="*/ 0 h 289"/>
                <a:gd name="T4" fmla="*/ 0 w 170"/>
                <a:gd name="T5" fmla="*/ 288 h 289"/>
                <a:gd name="T6" fmla="*/ 169 w 170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289"/>
                <a:gd name="T14" fmla="*/ 170 w 170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36"/>
            <p:cNvSpPr>
              <a:spLocks/>
            </p:cNvSpPr>
            <p:nvPr/>
          </p:nvSpPr>
          <p:spPr bwMode="auto">
            <a:xfrm>
              <a:off x="2104" y="1349"/>
              <a:ext cx="171" cy="289"/>
            </a:xfrm>
            <a:custGeom>
              <a:avLst/>
              <a:gdLst>
                <a:gd name="T0" fmla="*/ 0 w 171"/>
                <a:gd name="T1" fmla="*/ 0 h 289"/>
                <a:gd name="T2" fmla="*/ 170 w 171"/>
                <a:gd name="T3" fmla="*/ 0 h 289"/>
                <a:gd name="T4" fmla="*/ 170 w 171"/>
                <a:gd name="T5" fmla="*/ 288 h 289"/>
                <a:gd name="T6" fmla="*/ 0 w 171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89"/>
                <a:gd name="T14" fmla="*/ 171 w 171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5" name="Rectangle 37"/>
          <p:cNvSpPr>
            <a:spLocks noChangeArrowheads="1"/>
          </p:cNvSpPr>
          <p:nvPr/>
        </p:nvSpPr>
        <p:spPr bwMode="auto">
          <a:xfrm>
            <a:off x="3088710" y="1873250"/>
            <a:ext cx="5191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Reg</a:t>
            </a:r>
          </a:p>
        </p:txBody>
      </p:sp>
      <p:sp>
        <p:nvSpPr>
          <p:cNvPr id="216" name="Freeform 38"/>
          <p:cNvSpPr>
            <a:spLocks/>
          </p:cNvSpPr>
          <p:nvPr/>
        </p:nvSpPr>
        <p:spPr bwMode="auto">
          <a:xfrm>
            <a:off x="3112523" y="1855788"/>
            <a:ext cx="236537" cy="458787"/>
          </a:xfrm>
          <a:custGeom>
            <a:avLst/>
            <a:gdLst>
              <a:gd name="T0" fmla="*/ 2147483647 w 149"/>
              <a:gd name="T1" fmla="*/ 0 h 289"/>
              <a:gd name="T2" fmla="*/ 0 w 149"/>
              <a:gd name="T3" fmla="*/ 0 h 289"/>
              <a:gd name="T4" fmla="*/ 0 w 149"/>
              <a:gd name="T5" fmla="*/ 2147483647 h 289"/>
              <a:gd name="T6" fmla="*/ 2147483647 w 149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9"/>
              <a:gd name="T13" fmla="*/ 0 h 289"/>
              <a:gd name="T14" fmla="*/ 149 w 149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7" name="Freeform 39"/>
          <p:cNvSpPr>
            <a:spLocks/>
          </p:cNvSpPr>
          <p:nvPr/>
        </p:nvSpPr>
        <p:spPr bwMode="auto">
          <a:xfrm>
            <a:off x="3347473" y="1855788"/>
            <a:ext cx="234950" cy="458787"/>
          </a:xfrm>
          <a:custGeom>
            <a:avLst/>
            <a:gdLst>
              <a:gd name="T0" fmla="*/ 0 w 148"/>
              <a:gd name="T1" fmla="*/ 0 h 289"/>
              <a:gd name="T2" fmla="*/ 2147483647 w 148"/>
              <a:gd name="T3" fmla="*/ 0 h 289"/>
              <a:gd name="T4" fmla="*/ 2147483647 w 148"/>
              <a:gd name="T5" fmla="*/ 2147483647 h 289"/>
              <a:gd name="T6" fmla="*/ 0 w 148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8"/>
              <a:gd name="T13" fmla="*/ 0 h 289"/>
              <a:gd name="T14" fmla="*/ 148 w 148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8" name="Line 40"/>
          <p:cNvSpPr>
            <a:spLocks noChangeShapeType="1"/>
          </p:cNvSpPr>
          <p:nvPr/>
        </p:nvSpPr>
        <p:spPr bwMode="auto">
          <a:xfrm>
            <a:off x="2923610" y="2084388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9" name="Freeform 41"/>
          <p:cNvSpPr>
            <a:spLocks/>
          </p:cNvSpPr>
          <p:nvPr/>
        </p:nvSpPr>
        <p:spPr bwMode="auto">
          <a:xfrm>
            <a:off x="3028385" y="1931988"/>
            <a:ext cx="76200" cy="153987"/>
          </a:xfrm>
          <a:custGeom>
            <a:avLst/>
            <a:gdLst>
              <a:gd name="T0" fmla="*/ 0 w 48"/>
              <a:gd name="T1" fmla="*/ 2147483647 h 97"/>
              <a:gd name="T2" fmla="*/ 0 w 48"/>
              <a:gd name="T3" fmla="*/ 0 h 97"/>
              <a:gd name="T4" fmla="*/ 2147483647 w 48"/>
              <a:gd name="T5" fmla="*/ 0 h 97"/>
              <a:gd name="T6" fmla="*/ 2147483647 w 48"/>
              <a:gd name="T7" fmla="*/ 0 h 97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97"/>
              <a:gd name="T14" fmla="*/ 48 w 48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0" name="Line 42"/>
          <p:cNvSpPr>
            <a:spLocks noChangeShapeType="1"/>
          </p:cNvSpPr>
          <p:nvPr/>
        </p:nvSpPr>
        <p:spPr bwMode="auto">
          <a:xfrm>
            <a:off x="3584010" y="1931988"/>
            <a:ext cx="2619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1" name="Rectangle 43"/>
          <p:cNvSpPr>
            <a:spLocks noChangeArrowheads="1"/>
          </p:cNvSpPr>
          <p:nvPr/>
        </p:nvSpPr>
        <p:spPr bwMode="auto">
          <a:xfrm>
            <a:off x="4436498" y="1931988"/>
            <a:ext cx="4968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Dm</a:t>
            </a:r>
          </a:p>
        </p:txBody>
      </p:sp>
      <p:sp>
        <p:nvSpPr>
          <p:cNvPr id="222" name="Rectangle 44"/>
          <p:cNvSpPr>
            <a:spLocks noChangeArrowheads="1"/>
          </p:cNvSpPr>
          <p:nvPr/>
        </p:nvSpPr>
        <p:spPr bwMode="auto">
          <a:xfrm>
            <a:off x="5166748" y="1865313"/>
            <a:ext cx="5191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Reg</a:t>
            </a:r>
          </a:p>
        </p:txBody>
      </p:sp>
      <p:sp>
        <p:nvSpPr>
          <p:cNvPr id="223" name="Freeform 45"/>
          <p:cNvSpPr>
            <a:spLocks/>
          </p:cNvSpPr>
          <p:nvPr/>
        </p:nvSpPr>
        <p:spPr bwMode="auto">
          <a:xfrm>
            <a:off x="5427098" y="1855788"/>
            <a:ext cx="227012" cy="458787"/>
          </a:xfrm>
          <a:custGeom>
            <a:avLst/>
            <a:gdLst>
              <a:gd name="T0" fmla="*/ 0 w 143"/>
              <a:gd name="T1" fmla="*/ 0 h 289"/>
              <a:gd name="T2" fmla="*/ 2147483647 w 143"/>
              <a:gd name="T3" fmla="*/ 0 h 289"/>
              <a:gd name="T4" fmla="*/ 2147483647 w 143"/>
              <a:gd name="T5" fmla="*/ 2147483647 h 289"/>
              <a:gd name="T6" fmla="*/ 0 w 143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3"/>
              <a:gd name="T13" fmla="*/ 0 h 289"/>
              <a:gd name="T14" fmla="*/ 143 w 143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" h="289">
                <a:moveTo>
                  <a:pt x="0" y="0"/>
                </a:moveTo>
                <a:lnTo>
                  <a:pt x="142" y="0"/>
                </a:lnTo>
                <a:lnTo>
                  <a:pt x="142" y="288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Line 46"/>
          <p:cNvSpPr>
            <a:spLocks noChangeShapeType="1"/>
          </p:cNvSpPr>
          <p:nvPr/>
        </p:nvSpPr>
        <p:spPr bwMode="auto">
          <a:xfrm>
            <a:off x="4963548" y="2084388"/>
            <a:ext cx="2333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Line 47"/>
          <p:cNvSpPr>
            <a:spLocks noChangeShapeType="1"/>
          </p:cNvSpPr>
          <p:nvPr/>
        </p:nvSpPr>
        <p:spPr bwMode="auto">
          <a:xfrm>
            <a:off x="4195198" y="2084388"/>
            <a:ext cx="2587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Freeform 48"/>
          <p:cNvSpPr>
            <a:spLocks/>
          </p:cNvSpPr>
          <p:nvPr/>
        </p:nvSpPr>
        <p:spPr bwMode="auto">
          <a:xfrm>
            <a:off x="4393635" y="2084388"/>
            <a:ext cx="684213" cy="306387"/>
          </a:xfrm>
          <a:custGeom>
            <a:avLst/>
            <a:gdLst>
              <a:gd name="T0" fmla="*/ 0 w 431"/>
              <a:gd name="T1" fmla="*/ 0 h 193"/>
              <a:gd name="T2" fmla="*/ 0 w 431"/>
              <a:gd name="T3" fmla="*/ 2147483647 h 193"/>
              <a:gd name="T4" fmla="*/ 2147483647 w 431"/>
              <a:gd name="T5" fmla="*/ 2147483647 h 193"/>
              <a:gd name="T6" fmla="*/ 2147483647 w 431"/>
              <a:gd name="T7" fmla="*/ 2147483647 h 193"/>
              <a:gd name="T8" fmla="*/ 2147483647 w 431"/>
              <a:gd name="T9" fmla="*/ 0 h 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"/>
              <a:gd name="T16" fmla="*/ 0 h 193"/>
              <a:gd name="T17" fmla="*/ 431 w 431"/>
              <a:gd name="T18" fmla="*/ 193 h 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Line 49"/>
          <p:cNvSpPr>
            <a:spLocks noChangeShapeType="1"/>
          </p:cNvSpPr>
          <p:nvPr/>
        </p:nvSpPr>
        <p:spPr bwMode="auto">
          <a:xfrm>
            <a:off x="3584010" y="2236788"/>
            <a:ext cx="2619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Freeform 50"/>
          <p:cNvSpPr>
            <a:spLocks/>
          </p:cNvSpPr>
          <p:nvPr/>
        </p:nvSpPr>
        <p:spPr bwMode="auto">
          <a:xfrm>
            <a:off x="3763398" y="2076450"/>
            <a:ext cx="534987" cy="441325"/>
          </a:xfrm>
          <a:custGeom>
            <a:avLst/>
            <a:gdLst>
              <a:gd name="T0" fmla="*/ 0 w 337"/>
              <a:gd name="T1" fmla="*/ 2147483647 h 278"/>
              <a:gd name="T2" fmla="*/ 0 w 337"/>
              <a:gd name="T3" fmla="*/ 2147483647 h 278"/>
              <a:gd name="T4" fmla="*/ 2147483647 w 337"/>
              <a:gd name="T5" fmla="*/ 2147483647 h 278"/>
              <a:gd name="T6" fmla="*/ 2147483647 w 337"/>
              <a:gd name="T7" fmla="*/ 2147483647 h 278"/>
              <a:gd name="T8" fmla="*/ 2147483647 w 337"/>
              <a:gd name="T9" fmla="*/ 0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7"/>
              <a:gd name="T16" fmla="*/ 0 h 278"/>
              <a:gd name="T17" fmla="*/ 337 w 337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29" name="Group 51"/>
          <p:cNvGrpSpPr>
            <a:grpSpLocks/>
          </p:cNvGrpSpPr>
          <p:nvPr/>
        </p:nvGrpSpPr>
        <p:grpSpPr bwMode="auto">
          <a:xfrm>
            <a:off x="4515873" y="2414588"/>
            <a:ext cx="352425" cy="763587"/>
            <a:chOff x="3279" y="1701"/>
            <a:chExt cx="222" cy="481"/>
          </a:xfrm>
        </p:grpSpPr>
        <p:sp>
          <p:nvSpPr>
            <p:cNvPr id="230" name="Freeform 52"/>
            <p:cNvSpPr>
              <a:spLocks/>
            </p:cNvSpPr>
            <p:nvPr/>
          </p:nvSpPr>
          <p:spPr bwMode="auto">
            <a:xfrm>
              <a:off x="3288" y="1701"/>
              <a:ext cx="213" cy="481"/>
            </a:xfrm>
            <a:custGeom>
              <a:avLst/>
              <a:gdLst>
                <a:gd name="T0" fmla="*/ 0 w 213"/>
                <a:gd name="T1" fmla="*/ 320 h 481"/>
                <a:gd name="T2" fmla="*/ 71 w 213"/>
                <a:gd name="T3" fmla="*/ 240 h 481"/>
                <a:gd name="T4" fmla="*/ 0 w 213"/>
                <a:gd name="T5" fmla="*/ 160 h 481"/>
                <a:gd name="T6" fmla="*/ 0 w 213"/>
                <a:gd name="T7" fmla="*/ 0 h 481"/>
                <a:gd name="T8" fmla="*/ 212 w 213"/>
                <a:gd name="T9" fmla="*/ 160 h 481"/>
                <a:gd name="T10" fmla="*/ 212 w 213"/>
                <a:gd name="T11" fmla="*/ 320 h 481"/>
                <a:gd name="T12" fmla="*/ 0 w 213"/>
                <a:gd name="T13" fmla="*/ 480 h 481"/>
                <a:gd name="T14" fmla="*/ 0 w 213"/>
                <a:gd name="T15" fmla="*/ 320 h 4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3"/>
                <a:gd name="T25" fmla="*/ 0 h 481"/>
                <a:gd name="T26" fmla="*/ 213 w 213"/>
                <a:gd name="T27" fmla="*/ 481 h 48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Rectangle 53"/>
            <p:cNvSpPr>
              <a:spLocks noChangeArrowheads="1"/>
            </p:cNvSpPr>
            <p:nvPr/>
          </p:nvSpPr>
          <p:spPr bwMode="auto">
            <a:xfrm rot="5400000">
              <a:off x="3192" y="1824"/>
              <a:ext cx="38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ALU</a:t>
              </a:r>
            </a:p>
          </p:txBody>
        </p:sp>
      </p:grpSp>
      <p:grpSp>
        <p:nvGrpSpPr>
          <p:cNvPr id="232" name="Group 54"/>
          <p:cNvGrpSpPr>
            <a:grpSpLocks/>
          </p:cNvGrpSpPr>
          <p:nvPr/>
        </p:nvGrpSpPr>
        <p:grpSpPr bwMode="auto">
          <a:xfrm>
            <a:off x="3036323" y="2566988"/>
            <a:ext cx="563562" cy="458787"/>
            <a:chOff x="2347" y="1797"/>
            <a:chExt cx="355" cy="289"/>
          </a:xfrm>
        </p:grpSpPr>
        <p:sp>
          <p:nvSpPr>
            <p:cNvPr id="233" name="Rectangle 55"/>
            <p:cNvSpPr>
              <a:spLocks noChangeArrowheads="1"/>
            </p:cNvSpPr>
            <p:nvPr/>
          </p:nvSpPr>
          <p:spPr bwMode="auto">
            <a:xfrm>
              <a:off x="2347" y="1803"/>
              <a:ext cx="27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Im</a:t>
              </a:r>
            </a:p>
          </p:txBody>
        </p:sp>
        <p:grpSp>
          <p:nvGrpSpPr>
            <p:cNvPr id="234" name="Group 56"/>
            <p:cNvGrpSpPr>
              <a:grpSpLocks/>
            </p:cNvGrpSpPr>
            <p:nvPr/>
          </p:nvGrpSpPr>
          <p:grpSpPr bwMode="auto">
            <a:xfrm>
              <a:off x="2362" y="1797"/>
              <a:ext cx="340" cy="289"/>
              <a:chOff x="2362" y="1797"/>
              <a:chExt cx="340" cy="289"/>
            </a:xfrm>
          </p:grpSpPr>
          <p:sp>
            <p:nvSpPr>
              <p:cNvPr id="235" name="Freeform 57"/>
              <p:cNvSpPr>
                <a:spLocks/>
              </p:cNvSpPr>
              <p:nvPr/>
            </p:nvSpPr>
            <p:spPr bwMode="auto">
              <a:xfrm>
                <a:off x="2362" y="1797"/>
                <a:ext cx="170" cy="289"/>
              </a:xfrm>
              <a:custGeom>
                <a:avLst/>
                <a:gdLst>
                  <a:gd name="T0" fmla="*/ 169 w 170"/>
                  <a:gd name="T1" fmla="*/ 0 h 289"/>
                  <a:gd name="T2" fmla="*/ 0 w 170"/>
                  <a:gd name="T3" fmla="*/ 0 h 289"/>
                  <a:gd name="T4" fmla="*/ 0 w 170"/>
                  <a:gd name="T5" fmla="*/ 288 h 289"/>
                  <a:gd name="T6" fmla="*/ 169 w 170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289"/>
                  <a:gd name="T14" fmla="*/ 170 w 170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6" name="Freeform 58"/>
              <p:cNvSpPr>
                <a:spLocks/>
              </p:cNvSpPr>
              <p:nvPr/>
            </p:nvSpPr>
            <p:spPr bwMode="auto">
              <a:xfrm>
                <a:off x="2531" y="1797"/>
                <a:ext cx="171" cy="289"/>
              </a:xfrm>
              <a:custGeom>
                <a:avLst/>
                <a:gdLst>
                  <a:gd name="T0" fmla="*/ 0 w 171"/>
                  <a:gd name="T1" fmla="*/ 0 h 289"/>
                  <a:gd name="T2" fmla="*/ 170 w 171"/>
                  <a:gd name="T3" fmla="*/ 0 h 289"/>
                  <a:gd name="T4" fmla="*/ 170 w 171"/>
                  <a:gd name="T5" fmla="*/ 288 h 289"/>
                  <a:gd name="T6" fmla="*/ 0 w 171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289"/>
                  <a:gd name="T14" fmla="*/ 171 w 171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37" name="Rectangle 59"/>
          <p:cNvSpPr>
            <a:spLocks noChangeArrowheads="1"/>
          </p:cNvSpPr>
          <p:nvPr/>
        </p:nvSpPr>
        <p:spPr bwMode="auto">
          <a:xfrm>
            <a:off x="3766573" y="2584450"/>
            <a:ext cx="5191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dirty="0" err="1">
                <a:ea typeface="宋体" charset="-122"/>
              </a:rPr>
              <a:t>Reg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38" name="Freeform 60"/>
          <p:cNvSpPr>
            <a:spLocks/>
          </p:cNvSpPr>
          <p:nvPr/>
        </p:nvSpPr>
        <p:spPr bwMode="auto">
          <a:xfrm>
            <a:off x="3790385" y="2566988"/>
            <a:ext cx="236538" cy="458787"/>
          </a:xfrm>
          <a:custGeom>
            <a:avLst/>
            <a:gdLst>
              <a:gd name="T0" fmla="*/ 2147483647 w 149"/>
              <a:gd name="T1" fmla="*/ 0 h 289"/>
              <a:gd name="T2" fmla="*/ 0 w 149"/>
              <a:gd name="T3" fmla="*/ 0 h 289"/>
              <a:gd name="T4" fmla="*/ 0 w 149"/>
              <a:gd name="T5" fmla="*/ 2147483647 h 289"/>
              <a:gd name="T6" fmla="*/ 2147483647 w 149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9"/>
              <a:gd name="T13" fmla="*/ 0 h 289"/>
              <a:gd name="T14" fmla="*/ 149 w 149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Line 61"/>
          <p:cNvSpPr>
            <a:spLocks noChangeShapeType="1"/>
          </p:cNvSpPr>
          <p:nvPr/>
        </p:nvSpPr>
        <p:spPr bwMode="auto">
          <a:xfrm>
            <a:off x="3601473" y="2795588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Freeform 62"/>
          <p:cNvSpPr>
            <a:spLocks/>
          </p:cNvSpPr>
          <p:nvPr/>
        </p:nvSpPr>
        <p:spPr bwMode="auto">
          <a:xfrm>
            <a:off x="3706248" y="2643188"/>
            <a:ext cx="76200" cy="153987"/>
          </a:xfrm>
          <a:custGeom>
            <a:avLst/>
            <a:gdLst>
              <a:gd name="T0" fmla="*/ 0 w 48"/>
              <a:gd name="T1" fmla="*/ 2147483647 h 97"/>
              <a:gd name="T2" fmla="*/ 0 w 48"/>
              <a:gd name="T3" fmla="*/ 0 h 97"/>
              <a:gd name="T4" fmla="*/ 2147483647 w 48"/>
              <a:gd name="T5" fmla="*/ 0 h 97"/>
              <a:gd name="T6" fmla="*/ 2147483647 w 48"/>
              <a:gd name="T7" fmla="*/ 0 h 97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97"/>
              <a:gd name="T14" fmla="*/ 48 w 48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Line 63"/>
          <p:cNvSpPr>
            <a:spLocks noChangeShapeType="1"/>
          </p:cNvSpPr>
          <p:nvPr/>
        </p:nvSpPr>
        <p:spPr bwMode="auto">
          <a:xfrm>
            <a:off x="4261873" y="2643188"/>
            <a:ext cx="2619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64"/>
          <p:cNvSpPr>
            <a:spLocks noChangeArrowheads="1"/>
          </p:cNvSpPr>
          <p:nvPr/>
        </p:nvSpPr>
        <p:spPr bwMode="auto">
          <a:xfrm>
            <a:off x="5063560" y="2576513"/>
            <a:ext cx="4968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Dm</a:t>
            </a:r>
          </a:p>
        </p:txBody>
      </p:sp>
      <p:grpSp>
        <p:nvGrpSpPr>
          <p:cNvPr id="243" name="Group 65"/>
          <p:cNvGrpSpPr>
            <a:grpSpLocks/>
          </p:cNvGrpSpPr>
          <p:nvPr/>
        </p:nvGrpSpPr>
        <p:grpSpPr bwMode="auto">
          <a:xfrm>
            <a:off x="5138173" y="2566988"/>
            <a:ext cx="515937" cy="458787"/>
            <a:chOff x="3671" y="1797"/>
            <a:chExt cx="325" cy="289"/>
          </a:xfrm>
        </p:grpSpPr>
        <p:sp>
          <p:nvSpPr>
            <p:cNvPr id="244" name="Freeform 66"/>
            <p:cNvSpPr>
              <a:spLocks/>
            </p:cNvSpPr>
            <p:nvPr/>
          </p:nvSpPr>
          <p:spPr bwMode="auto">
            <a:xfrm>
              <a:off x="3671" y="1797"/>
              <a:ext cx="162" cy="289"/>
            </a:xfrm>
            <a:custGeom>
              <a:avLst/>
              <a:gdLst>
                <a:gd name="T0" fmla="*/ 161 w 162"/>
                <a:gd name="T1" fmla="*/ 0 h 289"/>
                <a:gd name="T2" fmla="*/ 0 w 162"/>
                <a:gd name="T3" fmla="*/ 0 h 289"/>
                <a:gd name="T4" fmla="*/ 0 w 162"/>
                <a:gd name="T5" fmla="*/ 288 h 289"/>
                <a:gd name="T6" fmla="*/ 161 w 162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289"/>
                <a:gd name="T14" fmla="*/ 162 w 162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289">
                  <a:moveTo>
                    <a:pt x="16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1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5" name="Freeform 67"/>
            <p:cNvSpPr>
              <a:spLocks/>
            </p:cNvSpPr>
            <p:nvPr/>
          </p:nvSpPr>
          <p:spPr bwMode="auto">
            <a:xfrm>
              <a:off x="3832" y="1797"/>
              <a:ext cx="164" cy="289"/>
            </a:xfrm>
            <a:custGeom>
              <a:avLst/>
              <a:gdLst>
                <a:gd name="T0" fmla="*/ 0 w 164"/>
                <a:gd name="T1" fmla="*/ 0 h 289"/>
                <a:gd name="T2" fmla="*/ 163 w 164"/>
                <a:gd name="T3" fmla="*/ 0 h 289"/>
                <a:gd name="T4" fmla="*/ 163 w 164"/>
                <a:gd name="T5" fmla="*/ 288 h 289"/>
                <a:gd name="T6" fmla="*/ 0 w 164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4"/>
                <a:gd name="T13" fmla="*/ 0 h 289"/>
                <a:gd name="T14" fmla="*/ 164 w 164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4" h="289">
                  <a:moveTo>
                    <a:pt x="0" y="0"/>
                  </a:moveTo>
                  <a:lnTo>
                    <a:pt x="163" y="0"/>
                  </a:lnTo>
                  <a:lnTo>
                    <a:pt x="163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6" name="Rectangle 68"/>
          <p:cNvSpPr>
            <a:spLocks noChangeArrowheads="1"/>
          </p:cNvSpPr>
          <p:nvPr/>
        </p:nvSpPr>
        <p:spPr bwMode="auto">
          <a:xfrm>
            <a:off x="5844610" y="2576513"/>
            <a:ext cx="5191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Reg</a:t>
            </a:r>
          </a:p>
        </p:txBody>
      </p:sp>
      <p:grpSp>
        <p:nvGrpSpPr>
          <p:cNvPr id="247" name="Group 69"/>
          <p:cNvGrpSpPr>
            <a:grpSpLocks/>
          </p:cNvGrpSpPr>
          <p:nvPr/>
        </p:nvGrpSpPr>
        <p:grpSpPr bwMode="auto">
          <a:xfrm>
            <a:off x="5881123" y="2566988"/>
            <a:ext cx="450850" cy="458787"/>
            <a:chOff x="4139" y="1797"/>
            <a:chExt cx="284" cy="289"/>
          </a:xfrm>
        </p:grpSpPr>
        <p:sp>
          <p:nvSpPr>
            <p:cNvPr id="248" name="Freeform 70"/>
            <p:cNvSpPr>
              <a:spLocks/>
            </p:cNvSpPr>
            <p:nvPr/>
          </p:nvSpPr>
          <p:spPr bwMode="auto">
            <a:xfrm>
              <a:off x="4139" y="1797"/>
              <a:ext cx="142" cy="289"/>
            </a:xfrm>
            <a:custGeom>
              <a:avLst/>
              <a:gdLst>
                <a:gd name="T0" fmla="*/ 141 w 142"/>
                <a:gd name="T1" fmla="*/ 0 h 289"/>
                <a:gd name="T2" fmla="*/ 0 w 142"/>
                <a:gd name="T3" fmla="*/ 0 h 289"/>
                <a:gd name="T4" fmla="*/ 0 w 142"/>
                <a:gd name="T5" fmla="*/ 288 h 289"/>
                <a:gd name="T6" fmla="*/ 141 w 142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289"/>
                <a:gd name="T14" fmla="*/ 142 w 142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9" name="Freeform 71"/>
            <p:cNvSpPr>
              <a:spLocks/>
            </p:cNvSpPr>
            <p:nvPr/>
          </p:nvSpPr>
          <p:spPr bwMode="auto">
            <a:xfrm>
              <a:off x="4280" y="1797"/>
              <a:ext cx="143" cy="289"/>
            </a:xfrm>
            <a:custGeom>
              <a:avLst/>
              <a:gdLst>
                <a:gd name="T0" fmla="*/ 0 w 143"/>
                <a:gd name="T1" fmla="*/ 0 h 289"/>
                <a:gd name="T2" fmla="*/ 142 w 143"/>
                <a:gd name="T3" fmla="*/ 0 h 289"/>
                <a:gd name="T4" fmla="*/ 142 w 143"/>
                <a:gd name="T5" fmla="*/ 288 h 289"/>
                <a:gd name="T6" fmla="*/ 0 w 143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3"/>
                <a:gd name="T13" fmla="*/ 0 h 289"/>
                <a:gd name="T14" fmla="*/ 143 w 143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0" name="Line 72"/>
          <p:cNvSpPr>
            <a:spLocks noChangeShapeType="1"/>
          </p:cNvSpPr>
          <p:nvPr/>
        </p:nvSpPr>
        <p:spPr bwMode="auto">
          <a:xfrm>
            <a:off x="5641410" y="2795588"/>
            <a:ext cx="2333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Line 73"/>
          <p:cNvSpPr>
            <a:spLocks noChangeShapeType="1"/>
          </p:cNvSpPr>
          <p:nvPr/>
        </p:nvSpPr>
        <p:spPr bwMode="auto">
          <a:xfrm>
            <a:off x="4873060" y="2795588"/>
            <a:ext cx="258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Freeform 74"/>
          <p:cNvSpPr>
            <a:spLocks/>
          </p:cNvSpPr>
          <p:nvPr/>
        </p:nvSpPr>
        <p:spPr bwMode="auto">
          <a:xfrm>
            <a:off x="5071498" y="2795588"/>
            <a:ext cx="684212" cy="306387"/>
          </a:xfrm>
          <a:custGeom>
            <a:avLst/>
            <a:gdLst>
              <a:gd name="T0" fmla="*/ 0 w 431"/>
              <a:gd name="T1" fmla="*/ 0 h 193"/>
              <a:gd name="T2" fmla="*/ 0 w 431"/>
              <a:gd name="T3" fmla="*/ 2147483647 h 193"/>
              <a:gd name="T4" fmla="*/ 2147483647 w 431"/>
              <a:gd name="T5" fmla="*/ 2147483647 h 193"/>
              <a:gd name="T6" fmla="*/ 2147483647 w 431"/>
              <a:gd name="T7" fmla="*/ 2147483647 h 193"/>
              <a:gd name="T8" fmla="*/ 2147483647 w 431"/>
              <a:gd name="T9" fmla="*/ 0 h 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"/>
              <a:gd name="T16" fmla="*/ 0 h 193"/>
              <a:gd name="T17" fmla="*/ 431 w 431"/>
              <a:gd name="T18" fmla="*/ 193 h 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Line 75"/>
          <p:cNvSpPr>
            <a:spLocks noChangeShapeType="1"/>
          </p:cNvSpPr>
          <p:nvPr/>
        </p:nvSpPr>
        <p:spPr bwMode="auto">
          <a:xfrm>
            <a:off x="4261873" y="2947988"/>
            <a:ext cx="2619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Freeform 76"/>
          <p:cNvSpPr>
            <a:spLocks/>
          </p:cNvSpPr>
          <p:nvPr/>
        </p:nvSpPr>
        <p:spPr bwMode="auto">
          <a:xfrm>
            <a:off x="4415860" y="2787650"/>
            <a:ext cx="534988" cy="441325"/>
          </a:xfrm>
          <a:custGeom>
            <a:avLst/>
            <a:gdLst>
              <a:gd name="T0" fmla="*/ 0 w 337"/>
              <a:gd name="T1" fmla="*/ 2147483647 h 278"/>
              <a:gd name="T2" fmla="*/ 0 w 337"/>
              <a:gd name="T3" fmla="*/ 2147483647 h 278"/>
              <a:gd name="T4" fmla="*/ 2147483647 w 337"/>
              <a:gd name="T5" fmla="*/ 2147483647 h 278"/>
              <a:gd name="T6" fmla="*/ 2147483647 w 337"/>
              <a:gd name="T7" fmla="*/ 2147483647 h 278"/>
              <a:gd name="T8" fmla="*/ 2147483647 w 337"/>
              <a:gd name="T9" fmla="*/ 0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7"/>
              <a:gd name="T16" fmla="*/ 0 h 278"/>
              <a:gd name="T17" fmla="*/ 337 w 337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Freeform 77"/>
          <p:cNvSpPr>
            <a:spLocks/>
          </p:cNvSpPr>
          <p:nvPr/>
        </p:nvSpPr>
        <p:spPr bwMode="auto">
          <a:xfrm>
            <a:off x="5749360" y="3506788"/>
            <a:ext cx="684213" cy="306387"/>
          </a:xfrm>
          <a:custGeom>
            <a:avLst/>
            <a:gdLst>
              <a:gd name="T0" fmla="*/ 0 w 431"/>
              <a:gd name="T1" fmla="*/ 0 h 193"/>
              <a:gd name="T2" fmla="*/ 0 w 431"/>
              <a:gd name="T3" fmla="*/ 2147483647 h 193"/>
              <a:gd name="T4" fmla="*/ 2147483647 w 431"/>
              <a:gd name="T5" fmla="*/ 2147483647 h 193"/>
              <a:gd name="T6" fmla="*/ 2147483647 w 431"/>
              <a:gd name="T7" fmla="*/ 2147483647 h 193"/>
              <a:gd name="T8" fmla="*/ 2147483647 w 431"/>
              <a:gd name="T9" fmla="*/ 0 h 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"/>
              <a:gd name="T16" fmla="*/ 0 h 193"/>
              <a:gd name="T17" fmla="*/ 431 w 431"/>
              <a:gd name="T18" fmla="*/ 193 h 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56" name="Group 78"/>
          <p:cNvGrpSpPr>
            <a:grpSpLocks/>
          </p:cNvGrpSpPr>
          <p:nvPr/>
        </p:nvGrpSpPr>
        <p:grpSpPr bwMode="auto">
          <a:xfrm>
            <a:off x="5193735" y="3125788"/>
            <a:ext cx="352425" cy="763587"/>
            <a:chOff x="3706" y="2149"/>
            <a:chExt cx="222" cy="481"/>
          </a:xfrm>
        </p:grpSpPr>
        <p:sp>
          <p:nvSpPr>
            <p:cNvPr id="257" name="Freeform 79"/>
            <p:cNvSpPr>
              <a:spLocks/>
            </p:cNvSpPr>
            <p:nvPr/>
          </p:nvSpPr>
          <p:spPr bwMode="auto">
            <a:xfrm>
              <a:off x="3715" y="2149"/>
              <a:ext cx="213" cy="481"/>
            </a:xfrm>
            <a:custGeom>
              <a:avLst/>
              <a:gdLst>
                <a:gd name="T0" fmla="*/ 0 w 213"/>
                <a:gd name="T1" fmla="*/ 320 h 481"/>
                <a:gd name="T2" fmla="*/ 71 w 213"/>
                <a:gd name="T3" fmla="*/ 240 h 481"/>
                <a:gd name="T4" fmla="*/ 0 w 213"/>
                <a:gd name="T5" fmla="*/ 160 h 481"/>
                <a:gd name="T6" fmla="*/ 0 w 213"/>
                <a:gd name="T7" fmla="*/ 0 h 481"/>
                <a:gd name="T8" fmla="*/ 212 w 213"/>
                <a:gd name="T9" fmla="*/ 160 h 481"/>
                <a:gd name="T10" fmla="*/ 212 w 213"/>
                <a:gd name="T11" fmla="*/ 320 h 481"/>
                <a:gd name="T12" fmla="*/ 0 w 213"/>
                <a:gd name="T13" fmla="*/ 480 h 481"/>
                <a:gd name="T14" fmla="*/ 0 w 213"/>
                <a:gd name="T15" fmla="*/ 320 h 4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3"/>
                <a:gd name="T25" fmla="*/ 0 h 481"/>
                <a:gd name="T26" fmla="*/ 213 w 213"/>
                <a:gd name="T27" fmla="*/ 481 h 48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8" name="Rectangle 80"/>
            <p:cNvSpPr>
              <a:spLocks noChangeArrowheads="1"/>
            </p:cNvSpPr>
            <p:nvPr/>
          </p:nvSpPr>
          <p:spPr bwMode="auto">
            <a:xfrm rot="5400000">
              <a:off x="3619" y="2272"/>
              <a:ext cx="38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ALU</a:t>
              </a:r>
            </a:p>
          </p:txBody>
        </p:sp>
      </p:grpSp>
      <p:grpSp>
        <p:nvGrpSpPr>
          <p:cNvPr id="259" name="Group 81"/>
          <p:cNvGrpSpPr>
            <a:grpSpLocks/>
          </p:cNvGrpSpPr>
          <p:nvPr/>
        </p:nvGrpSpPr>
        <p:grpSpPr bwMode="auto">
          <a:xfrm>
            <a:off x="3714185" y="3278188"/>
            <a:ext cx="563563" cy="458787"/>
            <a:chOff x="2774" y="2245"/>
            <a:chExt cx="355" cy="289"/>
          </a:xfrm>
        </p:grpSpPr>
        <p:sp>
          <p:nvSpPr>
            <p:cNvPr id="260" name="Rectangle 82"/>
            <p:cNvSpPr>
              <a:spLocks noChangeArrowheads="1"/>
            </p:cNvSpPr>
            <p:nvPr/>
          </p:nvSpPr>
          <p:spPr bwMode="auto">
            <a:xfrm>
              <a:off x="2774" y="2251"/>
              <a:ext cx="27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Im</a:t>
              </a:r>
            </a:p>
          </p:txBody>
        </p:sp>
        <p:grpSp>
          <p:nvGrpSpPr>
            <p:cNvPr id="261" name="Group 83"/>
            <p:cNvGrpSpPr>
              <a:grpSpLocks/>
            </p:cNvGrpSpPr>
            <p:nvPr/>
          </p:nvGrpSpPr>
          <p:grpSpPr bwMode="auto">
            <a:xfrm>
              <a:off x="2789" y="2245"/>
              <a:ext cx="340" cy="289"/>
              <a:chOff x="2789" y="2245"/>
              <a:chExt cx="340" cy="289"/>
            </a:xfrm>
          </p:grpSpPr>
          <p:sp>
            <p:nvSpPr>
              <p:cNvPr id="262" name="Freeform 84"/>
              <p:cNvSpPr>
                <a:spLocks/>
              </p:cNvSpPr>
              <p:nvPr/>
            </p:nvSpPr>
            <p:spPr bwMode="auto">
              <a:xfrm>
                <a:off x="2789" y="2245"/>
                <a:ext cx="170" cy="289"/>
              </a:xfrm>
              <a:custGeom>
                <a:avLst/>
                <a:gdLst>
                  <a:gd name="T0" fmla="*/ 169 w 170"/>
                  <a:gd name="T1" fmla="*/ 0 h 289"/>
                  <a:gd name="T2" fmla="*/ 0 w 170"/>
                  <a:gd name="T3" fmla="*/ 0 h 289"/>
                  <a:gd name="T4" fmla="*/ 0 w 170"/>
                  <a:gd name="T5" fmla="*/ 288 h 289"/>
                  <a:gd name="T6" fmla="*/ 169 w 170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289"/>
                  <a:gd name="T14" fmla="*/ 170 w 170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3" name="Freeform 85"/>
              <p:cNvSpPr>
                <a:spLocks/>
              </p:cNvSpPr>
              <p:nvPr/>
            </p:nvSpPr>
            <p:spPr bwMode="auto">
              <a:xfrm>
                <a:off x="2958" y="2245"/>
                <a:ext cx="171" cy="289"/>
              </a:xfrm>
              <a:custGeom>
                <a:avLst/>
                <a:gdLst>
                  <a:gd name="T0" fmla="*/ 0 w 171"/>
                  <a:gd name="T1" fmla="*/ 0 h 289"/>
                  <a:gd name="T2" fmla="*/ 170 w 171"/>
                  <a:gd name="T3" fmla="*/ 0 h 289"/>
                  <a:gd name="T4" fmla="*/ 170 w 171"/>
                  <a:gd name="T5" fmla="*/ 288 h 289"/>
                  <a:gd name="T6" fmla="*/ 0 w 171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289"/>
                  <a:gd name="T14" fmla="*/ 171 w 171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64" name="Rectangle 86"/>
          <p:cNvSpPr>
            <a:spLocks noChangeArrowheads="1"/>
          </p:cNvSpPr>
          <p:nvPr/>
        </p:nvSpPr>
        <p:spPr bwMode="auto">
          <a:xfrm>
            <a:off x="4444435" y="3295650"/>
            <a:ext cx="5191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dirty="0" err="1">
                <a:ea typeface="宋体" charset="-122"/>
              </a:rPr>
              <a:t>Reg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65" name="Freeform 87"/>
          <p:cNvSpPr>
            <a:spLocks/>
          </p:cNvSpPr>
          <p:nvPr/>
        </p:nvSpPr>
        <p:spPr bwMode="auto">
          <a:xfrm>
            <a:off x="4468248" y="3278188"/>
            <a:ext cx="236537" cy="458787"/>
          </a:xfrm>
          <a:custGeom>
            <a:avLst/>
            <a:gdLst>
              <a:gd name="T0" fmla="*/ 2147483647 w 149"/>
              <a:gd name="T1" fmla="*/ 0 h 289"/>
              <a:gd name="T2" fmla="*/ 0 w 149"/>
              <a:gd name="T3" fmla="*/ 0 h 289"/>
              <a:gd name="T4" fmla="*/ 0 w 149"/>
              <a:gd name="T5" fmla="*/ 2147483647 h 289"/>
              <a:gd name="T6" fmla="*/ 2147483647 w 149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9"/>
              <a:gd name="T13" fmla="*/ 0 h 289"/>
              <a:gd name="T14" fmla="*/ 149 w 149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Line 88"/>
          <p:cNvSpPr>
            <a:spLocks noChangeShapeType="1"/>
          </p:cNvSpPr>
          <p:nvPr/>
        </p:nvSpPr>
        <p:spPr bwMode="auto">
          <a:xfrm>
            <a:off x="4279335" y="3506788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Freeform 89"/>
          <p:cNvSpPr>
            <a:spLocks/>
          </p:cNvSpPr>
          <p:nvPr/>
        </p:nvSpPr>
        <p:spPr bwMode="auto">
          <a:xfrm>
            <a:off x="4384110" y="3354388"/>
            <a:ext cx="76200" cy="153987"/>
          </a:xfrm>
          <a:custGeom>
            <a:avLst/>
            <a:gdLst>
              <a:gd name="T0" fmla="*/ 0 w 48"/>
              <a:gd name="T1" fmla="*/ 2147483647 h 97"/>
              <a:gd name="T2" fmla="*/ 0 w 48"/>
              <a:gd name="T3" fmla="*/ 0 h 97"/>
              <a:gd name="T4" fmla="*/ 2147483647 w 48"/>
              <a:gd name="T5" fmla="*/ 0 h 97"/>
              <a:gd name="T6" fmla="*/ 2147483647 w 48"/>
              <a:gd name="T7" fmla="*/ 0 h 97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97"/>
              <a:gd name="T14" fmla="*/ 48 w 48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Line 90"/>
          <p:cNvSpPr>
            <a:spLocks noChangeShapeType="1"/>
          </p:cNvSpPr>
          <p:nvPr/>
        </p:nvSpPr>
        <p:spPr bwMode="auto">
          <a:xfrm>
            <a:off x="4939735" y="3354388"/>
            <a:ext cx="2619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91"/>
          <p:cNvSpPr>
            <a:spLocks noChangeArrowheads="1"/>
          </p:cNvSpPr>
          <p:nvPr/>
        </p:nvSpPr>
        <p:spPr bwMode="auto">
          <a:xfrm>
            <a:off x="5741423" y="3287713"/>
            <a:ext cx="4968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Dm</a:t>
            </a:r>
          </a:p>
        </p:txBody>
      </p:sp>
      <p:grpSp>
        <p:nvGrpSpPr>
          <p:cNvPr id="270" name="Group 92"/>
          <p:cNvGrpSpPr>
            <a:grpSpLocks/>
          </p:cNvGrpSpPr>
          <p:nvPr/>
        </p:nvGrpSpPr>
        <p:grpSpPr bwMode="auto">
          <a:xfrm>
            <a:off x="5816035" y="3278188"/>
            <a:ext cx="515938" cy="458787"/>
            <a:chOff x="4098" y="2245"/>
            <a:chExt cx="325" cy="289"/>
          </a:xfrm>
        </p:grpSpPr>
        <p:sp>
          <p:nvSpPr>
            <p:cNvPr id="271" name="Freeform 93"/>
            <p:cNvSpPr>
              <a:spLocks/>
            </p:cNvSpPr>
            <p:nvPr/>
          </p:nvSpPr>
          <p:spPr bwMode="auto">
            <a:xfrm>
              <a:off x="4098" y="2245"/>
              <a:ext cx="162" cy="289"/>
            </a:xfrm>
            <a:custGeom>
              <a:avLst/>
              <a:gdLst>
                <a:gd name="T0" fmla="*/ 161 w 162"/>
                <a:gd name="T1" fmla="*/ 0 h 289"/>
                <a:gd name="T2" fmla="*/ 0 w 162"/>
                <a:gd name="T3" fmla="*/ 0 h 289"/>
                <a:gd name="T4" fmla="*/ 0 w 162"/>
                <a:gd name="T5" fmla="*/ 288 h 289"/>
                <a:gd name="T6" fmla="*/ 161 w 162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289"/>
                <a:gd name="T14" fmla="*/ 162 w 162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289">
                  <a:moveTo>
                    <a:pt x="16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1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2" name="Freeform 94"/>
            <p:cNvSpPr>
              <a:spLocks/>
            </p:cNvSpPr>
            <p:nvPr/>
          </p:nvSpPr>
          <p:spPr bwMode="auto">
            <a:xfrm>
              <a:off x="4259" y="2245"/>
              <a:ext cx="164" cy="289"/>
            </a:xfrm>
            <a:custGeom>
              <a:avLst/>
              <a:gdLst>
                <a:gd name="T0" fmla="*/ 0 w 164"/>
                <a:gd name="T1" fmla="*/ 0 h 289"/>
                <a:gd name="T2" fmla="*/ 163 w 164"/>
                <a:gd name="T3" fmla="*/ 0 h 289"/>
                <a:gd name="T4" fmla="*/ 163 w 164"/>
                <a:gd name="T5" fmla="*/ 288 h 289"/>
                <a:gd name="T6" fmla="*/ 0 w 164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4"/>
                <a:gd name="T13" fmla="*/ 0 h 289"/>
                <a:gd name="T14" fmla="*/ 164 w 164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4" h="289">
                  <a:moveTo>
                    <a:pt x="0" y="0"/>
                  </a:moveTo>
                  <a:lnTo>
                    <a:pt x="163" y="0"/>
                  </a:lnTo>
                  <a:lnTo>
                    <a:pt x="163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3" name="Rectangle 95"/>
          <p:cNvSpPr>
            <a:spLocks noChangeArrowheads="1"/>
          </p:cNvSpPr>
          <p:nvPr/>
        </p:nvSpPr>
        <p:spPr bwMode="auto">
          <a:xfrm>
            <a:off x="6522473" y="3287713"/>
            <a:ext cx="5191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Reg</a:t>
            </a:r>
          </a:p>
        </p:txBody>
      </p:sp>
      <p:grpSp>
        <p:nvGrpSpPr>
          <p:cNvPr id="274" name="Group 96"/>
          <p:cNvGrpSpPr>
            <a:grpSpLocks/>
          </p:cNvGrpSpPr>
          <p:nvPr/>
        </p:nvGrpSpPr>
        <p:grpSpPr bwMode="auto">
          <a:xfrm>
            <a:off x="6558985" y="3278188"/>
            <a:ext cx="450850" cy="458787"/>
            <a:chOff x="4566" y="2245"/>
            <a:chExt cx="284" cy="289"/>
          </a:xfrm>
        </p:grpSpPr>
        <p:sp>
          <p:nvSpPr>
            <p:cNvPr id="275" name="Freeform 97"/>
            <p:cNvSpPr>
              <a:spLocks/>
            </p:cNvSpPr>
            <p:nvPr/>
          </p:nvSpPr>
          <p:spPr bwMode="auto">
            <a:xfrm>
              <a:off x="4566" y="2245"/>
              <a:ext cx="142" cy="289"/>
            </a:xfrm>
            <a:custGeom>
              <a:avLst/>
              <a:gdLst>
                <a:gd name="T0" fmla="*/ 141 w 142"/>
                <a:gd name="T1" fmla="*/ 0 h 289"/>
                <a:gd name="T2" fmla="*/ 0 w 142"/>
                <a:gd name="T3" fmla="*/ 0 h 289"/>
                <a:gd name="T4" fmla="*/ 0 w 142"/>
                <a:gd name="T5" fmla="*/ 288 h 289"/>
                <a:gd name="T6" fmla="*/ 141 w 142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289"/>
                <a:gd name="T14" fmla="*/ 142 w 142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6" name="Freeform 98"/>
            <p:cNvSpPr>
              <a:spLocks/>
            </p:cNvSpPr>
            <p:nvPr/>
          </p:nvSpPr>
          <p:spPr bwMode="auto">
            <a:xfrm>
              <a:off x="4707" y="2245"/>
              <a:ext cx="143" cy="289"/>
            </a:xfrm>
            <a:custGeom>
              <a:avLst/>
              <a:gdLst>
                <a:gd name="T0" fmla="*/ 0 w 143"/>
                <a:gd name="T1" fmla="*/ 0 h 289"/>
                <a:gd name="T2" fmla="*/ 142 w 143"/>
                <a:gd name="T3" fmla="*/ 0 h 289"/>
                <a:gd name="T4" fmla="*/ 142 w 143"/>
                <a:gd name="T5" fmla="*/ 288 h 289"/>
                <a:gd name="T6" fmla="*/ 0 w 143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3"/>
                <a:gd name="T13" fmla="*/ 0 h 289"/>
                <a:gd name="T14" fmla="*/ 143 w 143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7" name="Line 99"/>
          <p:cNvSpPr>
            <a:spLocks noChangeShapeType="1"/>
          </p:cNvSpPr>
          <p:nvPr/>
        </p:nvSpPr>
        <p:spPr bwMode="auto">
          <a:xfrm>
            <a:off x="6319273" y="3506788"/>
            <a:ext cx="2333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Line 100"/>
          <p:cNvSpPr>
            <a:spLocks noChangeShapeType="1"/>
          </p:cNvSpPr>
          <p:nvPr/>
        </p:nvSpPr>
        <p:spPr bwMode="auto">
          <a:xfrm>
            <a:off x="5550923" y="3506788"/>
            <a:ext cx="2587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Line 101"/>
          <p:cNvSpPr>
            <a:spLocks noChangeShapeType="1"/>
          </p:cNvSpPr>
          <p:nvPr/>
        </p:nvSpPr>
        <p:spPr bwMode="auto">
          <a:xfrm>
            <a:off x="4939735" y="3659188"/>
            <a:ext cx="2619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Freeform 102"/>
          <p:cNvSpPr>
            <a:spLocks/>
          </p:cNvSpPr>
          <p:nvPr/>
        </p:nvSpPr>
        <p:spPr bwMode="auto">
          <a:xfrm>
            <a:off x="5119123" y="3498850"/>
            <a:ext cx="534987" cy="441325"/>
          </a:xfrm>
          <a:custGeom>
            <a:avLst/>
            <a:gdLst>
              <a:gd name="T0" fmla="*/ 0 w 337"/>
              <a:gd name="T1" fmla="*/ 2147483647 h 278"/>
              <a:gd name="T2" fmla="*/ 0 w 337"/>
              <a:gd name="T3" fmla="*/ 2147483647 h 278"/>
              <a:gd name="T4" fmla="*/ 2147483647 w 337"/>
              <a:gd name="T5" fmla="*/ 2147483647 h 278"/>
              <a:gd name="T6" fmla="*/ 2147483647 w 337"/>
              <a:gd name="T7" fmla="*/ 2147483647 h 278"/>
              <a:gd name="T8" fmla="*/ 2147483647 w 337"/>
              <a:gd name="T9" fmla="*/ 0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7"/>
              <a:gd name="T16" fmla="*/ 0 h 278"/>
              <a:gd name="T17" fmla="*/ 337 w 337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Freeform 103"/>
          <p:cNvSpPr>
            <a:spLocks/>
          </p:cNvSpPr>
          <p:nvPr/>
        </p:nvSpPr>
        <p:spPr bwMode="auto">
          <a:xfrm>
            <a:off x="5885885" y="3836988"/>
            <a:ext cx="338138" cy="763587"/>
          </a:xfrm>
          <a:custGeom>
            <a:avLst/>
            <a:gdLst>
              <a:gd name="T0" fmla="*/ 0 w 213"/>
              <a:gd name="T1" fmla="*/ 2147483647 h 481"/>
              <a:gd name="T2" fmla="*/ 2147483647 w 213"/>
              <a:gd name="T3" fmla="*/ 2147483647 h 481"/>
              <a:gd name="T4" fmla="*/ 0 w 213"/>
              <a:gd name="T5" fmla="*/ 2147483647 h 481"/>
              <a:gd name="T6" fmla="*/ 0 w 213"/>
              <a:gd name="T7" fmla="*/ 0 h 481"/>
              <a:gd name="T8" fmla="*/ 2147483647 w 213"/>
              <a:gd name="T9" fmla="*/ 2147483647 h 481"/>
              <a:gd name="T10" fmla="*/ 2147483647 w 213"/>
              <a:gd name="T11" fmla="*/ 2147483647 h 481"/>
              <a:gd name="T12" fmla="*/ 0 w 213"/>
              <a:gd name="T13" fmla="*/ 2147483647 h 481"/>
              <a:gd name="T14" fmla="*/ 0 w 213"/>
              <a:gd name="T15" fmla="*/ 2147483647 h 4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3"/>
              <a:gd name="T25" fmla="*/ 0 h 481"/>
              <a:gd name="T26" fmla="*/ 213 w 213"/>
              <a:gd name="T27" fmla="*/ 481 h 48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3" h="481">
                <a:moveTo>
                  <a:pt x="0" y="320"/>
                </a:moveTo>
                <a:lnTo>
                  <a:pt x="71" y="240"/>
                </a:lnTo>
                <a:lnTo>
                  <a:pt x="0" y="160"/>
                </a:lnTo>
                <a:lnTo>
                  <a:pt x="0" y="0"/>
                </a:lnTo>
                <a:lnTo>
                  <a:pt x="212" y="160"/>
                </a:lnTo>
                <a:lnTo>
                  <a:pt x="212" y="320"/>
                </a:lnTo>
                <a:lnTo>
                  <a:pt x="0" y="480"/>
                </a:lnTo>
                <a:lnTo>
                  <a:pt x="0" y="3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Freeform 104"/>
          <p:cNvSpPr>
            <a:spLocks/>
          </p:cNvSpPr>
          <p:nvPr/>
        </p:nvSpPr>
        <p:spPr bwMode="auto">
          <a:xfrm>
            <a:off x="6427223" y="4217988"/>
            <a:ext cx="684212" cy="306387"/>
          </a:xfrm>
          <a:custGeom>
            <a:avLst/>
            <a:gdLst>
              <a:gd name="T0" fmla="*/ 0 w 431"/>
              <a:gd name="T1" fmla="*/ 0 h 193"/>
              <a:gd name="T2" fmla="*/ 0 w 431"/>
              <a:gd name="T3" fmla="*/ 2147483647 h 193"/>
              <a:gd name="T4" fmla="*/ 2147483647 w 431"/>
              <a:gd name="T5" fmla="*/ 2147483647 h 193"/>
              <a:gd name="T6" fmla="*/ 2147483647 w 431"/>
              <a:gd name="T7" fmla="*/ 2147483647 h 193"/>
              <a:gd name="T8" fmla="*/ 2147483647 w 431"/>
              <a:gd name="T9" fmla="*/ 0 h 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"/>
              <a:gd name="T16" fmla="*/ 0 h 193"/>
              <a:gd name="T17" fmla="*/ 431 w 431"/>
              <a:gd name="T18" fmla="*/ 193 h 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Freeform 105"/>
          <p:cNvSpPr>
            <a:spLocks/>
          </p:cNvSpPr>
          <p:nvPr/>
        </p:nvSpPr>
        <p:spPr bwMode="auto">
          <a:xfrm>
            <a:off x="4415860" y="3989388"/>
            <a:ext cx="269875" cy="458787"/>
          </a:xfrm>
          <a:custGeom>
            <a:avLst/>
            <a:gdLst>
              <a:gd name="T0" fmla="*/ 2147483647 w 170"/>
              <a:gd name="T1" fmla="*/ 0 h 289"/>
              <a:gd name="T2" fmla="*/ 0 w 170"/>
              <a:gd name="T3" fmla="*/ 0 h 289"/>
              <a:gd name="T4" fmla="*/ 0 w 170"/>
              <a:gd name="T5" fmla="*/ 2147483647 h 289"/>
              <a:gd name="T6" fmla="*/ 2147483647 w 170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70"/>
              <a:gd name="T13" fmla="*/ 0 h 289"/>
              <a:gd name="T14" fmla="*/ 170 w 170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0" h="289">
                <a:moveTo>
                  <a:pt x="169" y="0"/>
                </a:moveTo>
                <a:lnTo>
                  <a:pt x="0" y="0"/>
                </a:lnTo>
                <a:lnTo>
                  <a:pt x="0" y="288"/>
                </a:lnTo>
                <a:lnTo>
                  <a:pt x="169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Freeform 106"/>
          <p:cNvSpPr>
            <a:spLocks/>
          </p:cNvSpPr>
          <p:nvPr/>
        </p:nvSpPr>
        <p:spPr bwMode="auto">
          <a:xfrm>
            <a:off x="4684148" y="3989388"/>
            <a:ext cx="271462" cy="458787"/>
          </a:xfrm>
          <a:custGeom>
            <a:avLst/>
            <a:gdLst>
              <a:gd name="T0" fmla="*/ 0 w 171"/>
              <a:gd name="T1" fmla="*/ 0 h 289"/>
              <a:gd name="T2" fmla="*/ 2147483647 w 171"/>
              <a:gd name="T3" fmla="*/ 0 h 289"/>
              <a:gd name="T4" fmla="*/ 2147483647 w 171"/>
              <a:gd name="T5" fmla="*/ 2147483647 h 289"/>
              <a:gd name="T6" fmla="*/ 0 w 171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289"/>
              <a:gd name="T14" fmla="*/ 171 w 171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289">
                <a:moveTo>
                  <a:pt x="0" y="0"/>
                </a:moveTo>
                <a:lnTo>
                  <a:pt x="170" y="0"/>
                </a:lnTo>
                <a:lnTo>
                  <a:pt x="170" y="288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107"/>
          <p:cNvSpPr>
            <a:spLocks noChangeArrowheads="1"/>
          </p:cNvSpPr>
          <p:nvPr/>
        </p:nvSpPr>
        <p:spPr bwMode="auto">
          <a:xfrm>
            <a:off x="4392048" y="3998913"/>
            <a:ext cx="4302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Im</a:t>
            </a:r>
          </a:p>
        </p:txBody>
      </p:sp>
      <p:sp>
        <p:nvSpPr>
          <p:cNvPr id="286" name="Rectangle 108"/>
          <p:cNvSpPr>
            <a:spLocks noChangeArrowheads="1"/>
          </p:cNvSpPr>
          <p:nvPr/>
        </p:nvSpPr>
        <p:spPr bwMode="auto">
          <a:xfrm rot="5400000">
            <a:off x="5734280" y="4031456"/>
            <a:ext cx="6080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ALU</a:t>
            </a:r>
          </a:p>
        </p:txBody>
      </p:sp>
      <p:sp>
        <p:nvSpPr>
          <p:cNvPr id="287" name="Rectangle 109"/>
          <p:cNvSpPr>
            <a:spLocks noChangeArrowheads="1"/>
          </p:cNvSpPr>
          <p:nvPr/>
        </p:nvSpPr>
        <p:spPr bwMode="auto">
          <a:xfrm>
            <a:off x="5122298" y="4006850"/>
            <a:ext cx="5191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dirty="0" err="1">
                <a:ea typeface="宋体" charset="-122"/>
              </a:rPr>
              <a:t>Reg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88" name="Freeform 110"/>
          <p:cNvSpPr>
            <a:spLocks/>
          </p:cNvSpPr>
          <p:nvPr/>
        </p:nvSpPr>
        <p:spPr bwMode="auto">
          <a:xfrm>
            <a:off x="5146110" y="3989388"/>
            <a:ext cx="236538" cy="458787"/>
          </a:xfrm>
          <a:custGeom>
            <a:avLst/>
            <a:gdLst>
              <a:gd name="T0" fmla="*/ 2147483647 w 149"/>
              <a:gd name="T1" fmla="*/ 0 h 289"/>
              <a:gd name="T2" fmla="*/ 0 w 149"/>
              <a:gd name="T3" fmla="*/ 0 h 289"/>
              <a:gd name="T4" fmla="*/ 0 w 149"/>
              <a:gd name="T5" fmla="*/ 2147483647 h 289"/>
              <a:gd name="T6" fmla="*/ 2147483647 w 149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9"/>
              <a:gd name="T13" fmla="*/ 0 h 289"/>
              <a:gd name="T14" fmla="*/ 149 w 149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Line 111"/>
          <p:cNvSpPr>
            <a:spLocks noChangeShapeType="1"/>
          </p:cNvSpPr>
          <p:nvPr/>
        </p:nvSpPr>
        <p:spPr bwMode="auto">
          <a:xfrm>
            <a:off x="4957198" y="4217988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Freeform 112"/>
          <p:cNvSpPr>
            <a:spLocks/>
          </p:cNvSpPr>
          <p:nvPr/>
        </p:nvSpPr>
        <p:spPr bwMode="auto">
          <a:xfrm>
            <a:off x="5061973" y="4065588"/>
            <a:ext cx="76200" cy="153987"/>
          </a:xfrm>
          <a:custGeom>
            <a:avLst/>
            <a:gdLst>
              <a:gd name="T0" fmla="*/ 0 w 48"/>
              <a:gd name="T1" fmla="*/ 2147483647 h 97"/>
              <a:gd name="T2" fmla="*/ 0 w 48"/>
              <a:gd name="T3" fmla="*/ 0 h 97"/>
              <a:gd name="T4" fmla="*/ 2147483647 w 48"/>
              <a:gd name="T5" fmla="*/ 0 h 97"/>
              <a:gd name="T6" fmla="*/ 2147483647 w 48"/>
              <a:gd name="T7" fmla="*/ 0 h 97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97"/>
              <a:gd name="T14" fmla="*/ 48 w 48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Line 113"/>
          <p:cNvSpPr>
            <a:spLocks noChangeShapeType="1"/>
          </p:cNvSpPr>
          <p:nvPr/>
        </p:nvSpPr>
        <p:spPr bwMode="auto">
          <a:xfrm>
            <a:off x="5617598" y="4065588"/>
            <a:ext cx="2619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114"/>
          <p:cNvSpPr>
            <a:spLocks noChangeArrowheads="1"/>
          </p:cNvSpPr>
          <p:nvPr/>
        </p:nvSpPr>
        <p:spPr bwMode="auto">
          <a:xfrm>
            <a:off x="6419285" y="3998913"/>
            <a:ext cx="4968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Dm</a:t>
            </a:r>
          </a:p>
        </p:txBody>
      </p:sp>
      <p:sp>
        <p:nvSpPr>
          <p:cNvPr id="293" name="Freeform 115"/>
          <p:cNvSpPr>
            <a:spLocks/>
          </p:cNvSpPr>
          <p:nvPr/>
        </p:nvSpPr>
        <p:spPr bwMode="auto">
          <a:xfrm>
            <a:off x="6493898" y="3989388"/>
            <a:ext cx="257175" cy="458787"/>
          </a:xfrm>
          <a:custGeom>
            <a:avLst/>
            <a:gdLst>
              <a:gd name="T0" fmla="*/ 2147483647 w 162"/>
              <a:gd name="T1" fmla="*/ 0 h 289"/>
              <a:gd name="T2" fmla="*/ 0 w 162"/>
              <a:gd name="T3" fmla="*/ 0 h 289"/>
              <a:gd name="T4" fmla="*/ 0 w 162"/>
              <a:gd name="T5" fmla="*/ 2147483647 h 289"/>
              <a:gd name="T6" fmla="*/ 2147483647 w 162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89"/>
              <a:gd name="T14" fmla="*/ 162 w 162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89">
                <a:moveTo>
                  <a:pt x="161" y="0"/>
                </a:moveTo>
                <a:lnTo>
                  <a:pt x="0" y="0"/>
                </a:lnTo>
                <a:lnTo>
                  <a:pt x="0" y="288"/>
                </a:lnTo>
                <a:lnTo>
                  <a:pt x="161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Freeform 116"/>
          <p:cNvSpPr>
            <a:spLocks/>
          </p:cNvSpPr>
          <p:nvPr/>
        </p:nvSpPr>
        <p:spPr bwMode="auto">
          <a:xfrm>
            <a:off x="6749485" y="3989388"/>
            <a:ext cx="260350" cy="458787"/>
          </a:xfrm>
          <a:custGeom>
            <a:avLst/>
            <a:gdLst>
              <a:gd name="T0" fmla="*/ 0 w 164"/>
              <a:gd name="T1" fmla="*/ 0 h 289"/>
              <a:gd name="T2" fmla="*/ 2147483647 w 164"/>
              <a:gd name="T3" fmla="*/ 0 h 289"/>
              <a:gd name="T4" fmla="*/ 2147483647 w 164"/>
              <a:gd name="T5" fmla="*/ 2147483647 h 289"/>
              <a:gd name="T6" fmla="*/ 0 w 164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64"/>
              <a:gd name="T13" fmla="*/ 0 h 289"/>
              <a:gd name="T14" fmla="*/ 164 w 164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" h="289">
                <a:moveTo>
                  <a:pt x="0" y="0"/>
                </a:moveTo>
                <a:lnTo>
                  <a:pt x="163" y="0"/>
                </a:lnTo>
                <a:lnTo>
                  <a:pt x="163" y="288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117"/>
          <p:cNvSpPr>
            <a:spLocks noChangeArrowheads="1"/>
          </p:cNvSpPr>
          <p:nvPr/>
        </p:nvSpPr>
        <p:spPr bwMode="auto">
          <a:xfrm>
            <a:off x="7200335" y="3998913"/>
            <a:ext cx="5191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Reg</a:t>
            </a:r>
          </a:p>
        </p:txBody>
      </p:sp>
      <p:sp>
        <p:nvSpPr>
          <p:cNvPr id="296" name="Freeform 118"/>
          <p:cNvSpPr>
            <a:spLocks/>
          </p:cNvSpPr>
          <p:nvPr/>
        </p:nvSpPr>
        <p:spPr bwMode="auto">
          <a:xfrm>
            <a:off x="7236848" y="3989388"/>
            <a:ext cx="225425" cy="458787"/>
          </a:xfrm>
          <a:custGeom>
            <a:avLst/>
            <a:gdLst>
              <a:gd name="T0" fmla="*/ 2147483647 w 142"/>
              <a:gd name="T1" fmla="*/ 0 h 289"/>
              <a:gd name="T2" fmla="*/ 0 w 142"/>
              <a:gd name="T3" fmla="*/ 0 h 289"/>
              <a:gd name="T4" fmla="*/ 0 w 142"/>
              <a:gd name="T5" fmla="*/ 2147483647 h 289"/>
              <a:gd name="T6" fmla="*/ 2147483647 w 142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2"/>
              <a:gd name="T13" fmla="*/ 0 h 289"/>
              <a:gd name="T14" fmla="*/ 142 w 142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" h="289">
                <a:moveTo>
                  <a:pt x="141" y="0"/>
                </a:moveTo>
                <a:lnTo>
                  <a:pt x="0" y="0"/>
                </a:lnTo>
                <a:lnTo>
                  <a:pt x="0" y="288"/>
                </a:lnTo>
                <a:lnTo>
                  <a:pt x="141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Freeform 119"/>
          <p:cNvSpPr>
            <a:spLocks/>
          </p:cNvSpPr>
          <p:nvPr/>
        </p:nvSpPr>
        <p:spPr bwMode="auto">
          <a:xfrm>
            <a:off x="7460685" y="3989388"/>
            <a:ext cx="227013" cy="458787"/>
          </a:xfrm>
          <a:custGeom>
            <a:avLst/>
            <a:gdLst>
              <a:gd name="T0" fmla="*/ 0 w 143"/>
              <a:gd name="T1" fmla="*/ 0 h 289"/>
              <a:gd name="T2" fmla="*/ 2147483647 w 143"/>
              <a:gd name="T3" fmla="*/ 0 h 289"/>
              <a:gd name="T4" fmla="*/ 2147483647 w 143"/>
              <a:gd name="T5" fmla="*/ 2147483647 h 289"/>
              <a:gd name="T6" fmla="*/ 0 w 143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3"/>
              <a:gd name="T13" fmla="*/ 0 h 289"/>
              <a:gd name="T14" fmla="*/ 143 w 143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" h="289">
                <a:moveTo>
                  <a:pt x="0" y="0"/>
                </a:moveTo>
                <a:lnTo>
                  <a:pt x="142" y="0"/>
                </a:lnTo>
                <a:lnTo>
                  <a:pt x="142" y="288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Line 120"/>
          <p:cNvSpPr>
            <a:spLocks noChangeShapeType="1"/>
          </p:cNvSpPr>
          <p:nvPr/>
        </p:nvSpPr>
        <p:spPr bwMode="auto">
          <a:xfrm>
            <a:off x="6997135" y="4217988"/>
            <a:ext cx="2333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Line 121"/>
          <p:cNvSpPr>
            <a:spLocks noChangeShapeType="1"/>
          </p:cNvSpPr>
          <p:nvPr/>
        </p:nvSpPr>
        <p:spPr bwMode="auto">
          <a:xfrm>
            <a:off x="6228785" y="4217988"/>
            <a:ext cx="258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Line 122"/>
          <p:cNvSpPr>
            <a:spLocks noChangeShapeType="1"/>
          </p:cNvSpPr>
          <p:nvPr/>
        </p:nvSpPr>
        <p:spPr bwMode="auto">
          <a:xfrm>
            <a:off x="5617598" y="4370388"/>
            <a:ext cx="2619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Freeform 123"/>
          <p:cNvSpPr>
            <a:spLocks/>
          </p:cNvSpPr>
          <p:nvPr/>
        </p:nvSpPr>
        <p:spPr bwMode="auto">
          <a:xfrm>
            <a:off x="5796985" y="4210050"/>
            <a:ext cx="534988" cy="441325"/>
          </a:xfrm>
          <a:custGeom>
            <a:avLst/>
            <a:gdLst>
              <a:gd name="T0" fmla="*/ 0 w 337"/>
              <a:gd name="T1" fmla="*/ 2147483647 h 278"/>
              <a:gd name="T2" fmla="*/ 0 w 337"/>
              <a:gd name="T3" fmla="*/ 2147483647 h 278"/>
              <a:gd name="T4" fmla="*/ 2147483647 w 337"/>
              <a:gd name="T5" fmla="*/ 2147483647 h 278"/>
              <a:gd name="T6" fmla="*/ 2147483647 w 337"/>
              <a:gd name="T7" fmla="*/ 2147483647 h 278"/>
              <a:gd name="T8" fmla="*/ 2147483647 w 337"/>
              <a:gd name="T9" fmla="*/ 0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7"/>
              <a:gd name="T16" fmla="*/ 0 h 278"/>
              <a:gd name="T17" fmla="*/ 337 w 337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02" name="Group 124"/>
          <p:cNvGrpSpPr>
            <a:grpSpLocks/>
          </p:cNvGrpSpPr>
          <p:nvPr/>
        </p:nvGrpSpPr>
        <p:grpSpPr bwMode="auto">
          <a:xfrm>
            <a:off x="6549460" y="4548188"/>
            <a:ext cx="352425" cy="763587"/>
            <a:chOff x="4560" y="3045"/>
            <a:chExt cx="222" cy="481"/>
          </a:xfrm>
        </p:grpSpPr>
        <p:sp>
          <p:nvSpPr>
            <p:cNvPr id="303" name="Freeform 125"/>
            <p:cNvSpPr>
              <a:spLocks/>
            </p:cNvSpPr>
            <p:nvPr/>
          </p:nvSpPr>
          <p:spPr bwMode="auto">
            <a:xfrm>
              <a:off x="4569" y="3045"/>
              <a:ext cx="213" cy="481"/>
            </a:xfrm>
            <a:custGeom>
              <a:avLst/>
              <a:gdLst>
                <a:gd name="T0" fmla="*/ 0 w 213"/>
                <a:gd name="T1" fmla="*/ 320 h 481"/>
                <a:gd name="T2" fmla="*/ 71 w 213"/>
                <a:gd name="T3" fmla="*/ 240 h 481"/>
                <a:gd name="T4" fmla="*/ 0 w 213"/>
                <a:gd name="T5" fmla="*/ 160 h 481"/>
                <a:gd name="T6" fmla="*/ 0 w 213"/>
                <a:gd name="T7" fmla="*/ 0 h 481"/>
                <a:gd name="T8" fmla="*/ 212 w 213"/>
                <a:gd name="T9" fmla="*/ 160 h 481"/>
                <a:gd name="T10" fmla="*/ 212 w 213"/>
                <a:gd name="T11" fmla="*/ 320 h 481"/>
                <a:gd name="T12" fmla="*/ 0 w 213"/>
                <a:gd name="T13" fmla="*/ 480 h 481"/>
                <a:gd name="T14" fmla="*/ 0 w 213"/>
                <a:gd name="T15" fmla="*/ 320 h 4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3"/>
                <a:gd name="T25" fmla="*/ 0 h 481"/>
                <a:gd name="T26" fmla="*/ 213 w 213"/>
                <a:gd name="T27" fmla="*/ 481 h 48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Rectangle 126"/>
            <p:cNvSpPr>
              <a:spLocks noChangeArrowheads="1"/>
            </p:cNvSpPr>
            <p:nvPr/>
          </p:nvSpPr>
          <p:spPr bwMode="auto">
            <a:xfrm rot="5400000">
              <a:off x="4473" y="3168"/>
              <a:ext cx="38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ALU</a:t>
              </a:r>
            </a:p>
          </p:txBody>
        </p:sp>
      </p:grpSp>
      <p:grpSp>
        <p:nvGrpSpPr>
          <p:cNvPr id="305" name="Group 127"/>
          <p:cNvGrpSpPr>
            <a:grpSpLocks/>
          </p:cNvGrpSpPr>
          <p:nvPr/>
        </p:nvGrpSpPr>
        <p:grpSpPr bwMode="auto">
          <a:xfrm>
            <a:off x="5069910" y="4700588"/>
            <a:ext cx="563563" cy="458787"/>
            <a:chOff x="3628" y="3141"/>
            <a:chExt cx="355" cy="289"/>
          </a:xfrm>
        </p:grpSpPr>
        <p:sp>
          <p:nvSpPr>
            <p:cNvPr id="306" name="Rectangle 128"/>
            <p:cNvSpPr>
              <a:spLocks noChangeArrowheads="1"/>
            </p:cNvSpPr>
            <p:nvPr/>
          </p:nvSpPr>
          <p:spPr bwMode="auto">
            <a:xfrm>
              <a:off x="3628" y="3147"/>
              <a:ext cx="27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Im</a:t>
              </a:r>
            </a:p>
          </p:txBody>
        </p:sp>
        <p:grpSp>
          <p:nvGrpSpPr>
            <p:cNvPr id="307" name="Group 129"/>
            <p:cNvGrpSpPr>
              <a:grpSpLocks/>
            </p:cNvGrpSpPr>
            <p:nvPr/>
          </p:nvGrpSpPr>
          <p:grpSpPr bwMode="auto">
            <a:xfrm>
              <a:off x="3643" y="3141"/>
              <a:ext cx="340" cy="289"/>
              <a:chOff x="3643" y="3141"/>
              <a:chExt cx="340" cy="289"/>
            </a:xfrm>
          </p:grpSpPr>
          <p:sp>
            <p:nvSpPr>
              <p:cNvPr id="308" name="Freeform 130"/>
              <p:cNvSpPr>
                <a:spLocks/>
              </p:cNvSpPr>
              <p:nvPr/>
            </p:nvSpPr>
            <p:spPr bwMode="auto">
              <a:xfrm>
                <a:off x="3643" y="3141"/>
                <a:ext cx="170" cy="289"/>
              </a:xfrm>
              <a:custGeom>
                <a:avLst/>
                <a:gdLst>
                  <a:gd name="T0" fmla="*/ 169 w 170"/>
                  <a:gd name="T1" fmla="*/ 0 h 289"/>
                  <a:gd name="T2" fmla="*/ 0 w 170"/>
                  <a:gd name="T3" fmla="*/ 0 h 289"/>
                  <a:gd name="T4" fmla="*/ 0 w 170"/>
                  <a:gd name="T5" fmla="*/ 288 h 289"/>
                  <a:gd name="T6" fmla="*/ 169 w 170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289"/>
                  <a:gd name="T14" fmla="*/ 170 w 170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9" name="Freeform 131"/>
              <p:cNvSpPr>
                <a:spLocks/>
              </p:cNvSpPr>
              <p:nvPr/>
            </p:nvSpPr>
            <p:spPr bwMode="auto">
              <a:xfrm>
                <a:off x="3812" y="3141"/>
                <a:ext cx="171" cy="289"/>
              </a:xfrm>
              <a:custGeom>
                <a:avLst/>
                <a:gdLst>
                  <a:gd name="T0" fmla="*/ 0 w 171"/>
                  <a:gd name="T1" fmla="*/ 0 h 289"/>
                  <a:gd name="T2" fmla="*/ 170 w 171"/>
                  <a:gd name="T3" fmla="*/ 0 h 289"/>
                  <a:gd name="T4" fmla="*/ 170 w 171"/>
                  <a:gd name="T5" fmla="*/ 288 h 289"/>
                  <a:gd name="T6" fmla="*/ 0 w 171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289"/>
                  <a:gd name="T14" fmla="*/ 171 w 171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10" name="Rectangle 132"/>
          <p:cNvSpPr>
            <a:spLocks noChangeArrowheads="1"/>
          </p:cNvSpPr>
          <p:nvPr/>
        </p:nvSpPr>
        <p:spPr bwMode="auto">
          <a:xfrm>
            <a:off x="5800160" y="4718050"/>
            <a:ext cx="5191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Reg</a:t>
            </a:r>
          </a:p>
        </p:txBody>
      </p:sp>
      <p:grpSp>
        <p:nvGrpSpPr>
          <p:cNvPr id="311" name="Group 133"/>
          <p:cNvGrpSpPr>
            <a:grpSpLocks/>
          </p:cNvGrpSpPr>
          <p:nvPr/>
        </p:nvGrpSpPr>
        <p:grpSpPr bwMode="auto">
          <a:xfrm>
            <a:off x="5823973" y="4700588"/>
            <a:ext cx="469900" cy="458787"/>
            <a:chOff x="4103" y="3141"/>
            <a:chExt cx="296" cy="289"/>
          </a:xfrm>
        </p:grpSpPr>
        <p:sp>
          <p:nvSpPr>
            <p:cNvPr id="312" name="Freeform 134"/>
            <p:cNvSpPr>
              <a:spLocks/>
            </p:cNvSpPr>
            <p:nvPr/>
          </p:nvSpPr>
          <p:spPr bwMode="auto">
            <a:xfrm>
              <a:off x="4103" y="3141"/>
              <a:ext cx="149" cy="289"/>
            </a:xfrm>
            <a:custGeom>
              <a:avLst/>
              <a:gdLst>
                <a:gd name="T0" fmla="*/ 148 w 149"/>
                <a:gd name="T1" fmla="*/ 0 h 289"/>
                <a:gd name="T2" fmla="*/ 0 w 149"/>
                <a:gd name="T3" fmla="*/ 0 h 289"/>
                <a:gd name="T4" fmla="*/ 0 w 149"/>
                <a:gd name="T5" fmla="*/ 288 h 289"/>
                <a:gd name="T6" fmla="*/ 148 w 149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9"/>
                <a:gd name="T13" fmla="*/ 0 h 289"/>
                <a:gd name="T14" fmla="*/ 149 w 149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Freeform 135"/>
            <p:cNvSpPr>
              <a:spLocks/>
            </p:cNvSpPr>
            <p:nvPr/>
          </p:nvSpPr>
          <p:spPr bwMode="auto">
            <a:xfrm>
              <a:off x="4251" y="3141"/>
              <a:ext cx="148" cy="289"/>
            </a:xfrm>
            <a:custGeom>
              <a:avLst/>
              <a:gdLst>
                <a:gd name="T0" fmla="*/ 0 w 148"/>
                <a:gd name="T1" fmla="*/ 0 h 289"/>
                <a:gd name="T2" fmla="*/ 147 w 148"/>
                <a:gd name="T3" fmla="*/ 0 h 289"/>
                <a:gd name="T4" fmla="*/ 147 w 148"/>
                <a:gd name="T5" fmla="*/ 288 h 289"/>
                <a:gd name="T6" fmla="*/ 0 w 148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289"/>
                <a:gd name="T14" fmla="*/ 148 w 148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14" name="Line 136"/>
          <p:cNvSpPr>
            <a:spLocks noChangeShapeType="1"/>
          </p:cNvSpPr>
          <p:nvPr/>
        </p:nvSpPr>
        <p:spPr bwMode="auto">
          <a:xfrm>
            <a:off x="5635060" y="4929188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Freeform 137"/>
          <p:cNvSpPr>
            <a:spLocks/>
          </p:cNvSpPr>
          <p:nvPr/>
        </p:nvSpPr>
        <p:spPr bwMode="auto">
          <a:xfrm>
            <a:off x="5739835" y="4776788"/>
            <a:ext cx="76200" cy="153987"/>
          </a:xfrm>
          <a:custGeom>
            <a:avLst/>
            <a:gdLst>
              <a:gd name="T0" fmla="*/ 0 w 48"/>
              <a:gd name="T1" fmla="*/ 2147483647 h 97"/>
              <a:gd name="T2" fmla="*/ 0 w 48"/>
              <a:gd name="T3" fmla="*/ 0 h 97"/>
              <a:gd name="T4" fmla="*/ 2147483647 w 48"/>
              <a:gd name="T5" fmla="*/ 0 h 97"/>
              <a:gd name="T6" fmla="*/ 2147483647 w 48"/>
              <a:gd name="T7" fmla="*/ 0 h 97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97"/>
              <a:gd name="T14" fmla="*/ 48 w 48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Line 138"/>
          <p:cNvSpPr>
            <a:spLocks noChangeShapeType="1"/>
          </p:cNvSpPr>
          <p:nvPr/>
        </p:nvSpPr>
        <p:spPr bwMode="auto">
          <a:xfrm>
            <a:off x="6295460" y="4776788"/>
            <a:ext cx="2619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139"/>
          <p:cNvSpPr>
            <a:spLocks noChangeArrowheads="1"/>
          </p:cNvSpPr>
          <p:nvPr/>
        </p:nvSpPr>
        <p:spPr bwMode="auto">
          <a:xfrm>
            <a:off x="7097148" y="4710113"/>
            <a:ext cx="4968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Dm</a:t>
            </a:r>
          </a:p>
        </p:txBody>
      </p:sp>
      <p:grpSp>
        <p:nvGrpSpPr>
          <p:cNvPr id="318" name="Group 140"/>
          <p:cNvGrpSpPr>
            <a:grpSpLocks/>
          </p:cNvGrpSpPr>
          <p:nvPr/>
        </p:nvGrpSpPr>
        <p:grpSpPr bwMode="auto">
          <a:xfrm>
            <a:off x="7171760" y="4700588"/>
            <a:ext cx="515938" cy="458787"/>
            <a:chOff x="4952" y="3141"/>
            <a:chExt cx="325" cy="289"/>
          </a:xfrm>
        </p:grpSpPr>
        <p:sp>
          <p:nvSpPr>
            <p:cNvPr id="319" name="Freeform 141"/>
            <p:cNvSpPr>
              <a:spLocks/>
            </p:cNvSpPr>
            <p:nvPr/>
          </p:nvSpPr>
          <p:spPr bwMode="auto">
            <a:xfrm>
              <a:off x="4952" y="3141"/>
              <a:ext cx="162" cy="289"/>
            </a:xfrm>
            <a:custGeom>
              <a:avLst/>
              <a:gdLst>
                <a:gd name="T0" fmla="*/ 161 w 162"/>
                <a:gd name="T1" fmla="*/ 0 h 289"/>
                <a:gd name="T2" fmla="*/ 0 w 162"/>
                <a:gd name="T3" fmla="*/ 0 h 289"/>
                <a:gd name="T4" fmla="*/ 0 w 162"/>
                <a:gd name="T5" fmla="*/ 288 h 289"/>
                <a:gd name="T6" fmla="*/ 161 w 162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289"/>
                <a:gd name="T14" fmla="*/ 162 w 162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289">
                  <a:moveTo>
                    <a:pt x="16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1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Freeform 142"/>
            <p:cNvSpPr>
              <a:spLocks/>
            </p:cNvSpPr>
            <p:nvPr/>
          </p:nvSpPr>
          <p:spPr bwMode="auto">
            <a:xfrm>
              <a:off x="5113" y="3141"/>
              <a:ext cx="164" cy="289"/>
            </a:xfrm>
            <a:custGeom>
              <a:avLst/>
              <a:gdLst>
                <a:gd name="T0" fmla="*/ 0 w 164"/>
                <a:gd name="T1" fmla="*/ 0 h 289"/>
                <a:gd name="T2" fmla="*/ 163 w 164"/>
                <a:gd name="T3" fmla="*/ 0 h 289"/>
                <a:gd name="T4" fmla="*/ 163 w 164"/>
                <a:gd name="T5" fmla="*/ 288 h 289"/>
                <a:gd name="T6" fmla="*/ 0 w 164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4"/>
                <a:gd name="T13" fmla="*/ 0 h 289"/>
                <a:gd name="T14" fmla="*/ 164 w 164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4" h="289">
                  <a:moveTo>
                    <a:pt x="0" y="0"/>
                  </a:moveTo>
                  <a:lnTo>
                    <a:pt x="163" y="0"/>
                  </a:lnTo>
                  <a:lnTo>
                    <a:pt x="163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1" name="Rectangle 143"/>
          <p:cNvSpPr>
            <a:spLocks noChangeArrowheads="1"/>
          </p:cNvSpPr>
          <p:nvPr/>
        </p:nvSpPr>
        <p:spPr bwMode="auto">
          <a:xfrm>
            <a:off x="7878198" y="4710113"/>
            <a:ext cx="5191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Reg</a:t>
            </a:r>
          </a:p>
        </p:txBody>
      </p:sp>
      <p:grpSp>
        <p:nvGrpSpPr>
          <p:cNvPr id="322" name="Group 144"/>
          <p:cNvGrpSpPr>
            <a:grpSpLocks/>
          </p:cNvGrpSpPr>
          <p:nvPr/>
        </p:nvGrpSpPr>
        <p:grpSpPr bwMode="auto">
          <a:xfrm>
            <a:off x="7914710" y="4700588"/>
            <a:ext cx="450850" cy="458787"/>
            <a:chOff x="5420" y="3141"/>
            <a:chExt cx="284" cy="289"/>
          </a:xfrm>
        </p:grpSpPr>
        <p:sp>
          <p:nvSpPr>
            <p:cNvPr id="323" name="Freeform 145"/>
            <p:cNvSpPr>
              <a:spLocks/>
            </p:cNvSpPr>
            <p:nvPr/>
          </p:nvSpPr>
          <p:spPr bwMode="auto">
            <a:xfrm>
              <a:off x="5420" y="3141"/>
              <a:ext cx="142" cy="289"/>
            </a:xfrm>
            <a:custGeom>
              <a:avLst/>
              <a:gdLst>
                <a:gd name="T0" fmla="*/ 141 w 142"/>
                <a:gd name="T1" fmla="*/ 0 h 289"/>
                <a:gd name="T2" fmla="*/ 0 w 142"/>
                <a:gd name="T3" fmla="*/ 0 h 289"/>
                <a:gd name="T4" fmla="*/ 0 w 142"/>
                <a:gd name="T5" fmla="*/ 288 h 289"/>
                <a:gd name="T6" fmla="*/ 141 w 142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289"/>
                <a:gd name="T14" fmla="*/ 142 w 142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4" name="Freeform 146"/>
            <p:cNvSpPr>
              <a:spLocks/>
            </p:cNvSpPr>
            <p:nvPr/>
          </p:nvSpPr>
          <p:spPr bwMode="auto">
            <a:xfrm>
              <a:off x="5561" y="3141"/>
              <a:ext cx="143" cy="289"/>
            </a:xfrm>
            <a:custGeom>
              <a:avLst/>
              <a:gdLst>
                <a:gd name="T0" fmla="*/ 0 w 143"/>
                <a:gd name="T1" fmla="*/ 0 h 289"/>
                <a:gd name="T2" fmla="*/ 142 w 143"/>
                <a:gd name="T3" fmla="*/ 0 h 289"/>
                <a:gd name="T4" fmla="*/ 142 w 143"/>
                <a:gd name="T5" fmla="*/ 288 h 289"/>
                <a:gd name="T6" fmla="*/ 0 w 143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3"/>
                <a:gd name="T13" fmla="*/ 0 h 289"/>
                <a:gd name="T14" fmla="*/ 143 w 143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5" name="Line 147"/>
          <p:cNvSpPr>
            <a:spLocks noChangeShapeType="1"/>
          </p:cNvSpPr>
          <p:nvPr/>
        </p:nvSpPr>
        <p:spPr bwMode="auto">
          <a:xfrm>
            <a:off x="7674998" y="4929188"/>
            <a:ext cx="2333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Line 148"/>
          <p:cNvSpPr>
            <a:spLocks noChangeShapeType="1"/>
          </p:cNvSpPr>
          <p:nvPr/>
        </p:nvSpPr>
        <p:spPr bwMode="auto">
          <a:xfrm>
            <a:off x="6906648" y="4929188"/>
            <a:ext cx="2587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Freeform 149"/>
          <p:cNvSpPr>
            <a:spLocks/>
          </p:cNvSpPr>
          <p:nvPr/>
        </p:nvSpPr>
        <p:spPr bwMode="auto">
          <a:xfrm>
            <a:off x="7105085" y="4929188"/>
            <a:ext cx="684213" cy="287389"/>
          </a:xfrm>
          <a:custGeom>
            <a:avLst/>
            <a:gdLst>
              <a:gd name="T0" fmla="*/ 0 w 431"/>
              <a:gd name="T1" fmla="*/ 0 h 193"/>
              <a:gd name="T2" fmla="*/ 0 w 431"/>
              <a:gd name="T3" fmla="*/ 2147483647 h 193"/>
              <a:gd name="T4" fmla="*/ 2147483647 w 431"/>
              <a:gd name="T5" fmla="*/ 2147483647 h 193"/>
              <a:gd name="T6" fmla="*/ 2147483647 w 431"/>
              <a:gd name="T7" fmla="*/ 2147483647 h 193"/>
              <a:gd name="T8" fmla="*/ 2147483647 w 431"/>
              <a:gd name="T9" fmla="*/ 0 h 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"/>
              <a:gd name="T16" fmla="*/ 0 h 193"/>
              <a:gd name="T17" fmla="*/ 431 w 431"/>
              <a:gd name="T18" fmla="*/ 193 h 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Line 150"/>
          <p:cNvSpPr>
            <a:spLocks noChangeShapeType="1"/>
          </p:cNvSpPr>
          <p:nvPr/>
        </p:nvSpPr>
        <p:spPr bwMode="auto">
          <a:xfrm>
            <a:off x="6295460" y="5081588"/>
            <a:ext cx="2619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Freeform 151"/>
          <p:cNvSpPr>
            <a:spLocks/>
          </p:cNvSpPr>
          <p:nvPr/>
        </p:nvSpPr>
        <p:spPr bwMode="auto">
          <a:xfrm>
            <a:off x="6474848" y="4921250"/>
            <a:ext cx="534987" cy="441325"/>
          </a:xfrm>
          <a:custGeom>
            <a:avLst/>
            <a:gdLst>
              <a:gd name="T0" fmla="*/ 0 w 337"/>
              <a:gd name="T1" fmla="*/ 2147483647 h 278"/>
              <a:gd name="T2" fmla="*/ 0 w 337"/>
              <a:gd name="T3" fmla="*/ 2147483647 h 278"/>
              <a:gd name="T4" fmla="*/ 2147483647 w 337"/>
              <a:gd name="T5" fmla="*/ 2147483647 h 278"/>
              <a:gd name="T6" fmla="*/ 2147483647 w 337"/>
              <a:gd name="T7" fmla="*/ 2147483647 h 278"/>
              <a:gd name="T8" fmla="*/ 2147483647 w 337"/>
              <a:gd name="T9" fmla="*/ 0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7"/>
              <a:gd name="T16" fmla="*/ 0 h 278"/>
              <a:gd name="T17" fmla="*/ 337 w 337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Line 155"/>
          <p:cNvSpPr>
            <a:spLocks noChangeShapeType="1"/>
          </p:cNvSpPr>
          <p:nvPr/>
        </p:nvSpPr>
        <p:spPr bwMode="auto">
          <a:xfrm>
            <a:off x="6432030" y="2750999"/>
            <a:ext cx="373504" cy="279536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Oval 156"/>
          <p:cNvSpPr>
            <a:spLocks noChangeArrowheads="1"/>
          </p:cNvSpPr>
          <p:nvPr/>
        </p:nvSpPr>
        <p:spPr bwMode="auto">
          <a:xfrm flipV="1">
            <a:off x="6370070" y="2713219"/>
            <a:ext cx="120671" cy="74949"/>
          </a:xfrm>
          <a:prstGeom prst="ellipse">
            <a:avLst/>
          </a:prstGeom>
          <a:solidFill>
            <a:srgbClr val="FC0128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332" name="Rectangle 11"/>
          <p:cNvSpPr>
            <a:spLocks noChangeArrowheads="1"/>
          </p:cNvSpPr>
          <p:nvPr/>
        </p:nvSpPr>
        <p:spPr bwMode="auto">
          <a:xfrm>
            <a:off x="365263" y="5286235"/>
            <a:ext cx="181299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 dirty="0">
                <a:ea typeface="宋体" charset="-122"/>
                <a:cs typeface="Times New Roman" pitchFamily="18" charset="0"/>
              </a:rPr>
              <a:t>add $t1,$t1,$t2</a:t>
            </a:r>
          </a:p>
        </p:txBody>
      </p:sp>
      <p:cxnSp>
        <p:nvCxnSpPr>
          <p:cNvPr id="333" name="直接箭头连接符 332"/>
          <p:cNvCxnSpPr/>
          <p:nvPr/>
        </p:nvCxnSpPr>
        <p:spPr bwMode="auto">
          <a:xfrm>
            <a:off x="197873" y="2034808"/>
            <a:ext cx="12039" cy="3676445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4" name="Line 28"/>
          <p:cNvSpPr>
            <a:spLocks noChangeShapeType="1"/>
          </p:cNvSpPr>
          <p:nvPr/>
        </p:nvSpPr>
        <p:spPr bwMode="auto">
          <a:xfrm>
            <a:off x="8499423" y="1304144"/>
            <a:ext cx="16657" cy="4645104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 useBgFill="1">
        <p:nvSpPr>
          <p:cNvPr id="335" name="Freeform 2"/>
          <p:cNvSpPr>
            <a:spLocks/>
          </p:cNvSpPr>
          <p:nvPr/>
        </p:nvSpPr>
        <p:spPr bwMode="auto">
          <a:xfrm>
            <a:off x="8608490" y="5530838"/>
            <a:ext cx="225425" cy="458787"/>
          </a:xfrm>
          <a:custGeom>
            <a:avLst/>
            <a:gdLst>
              <a:gd name="T0" fmla="*/ 2147483647 w 142"/>
              <a:gd name="T1" fmla="*/ 0 h 289"/>
              <a:gd name="T2" fmla="*/ 0 w 142"/>
              <a:gd name="T3" fmla="*/ 0 h 289"/>
              <a:gd name="T4" fmla="*/ 0 w 142"/>
              <a:gd name="T5" fmla="*/ 2147483647 h 289"/>
              <a:gd name="T6" fmla="*/ 2147483647 w 142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2"/>
              <a:gd name="T13" fmla="*/ 0 h 289"/>
              <a:gd name="T14" fmla="*/ 142 w 142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" h="289">
                <a:moveTo>
                  <a:pt x="141" y="0"/>
                </a:moveTo>
                <a:lnTo>
                  <a:pt x="0" y="0"/>
                </a:lnTo>
                <a:lnTo>
                  <a:pt x="0" y="288"/>
                </a:lnTo>
                <a:lnTo>
                  <a:pt x="141" y="288"/>
                </a:lnTo>
              </a:path>
            </a:pathLst>
          </a:custGeom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Freeform 29"/>
          <p:cNvSpPr>
            <a:spLocks/>
          </p:cNvSpPr>
          <p:nvPr/>
        </p:nvSpPr>
        <p:spPr bwMode="auto">
          <a:xfrm>
            <a:off x="7865540" y="5530838"/>
            <a:ext cx="257175" cy="458787"/>
          </a:xfrm>
          <a:custGeom>
            <a:avLst/>
            <a:gdLst>
              <a:gd name="T0" fmla="*/ 2147483647 w 162"/>
              <a:gd name="T1" fmla="*/ 0 h 289"/>
              <a:gd name="T2" fmla="*/ 0 w 162"/>
              <a:gd name="T3" fmla="*/ 0 h 289"/>
              <a:gd name="T4" fmla="*/ 0 w 162"/>
              <a:gd name="T5" fmla="*/ 2147483647 h 289"/>
              <a:gd name="T6" fmla="*/ 2147483647 w 162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89"/>
              <a:gd name="T14" fmla="*/ 162 w 162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89">
                <a:moveTo>
                  <a:pt x="161" y="0"/>
                </a:moveTo>
                <a:lnTo>
                  <a:pt x="0" y="0"/>
                </a:lnTo>
                <a:lnTo>
                  <a:pt x="0" y="288"/>
                </a:lnTo>
                <a:lnTo>
                  <a:pt x="161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Freeform 30"/>
          <p:cNvSpPr>
            <a:spLocks/>
          </p:cNvSpPr>
          <p:nvPr/>
        </p:nvSpPr>
        <p:spPr bwMode="auto">
          <a:xfrm>
            <a:off x="8121128" y="5530838"/>
            <a:ext cx="260350" cy="458787"/>
          </a:xfrm>
          <a:custGeom>
            <a:avLst/>
            <a:gdLst>
              <a:gd name="T0" fmla="*/ 0 w 164"/>
              <a:gd name="T1" fmla="*/ 0 h 289"/>
              <a:gd name="T2" fmla="*/ 2147483647 w 164"/>
              <a:gd name="T3" fmla="*/ 0 h 289"/>
              <a:gd name="T4" fmla="*/ 2147483647 w 164"/>
              <a:gd name="T5" fmla="*/ 2147483647 h 289"/>
              <a:gd name="T6" fmla="*/ 0 w 164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64"/>
              <a:gd name="T13" fmla="*/ 0 h 289"/>
              <a:gd name="T14" fmla="*/ 164 w 164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" h="289">
                <a:moveTo>
                  <a:pt x="0" y="0"/>
                </a:moveTo>
                <a:lnTo>
                  <a:pt x="163" y="0"/>
                </a:lnTo>
                <a:lnTo>
                  <a:pt x="163" y="288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32"/>
          <p:cNvSpPr>
            <a:spLocks noChangeArrowheads="1"/>
          </p:cNvSpPr>
          <p:nvPr/>
        </p:nvSpPr>
        <p:spPr bwMode="auto">
          <a:xfrm rot="5400000">
            <a:off x="7105922" y="5572906"/>
            <a:ext cx="6080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dirty="0">
                <a:ea typeface="宋体" charset="-122"/>
              </a:rPr>
              <a:t>ALU</a:t>
            </a:r>
          </a:p>
        </p:txBody>
      </p:sp>
      <p:sp>
        <p:nvSpPr>
          <p:cNvPr id="339" name="Rectangle 33"/>
          <p:cNvSpPr>
            <a:spLocks noChangeArrowheads="1"/>
          </p:cNvSpPr>
          <p:nvPr/>
        </p:nvSpPr>
        <p:spPr bwMode="auto">
          <a:xfrm>
            <a:off x="5849415" y="5591163"/>
            <a:ext cx="4302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>
                <a:ea typeface="宋体" charset="-122"/>
              </a:rPr>
              <a:t>Im</a:t>
            </a:r>
          </a:p>
        </p:txBody>
      </p:sp>
      <p:grpSp>
        <p:nvGrpSpPr>
          <p:cNvPr id="340" name="Group 34"/>
          <p:cNvGrpSpPr>
            <a:grpSpLocks/>
          </p:cNvGrpSpPr>
          <p:nvPr/>
        </p:nvGrpSpPr>
        <p:grpSpPr bwMode="auto">
          <a:xfrm>
            <a:off x="5787503" y="5530838"/>
            <a:ext cx="539750" cy="458787"/>
            <a:chOff x="1935" y="1349"/>
            <a:chExt cx="340" cy="289"/>
          </a:xfrm>
        </p:grpSpPr>
        <p:sp>
          <p:nvSpPr>
            <p:cNvPr id="341" name="Freeform 35"/>
            <p:cNvSpPr>
              <a:spLocks/>
            </p:cNvSpPr>
            <p:nvPr/>
          </p:nvSpPr>
          <p:spPr bwMode="auto">
            <a:xfrm>
              <a:off x="1935" y="1349"/>
              <a:ext cx="170" cy="289"/>
            </a:xfrm>
            <a:custGeom>
              <a:avLst/>
              <a:gdLst>
                <a:gd name="T0" fmla="*/ 169 w 170"/>
                <a:gd name="T1" fmla="*/ 0 h 289"/>
                <a:gd name="T2" fmla="*/ 0 w 170"/>
                <a:gd name="T3" fmla="*/ 0 h 289"/>
                <a:gd name="T4" fmla="*/ 0 w 170"/>
                <a:gd name="T5" fmla="*/ 288 h 289"/>
                <a:gd name="T6" fmla="*/ 169 w 170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289"/>
                <a:gd name="T14" fmla="*/ 170 w 170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2" name="Freeform 36"/>
            <p:cNvSpPr>
              <a:spLocks/>
            </p:cNvSpPr>
            <p:nvPr/>
          </p:nvSpPr>
          <p:spPr bwMode="auto">
            <a:xfrm>
              <a:off x="2104" y="1349"/>
              <a:ext cx="171" cy="289"/>
            </a:xfrm>
            <a:custGeom>
              <a:avLst/>
              <a:gdLst>
                <a:gd name="T0" fmla="*/ 0 w 171"/>
                <a:gd name="T1" fmla="*/ 0 h 289"/>
                <a:gd name="T2" fmla="*/ 170 w 171"/>
                <a:gd name="T3" fmla="*/ 0 h 289"/>
                <a:gd name="T4" fmla="*/ 170 w 171"/>
                <a:gd name="T5" fmla="*/ 288 h 289"/>
                <a:gd name="T6" fmla="*/ 0 w 171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89"/>
                <a:gd name="T14" fmla="*/ 171 w 171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43" name="Rectangle 37"/>
          <p:cNvSpPr>
            <a:spLocks noChangeArrowheads="1"/>
          </p:cNvSpPr>
          <p:nvPr/>
        </p:nvSpPr>
        <p:spPr bwMode="auto">
          <a:xfrm>
            <a:off x="6493940" y="5548300"/>
            <a:ext cx="5191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Reg</a:t>
            </a:r>
          </a:p>
        </p:txBody>
      </p:sp>
      <p:sp>
        <p:nvSpPr>
          <p:cNvPr id="344" name="Freeform 38"/>
          <p:cNvSpPr>
            <a:spLocks/>
          </p:cNvSpPr>
          <p:nvPr/>
        </p:nvSpPr>
        <p:spPr bwMode="auto">
          <a:xfrm>
            <a:off x="6517753" y="5530838"/>
            <a:ext cx="236537" cy="458787"/>
          </a:xfrm>
          <a:custGeom>
            <a:avLst/>
            <a:gdLst>
              <a:gd name="T0" fmla="*/ 2147483647 w 149"/>
              <a:gd name="T1" fmla="*/ 0 h 289"/>
              <a:gd name="T2" fmla="*/ 0 w 149"/>
              <a:gd name="T3" fmla="*/ 0 h 289"/>
              <a:gd name="T4" fmla="*/ 0 w 149"/>
              <a:gd name="T5" fmla="*/ 2147483647 h 289"/>
              <a:gd name="T6" fmla="*/ 2147483647 w 149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9"/>
              <a:gd name="T13" fmla="*/ 0 h 289"/>
              <a:gd name="T14" fmla="*/ 149 w 149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Freeform 39"/>
          <p:cNvSpPr>
            <a:spLocks/>
          </p:cNvSpPr>
          <p:nvPr/>
        </p:nvSpPr>
        <p:spPr bwMode="auto">
          <a:xfrm>
            <a:off x="6752703" y="5530838"/>
            <a:ext cx="234950" cy="458787"/>
          </a:xfrm>
          <a:custGeom>
            <a:avLst/>
            <a:gdLst>
              <a:gd name="T0" fmla="*/ 0 w 148"/>
              <a:gd name="T1" fmla="*/ 0 h 289"/>
              <a:gd name="T2" fmla="*/ 2147483647 w 148"/>
              <a:gd name="T3" fmla="*/ 0 h 289"/>
              <a:gd name="T4" fmla="*/ 2147483647 w 148"/>
              <a:gd name="T5" fmla="*/ 2147483647 h 289"/>
              <a:gd name="T6" fmla="*/ 0 w 148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8"/>
              <a:gd name="T13" fmla="*/ 0 h 289"/>
              <a:gd name="T14" fmla="*/ 148 w 148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Line 40"/>
          <p:cNvSpPr>
            <a:spLocks noChangeShapeType="1"/>
          </p:cNvSpPr>
          <p:nvPr/>
        </p:nvSpPr>
        <p:spPr bwMode="auto">
          <a:xfrm>
            <a:off x="6328840" y="5759438"/>
            <a:ext cx="165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Freeform 41"/>
          <p:cNvSpPr>
            <a:spLocks/>
          </p:cNvSpPr>
          <p:nvPr/>
        </p:nvSpPr>
        <p:spPr bwMode="auto">
          <a:xfrm>
            <a:off x="6433615" y="5607038"/>
            <a:ext cx="76200" cy="153987"/>
          </a:xfrm>
          <a:custGeom>
            <a:avLst/>
            <a:gdLst>
              <a:gd name="T0" fmla="*/ 0 w 48"/>
              <a:gd name="T1" fmla="*/ 2147483647 h 97"/>
              <a:gd name="T2" fmla="*/ 0 w 48"/>
              <a:gd name="T3" fmla="*/ 0 h 97"/>
              <a:gd name="T4" fmla="*/ 2147483647 w 48"/>
              <a:gd name="T5" fmla="*/ 0 h 97"/>
              <a:gd name="T6" fmla="*/ 2147483647 w 48"/>
              <a:gd name="T7" fmla="*/ 0 h 97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97"/>
              <a:gd name="T14" fmla="*/ 48 w 48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Line 42"/>
          <p:cNvSpPr>
            <a:spLocks noChangeShapeType="1"/>
          </p:cNvSpPr>
          <p:nvPr/>
        </p:nvSpPr>
        <p:spPr bwMode="auto">
          <a:xfrm>
            <a:off x="6989240" y="5607038"/>
            <a:ext cx="2619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43"/>
          <p:cNvSpPr>
            <a:spLocks noChangeArrowheads="1"/>
          </p:cNvSpPr>
          <p:nvPr/>
        </p:nvSpPr>
        <p:spPr bwMode="auto">
          <a:xfrm>
            <a:off x="7841728" y="5607038"/>
            <a:ext cx="4968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ea typeface="宋体" charset="-122"/>
              </a:rPr>
              <a:t>Dm</a:t>
            </a:r>
          </a:p>
        </p:txBody>
      </p:sp>
      <p:sp>
        <p:nvSpPr>
          <p:cNvPr id="350" name="Rectangle 44"/>
          <p:cNvSpPr>
            <a:spLocks noChangeArrowheads="1"/>
          </p:cNvSpPr>
          <p:nvPr/>
        </p:nvSpPr>
        <p:spPr bwMode="auto">
          <a:xfrm>
            <a:off x="8571978" y="5540363"/>
            <a:ext cx="5191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dirty="0" err="1">
                <a:ea typeface="宋体" charset="-122"/>
              </a:rPr>
              <a:t>Reg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51" name="Freeform 45"/>
          <p:cNvSpPr>
            <a:spLocks/>
          </p:cNvSpPr>
          <p:nvPr/>
        </p:nvSpPr>
        <p:spPr bwMode="auto">
          <a:xfrm>
            <a:off x="8832328" y="5530838"/>
            <a:ext cx="227012" cy="458787"/>
          </a:xfrm>
          <a:custGeom>
            <a:avLst/>
            <a:gdLst>
              <a:gd name="T0" fmla="*/ 0 w 143"/>
              <a:gd name="T1" fmla="*/ 0 h 289"/>
              <a:gd name="T2" fmla="*/ 2147483647 w 143"/>
              <a:gd name="T3" fmla="*/ 0 h 289"/>
              <a:gd name="T4" fmla="*/ 2147483647 w 143"/>
              <a:gd name="T5" fmla="*/ 2147483647 h 289"/>
              <a:gd name="T6" fmla="*/ 0 w 143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43"/>
              <a:gd name="T13" fmla="*/ 0 h 289"/>
              <a:gd name="T14" fmla="*/ 143 w 143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" h="289">
                <a:moveTo>
                  <a:pt x="0" y="0"/>
                </a:moveTo>
                <a:lnTo>
                  <a:pt x="142" y="0"/>
                </a:lnTo>
                <a:lnTo>
                  <a:pt x="142" y="288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Line 46"/>
          <p:cNvSpPr>
            <a:spLocks noChangeShapeType="1"/>
          </p:cNvSpPr>
          <p:nvPr/>
        </p:nvSpPr>
        <p:spPr bwMode="auto">
          <a:xfrm>
            <a:off x="8368778" y="5759438"/>
            <a:ext cx="2333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Line 47"/>
          <p:cNvSpPr>
            <a:spLocks noChangeShapeType="1"/>
          </p:cNvSpPr>
          <p:nvPr/>
        </p:nvSpPr>
        <p:spPr bwMode="auto">
          <a:xfrm>
            <a:off x="7600428" y="5759438"/>
            <a:ext cx="2587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Line 49"/>
          <p:cNvSpPr>
            <a:spLocks noChangeShapeType="1"/>
          </p:cNvSpPr>
          <p:nvPr/>
        </p:nvSpPr>
        <p:spPr bwMode="auto">
          <a:xfrm>
            <a:off x="6989240" y="5911838"/>
            <a:ext cx="2619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Freeform 31"/>
          <p:cNvSpPr>
            <a:spLocks/>
          </p:cNvSpPr>
          <p:nvPr/>
        </p:nvSpPr>
        <p:spPr bwMode="auto">
          <a:xfrm>
            <a:off x="7242712" y="5363448"/>
            <a:ext cx="337963" cy="763587"/>
          </a:xfrm>
          <a:custGeom>
            <a:avLst/>
            <a:gdLst>
              <a:gd name="T0" fmla="*/ 0 w 213"/>
              <a:gd name="T1" fmla="*/ 2147483647 h 481"/>
              <a:gd name="T2" fmla="*/ 2147483647 w 213"/>
              <a:gd name="T3" fmla="*/ 2147483647 h 481"/>
              <a:gd name="T4" fmla="*/ 0 w 213"/>
              <a:gd name="T5" fmla="*/ 2147483647 h 481"/>
              <a:gd name="T6" fmla="*/ 0 w 213"/>
              <a:gd name="T7" fmla="*/ 0 h 481"/>
              <a:gd name="T8" fmla="*/ 2147483647 w 213"/>
              <a:gd name="T9" fmla="*/ 2147483647 h 481"/>
              <a:gd name="T10" fmla="*/ 2147483647 w 213"/>
              <a:gd name="T11" fmla="*/ 2147483647 h 481"/>
              <a:gd name="T12" fmla="*/ 0 w 213"/>
              <a:gd name="T13" fmla="*/ 2147483647 h 481"/>
              <a:gd name="T14" fmla="*/ 0 w 213"/>
              <a:gd name="T15" fmla="*/ 2147483647 h 4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3"/>
              <a:gd name="T25" fmla="*/ 0 h 481"/>
              <a:gd name="T26" fmla="*/ 213 w 213"/>
              <a:gd name="T27" fmla="*/ 481 h 48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3" h="481">
                <a:moveTo>
                  <a:pt x="0" y="320"/>
                </a:moveTo>
                <a:lnTo>
                  <a:pt x="71" y="240"/>
                </a:lnTo>
                <a:lnTo>
                  <a:pt x="0" y="160"/>
                </a:lnTo>
                <a:lnTo>
                  <a:pt x="0" y="0"/>
                </a:lnTo>
                <a:lnTo>
                  <a:pt x="212" y="160"/>
                </a:lnTo>
                <a:lnTo>
                  <a:pt x="212" y="320"/>
                </a:lnTo>
                <a:lnTo>
                  <a:pt x="0" y="480"/>
                </a:lnTo>
                <a:lnTo>
                  <a:pt x="0" y="3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Freeform 149"/>
          <p:cNvSpPr>
            <a:spLocks/>
          </p:cNvSpPr>
          <p:nvPr/>
        </p:nvSpPr>
        <p:spPr bwMode="auto">
          <a:xfrm>
            <a:off x="7812115" y="5756138"/>
            <a:ext cx="684213" cy="287389"/>
          </a:xfrm>
          <a:custGeom>
            <a:avLst/>
            <a:gdLst>
              <a:gd name="T0" fmla="*/ 0 w 431"/>
              <a:gd name="T1" fmla="*/ 0 h 193"/>
              <a:gd name="T2" fmla="*/ 0 w 431"/>
              <a:gd name="T3" fmla="*/ 2147483647 h 193"/>
              <a:gd name="T4" fmla="*/ 2147483647 w 431"/>
              <a:gd name="T5" fmla="*/ 2147483647 h 193"/>
              <a:gd name="T6" fmla="*/ 2147483647 w 431"/>
              <a:gd name="T7" fmla="*/ 2147483647 h 193"/>
              <a:gd name="T8" fmla="*/ 2147483647 w 431"/>
              <a:gd name="T9" fmla="*/ 0 h 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1"/>
              <a:gd name="T16" fmla="*/ 0 h 193"/>
              <a:gd name="T17" fmla="*/ 431 w 431"/>
              <a:gd name="T18" fmla="*/ 193 h 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Freeform 151"/>
          <p:cNvSpPr>
            <a:spLocks/>
          </p:cNvSpPr>
          <p:nvPr/>
        </p:nvSpPr>
        <p:spPr bwMode="auto">
          <a:xfrm>
            <a:off x="7151898" y="5763190"/>
            <a:ext cx="534987" cy="441325"/>
          </a:xfrm>
          <a:custGeom>
            <a:avLst/>
            <a:gdLst>
              <a:gd name="T0" fmla="*/ 0 w 337"/>
              <a:gd name="T1" fmla="*/ 2147483647 h 278"/>
              <a:gd name="T2" fmla="*/ 0 w 337"/>
              <a:gd name="T3" fmla="*/ 2147483647 h 278"/>
              <a:gd name="T4" fmla="*/ 2147483647 w 337"/>
              <a:gd name="T5" fmla="*/ 2147483647 h 278"/>
              <a:gd name="T6" fmla="*/ 2147483647 w 337"/>
              <a:gd name="T7" fmla="*/ 2147483647 h 278"/>
              <a:gd name="T8" fmla="*/ 2147483647 w 337"/>
              <a:gd name="T9" fmla="*/ 0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7"/>
              <a:gd name="T16" fmla="*/ 0 h 278"/>
              <a:gd name="T17" fmla="*/ 337 w 337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251520" y="33265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补充题参考答案      图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2575</Words>
  <Application>Microsoft Office PowerPoint</Application>
  <PresentationFormat>全屏显示(4:3)</PresentationFormat>
  <Paragraphs>198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第6章 布置作业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Thinkpad</cp:lastModifiedBy>
  <cp:revision>339</cp:revision>
  <dcterms:created xsi:type="dcterms:W3CDTF">2017-10-09T23:50:42Z</dcterms:created>
  <dcterms:modified xsi:type="dcterms:W3CDTF">2018-06-26T03:24:08Z</dcterms:modified>
</cp:coreProperties>
</file>