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90" r:id="rId3"/>
    <p:sldId id="266" r:id="rId4"/>
    <p:sldId id="259" r:id="rId5"/>
    <p:sldId id="285" r:id="rId6"/>
    <p:sldId id="291" r:id="rId7"/>
    <p:sldId id="292" r:id="rId8"/>
    <p:sldId id="273" r:id="rId9"/>
    <p:sldId id="274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76" autoAdjust="0"/>
    <p:restoredTop sz="94660"/>
  </p:normalViewPr>
  <p:slideViewPr>
    <p:cSldViewPr>
      <p:cViewPr>
        <p:scale>
          <a:sx n="70" d="100"/>
          <a:sy n="70" d="100"/>
        </p:scale>
        <p:origin x="-18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03C39-113D-4DAE-802F-063604E5A2A7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F927-1D52-4003-A431-83919AED6B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</a:rPr>
              <a:t>章 布置作业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00201"/>
            <a:ext cx="8643998" cy="111442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课后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7384"/>
            <a:ext cx="9144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P291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17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(3)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因为块大小为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64B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总共访问了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4345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个单元，因为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4345/64≈67.89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，所以第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0~4344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单元应该对应前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68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块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0~67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块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，也即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访问过程是对主存的前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68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块连续访问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16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次。下图给出了访问过程中主存块和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cache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行之间的映射关系。  图中列方向是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cache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16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个组，行方向是每组的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行。</a:t>
            </a:r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主存的第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0~15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块分别对应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cache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0~15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组，可以放在对应组的任意一行中，在此假定按顺序存放在第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行；主存的第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16~31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块也分别对应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cache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0~15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组，放到第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行中；同理，主存的第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32~47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块分别放到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cache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0~15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组的第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行中。这样访问主存的第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0~63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块都是没有冲突的，每块都是第一次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cache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中没有找到，然后把这一块调到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cache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对应组的某一行中，这样该块后面的每次访问都能在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cache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中找到。因此，每一块只有第一单元未命中，其余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63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个单元都命中。</a:t>
            </a:r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主存的第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64~67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块分别对应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cache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0~3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组，此时，这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组的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个行都已被占满，选择一个主存块淘汰出来，采用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LRU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算法，第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0~3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块替换出来，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509120"/>
            <a:ext cx="6938088" cy="120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886665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496" y="40466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p"/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P292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24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参考答案</a:t>
            </a:r>
            <a:endParaRPr lang="en-US" altLang="zh-CN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57200"/>
            <a:ext cx="7974013" cy="1628775"/>
          </a:xfrm>
          <a:prstGeom prst="rect">
            <a:avLst/>
          </a:prstGeom>
          <a:noFill/>
        </p:spPr>
      </p:pic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3051448" cy="533400"/>
          </a:xfrm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u="sng" dirty="0" smtClean="0">
                <a:solidFill>
                  <a:srgbClr val="FF0000"/>
                </a:solidFill>
                <a:latin typeface="Times New Roman" pitchFamily="18" charset="0"/>
              </a:rPr>
              <a:t>补充题</a:t>
            </a:r>
            <a:r>
              <a:rPr lang="en-US" altLang="zh-CN" sz="2400" u="sng" dirty="0" smtClean="0">
                <a:solidFill>
                  <a:srgbClr val="FF0000"/>
                </a:solidFill>
                <a:latin typeface="Times New Roman" pitchFamily="18" charset="0"/>
              </a:rPr>
              <a:t>.  </a:t>
            </a:r>
            <a:r>
              <a:rPr lang="en-US" altLang="zh-CN" sz="2400" b="1" u="sng" dirty="0">
                <a:solidFill>
                  <a:srgbClr val="FF0000"/>
                </a:solidFill>
                <a:latin typeface="Times New Roman" pitchFamily="18" charset="0"/>
              </a:rPr>
              <a:t>2010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itchFamily="18" charset="0"/>
              </a:rPr>
              <a:t>年考研题</a:t>
            </a:r>
            <a:r>
              <a:rPr lang="zh-CN" altLang="en-US" dirty="0">
                <a:latin typeface="Times New Roman" pitchFamily="18" charset="0"/>
              </a:rPr>
              <a:t> </a:t>
            </a:r>
          </a:p>
        </p:txBody>
      </p:sp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133600"/>
            <a:ext cx="7497763" cy="4162425"/>
          </a:xfrm>
          <a:prstGeom prst="rect">
            <a:avLst/>
          </a:prstGeom>
          <a:noFill/>
        </p:spPr>
      </p:pic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343400" y="1736725"/>
            <a:ext cx="472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ea typeface="楷体" pitchFamily="49" charset="-122"/>
              </a:rPr>
              <a:t>注意：行也就是块，即块大小为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</a:rPr>
              <a:t>64</a:t>
            </a:r>
            <a:r>
              <a:rPr lang="zh-CN" altLang="en-US" sz="2000" b="1">
                <a:solidFill>
                  <a:srgbClr val="FF0000"/>
                </a:solidFill>
                <a:ea typeface="楷体" pitchFamily="49" charset="-122"/>
              </a:rPr>
              <a:t>字节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1828800" y="6248400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ea typeface="楷体" pitchFamily="49" charset="-122"/>
              </a:rPr>
              <a:t>注意：程序</a:t>
            </a:r>
            <a:r>
              <a:rPr lang="en-US" altLang="zh-CN" sz="2000" b="1">
                <a:solidFill>
                  <a:srgbClr val="FF0000"/>
                </a:solidFill>
                <a:ea typeface="楷体" pitchFamily="49" charset="-122"/>
              </a:rPr>
              <a:t>A-</a:t>
            </a:r>
            <a:r>
              <a:rPr lang="zh-CN" altLang="en-US" sz="2000" b="1">
                <a:solidFill>
                  <a:srgbClr val="FF0000"/>
                </a:solidFill>
                <a:ea typeface="楷体" pitchFamily="49" charset="-122"/>
              </a:rPr>
              <a:t>行优先访问，程序</a:t>
            </a:r>
            <a:r>
              <a:rPr lang="en-US" altLang="zh-CN" sz="2000" b="1">
                <a:solidFill>
                  <a:srgbClr val="FF0000"/>
                </a:solidFill>
                <a:ea typeface="楷体" pitchFamily="49" charset="-122"/>
              </a:rPr>
              <a:t>B-</a:t>
            </a:r>
            <a:r>
              <a:rPr lang="zh-CN" altLang="en-US" sz="2000" b="1">
                <a:solidFill>
                  <a:srgbClr val="FF0000"/>
                </a:solidFill>
                <a:ea typeface="楷体" pitchFamily="49" charset="-122"/>
              </a:rPr>
              <a:t>列优先访问。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7961313" cy="120967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3505200" cy="53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</a:rPr>
              <a:t>2010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itchFamily="18" charset="0"/>
              </a:rPr>
              <a:t>年考研题</a:t>
            </a:r>
            <a:r>
              <a:rPr lang="zh-CN" altLang="en-US" sz="2400" dirty="0">
                <a:latin typeface="Times New Roman" pitchFamily="18" charset="0"/>
              </a:rPr>
              <a:t> 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itchFamily="18" charset="0"/>
              </a:rPr>
              <a:t>（续）</a:t>
            </a: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438400"/>
            <a:ext cx="8059738" cy="2447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8580438" cy="200025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2819400" cy="53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2010</a:t>
            </a:r>
            <a:r>
              <a:rPr lang="zh-CN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年考研题</a:t>
            </a:r>
            <a:r>
              <a:rPr lang="zh-CN" altLang="en-US" dirty="0">
                <a:latin typeface="Times New Roman" pitchFamily="18" charset="0"/>
              </a:rPr>
              <a:t> </a:t>
            </a:r>
          </a:p>
        </p:txBody>
      </p:sp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09800"/>
            <a:ext cx="3827463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770813" cy="1933575"/>
          </a:xfrm>
          <a:prstGeom prst="rect">
            <a:avLst/>
          </a:prstGeom>
          <a:noFill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124200"/>
            <a:ext cx="4000500" cy="371475"/>
          </a:xfrm>
          <a:prstGeom prst="rect">
            <a:avLst/>
          </a:prstGeom>
          <a:noFill/>
        </p:spPr>
      </p:pic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2819400" cy="53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2010</a:t>
            </a:r>
            <a:r>
              <a:rPr lang="zh-CN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年考研题</a:t>
            </a:r>
            <a:r>
              <a:rPr lang="zh-CN" altLang="en-US" dirty="0">
                <a:latin typeface="Times New Roman" pitchFamily="18" charset="0"/>
              </a:rPr>
              <a:t> 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1828800" y="2286000"/>
            <a:ext cx="29718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295400" y="4662488"/>
            <a:ext cx="3276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15/16=0.9375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52400" y="492125"/>
            <a:ext cx="7772400" cy="407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主存容量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256MB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，按字节寻址的地址位数应为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位，数据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分为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行（用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位地址），每行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64B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（用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位地址），因此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中每个字块的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字段的位数应是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28-9=19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位，还要使用一个有效位，二者合计为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位；因此数据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的总容量应为：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64B×8+(20/8×8)B = 532B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数组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在主存的存放位置及其与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之间的映射关系如下图所示。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数组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A[0][31]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所在的主存块对应的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行号是：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    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320+31×4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div 64 = 6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数组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A[1][1]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所在主存块对应的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行号：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((320+256×4+ 1×4) div 64) mod 8 = 5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所以　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a[0][31]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所在主存块映射到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行，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a[1][1]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所在主存块映射到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行。</a:t>
            </a:r>
          </a:p>
        </p:txBody>
      </p:sp>
      <p:pic>
        <p:nvPicPr>
          <p:cNvPr id="20486" name="Picture 6" descr="绘图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1750" y="2362200"/>
            <a:ext cx="36417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4114800" cy="53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2010</a:t>
            </a:r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年考研题</a:t>
            </a: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en-US" altLang="zh-CN" sz="2400" u="sng" dirty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zh-CN" altLang="en-US" sz="2400" u="sng" dirty="0">
                <a:solidFill>
                  <a:srgbClr val="FF3300"/>
                </a:solidFill>
                <a:latin typeface="Times New Roman" pitchFamily="18" charset="0"/>
              </a:rPr>
              <a:t>具体解释</a:t>
            </a:r>
            <a:r>
              <a:rPr lang="en-US" altLang="zh-CN" sz="2400" u="sng" dirty="0">
                <a:solidFill>
                  <a:srgbClr val="FF3300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8534400" cy="366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编译时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j, sum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均分配在寄存器中，故数据访问命中率仅考虑数组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的情况。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①这个程序的特点是数组中的每一个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类型的数据只被使用一次。数组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按行优先存放，数据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正好放下数组半行中的全部数据，即数据的存储顺序与使用次序有更高的吻合度，每个字块存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类型的数据，访问每个字块中头一个字不会命中，但接下来的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个字都会命中，访问全部字块都符合这一规律，命中率是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15/16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，即程序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的数据访问命中率为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93.75%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②程而程序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是按照数组的列执行外层循环，在内层循环过程中，将连续访问不同行的同一列的数据，不同行的同一列数据使用的是同一个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单元，每次都不会命中，命中率是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，程序执行特别慢。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根据上述计算出的命中率，得出程序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每次取数都要访问主存，所以程序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的执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行比程序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快得多。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4114800" cy="53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2010</a:t>
            </a:r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年考研题</a:t>
            </a: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en-US" altLang="zh-CN" sz="2400" u="sng" dirty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zh-CN" altLang="en-US" sz="2400" u="sng" dirty="0">
                <a:solidFill>
                  <a:srgbClr val="FF3300"/>
                </a:solidFill>
                <a:latin typeface="Times New Roman" pitchFamily="18" charset="0"/>
              </a:rPr>
              <a:t>具体解释</a:t>
            </a:r>
            <a:r>
              <a:rPr lang="en-US" altLang="zh-CN" sz="2400" u="sng" dirty="0">
                <a:solidFill>
                  <a:srgbClr val="FF3300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752" y="836712"/>
            <a:ext cx="8879248" cy="344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7384"/>
            <a:ext cx="9108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P289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207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27384"/>
            <a:ext cx="910850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P289  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对于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体交叉访问的存储系统，理想情况下，每隔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1/4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周期可读写一个数据，假定这个时间为△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。每个存储模块内的地址分布如下：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模块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16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。。。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模块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9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17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、。。。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37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、。。。、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、。。。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模块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18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、。。。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模块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7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15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19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、。。。、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、。。。、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67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、。。。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很显然，如果相邻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次访问中给定的访存地址出现在同一模块内，就会发生访存冲突，所以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1 7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9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37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17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37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会发生冲突。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也在同一模块内且访问间隔小于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个△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，但是由于访问第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单元发生冲突而使其访问延迟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个△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进行，从而使得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号单元也延迟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个△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访问，因而，其访问不会和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号单元的访问发生冲突。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27384"/>
            <a:ext cx="910850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P289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endParaRPr lang="en-US" altLang="zh-CN" sz="2000" baseline="30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对于按行优先存放在内存的多维数组，如果按列优先访问数组元素，则空间局部性就差；如果在一个循环体中某个数组元素只被访问一次，则时间局部性就差。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假定二维数组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a[1000][1000]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按行优先存放在内存，以下给出的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个程序片段用于对数组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进行相应的处理，它们具有相同的功能，但数组访问的时间局部性和空间局部性截然不同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不考虑编译器的优化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）时间局部性和空间局部性都好的程序片段：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for (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=0;i&lt;1000;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++)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for (j=0;j&lt;1000;j++){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sum=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sum+a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][j];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product=product*a[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][j];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square=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square+a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][j]*a[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][j];}              </a:t>
            </a: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）时间局部性好，空间局部性差的程序片段：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for (j=0;j&lt;1000; j++)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for (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=0;i&lt;1000;i++){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sum=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sum+a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][j];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product=product*a[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][j];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square=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square+a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][j]*a[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][j];}              </a:t>
            </a: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）空间局部性好，时间局部性差的程序片段：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）时间局部性和空间局部性都差的程序片段：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27384"/>
            <a:ext cx="910850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P289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endParaRPr lang="en-US" altLang="zh-CN" sz="2000" baseline="30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对于按行优先存放在内存的多维数组，如果按列优先访问数组元素，则空间局部性就差；如果在一个循环体中某个数组元素只被访问一次，则时间局部性就差。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假定二维数组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a[1000][1000]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按行优先存放在内存，以下给出的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个程序片段用于对数组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进行相应的处理，它们具有相同的功能，但数组访问的时间局部性和空间局部性截然不同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不考虑编译器的优化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）时间局部性和空间局部性都好的程序片段：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</a:t>
            </a: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）时间局部性好，空间局部性差的程序片段：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）空间局部性好，时间局部性差的程序片段：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for (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=0;i&lt;1000;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++)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for (j=0;j&lt;1000;j++)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sum=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sum+a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][j];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for (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=0;i&lt;1000;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++)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for (j=0;j&lt;1000;j++)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product=product*a[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][j];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for (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=0;i&lt;1000; 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++)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for (j=0;j&lt;1000;j++)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square=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square+a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][j]*a[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][j];</a:t>
            </a: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）时间局部性和空间局部性都差的程序片段：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27384"/>
            <a:ext cx="910850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P289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endParaRPr lang="en-US" altLang="zh-CN" sz="2000" baseline="30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对于按行优先存放在内存的多维数组，如果按列优先访问数组元素，则空间局部性就差；如果在一个循环体中某个数组元素只被访问一次，则时间局部性就差。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假定二维数组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a[1000][1000]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按行优先存放在内存，以下给出的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个程序片段用于对数组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进行相应的处理，它们具有相同的功能，但数组访问的时间局部性和空间局部性截然不同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不考虑编译器的优化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）时间局部性和空间局部性都好的程序片段：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</a:t>
            </a: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）时间局部性好，空间局部性差的程序片段：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）空间局部性好，时间局部性差的程序片段：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）时间局部性和空间局部性都差的程序片段：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for (j=0;j&lt;1000; j++)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for (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=0;i&lt;1000;i++)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sum=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sum+a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][j];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for (j=0;j&lt;1000; j++)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for (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=0;i&lt;1000;i++)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product=product*a[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][j];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for (j=0;j&lt;1000; j++)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for (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=0;i&lt;1000;i++)</a:t>
            </a:r>
          </a:p>
          <a:p>
            <a:pPr lvl="4"/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square=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square+a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][j]*a[</a:t>
            </a:r>
            <a:r>
              <a:rPr lang="en-US" altLang="zh-CN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][j];</a:t>
            </a:r>
          </a:p>
          <a:p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27384"/>
            <a:ext cx="9144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P289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共有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64KB/128B=512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行，直接映射方式下，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行号占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9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位；由于每个主存块大小为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128B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，按字节编址，故块内地址为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7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位；主存地址空间大小为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1GB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，所以主存地址位数为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位。主存地址中标记有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30-9-7=14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所以，主存地址共有以下三个字段：高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位为标记，中间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9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位为行索引，低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7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位为块内地址。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）因为直接映射不考虑替换算法，所以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行中没有用于替换的控制位；因为采用直写方式，所以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行中也没有修改位。每个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行中包含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位有效位、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位标记位和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128B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的数据，因此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cache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总容量为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512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*（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1+14+128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*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=519.5KB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27384"/>
            <a:ext cx="91440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P291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17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(1)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cache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的行数为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4KB/64B=64;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因为采用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路组相联，所以每组有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行，共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16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组。主存地址空间大小为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64KB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，按字节编址，所以主存地址有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16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位，其中低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位为块内地址，中间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位为组号（组索引），高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位为标记。</a:t>
            </a:r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(2)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因为采用写回策略，所以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cache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每行中要有一个修改位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(dirty bit)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：因为每组有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行，所以每行有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LRU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位，此外，每行还有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位标记、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位有效位和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64KB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数据，共有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64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行，故总容量为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64*(6+1+1+2+64*8)=33408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位。</a:t>
            </a:r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(3)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因为块大小为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64B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总共访问了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4345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个单元，因为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4345/64≈67.89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，所以第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0~4344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单元应该对应前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68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块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0~67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块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，也即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CPU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访问过程是对主存的前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68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块连续访问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16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次。下图给出了访问过程中主存块和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cache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行之间的映射关系。  图中列方向是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cache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16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个组，行方向是每组的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行。</a:t>
            </a:r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924944"/>
            <a:ext cx="5802957" cy="375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2056</Words>
  <Application>Microsoft Office PowerPoint</Application>
  <PresentationFormat>全屏显示(4:3)</PresentationFormat>
  <Paragraphs>118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第7章 布置作业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Thinkpad</cp:lastModifiedBy>
  <cp:revision>371</cp:revision>
  <dcterms:created xsi:type="dcterms:W3CDTF">2017-10-09T23:50:42Z</dcterms:created>
  <dcterms:modified xsi:type="dcterms:W3CDTF">2018-06-26T02:41:59Z</dcterms:modified>
</cp:coreProperties>
</file>