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8"/>
  </p:notesMasterIdLst>
  <p:sldIdLst>
    <p:sldId id="368" r:id="rId2"/>
    <p:sldId id="257" r:id="rId3"/>
    <p:sldId id="371" r:id="rId4"/>
    <p:sldId id="409" r:id="rId5"/>
    <p:sldId id="410" r:id="rId6"/>
    <p:sldId id="372" r:id="rId7"/>
    <p:sldId id="258" r:id="rId8"/>
    <p:sldId id="259" r:id="rId9"/>
    <p:sldId id="373" r:id="rId10"/>
    <p:sldId id="260" r:id="rId11"/>
    <p:sldId id="374" r:id="rId12"/>
    <p:sldId id="375" r:id="rId13"/>
    <p:sldId id="376" r:id="rId14"/>
    <p:sldId id="261" r:id="rId15"/>
    <p:sldId id="378" r:id="rId16"/>
    <p:sldId id="379" r:id="rId17"/>
    <p:sldId id="262" r:id="rId18"/>
    <p:sldId id="380" r:id="rId19"/>
    <p:sldId id="381" r:id="rId20"/>
    <p:sldId id="263" r:id="rId21"/>
    <p:sldId id="382" r:id="rId22"/>
    <p:sldId id="264" r:id="rId23"/>
    <p:sldId id="383" r:id="rId24"/>
    <p:sldId id="265" r:id="rId25"/>
    <p:sldId id="384" r:id="rId26"/>
    <p:sldId id="266" r:id="rId27"/>
    <p:sldId id="385" r:id="rId28"/>
    <p:sldId id="267" r:id="rId29"/>
    <p:sldId id="268" r:id="rId30"/>
    <p:sldId id="269" r:id="rId31"/>
    <p:sldId id="270" r:id="rId32"/>
    <p:sldId id="271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50" r:id="rId41"/>
    <p:sldId id="551" r:id="rId42"/>
    <p:sldId id="552" r:id="rId43"/>
    <p:sldId id="554" r:id="rId44"/>
    <p:sldId id="555" r:id="rId45"/>
    <p:sldId id="557" r:id="rId46"/>
    <p:sldId id="558" r:id="rId47"/>
    <p:sldId id="559" r:id="rId48"/>
    <p:sldId id="560" r:id="rId49"/>
    <p:sldId id="561" r:id="rId50"/>
    <p:sldId id="562" r:id="rId51"/>
    <p:sldId id="563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1" r:id="rId60"/>
    <p:sldId id="572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623" r:id="rId69"/>
    <p:sldId id="624" r:id="rId70"/>
    <p:sldId id="625" r:id="rId71"/>
    <p:sldId id="626" r:id="rId72"/>
    <p:sldId id="627" r:id="rId73"/>
    <p:sldId id="628" r:id="rId74"/>
    <p:sldId id="629" r:id="rId75"/>
    <p:sldId id="630" r:id="rId76"/>
    <p:sldId id="631" r:id="rId77"/>
    <p:sldId id="632" r:id="rId78"/>
    <p:sldId id="633" r:id="rId79"/>
    <p:sldId id="634" r:id="rId80"/>
    <p:sldId id="635" r:id="rId81"/>
    <p:sldId id="636" r:id="rId82"/>
    <p:sldId id="637" r:id="rId83"/>
    <p:sldId id="638" r:id="rId84"/>
    <p:sldId id="639" r:id="rId85"/>
    <p:sldId id="640" r:id="rId86"/>
    <p:sldId id="641" r:id="rId87"/>
    <p:sldId id="642" r:id="rId88"/>
    <p:sldId id="643" r:id="rId89"/>
    <p:sldId id="644" r:id="rId90"/>
    <p:sldId id="645" r:id="rId91"/>
    <p:sldId id="646" r:id="rId92"/>
    <p:sldId id="647" r:id="rId93"/>
    <p:sldId id="648" r:id="rId94"/>
    <p:sldId id="649" r:id="rId95"/>
    <p:sldId id="650" r:id="rId96"/>
    <p:sldId id="651" r:id="rId97"/>
    <p:sldId id="652" r:id="rId98"/>
    <p:sldId id="653" r:id="rId99"/>
    <p:sldId id="582" r:id="rId100"/>
    <p:sldId id="583" r:id="rId101"/>
    <p:sldId id="584" r:id="rId102"/>
    <p:sldId id="585" r:id="rId103"/>
    <p:sldId id="586" r:id="rId104"/>
    <p:sldId id="587" r:id="rId105"/>
    <p:sldId id="588" r:id="rId106"/>
    <p:sldId id="589" r:id="rId107"/>
    <p:sldId id="590" r:id="rId108"/>
    <p:sldId id="591" r:id="rId109"/>
    <p:sldId id="592" r:id="rId110"/>
    <p:sldId id="593" r:id="rId111"/>
    <p:sldId id="594" r:id="rId112"/>
    <p:sldId id="595" r:id="rId113"/>
    <p:sldId id="596" r:id="rId114"/>
    <p:sldId id="597" r:id="rId115"/>
    <p:sldId id="598" r:id="rId116"/>
    <p:sldId id="599" r:id="rId117"/>
    <p:sldId id="600" r:id="rId118"/>
    <p:sldId id="601" r:id="rId119"/>
    <p:sldId id="602" r:id="rId120"/>
    <p:sldId id="605" r:id="rId121"/>
    <p:sldId id="606" r:id="rId122"/>
    <p:sldId id="607" r:id="rId123"/>
    <p:sldId id="608" r:id="rId124"/>
    <p:sldId id="609" r:id="rId125"/>
    <p:sldId id="610" r:id="rId126"/>
    <p:sldId id="611" r:id="rId127"/>
    <p:sldId id="612" r:id="rId128"/>
    <p:sldId id="613" r:id="rId129"/>
    <p:sldId id="614" r:id="rId130"/>
    <p:sldId id="615" r:id="rId131"/>
    <p:sldId id="616" r:id="rId132"/>
    <p:sldId id="617" r:id="rId133"/>
    <p:sldId id="618" r:id="rId134"/>
    <p:sldId id="619" r:id="rId135"/>
    <p:sldId id="620" r:id="rId136"/>
    <p:sldId id="621" r:id="rId1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/>
    <p:restoredTop sz="94660"/>
  </p:normalViewPr>
  <p:slideViewPr>
    <p:cSldViewPr showGuides="1">
      <p:cViewPr varScale="1">
        <p:scale>
          <a:sx n="106" d="100"/>
          <a:sy n="106" d="100"/>
        </p:scale>
        <p:origin x="-2142" y="-84"/>
      </p:cViewPr>
      <p:guideLst>
        <p:guide orient="horz" pos="2112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42897308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2</a:t>
            </a:fld>
            <a:endParaRPr lang="en-US" altLang="zh-CN" dirty="0"/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125</a:t>
            </a:fld>
            <a:endParaRPr lang="en-US" altLang="zh-CN" dirty="0"/>
          </a:p>
        </p:txBody>
      </p:sp>
      <p:sp>
        <p:nvSpPr>
          <p:cNvPr id="134147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C:/Users/zxq/Desktop/http:/www.mdjx.net/course/hep/huibianyuyan/TextBookIMG/03-2.gi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4"/>
          <p:cNvSpPr/>
          <p:nvPr/>
        </p:nvSpPr>
        <p:spPr>
          <a:xfrm>
            <a:off x="1603375" y="1196975"/>
            <a:ext cx="5776913" cy="6477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  <a:r>
              <a:rPr lang="en-US" altLang="zh-CN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3074" name="Text Box 5"/>
          <p:cNvSpPr txBox="1"/>
          <p:nvPr/>
        </p:nvSpPr>
        <p:spPr>
          <a:xfrm>
            <a:off x="228600" y="1719263"/>
            <a:ext cx="8839200" cy="1798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GB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Assembly Language</a:t>
            </a:r>
            <a:r>
              <a:rPr lang="en-GB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主讲教师           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孙鑫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(sunxin@ouc.edu.cn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信息学院南楼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B311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3075" name="Picture 6" descr="top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Oval 50"/>
          <p:cNvSpPr/>
          <p:nvPr/>
        </p:nvSpPr>
        <p:spPr>
          <a:xfrm>
            <a:off x="5616575" y="5516563"/>
            <a:ext cx="900113" cy="90011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Oval 51"/>
          <p:cNvSpPr/>
          <p:nvPr/>
        </p:nvSpPr>
        <p:spPr>
          <a:xfrm>
            <a:off x="6877050" y="4868863"/>
            <a:ext cx="1533525" cy="154305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Oval 52"/>
          <p:cNvSpPr/>
          <p:nvPr/>
        </p:nvSpPr>
        <p:spPr>
          <a:xfrm>
            <a:off x="4427538" y="5805488"/>
            <a:ext cx="649287" cy="574675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7200" y="609600"/>
            <a:ext cx="830580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 startAt="2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寄存器寻址方式*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操作数在指定的寄存器中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定义：指令所要的操作数已存储在某寄存器中，或把目标操作数存入寄存器。把在指令中指出所使用寄存器（即：寄存器的助记符）的寻址方式称为寄存器寻址方式。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AX, BX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MOV  AL, BH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MOV  AX, 3064H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SRC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DST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的字长一致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AH, BX   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CS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不能用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MOV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指令改变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CS, AX   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5362" name="Group 3"/>
          <p:cNvGrpSpPr/>
          <p:nvPr/>
        </p:nvGrpSpPr>
        <p:grpSpPr>
          <a:xfrm>
            <a:off x="4787900" y="2133600"/>
            <a:ext cx="4186238" cy="1066800"/>
            <a:chOff x="1920" y="2832"/>
            <a:chExt cx="2592" cy="672"/>
          </a:xfrm>
        </p:grpSpPr>
        <p:grpSp>
          <p:nvGrpSpPr>
            <p:cNvPr id="15363" name="Group 4"/>
            <p:cNvGrpSpPr/>
            <p:nvPr/>
          </p:nvGrpSpPr>
          <p:grpSpPr>
            <a:xfrm>
              <a:off x="1920" y="2832"/>
              <a:ext cx="1008" cy="672"/>
              <a:chOff x="3072" y="2928"/>
              <a:chExt cx="1008" cy="672"/>
            </a:xfrm>
          </p:grpSpPr>
          <p:sp>
            <p:nvSpPr>
              <p:cNvPr id="15364" name="Rectangle 5"/>
              <p:cNvSpPr/>
              <p:nvPr/>
            </p:nvSpPr>
            <p:spPr>
              <a:xfrm>
                <a:off x="3072" y="3264"/>
                <a:ext cx="1008" cy="336"/>
              </a:xfrm>
              <a:prstGeom prst="rect">
                <a:avLst/>
              </a:prstGeom>
              <a:noFill/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寄存器  </a:t>
                </a:r>
                <a:r>
                  <a:rPr lang="en-US" altLang="zh-CN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5365" name="Rectangle 6"/>
              <p:cNvSpPr/>
              <p:nvPr/>
            </p:nvSpPr>
            <p:spPr>
              <a:xfrm>
                <a:off x="3072" y="2928"/>
                <a:ext cx="1008" cy="336"/>
              </a:xfrm>
              <a:prstGeom prst="rect">
                <a:avLst/>
              </a:prstGeom>
              <a:noFill/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指令</a:t>
                </a:r>
              </a:p>
            </p:txBody>
          </p:sp>
        </p:grpSp>
        <p:sp>
          <p:nvSpPr>
            <p:cNvPr id="15366" name="Rectangle 7"/>
            <p:cNvSpPr/>
            <p:nvPr/>
          </p:nvSpPr>
          <p:spPr>
            <a:xfrm>
              <a:off x="3504" y="316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15367" name="Rectangle 8"/>
            <p:cNvSpPr/>
            <p:nvPr/>
          </p:nvSpPr>
          <p:spPr>
            <a:xfrm>
              <a:off x="3504" y="2832"/>
              <a:ext cx="1008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寄存器</a:t>
              </a:r>
            </a:p>
          </p:txBody>
        </p:sp>
        <p:sp>
          <p:nvSpPr>
            <p:cNvPr id="15368" name="Line 9"/>
            <p:cNvSpPr/>
            <p:nvPr/>
          </p:nvSpPr>
          <p:spPr>
            <a:xfrm>
              <a:off x="2928" y="3360"/>
              <a:ext cx="576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2286000" y="1485900"/>
            <a:ext cx="5429250" cy="410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设置方向标志指令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CLD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STD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串处理指令                          </a:t>
            </a:r>
            <a:r>
              <a:rPr kumimoji="1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串重复前缀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MOVSB  /  MOVSW                         REP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STOSB  /  STOSW                            REPE  /  REPZ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LODSB  /  LODSW                           REPNE  /  REPNZ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CMPSB  /  CMPSW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SCASB  /  SCASW</a:t>
            </a:r>
            <a:r>
              <a:rPr kumimoji="1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223963" y="1200150"/>
            <a:ext cx="6669881" cy="319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串处理指令的</a:t>
            </a:r>
            <a:r>
              <a:rPr kumimoji="1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中英文词汇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MOVSW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字符串传送指令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(Move String Instruction)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STOSW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写串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置字符串数据指令（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Store String Instruction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LODSB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LODSW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读串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取字符串数据指令（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Load String Instruction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CMPSW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字符串比较指令（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Compare String Instruction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SCASB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  </a:t>
            </a:r>
            <a:r>
              <a:rPr kumimoji="1" lang="en-US" altLang="zh-CN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SCASW</a:t>
            </a:r>
            <a:r>
              <a:rPr kumimoji="1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字符串查找指令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 String Instruction</a:t>
            </a:r>
            <a:r>
              <a:rPr kumimoji="1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/>
          <p:nvPr/>
        </p:nvSpPr>
        <p:spPr>
          <a:xfrm>
            <a:off x="2343150" y="1543050"/>
            <a:ext cx="5314950" cy="34423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与 </a:t>
            </a: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REP </a:t>
            </a: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配合工作的 </a:t>
            </a: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MOVS / STOS / LODS</a:t>
            </a:r>
          </a:p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</a:p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 REP</a:t>
            </a:r>
          </a:p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</a:t>
            </a: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执行操作：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(1)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如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(CX)=0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则退出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REP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，否则转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(2)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(2)   (CX) </a:t>
            </a: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 (CX) -1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(3)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执行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MOVS / STOS / LODS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(4)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重复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(1) ~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/>
          <p:nvPr/>
        </p:nvSpPr>
        <p:spPr>
          <a:xfrm>
            <a:off x="2286000" y="1200150"/>
            <a:ext cx="5600700" cy="437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MOVS </a:t>
            </a:r>
            <a:r>
              <a:rPr lang="zh-CN" altLang="en-US" sz="2100" b="1" dirty="0">
                <a:solidFill>
                  <a:srgbClr val="000000"/>
                </a:solidFill>
              </a:rPr>
              <a:t>串传送指令：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    DST, SRC</a:t>
            </a: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MOVSB    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MOVSW   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例：</a:t>
            </a:r>
            <a:r>
              <a:rPr lang="en-US" altLang="zh-CN" sz="1650" b="1" dirty="0">
                <a:solidFill>
                  <a:srgbClr val="000000"/>
                </a:solidFill>
              </a:rPr>
              <a:t>MOVS  ES: BYTE PTR [DI],  DS: [SI]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</a:t>
            </a:r>
            <a:r>
              <a:rPr lang="zh-CN" altLang="en-US" sz="165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        </a:t>
            </a:r>
            <a:r>
              <a:rPr lang="en-US" altLang="zh-CN" sz="1650" b="1" dirty="0">
                <a:solidFill>
                  <a:srgbClr val="000000"/>
                </a:solidFill>
              </a:rPr>
              <a:t>(1)  ((DI)) 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1650" b="1" dirty="0">
                <a:solidFill>
                  <a:srgbClr val="000000"/>
                </a:solidFill>
              </a:rPr>
              <a:t>((SI))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(2) 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方向标志 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DF=0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时用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+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DF=1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时用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-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endParaRPr lang="zh-CN" altLang="en-US" sz="165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</a:t>
            </a:r>
            <a:r>
              <a:rPr lang="en-US" altLang="zh-CN" sz="1650" b="1" dirty="0">
                <a:solidFill>
                  <a:srgbClr val="000000"/>
                </a:solidFill>
              </a:rPr>
              <a:t>REP MOVS</a:t>
            </a:r>
            <a:r>
              <a:rPr lang="zh-CN" altLang="en-US" sz="1650" b="1" dirty="0">
                <a:solidFill>
                  <a:srgbClr val="000000"/>
                </a:solidFill>
              </a:rPr>
              <a:t>：将数据段中的整串数据传送到附加段中。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                         源串（数据段）</a:t>
            </a:r>
            <a:r>
              <a:rPr lang="zh-CN" altLang="en-US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650" b="1" dirty="0">
                <a:solidFill>
                  <a:srgbClr val="000000"/>
                </a:solidFill>
              </a:rPr>
              <a:t> 目的串（附加段）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/>
          <p:nvPr/>
        </p:nvSpPr>
        <p:spPr>
          <a:xfrm>
            <a:off x="1277541" y="1052513"/>
            <a:ext cx="4572000" cy="24688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950" b="1" dirty="0">
                <a:solidFill>
                  <a:srgbClr val="000000"/>
                </a:solidFill>
              </a:rPr>
              <a:t>执行 </a:t>
            </a:r>
            <a:r>
              <a:rPr lang="en-US" altLang="zh-CN" sz="1950" b="1" dirty="0">
                <a:solidFill>
                  <a:srgbClr val="000000"/>
                </a:solidFill>
              </a:rPr>
              <a:t>REP MOVS </a:t>
            </a:r>
            <a:r>
              <a:rPr lang="zh-CN" altLang="en-US" sz="1950" b="1" dirty="0">
                <a:solidFill>
                  <a:srgbClr val="000000"/>
                </a:solidFill>
              </a:rPr>
              <a:t>之前，应先做好：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源串首地址（末地址）→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SI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(2)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目的串首地址（末地址）→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DI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(3)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串长度 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CX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(4)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建立方向标志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  CLD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使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DF=0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STD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使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DF=1 )   </a:t>
            </a:r>
          </a:p>
        </p:txBody>
      </p:sp>
      <p:grpSp>
        <p:nvGrpSpPr>
          <p:cNvPr id="109571" name="Group 25"/>
          <p:cNvGrpSpPr/>
          <p:nvPr/>
        </p:nvGrpSpPr>
        <p:grpSpPr>
          <a:xfrm>
            <a:off x="5543550" y="2349104"/>
            <a:ext cx="2343150" cy="3429000"/>
            <a:chOff x="3072" y="1200"/>
            <a:chExt cx="1968" cy="2880"/>
          </a:xfrm>
        </p:grpSpPr>
        <p:sp>
          <p:nvSpPr>
            <p:cNvPr id="109572" name="Line 26"/>
            <p:cNvSpPr/>
            <p:nvPr/>
          </p:nvSpPr>
          <p:spPr>
            <a:xfrm>
              <a:off x="3840" y="1200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73" name="Line 27"/>
            <p:cNvSpPr/>
            <p:nvPr/>
          </p:nvSpPr>
          <p:spPr>
            <a:xfrm>
              <a:off x="4800" y="1200"/>
              <a:ext cx="0" cy="139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74" name="Rectangle 28"/>
            <p:cNvSpPr/>
            <p:nvPr/>
          </p:nvSpPr>
          <p:spPr>
            <a:xfrm>
              <a:off x="3840" y="1872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5" name="Rectangle 29"/>
            <p:cNvSpPr/>
            <p:nvPr/>
          </p:nvSpPr>
          <p:spPr>
            <a:xfrm>
              <a:off x="3840" y="1680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6" name="Rectangle 30"/>
            <p:cNvSpPr/>
            <p:nvPr/>
          </p:nvSpPr>
          <p:spPr>
            <a:xfrm>
              <a:off x="3840" y="2064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7" name="Rectangle 31"/>
            <p:cNvSpPr/>
            <p:nvPr/>
          </p:nvSpPr>
          <p:spPr>
            <a:xfrm>
              <a:off x="3840" y="2256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8" name="Line 32"/>
            <p:cNvSpPr/>
            <p:nvPr/>
          </p:nvSpPr>
          <p:spPr>
            <a:xfrm>
              <a:off x="3840" y="139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9579" name="Rectangle 33"/>
            <p:cNvSpPr/>
            <p:nvPr/>
          </p:nvSpPr>
          <p:spPr>
            <a:xfrm>
              <a:off x="3696" y="2592"/>
              <a:ext cx="29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</p:txBody>
        </p:sp>
        <p:sp>
          <p:nvSpPr>
            <p:cNvPr id="109580" name="Rectangle 34"/>
            <p:cNvSpPr/>
            <p:nvPr/>
          </p:nvSpPr>
          <p:spPr>
            <a:xfrm>
              <a:off x="4656" y="2544"/>
              <a:ext cx="29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</p:txBody>
        </p:sp>
        <p:sp>
          <p:nvSpPr>
            <p:cNvPr id="109581" name="Line 35"/>
            <p:cNvSpPr/>
            <p:nvPr/>
          </p:nvSpPr>
          <p:spPr>
            <a:xfrm>
              <a:off x="3840" y="273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82" name="Line 36"/>
            <p:cNvSpPr/>
            <p:nvPr/>
          </p:nvSpPr>
          <p:spPr>
            <a:xfrm>
              <a:off x="4800" y="273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83" name="Line 37"/>
            <p:cNvSpPr/>
            <p:nvPr/>
          </p:nvSpPr>
          <p:spPr>
            <a:xfrm>
              <a:off x="3840" y="2880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9584" name="Rectangle 38"/>
            <p:cNvSpPr/>
            <p:nvPr/>
          </p:nvSpPr>
          <p:spPr>
            <a:xfrm>
              <a:off x="3840" y="3168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85" name="Text Box 39"/>
            <p:cNvSpPr txBox="1"/>
            <p:nvPr/>
          </p:nvSpPr>
          <p:spPr>
            <a:xfrm>
              <a:off x="3072" y="129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DS→</a:t>
              </a:r>
            </a:p>
          </p:txBody>
        </p:sp>
        <p:sp>
          <p:nvSpPr>
            <p:cNvPr id="109586" name="Text Box 40"/>
            <p:cNvSpPr txBox="1"/>
            <p:nvPr/>
          </p:nvSpPr>
          <p:spPr>
            <a:xfrm>
              <a:off x="3072" y="1584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DS:SI→</a:t>
              </a:r>
            </a:p>
          </p:txBody>
        </p:sp>
        <p:sp>
          <p:nvSpPr>
            <p:cNvPr id="109587" name="Text Box 41"/>
            <p:cNvSpPr txBox="1"/>
            <p:nvPr/>
          </p:nvSpPr>
          <p:spPr>
            <a:xfrm>
              <a:off x="3072" y="2784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ES→</a:t>
              </a:r>
            </a:p>
          </p:txBody>
        </p:sp>
        <p:sp>
          <p:nvSpPr>
            <p:cNvPr id="109588" name="Rectangle 42"/>
            <p:cNvSpPr/>
            <p:nvPr/>
          </p:nvSpPr>
          <p:spPr>
            <a:xfrm>
              <a:off x="3840" y="3360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89" name="Rectangle 43"/>
            <p:cNvSpPr/>
            <p:nvPr/>
          </p:nvSpPr>
          <p:spPr>
            <a:xfrm>
              <a:off x="3840" y="3552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90" name="Text Box 44"/>
            <p:cNvSpPr txBox="1"/>
            <p:nvPr/>
          </p:nvSpPr>
          <p:spPr>
            <a:xfrm>
              <a:off x="3120" y="3072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ES:DI→</a:t>
              </a:r>
            </a:p>
          </p:txBody>
        </p:sp>
        <p:sp>
          <p:nvSpPr>
            <p:cNvPr id="109591" name="Rectangle 45"/>
            <p:cNvSpPr/>
            <p:nvPr/>
          </p:nvSpPr>
          <p:spPr>
            <a:xfrm>
              <a:off x="3840" y="3744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92" name="AutoShape 46"/>
            <p:cNvSpPr/>
            <p:nvPr/>
          </p:nvSpPr>
          <p:spPr>
            <a:xfrm>
              <a:off x="4848" y="1920"/>
              <a:ext cx="192" cy="1776"/>
            </a:xfrm>
            <a:prstGeom prst="curvedLeftArrow">
              <a:avLst>
                <a:gd name="adj1" fmla="val 184574"/>
                <a:gd name="adj2" fmla="val 370000"/>
                <a:gd name="adj3" fmla="val 33333"/>
              </a:avLst>
            </a:prstGeom>
            <a:solidFill>
              <a:srgbClr val="66FF33"/>
            </a:solidFill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/>
          <p:nvPr/>
        </p:nvSpPr>
        <p:spPr>
          <a:xfrm>
            <a:off x="2571750" y="3829050"/>
            <a:ext cx="480060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SI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                                                                 </a:t>
            </a: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DI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79875" name="Group 3"/>
          <p:cNvGrpSpPr/>
          <p:nvPr/>
        </p:nvGrpSpPr>
        <p:grpSpPr>
          <a:xfrm>
            <a:off x="2114550" y="3187303"/>
            <a:ext cx="5772150" cy="681038"/>
            <a:chOff x="672" y="1813"/>
            <a:chExt cx="5088" cy="572"/>
          </a:xfrm>
        </p:grpSpPr>
        <p:sp>
          <p:nvSpPr>
            <p:cNvPr id="110622" name="AutoShape 4"/>
            <p:cNvSpPr/>
            <p:nvPr/>
          </p:nvSpPr>
          <p:spPr>
            <a:xfrm>
              <a:off x="1152" y="1861"/>
              <a:ext cx="273" cy="309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3" name="Text Box 5"/>
            <p:cNvSpPr txBox="1"/>
            <p:nvPr/>
          </p:nvSpPr>
          <p:spPr>
            <a:xfrm>
              <a:off x="672" y="1920"/>
              <a:ext cx="528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DF=0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10624" name="AutoShape 6"/>
            <p:cNvSpPr/>
            <p:nvPr/>
          </p:nvSpPr>
          <p:spPr>
            <a:xfrm rot="10800000">
              <a:off x="5088" y="1813"/>
              <a:ext cx="273" cy="309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5" name="Text Box 7"/>
            <p:cNvSpPr txBox="1"/>
            <p:nvPr/>
          </p:nvSpPr>
          <p:spPr>
            <a:xfrm>
              <a:off x="5232" y="1920"/>
              <a:ext cx="528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DF=1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9880" name="Group 8"/>
          <p:cNvGrpSpPr/>
          <p:nvPr/>
        </p:nvGrpSpPr>
        <p:grpSpPr>
          <a:xfrm>
            <a:off x="5486400" y="2644378"/>
            <a:ext cx="309563" cy="1225153"/>
            <a:chOff x="1920" y="1645"/>
            <a:chExt cx="260" cy="1029"/>
          </a:xfrm>
        </p:grpSpPr>
        <p:sp>
          <p:nvSpPr>
            <p:cNvPr id="110618" name="Rectangle 9"/>
            <p:cNvSpPr/>
            <p:nvPr/>
          </p:nvSpPr>
          <p:spPr>
            <a:xfrm>
              <a:off x="1920" y="1645"/>
              <a:ext cx="260" cy="30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9" name="Rectangle 10"/>
            <p:cNvSpPr/>
            <p:nvPr/>
          </p:nvSpPr>
          <p:spPr>
            <a:xfrm>
              <a:off x="1920" y="1885"/>
              <a:ext cx="260" cy="309"/>
            </a:xfrm>
            <a:prstGeom prst="rect">
              <a:avLst/>
            </a:prstGeom>
            <a:solidFill>
              <a:schemeClr val="hlink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0" name="Rectangle 11"/>
            <p:cNvSpPr/>
            <p:nvPr/>
          </p:nvSpPr>
          <p:spPr>
            <a:xfrm>
              <a:off x="1920" y="2125"/>
              <a:ext cx="260" cy="309"/>
            </a:xfrm>
            <a:prstGeom prst="rect">
              <a:avLst/>
            </a:prstGeom>
            <a:solidFill>
              <a:srgbClr val="990099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1" name="Rectangle 12"/>
            <p:cNvSpPr/>
            <p:nvPr/>
          </p:nvSpPr>
          <p:spPr>
            <a:xfrm>
              <a:off x="1920" y="2365"/>
              <a:ext cx="260" cy="309"/>
            </a:xfrm>
            <a:prstGeom prst="rect">
              <a:avLst/>
            </a:prstGeom>
            <a:solidFill>
              <a:srgbClr val="99CC00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10597" name="Text Box 13"/>
          <p:cNvSpPr txBox="1"/>
          <p:nvPr/>
        </p:nvSpPr>
        <p:spPr>
          <a:xfrm>
            <a:off x="3486150" y="1771650"/>
            <a:ext cx="2971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数据段            附加段</a:t>
            </a:r>
          </a:p>
        </p:txBody>
      </p:sp>
      <p:sp>
        <p:nvSpPr>
          <p:cNvPr id="110598" name="Line 14"/>
          <p:cNvSpPr/>
          <p:nvPr/>
        </p:nvSpPr>
        <p:spPr>
          <a:xfrm>
            <a:off x="3429000" y="2228850"/>
            <a:ext cx="0" cy="2286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599" name="Line 15"/>
          <p:cNvSpPr/>
          <p:nvPr/>
        </p:nvSpPr>
        <p:spPr>
          <a:xfrm>
            <a:off x="4400550" y="2228850"/>
            <a:ext cx="0" cy="2286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600" name="Rectangle 16"/>
          <p:cNvSpPr/>
          <p:nvPr/>
        </p:nvSpPr>
        <p:spPr>
          <a:xfrm>
            <a:off x="3429000" y="2644775"/>
            <a:ext cx="309880" cy="3683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1" name="Rectangle 17"/>
          <p:cNvSpPr/>
          <p:nvPr/>
        </p:nvSpPr>
        <p:spPr>
          <a:xfrm>
            <a:off x="3429000" y="2930525"/>
            <a:ext cx="309880" cy="368300"/>
          </a:xfrm>
          <a:prstGeom prst="rect">
            <a:avLst/>
          </a:prstGeom>
          <a:solidFill>
            <a:schemeClr val="hlink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2" name="Rectangle 18"/>
          <p:cNvSpPr/>
          <p:nvPr/>
        </p:nvSpPr>
        <p:spPr>
          <a:xfrm>
            <a:off x="3429000" y="3216275"/>
            <a:ext cx="309880" cy="368300"/>
          </a:xfrm>
          <a:prstGeom prst="rect">
            <a:avLst/>
          </a:prstGeom>
          <a:solidFill>
            <a:srgbClr val="990099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3" name="Rectangle 19"/>
          <p:cNvSpPr/>
          <p:nvPr/>
        </p:nvSpPr>
        <p:spPr>
          <a:xfrm>
            <a:off x="3429000" y="3502025"/>
            <a:ext cx="309880" cy="368300"/>
          </a:xfrm>
          <a:prstGeom prst="rect">
            <a:avLst/>
          </a:prstGeom>
          <a:solidFill>
            <a:srgbClr val="99CC00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9892" name="Text Box 20"/>
          <p:cNvSpPr txBox="1"/>
          <p:nvPr/>
        </p:nvSpPr>
        <p:spPr>
          <a:xfrm>
            <a:off x="2571750" y="2686050"/>
            <a:ext cx="480060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SI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                                                                 </a:t>
            </a: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DI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10605" name="Group 21"/>
          <p:cNvGrpSpPr/>
          <p:nvPr/>
        </p:nvGrpSpPr>
        <p:grpSpPr>
          <a:xfrm>
            <a:off x="5486400" y="2228850"/>
            <a:ext cx="971550" cy="2286000"/>
            <a:chOff x="3648" y="1296"/>
            <a:chExt cx="816" cy="1920"/>
          </a:xfrm>
        </p:grpSpPr>
        <p:grpSp>
          <p:nvGrpSpPr>
            <p:cNvPr id="110611" name="Group 22"/>
            <p:cNvGrpSpPr/>
            <p:nvPr/>
          </p:nvGrpSpPr>
          <p:grpSpPr>
            <a:xfrm>
              <a:off x="3648" y="1296"/>
              <a:ext cx="816" cy="1920"/>
              <a:chOff x="1536" y="1296"/>
              <a:chExt cx="816" cy="2112"/>
            </a:xfrm>
          </p:grpSpPr>
          <p:sp>
            <p:nvSpPr>
              <p:cNvPr id="110616" name="Line 23"/>
              <p:cNvSpPr/>
              <p:nvPr/>
            </p:nvSpPr>
            <p:spPr>
              <a:xfrm>
                <a:off x="1536" y="1296"/>
                <a:ext cx="0" cy="2112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10617" name="Line 24"/>
              <p:cNvSpPr/>
              <p:nvPr/>
            </p:nvSpPr>
            <p:spPr>
              <a:xfrm>
                <a:off x="2352" y="1296"/>
                <a:ext cx="0" cy="2112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10612" name="Rectangle 25"/>
            <p:cNvSpPr/>
            <p:nvPr/>
          </p:nvSpPr>
          <p:spPr>
            <a:xfrm>
              <a:off x="3648" y="164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3" name="Rectangle 26"/>
            <p:cNvSpPr/>
            <p:nvPr/>
          </p:nvSpPr>
          <p:spPr>
            <a:xfrm>
              <a:off x="3648" y="188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4" name="Rectangle 27"/>
            <p:cNvSpPr/>
            <p:nvPr/>
          </p:nvSpPr>
          <p:spPr>
            <a:xfrm>
              <a:off x="3648" y="212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5" name="Rectangle 28"/>
            <p:cNvSpPr/>
            <p:nvPr/>
          </p:nvSpPr>
          <p:spPr>
            <a:xfrm>
              <a:off x="3648" y="236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10606" name="AutoShape 29"/>
          <p:cNvSpPr/>
          <p:nvPr/>
        </p:nvSpPr>
        <p:spPr>
          <a:xfrm>
            <a:off x="4457700" y="3045503"/>
            <a:ext cx="114300" cy="424095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7" name="AutoShape 30"/>
          <p:cNvSpPr/>
          <p:nvPr/>
        </p:nvSpPr>
        <p:spPr>
          <a:xfrm rot="10800000">
            <a:off x="5314950" y="3045503"/>
            <a:ext cx="114300" cy="424095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8" name="AutoShape 31"/>
          <p:cNvSpPr/>
          <p:nvPr/>
        </p:nvSpPr>
        <p:spPr>
          <a:xfrm>
            <a:off x="4629150" y="2958505"/>
            <a:ext cx="628650" cy="598089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3300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9" name="Rectangle 32"/>
          <p:cNvSpPr/>
          <p:nvPr/>
        </p:nvSpPr>
        <p:spPr>
          <a:xfrm>
            <a:off x="3429000" y="3787775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10" name="Rectangle 33"/>
          <p:cNvSpPr/>
          <p:nvPr/>
        </p:nvSpPr>
        <p:spPr>
          <a:xfrm>
            <a:off x="5486400" y="3787775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9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0"/>
          <p:cNvSpPr/>
          <p:nvPr/>
        </p:nvSpPr>
        <p:spPr>
          <a:xfrm>
            <a:off x="1600200" y="1770460"/>
            <a:ext cx="4171950" cy="216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SI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0050H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0100H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5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  MOVSB</a:t>
            </a:r>
          </a:p>
        </p:txBody>
      </p:sp>
      <p:sp>
        <p:nvSpPr>
          <p:cNvPr id="111619" name="Line 31"/>
          <p:cNvSpPr/>
          <p:nvPr/>
        </p:nvSpPr>
        <p:spPr>
          <a:xfrm>
            <a:off x="5200650" y="148471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0" name="Line 32"/>
          <p:cNvSpPr/>
          <p:nvPr/>
        </p:nvSpPr>
        <p:spPr>
          <a:xfrm>
            <a:off x="6343650" y="1484710"/>
            <a:ext cx="0" cy="19431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1" name="Rectangle 33"/>
          <p:cNvSpPr/>
          <p:nvPr/>
        </p:nvSpPr>
        <p:spPr>
          <a:xfrm>
            <a:off x="5200650" y="22848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‘B’</a:t>
            </a:r>
          </a:p>
        </p:txBody>
      </p:sp>
      <p:sp>
        <p:nvSpPr>
          <p:cNvPr id="111622" name="Rectangle 34"/>
          <p:cNvSpPr/>
          <p:nvPr/>
        </p:nvSpPr>
        <p:spPr>
          <a:xfrm>
            <a:off x="5200650" y="20562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‘A’</a:t>
            </a:r>
          </a:p>
        </p:txBody>
      </p:sp>
      <p:sp>
        <p:nvSpPr>
          <p:cNvPr id="111623" name="Rectangle 35"/>
          <p:cNvSpPr/>
          <p:nvPr/>
        </p:nvSpPr>
        <p:spPr>
          <a:xfrm>
            <a:off x="5200650" y="25134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‘C’</a:t>
            </a:r>
          </a:p>
        </p:txBody>
      </p:sp>
      <p:sp>
        <p:nvSpPr>
          <p:cNvPr id="111624" name="Rectangle 36"/>
          <p:cNvSpPr/>
          <p:nvPr/>
        </p:nvSpPr>
        <p:spPr>
          <a:xfrm>
            <a:off x="5200650" y="27420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‘D’</a:t>
            </a:r>
          </a:p>
        </p:txBody>
      </p:sp>
      <p:sp>
        <p:nvSpPr>
          <p:cNvPr id="111625" name="Line 37"/>
          <p:cNvSpPr/>
          <p:nvPr/>
        </p:nvSpPr>
        <p:spPr>
          <a:xfrm>
            <a:off x="5200650" y="1713310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1626" name="Rectangle 38"/>
          <p:cNvSpPr/>
          <p:nvPr/>
        </p:nvSpPr>
        <p:spPr>
          <a:xfrm>
            <a:off x="5029200" y="3427810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1627" name="Rectangle 39"/>
          <p:cNvSpPr/>
          <p:nvPr/>
        </p:nvSpPr>
        <p:spPr>
          <a:xfrm>
            <a:off x="6172200" y="3370660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1628" name="Line 40"/>
          <p:cNvSpPr/>
          <p:nvPr/>
        </p:nvSpPr>
        <p:spPr>
          <a:xfrm>
            <a:off x="5200650" y="359926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9" name="Line 41"/>
          <p:cNvSpPr/>
          <p:nvPr/>
        </p:nvSpPr>
        <p:spPr>
          <a:xfrm>
            <a:off x="6343650" y="359926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30" name="Line 42"/>
          <p:cNvSpPr/>
          <p:nvPr/>
        </p:nvSpPr>
        <p:spPr>
          <a:xfrm>
            <a:off x="5200650" y="3770710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1631" name="Rectangle 43"/>
          <p:cNvSpPr/>
          <p:nvPr/>
        </p:nvSpPr>
        <p:spPr>
          <a:xfrm>
            <a:off x="5200650" y="41136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2" name="Text Box 44"/>
          <p:cNvSpPr txBox="1"/>
          <p:nvPr/>
        </p:nvSpPr>
        <p:spPr>
          <a:xfrm>
            <a:off x="4286250" y="1599010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DS→</a:t>
            </a:r>
          </a:p>
        </p:txBody>
      </p:sp>
      <p:sp>
        <p:nvSpPr>
          <p:cNvPr id="111633" name="Text Box 45"/>
          <p:cNvSpPr txBox="1"/>
          <p:nvPr/>
        </p:nvSpPr>
        <p:spPr>
          <a:xfrm>
            <a:off x="3714750" y="1941910"/>
            <a:ext cx="154305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2000H:0050H→</a:t>
            </a:r>
          </a:p>
        </p:txBody>
      </p:sp>
      <p:sp>
        <p:nvSpPr>
          <p:cNvPr id="111634" name="Text Box 46"/>
          <p:cNvSpPr txBox="1"/>
          <p:nvPr/>
        </p:nvSpPr>
        <p:spPr>
          <a:xfrm>
            <a:off x="4286250" y="3656410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ES→</a:t>
            </a:r>
          </a:p>
        </p:txBody>
      </p:sp>
      <p:sp>
        <p:nvSpPr>
          <p:cNvPr id="111635" name="Rectangle 47"/>
          <p:cNvSpPr/>
          <p:nvPr/>
        </p:nvSpPr>
        <p:spPr>
          <a:xfrm>
            <a:off x="5200650" y="43422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6" name="Rectangle 48"/>
          <p:cNvSpPr/>
          <p:nvPr/>
        </p:nvSpPr>
        <p:spPr>
          <a:xfrm>
            <a:off x="5200650" y="45708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7" name="Text Box 49"/>
          <p:cNvSpPr txBox="1"/>
          <p:nvPr/>
        </p:nvSpPr>
        <p:spPr>
          <a:xfrm>
            <a:off x="3771900" y="3999310"/>
            <a:ext cx="16002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3000H:0100H→</a:t>
            </a:r>
          </a:p>
        </p:txBody>
      </p:sp>
      <p:sp>
        <p:nvSpPr>
          <p:cNvPr id="111638" name="Rectangle 50"/>
          <p:cNvSpPr/>
          <p:nvPr/>
        </p:nvSpPr>
        <p:spPr>
          <a:xfrm>
            <a:off x="5200650" y="47994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9" name="AutoShape 51"/>
          <p:cNvSpPr/>
          <p:nvPr/>
        </p:nvSpPr>
        <p:spPr>
          <a:xfrm>
            <a:off x="6407944" y="2349104"/>
            <a:ext cx="228600" cy="2114550"/>
          </a:xfrm>
          <a:prstGeom prst="curvedLeftArrow">
            <a:avLst>
              <a:gd name="adj1" fmla="val 184574"/>
              <a:gd name="adj2" fmla="val 370000"/>
              <a:gd name="adj3" fmla="val 33333"/>
            </a:avLst>
          </a:prstGeom>
          <a:solidFill>
            <a:srgbClr val="FF0000"/>
          </a:solidFill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b="1" dirty="0"/>
          </a:p>
        </p:txBody>
      </p:sp>
      <p:sp>
        <p:nvSpPr>
          <p:cNvPr id="111640" name="Rectangle 52"/>
          <p:cNvSpPr/>
          <p:nvPr/>
        </p:nvSpPr>
        <p:spPr>
          <a:xfrm>
            <a:off x="5200650" y="29706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1641" name="Rectangle 53"/>
          <p:cNvSpPr/>
          <p:nvPr/>
        </p:nvSpPr>
        <p:spPr>
          <a:xfrm>
            <a:off x="5200650" y="50280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42" name="Text Box 54"/>
          <p:cNvSpPr txBox="1"/>
          <p:nvPr/>
        </p:nvSpPr>
        <p:spPr>
          <a:xfrm>
            <a:off x="6572250" y="1656160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20000H</a:t>
            </a:r>
          </a:p>
        </p:txBody>
      </p:sp>
      <p:sp>
        <p:nvSpPr>
          <p:cNvPr id="111643" name="Text Box 55"/>
          <p:cNvSpPr txBox="1"/>
          <p:nvPr/>
        </p:nvSpPr>
        <p:spPr>
          <a:xfrm>
            <a:off x="6629400" y="3713560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30000H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/>
          <p:nvPr/>
        </p:nvSpPr>
        <p:spPr>
          <a:xfrm>
            <a:off x="2519363" y="1131094"/>
            <a:ext cx="4457700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    mess1  db  ‘personal_computer’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extra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    mess2  db  17 dup (?)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extra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segment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ax, data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ds,ax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ax, extra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es, ax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si, mess1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di, mess2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cx, 17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cld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rep  movsb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ends</a:t>
            </a:r>
            <a:endParaRPr lang="en-US" altLang="zh-CN" sz="1500" dirty="0">
              <a:solidFill>
                <a:srgbClr val="000000"/>
              </a:solidFill>
            </a:endParaRPr>
          </a:p>
        </p:txBody>
      </p:sp>
      <p:grpSp>
        <p:nvGrpSpPr>
          <p:cNvPr id="80899" name="Group 3"/>
          <p:cNvGrpSpPr/>
          <p:nvPr/>
        </p:nvGrpSpPr>
        <p:grpSpPr>
          <a:xfrm>
            <a:off x="5086350" y="4270772"/>
            <a:ext cx="2457450" cy="1245394"/>
            <a:chOff x="3024" y="2675"/>
            <a:chExt cx="2064" cy="1046"/>
          </a:xfrm>
        </p:grpSpPr>
        <p:sp>
          <p:nvSpPr>
            <p:cNvPr id="112644" name="Text Box 4"/>
            <p:cNvSpPr txBox="1"/>
            <p:nvPr/>
          </p:nvSpPr>
          <p:spPr>
            <a:xfrm>
              <a:off x="3168" y="2675"/>
              <a:ext cx="1872" cy="104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lea  si, mess1+16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lea  di, mess2+16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mov  cx, 17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std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rep  movsb</a:t>
              </a:r>
            </a:p>
          </p:txBody>
        </p:sp>
        <p:sp>
          <p:nvSpPr>
            <p:cNvPr id="112645" name="Rectangle 5"/>
            <p:cNvSpPr/>
            <p:nvPr/>
          </p:nvSpPr>
          <p:spPr>
            <a:xfrm>
              <a:off x="3024" y="3037"/>
              <a:ext cx="2064" cy="309"/>
            </a:xfrm>
            <a:prstGeom prst="rect">
              <a:avLst/>
            </a:prstGeom>
            <a:noFill/>
            <a:ln w="12700" cap="flat" cmpd="sng">
              <a:solidFill>
                <a:srgbClr val="FF33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/>
          <p:nvPr/>
        </p:nvSpPr>
        <p:spPr>
          <a:xfrm>
            <a:off x="2519363" y="1131094"/>
            <a:ext cx="4457700" cy="410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mess1 db  ‘personal_computer’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mess2  db    17 dup (?)</a:t>
            </a: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segment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ax, data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ds, a</a:t>
            </a:r>
            <a:r>
              <a:rPr lang="en-US" altLang="zh-CN" sz="1800" b="1" dirty="0">
                <a:solidFill>
                  <a:srgbClr val="000000"/>
                </a:solidFill>
              </a:rPr>
              <a:t>x</a:t>
            </a: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es, ax</a:t>
            </a:r>
          </a:p>
          <a:p>
            <a:pPr marL="914400" lvl="2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si, mess1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di, mess2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cx, 17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cld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rep  movsb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/>
          <p:nvPr/>
        </p:nvGrpSpPr>
        <p:grpSpPr>
          <a:xfrm>
            <a:off x="2519363" y="1214437"/>
            <a:ext cx="4743450" cy="4446985"/>
            <a:chOff x="1152" y="288"/>
            <a:chExt cx="3984" cy="3735"/>
          </a:xfrm>
        </p:grpSpPr>
        <p:sp>
          <p:nvSpPr>
            <p:cNvPr id="114694" name="Text Box 3"/>
            <p:cNvSpPr txBox="1"/>
            <p:nvPr/>
          </p:nvSpPr>
          <p:spPr>
            <a:xfrm>
              <a:off x="1152" y="288"/>
              <a:ext cx="3984" cy="27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100" b="1" dirty="0">
                  <a:solidFill>
                    <a:srgbClr val="000000"/>
                  </a:solidFill>
                </a:rPr>
                <a:t>STOS </a:t>
              </a:r>
              <a:r>
                <a:rPr lang="zh-CN" altLang="en-US" sz="2100" b="1" dirty="0">
                  <a:solidFill>
                    <a:srgbClr val="000000"/>
                  </a:solidFill>
                </a:rPr>
                <a:t>存入串指令：</a:t>
              </a:r>
              <a:endParaRPr lang="zh-CN" altLang="en-US" sz="1800" dirty="0">
                <a:solidFill>
                  <a:srgbClr val="000000"/>
                </a:solidFill>
              </a:endParaRP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    DST</a:t>
              </a: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STOSB        </a:t>
              </a:r>
              <a:r>
                <a:rPr lang="zh-CN" altLang="en-US" sz="1500" b="1" dirty="0">
                  <a:solidFill>
                    <a:srgbClr val="000000"/>
                  </a:solidFill>
                </a:rPr>
                <a:t>（字节）</a:t>
              </a: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STOSW       </a:t>
              </a:r>
              <a:r>
                <a:rPr lang="zh-CN" altLang="en-US" sz="1500" b="1" dirty="0">
                  <a:solidFill>
                    <a:srgbClr val="000000"/>
                  </a:solidFill>
                </a:rPr>
                <a:t>（字）</a:t>
              </a:r>
            </a:p>
            <a:p>
              <a:pPr marL="0" lv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执行操作：   </a:t>
              </a:r>
            </a:p>
            <a:p>
              <a:pPr marL="0" lv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            </a:t>
              </a:r>
              <a:r>
                <a:rPr lang="zh-CN" altLang="en-US" sz="1650" b="1" dirty="0">
                  <a:solidFill>
                    <a:srgbClr val="000000"/>
                  </a:solidFill>
                </a:rPr>
                <a:t>字节操作：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((DI))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(AL),  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±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1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>                 </a:t>
              </a:r>
              <a:r>
                <a:rPr lang="zh-CN" altLang="en-US" sz="1650" b="1" dirty="0">
                  <a:solidFill>
                    <a:srgbClr val="000000"/>
                  </a:solidFill>
                </a:rPr>
                <a:t>字操作：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((DI))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(AX),  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±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2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/>
              </a:r>
              <a:br>
                <a:rPr lang="en-US" altLang="zh-CN" sz="1650" b="1" dirty="0">
                  <a:solidFill>
                    <a:srgbClr val="000000"/>
                  </a:solidFill>
                </a:rPr>
              </a:br>
              <a:r>
                <a:rPr lang="zh-CN" altLang="en-US" sz="1800" b="1" dirty="0">
                  <a:solidFill>
                    <a:srgbClr val="000000"/>
                  </a:solidFill>
                </a:rPr>
                <a:t>例：把 附加段 中的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10 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个字节缓冲区置为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20H</a:t>
              </a:r>
              <a:endPara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endParaRPr>
            </a:p>
          </p:txBody>
        </p:sp>
        <p:sp>
          <p:nvSpPr>
            <p:cNvPr id="114695" name="Rectangle 4"/>
            <p:cNvSpPr/>
            <p:nvPr/>
          </p:nvSpPr>
          <p:spPr>
            <a:xfrm>
              <a:off x="1584" y="2880"/>
              <a:ext cx="1776" cy="114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lea  di, mess2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al, 20H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cx, 10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cld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rep  stosb</a:t>
              </a:r>
            </a:p>
          </p:txBody>
        </p:sp>
      </p:grpSp>
      <p:grpSp>
        <p:nvGrpSpPr>
          <p:cNvPr id="82949" name="Group 5"/>
          <p:cNvGrpSpPr/>
          <p:nvPr/>
        </p:nvGrpSpPr>
        <p:grpSpPr>
          <a:xfrm>
            <a:off x="5257800" y="4343400"/>
            <a:ext cx="1771650" cy="1232297"/>
            <a:chOff x="3456" y="2928"/>
            <a:chExt cx="1488" cy="1035"/>
          </a:xfrm>
        </p:grpSpPr>
        <p:sp>
          <p:nvSpPr>
            <p:cNvPr id="114692" name="Rectangle 6"/>
            <p:cNvSpPr/>
            <p:nvPr/>
          </p:nvSpPr>
          <p:spPr>
            <a:xfrm>
              <a:off x="3504" y="2928"/>
              <a:ext cx="1440" cy="103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lea  di, mess2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ax, 2020H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cx, 5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cld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rep  stosw</a:t>
              </a:r>
            </a:p>
          </p:txBody>
        </p:sp>
        <p:sp>
          <p:nvSpPr>
            <p:cNvPr id="114693" name="Rectangle 7"/>
            <p:cNvSpPr/>
            <p:nvPr/>
          </p:nvSpPr>
          <p:spPr>
            <a:xfrm>
              <a:off x="3456" y="3277"/>
              <a:ext cx="260" cy="309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382000" cy="59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寄存器寻址方式*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指令中可以引用的寄存器及其符号名称如下：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位寄存器有：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位寄存器：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和段寄存器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源操作数是寄存器寻址方式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如：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  VARW, AX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VARB, BH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其中：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VARW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是字和字节类型的内存变量。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目的操作数是寄存器寻址方式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如：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BH, 78h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AX, 1234h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源和目的操作数都是寄存器寻址方式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如：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　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6"/>
          <p:cNvSpPr/>
          <p:nvPr/>
        </p:nvSpPr>
        <p:spPr>
          <a:xfrm>
            <a:off x="1547813" y="1160860"/>
            <a:ext cx="24003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0050H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AL</a:t>
            </a:r>
            <a:r>
              <a:rPr lang="zh-CN" altLang="en-US" sz="1500" b="1" dirty="0"/>
              <a:t>， ‘</a:t>
            </a:r>
            <a:r>
              <a:rPr lang="en-US" altLang="zh-CN" sz="1500" b="1" dirty="0"/>
              <a:t>$’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5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  STOSB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FF0000"/>
                </a:solidFill>
              </a:rPr>
              <a:t>     </a:t>
            </a:r>
          </a:p>
        </p:txBody>
      </p:sp>
      <p:grpSp>
        <p:nvGrpSpPr>
          <p:cNvPr id="115715" name="Group 37"/>
          <p:cNvGrpSpPr/>
          <p:nvPr/>
        </p:nvGrpSpPr>
        <p:grpSpPr>
          <a:xfrm>
            <a:off x="3829050" y="1646635"/>
            <a:ext cx="4171950" cy="2114550"/>
            <a:chOff x="2160" y="960"/>
            <a:chExt cx="3504" cy="1776"/>
          </a:xfrm>
        </p:grpSpPr>
        <p:sp>
          <p:nvSpPr>
            <p:cNvPr id="115732" name="Line 38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3" name="Line 39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4" name="Rectangle 40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5" name="Rectangle 41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6" name="Rectangle 42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7" name="Rectangle 43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8" name="Line 44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15739" name="Text Box 45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       ES→</a:t>
              </a:r>
            </a:p>
          </p:txBody>
        </p:sp>
        <p:sp>
          <p:nvSpPr>
            <p:cNvPr id="115740" name="Text Box 46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1000H:0050H→</a:t>
              </a:r>
            </a:p>
          </p:txBody>
        </p:sp>
        <p:sp>
          <p:nvSpPr>
            <p:cNvPr id="115741" name="Rectangle 47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42" name="Text Box 48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10000H</a:t>
              </a:r>
            </a:p>
          </p:txBody>
        </p:sp>
        <p:sp>
          <p:nvSpPr>
            <p:cNvPr id="115743" name="Text Box 49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AL</a:t>
              </a:r>
            </a:p>
          </p:txBody>
        </p:sp>
        <p:sp>
          <p:nvSpPr>
            <p:cNvPr id="115744" name="Rectangle 50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45" name="Rectangle 51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grpSp>
        <p:nvGrpSpPr>
          <p:cNvPr id="115716" name="Group 52"/>
          <p:cNvGrpSpPr/>
          <p:nvPr/>
        </p:nvGrpSpPr>
        <p:grpSpPr>
          <a:xfrm>
            <a:off x="1143000" y="3704035"/>
            <a:ext cx="4171950" cy="2114550"/>
            <a:chOff x="2160" y="960"/>
            <a:chExt cx="3504" cy="1776"/>
          </a:xfrm>
        </p:grpSpPr>
        <p:sp>
          <p:nvSpPr>
            <p:cNvPr id="115718" name="Line 53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19" name="Line 54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20" name="Rectangle 55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1" name="Rectangle 56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2" name="Rectangle 57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3" name="Rectangle 58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4" name="Line 59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15725" name="Text Box 60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       ES→</a:t>
              </a:r>
            </a:p>
          </p:txBody>
        </p:sp>
        <p:sp>
          <p:nvSpPr>
            <p:cNvPr id="115726" name="Text Box 61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1000H:0050H→</a:t>
              </a:r>
            </a:p>
          </p:txBody>
        </p:sp>
        <p:sp>
          <p:nvSpPr>
            <p:cNvPr id="115727" name="Rectangle 62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8" name="Text Box 63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10000H</a:t>
              </a:r>
            </a:p>
          </p:txBody>
        </p:sp>
        <p:sp>
          <p:nvSpPr>
            <p:cNvPr id="115729" name="Text Box 64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AL</a:t>
              </a:r>
            </a:p>
          </p:txBody>
        </p:sp>
        <p:sp>
          <p:nvSpPr>
            <p:cNvPr id="115730" name="Rectangle 65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31" name="Rectangle 66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15717" name="AutoShape 67"/>
          <p:cNvSpPr/>
          <p:nvPr/>
        </p:nvSpPr>
        <p:spPr>
          <a:xfrm flipH="1" flipV="1">
            <a:off x="5429250" y="3761185"/>
            <a:ext cx="685800" cy="514350"/>
          </a:xfrm>
          <a:custGeom>
            <a:avLst/>
            <a:gdLst>
              <a:gd name="txL" fmla="*/ 12427 w 21600"/>
              <a:gd name="txT" fmla="*/ 2600 h 21600"/>
              <a:gd name="txR" fmla="*/ 19690 w 21600"/>
              <a:gd name="txB" fmla="*/ 9558 h 21600"/>
            </a:gdLst>
            <a:ahLst/>
            <a:cxnLst>
              <a:cxn ang="17694720">
                <a:pos x="1385464971" y="0"/>
              </a:cxn>
              <a:cxn ang="5898240">
                <a:pos x="1385464971" y="389129270"/>
              </a:cxn>
              <a:cxn ang="5898240">
                <a:pos x="269779030" y="691329263"/>
              </a:cxn>
              <a:cxn ang="0">
                <a:pos x="1638706400" y="194564127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8262" y="0"/>
                </a:lnTo>
                <a:lnTo>
                  <a:pt x="18262" y="2600"/>
                </a:lnTo>
                <a:lnTo>
                  <a:pt x="12427" y="2600"/>
                </a:lnTo>
                <a:cubicBezTo>
                  <a:pt x="5564" y="2600"/>
                  <a:pt x="0" y="6879"/>
                  <a:pt x="0" y="12158"/>
                </a:cubicBezTo>
                <a:lnTo>
                  <a:pt x="0" y="21600"/>
                </a:lnTo>
                <a:lnTo>
                  <a:pt x="7112" y="21600"/>
                </a:lnTo>
                <a:lnTo>
                  <a:pt x="7112" y="12158"/>
                </a:lnTo>
                <a:cubicBezTo>
                  <a:pt x="7112" y="10722"/>
                  <a:pt x="9492" y="9558"/>
                  <a:pt x="12427" y="9558"/>
                </a:cubicBezTo>
                <a:lnTo>
                  <a:pt x="18262" y="9558"/>
                </a:lnTo>
                <a:lnTo>
                  <a:pt x="18262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 cap="flat" cmpd="sng">
            <a:solidFill>
              <a:srgbClr val="FFCF01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/>
          <p:nvPr/>
        </p:nvSpPr>
        <p:spPr>
          <a:xfrm>
            <a:off x="2343150" y="1200150"/>
            <a:ext cx="4686300" cy="24428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LODS </a:t>
            </a:r>
            <a:r>
              <a:rPr lang="zh-CN" altLang="en-US" sz="2100" b="1" dirty="0">
                <a:solidFill>
                  <a:srgbClr val="000000"/>
                </a:solidFill>
              </a:rPr>
              <a:t>从串取指令：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</a:rPr>
              <a:t>LODS    SRC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LODSB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</a:rPr>
              <a:t>LODSW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   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       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(AL)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((SI)),  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</a:t>
            </a:r>
            <a:r>
              <a:rPr lang="en-US" altLang="zh-CN" sz="1650" b="1" dirty="0">
                <a:solidFill>
                  <a:srgbClr val="000000"/>
                </a:solidFill>
              </a:rPr>
              <a:t>(AX)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((SI)),  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  <a:endParaRPr lang="en-US" altLang="zh-CN" sz="165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6739" name="Rectangle 3"/>
          <p:cNvSpPr/>
          <p:nvPr/>
        </p:nvSpPr>
        <p:spPr>
          <a:xfrm>
            <a:off x="2286000" y="3925292"/>
            <a:ext cx="5543550" cy="15113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: 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LODS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指令一般不与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REP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联用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</a:t>
            </a:r>
            <a:r>
              <a:rPr lang="zh-CN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源串一般在数据段中（允许使用段跨越前缀来修改），</a:t>
            </a:r>
            <a:endParaRPr lang="zh-CN" altLang="en-US" sz="165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目的串必须在附加段中</a:t>
            </a:r>
            <a:endParaRPr lang="zh-CN" altLang="en-US" sz="165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不影响条件标志位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/>
          <p:nvPr/>
        </p:nvSpPr>
        <p:spPr>
          <a:xfrm>
            <a:off x="2343150" y="1428750"/>
            <a:ext cx="5429250" cy="4188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与 </a:t>
            </a:r>
            <a:r>
              <a:rPr lang="en-US" altLang="zh-CN" sz="1800" b="1" dirty="0">
                <a:solidFill>
                  <a:srgbClr val="000000"/>
                </a:solidFill>
              </a:rPr>
              <a:t>REPE / REPZ</a:t>
            </a:r>
            <a:r>
              <a:rPr lang="zh-CN" altLang="en-US" sz="1800" b="1" dirty="0">
                <a:solidFill>
                  <a:srgbClr val="000000"/>
                </a:solidFill>
              </a:rPr>
              <a:t>（</a:t>
            </a:r>
            <a:r>
              <a:rPr lang="en-US" altLang="zh-CN" sz="1800" b="1" dirty="0">
                <a:solidFill>
                  <a:srgbClr val="000000"/>
                </a:solidFill>
              </a:rPr>
              <a:t>REPNE / REPNZ</a:t>
            </a:r>
            <a:r>
              <a:rPr lang="zh-CN" altLang="en-US" sz="1800" b="1" dirty="0">
                <a:solidFill>
                  <a:srgbClr val="000000"/>
                </a:solidFill>
              </a:rPr>
              <a:t>）配合工作的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</a:t>
            </a:r>
            <a:r>
              <a:rPr lang="en-US" altLang="zh-CN" sz="1800" b="1" dirty="0">
                <a:solidFill>
                  <a:srgbClr val="000000"/>
                </a:solidFill>
              </a:rPr>
              <a:t>CMPS </a:t>
            </a:r>
            <a:r>
              <a:rPr lang="zh-CN" altLang="en-US" sz="1800" b="1" dirty="0">
                <a:solidFill>
                  <a:srgbClr val="000000"/>
                </a:solidFill>
              </a:rPr>
              <a:t>和 </a:t>
            </a:r>
            <a:r>
              <a:rPr lang="en-US" altLang="zh-CN" sz="1800" b="1" dirty="0">
                <a:solidFill>
                  <a:srgbClr val="000000"/>
                </a:solidFill>
              </a:rPr>
              <a:t>SCAS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REPE / REPZ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REPNE / REPNZ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如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(CX)=0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或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ZF=0 (ZF=1)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则退出串操作，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         否则转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(2)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(2)  (CX)←(CX) -1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(3)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执行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CMPS / SCAS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(4)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重复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~ (3)</a:t>
            </a:r>
            <a:endParaRPr lang="en-US" altLang="zh-CN" sz="1800" dirty="0">
              <a:solidFill>
                <a:srgbClr val="000000"/>
              </a:solidFill>
              <a:ea typeface="楷体_GB2312" pitchFamily="49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/>
          <p:nvPr/>
        </p:nvSpPr>
        <p:spPr>
          <a:xfrm>
            <a:off x="2400300" y="1314450"/>
            <a:ext cx="4857750" cy="3803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CMPS </a:t>
            </a:r>
            <a:r>
              <a:rPr lang="zh-CN" altLang="en-US" sz="2100" b="1" dirty="0">
                <a:solidFill>
                  <a:srgbClr val="000000"/>
                </a:solidFill>
              </a:rPr>
              <a:t>串比较指令：</a:t>
            </a:r>
            <a:r>
              <a:rPr lang="zh-CN" altLang="en-US" sz="1800" dirty="0">
                <a:solidFill>
                  <a:srgbClr val="000000"/>
                </a:solidFill>
              </a:rPr>
              <a:t>     </a:t>
            </a:r>
          </a:p>
          <a:p>
            <a:pPr marL="0" lvl="0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CMPS    SRC, DST</a:t>
            </a:r>
          </a:p>
          <a:p>
            <a:pPr marL="45720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CMPSB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CMPSW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  </a:t>
            </a:r>
            <a:r>
              <a:rPr lang="en-US" altLang="zh-CN" sz="1650" b="1" dirty="0">
                <a:solidFill>
                  <a:srgbClr val="000000"/>
                </a:solidFill>
              </a:rPr>
              <a:t>(1) ((SI)) - ((DI))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根据比较结果置条件标志位：相等 </a:t>
            </a:r>
            <a:r>
              <a:rPr lang="en-US" altLang="zh-CN" sz="1650" b="1" dirty="0">
                <a:solidFill>
                  <a:srgbClr val="000000"/>
                </a:solidFill>
              </a:rPr>
              <a:t>ZF=1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                                   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不等 </a:t>
            </a:r>
            <a:r>
              <a:rPr lang="en-US" altLang="zh-CN" sz="1650" b="1" dirty="0">
                <a:solidFill>
                  <a:srgbClr val="000000"/>
                </a:solidFill>
              </a:rPr>
              <a:t>ZF=0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(2)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  <a:endParaRPr lang="en-US" altLang="zh-CN" sz="1650" b="1" dirty="0">
              <a:solidFill>
                <a:srgbClr val="000000"/>
              </a:solidFill>
              <a:sym typeface="Monotype Sorts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1675" y="1797844"/>
            <a:ext cx="2894781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CMPS    DST</a:t>
            </a:r>
            <a:r>
              <a:rPr lang="zh-CN" altLang="en-US" sz="1800" b="1" dirty="0">
                <a:solidFill>
                  <a:srgbClr val="000000"/>
                </a:solidFill>
                <a:sym typeface="+mn-ea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SRC 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9"/>
          <p:cNvSpPr/>
          <p:nvPr/>
        </p:nvSpPr>
        <p:spPr>
          <a:xfrm>
            <a:off x="1385888" y="1701403"/>
            <a:ext cx="3200400" cy="2353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 </a:t>
            </a:r>
            <a:r>
              <a:rPr lang="zh-CN" altLang="en-US" sz="1500" b="1" dirty="0"/>
              <a:t>比较两个字符串，找出它们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不相匹的位置。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   </a:t>
            </a:r>
            <a:r>
              <a:rPr lang="en-US" altLang="zh-CN" sz="1500" b="1" dirty="0"/>
              <a:t>MOV  SI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1500H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0200H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17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REPE  CMPSB</a:t>
            </a:r>
          </a:p>
        </p:txBody>
      </p:sp>
      <p:sp>
        <p:nvSpPr>
          <p:cNvPr id="119811" name="Line 30"/>
          <p:cNvSpPr/>
          <p:nvPr/>
        </p:nvSpPr>
        <p:spPr>
          <a:xfrm>
            <a:off x="5729288" y="170140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12" name="Line 31"/>
          <p:cNvSpPr/>
          <p:nvPr/>
        </p:nvSpPr>
        <p:spPr>
          <a:xfrm>
            <a:off x="6872288" y="1701404"/>
            <a:ext cx="0" cy="19431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13" name="Rectangle 32"/>
          <p:cNvSpPr/>
          <p:nvPr/>
        </p:nvSpPr>
        <p:spPr>
          <a:xfrm>
            <a:off x="5729288" y="25015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9814" name="Rectangle 33"/>
          <p:cNvSpPr/>
          <p:nvPr/>
        </p:nvSpPr>
        <p:spPr>
          <a:xfrm>
            <a:off x="5729288" y="22729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‘P’</a:t>
            </a:r>
          </a:p>
        </p:txBody>
      </p:sp>
      <p:sp>
        <p:nvSpPr>
          <p:cNvPr id="119815" name="Rectangle 34"/>
          <p:cNvSpPr/>
          <p:nvPr/>
        </p:nvSpPr>
        <p:spPr>
          <a:xfrm>
            <a:off x="5729288" y="27301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‘R’</a:t>
            </a:r>
          </a:p>
        </p:txBody>
      </p:sp>
      <p:sp>
        <p:nvSpPr>
          <p:cNvPr id="119816" name="Rectangle 35"/>
          <p:cNvSpPr/>
          <p:nvPr/>
        </p:nvSpPr>
        <p:spPr>
          <a:xfrm>
            <a:off x="5729288" y="29587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‘S’</a:t>
            </a:r>
          </a:p>
        </p:txBody>
      </p:sp>
      <p:sp>
        <p:nvSpPr>
          <p:cNvPr id="119817" name="Line 36"/>
          <p:cNvSpPr/>
          <p:nvPr/>
        </p:nvSpPr>
        <p:spPr>
          <a:xfrm>
            <a:off x="5729288" y="1930004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9818" name="Rectangle 37"/>
          <p:cNvSpPr/>
          <p:nvPr/>
        </p:nvSpPr>
        <p:spPr>
          <a:xfrm>
            <a:off x="5557838" y="3644503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9819" name="Rectangle 38"/>
          <p:cNvSpPr/>
          <p:nvPr/>
        </p:nvSpPr>
        <p:spPr>
          <a:xfrm>
            <a:off x="6700838" y="3587353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9820" name="Line 39"/>
          <p:cNvSpPr/>
          <p:nvPr/>
        </p:nvSpPr>
        <p:spPr>
          <a:xfrm>
            <a:off x="5729288" y="381595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21" name="Line 40"/>
          <p:cNvSpPr/>
          <p:nvPr/>
        </p:nvSpPr>
        <p:spPr>
          <a:xfrm>
            <a:off x="6872288" y="381595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22" name="Line 41"/>
          <p:cNvSpPr/>
          <p:nvPr/>
        </p:nvSpPr>
        <p:spPr>
          <a:xfrm>
            <a:off x="5729288" y="3987404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9823" name="Rectangle 42"/>
          <p:cNvSpPr/>
          <p:nvPr/>
        </p:nvSpPr>
        <p:spPr>
          <a:xfrm>
            <a:off x="5729288" y="43303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‘P’</a:t>
            </a:r>
          </a:p>
        </p:txBody>
      </p:sp>
      <p:sp>
        <p:nvSpPr>
          <p:cNvPr id="119824" name="Text Box 43"/>
          <p:cNvSpPr txBox="1"/>
          <p:nvPr/>
        </p:nvSpPr>
        <p:spPr>
          <a:xfrm>
            <a:off x="4814888" y="1815704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DS→</a:t>
            </a:r>
          </a:p>
        </p:txBody>
      </p:sp>
      <p:sp>
        <p:nvSpPr>
          <p:cNvPr id="119825" name="Text Box 44"/>
          <p:cNvSpPr txBox="1"/>
          <p:nvPr/>
        </p:nvSpPr>
        <p:spPr>
          <a:xfrm>
            <a:off x="4243388" y="2158604"/>
            <a:ext cx="154305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2000H:1500H→</a:t>
            </a:r>
          </a:p>
        </p:txBody>
      </p:sp>
      <p:sp>
        <p:nvSpPr>
          <p:cNvPr id="119826" name="Text Box 45"/>
          <p:cNvSpPr txBox="1"/>
          <p:nvPr/>
        </p:nvSpPr>
        <p:spPr>
          <a:xfrm>
            <a:off x="4814888" y="3873103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ES→</a:t>
            </a:r>
          </a:p>
        </p:txBody>
      </p:sp>
      <p:sp>
        <p:nvSpPr>
          <p:cNvPr id="119827" name="Rectangle 46"/>
          <p:cNvSpPr/>
          <p:nvPr/>
        </p:nvSpPr>
        <p:spPr>
          <a:xfrm>
            <a:off x="5729288" y="45589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9828" name="Rectangle 47"/>
          <p:cNvSpPr/>
          <p:nvPr/>
        </p:nvSpPr>
        <p:spPr>
          <a:xfrm>
            <a:off x="5729288" y="47875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‘O’</a:t>
            </a:r>
          </a:p>
        </p:txBody>
      </p:sp>
      <p:sp>
        <p:nvSpPr>
          <p:cNvPr id="119829" name="Text Box 48"/>
          <p:cNvSpPr txBox="1"/>
          <p:nvPr/>
        </p:nvSpPr>
        <p:spPr>
          <a:xfrm>
            <a:off x="4300538" y="4216004"/>
            <a:ext cx="16002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3000H:0200H→</a:t>
            </a:r>
          </a:p>
        </p:txBody>
      </p:sp>
      <p:sp>
        <p:nvSpPr>
          <p:cNvPr id="119830" name="Rectangle 49"/>
          <p:cNvSpPr/>
          <p:nvPr/>
        </p:nvSpPr>
        <p:spPr>
          <a:xfrm>
            <a:off x="5729288" y="50161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‘S’</a:t>
            </a:r>
          </a:p>
        </p:txBody>
      </p:sp>
      <p:sp>
        <p:nvSpPr>
          <p:cNvPr id="119831" name="Rectangle 50"/>
          <p:cNvSpPr/>
          <p:nvPr/>
        </p:nvSpPr>
        <p:spPr>
          <a:xfrm>
            <a:off x="5729288" y="31873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…</a:t>
            </a:r>
          </a:p>
        </p:txBody>
      </p:sp>
      <p:sp>
        <p:nvSpPr>
          <p:cNvPr id="119832" name="Rectangle 51"/>
          <p:cNvSpPr/>
          <p:nvPr/>
        </p:nvSpPr>
        <p:spPr>
          <a:xfrm>
            <a:off x="5729288" y="52447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…</a:t>
            </a:r>
          </a:p>
        </p:txBody>
      </p:sp>
      <p:sp>
        <p:nvSpPr>
          <p:cNvPr id="119833" name="Text Box 52"/>
          <p:cNvSpPr txBox="1"/>
          <p:nvPr/>
        </p:nvSpPr>
        <p:spPr>
          <a:xfrm>
            <a:off x="6872288" y="1872854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20000H</a:t>
            </a:r>
          </a:p>
        </p:txBody>
      </p:sp>
      <p:sp>
        <p:nvSpPr>
          <p:cNvPr id="119834" name="Text Box 53"/>
          <p:cNvSpPr txBox="1"/>
          <p:nvPr/>
        </p:nvSpPr>
        <p:spPr>
          <a:xfrm>
            <a:off x="6929438" y="3930253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30000H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/>
          <p:nvPr/>
        </p:nvSpPr>
        <p:spPr>
          <a:xfrm>
            <a:off x="2457450" y="1460302"/>
            <a:ext cx="4800600" cy="30099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SCAS </a:t>
            </a:r>
            <a:r>
              <a:rPr lang="zh-CN" altLang="en-US" sz="2100" b="1" dirty="0">
                <a:solidFill>
                  <a:srgbClr val="000000"/>
                </a:solidFill>
              </a:rPr>
              <a:t>串扫描指令：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</a:rPr>
              <a:t>SCAS     DST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SCASB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</a:rPr>
              <a:t>SCASW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   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(AL) - ((DI)),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   </a:t>
            </a:r>
            <a:r>
              <a:rPr lang="en-US" altLang="zh-CN" sz="1650" b="1" dirty="0">
                <a:solidFill>
                  <a:srgbClr val="000000"/>
                </a:solidFill>
              </a:rPr>
              <a:t>(AX) - ((DI)),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0"/>
          <p:cNvSpPr/>
          <p:nvPr/>
        </p:nvSpPr>
        <p:spPr>
          <a:xfrm>
            <a:off x="1485900" y="1885950"/>
            <a:ext cx="3943350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 </a:t>
            </a:r>
            <a:r>
              <a:rPr lang="zh-CN" altLang="en-US" sz="1500" b="1" dirty="0"/>
              <a:t>从一个字符串中找出一个指定字符。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   </a:t>
            </a:r>
            <a:r>
              <a:rPr lang="en-US" altLang="zh-CN" sz="1500" b="1" dirty="0"/>
              <a:t>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0100H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AL</a:t>
            </a:r>
            <a:r>
              <a:rPr lang="zh-CN" altLang="en-US" sz="1500" b="1" dirty="0"/>
              <a:t>，‘</a:t>
            </a:r>
            <a:r>
              <a:rPr lang="en-US" altLang="zh-CN" sz="1500" b="1" dirty="0"/>
              <a:t>R’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REPNZ  SCASB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1500" b="1" dirty="0"/>
          </a:p>
        </p:txBody>
      </p:sp>
      <p:grpSp>
        <p:nvGrpSpPr>
          <p:cNvPr id="121859" name="Group 21"/>
          <p:cNvGrpSpPr/>
          <p:nvPr/>
        </p:nvGrpSpPr>
        <p:grpSpPr>
          <a:xfrm>
            <a:off x="3657600" y="3200400"/>
            <a:ext cx="4171950" cy="2114550"/>
            <a:chOff x="2160" y="960"/>
            <a:chExt cx="3504" cy="1776"/>
          </a:xfrm>
        </p:grpSpPr>
        <p:sp>
          <p:nvSpPr>
            <p:cNvPr id="121860" name="Line 22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1861" name="Line 23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1862" name="Rectangle 24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‘E’</a:t>
              </a:r>
            </a:p>
          </p:txBody>
        </p:sp>
        <p:sp>
          <p:nvSpPr>
            <p:cNvPr id="121863" name="Rectangle 25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‘P’</a:t>
              </a:r>
            </a:p>
          </p:txBody>
        </p:sp>
        <p:sp>
          <p:nvSpPr>
            <p:cNvPr id="121864" name="Rectangle 26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‘R’</a:t>
              </a:r>
            </a:p>
          </p:txBody>
        </p:sp>
        <p:sp>
          <p:nvSpPr>
            <p:cNvPr id="121865" name="Rectangle 27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‘S’</a:t>
              </a:r>
            </a:p>
          </p:txBody>
        </p:sp>
        <p:sp>
          <p:nvSpPr>
            <p:cNvPr id="121866" name="Line 28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21867" name="Text Box 29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ES→</a:t>
              </a:r>
            </a:p>
          </p:txBody>
        </p:sp>
        <p:sp>
          <p:nvSpPr>
            <p:cNvPr id="121868" name="Text Box 30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3000H:0100H→</a:t>
              </a:r>
            </a:p>
          </p:txBody>
        </p:sp>
        <p:sp>
          <p:nvSpPr>
            <p:cNvPr id="121869" name="Rectangle 31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/>
                <a:t>‘</a:t>
              </a:r>
              <a:r>
                <a:rPr lang="en-US" altLang="zh-CN" sz="1500" b="1" dirty="0">
                  <a:latin typeface="宋体" panose="02010600030101010101" pitchFamily="2" charset="-122"/>
                </a:rPr>
                <a:t>R</a:t>
              </a:r>
              <a:r>
                <a:rPr lang="en-US" altLang="zh-CN" sz="1500" b="1" dirty="0"/>
                <a:t>’</a:t>
              </a:r>
            </a:p>
          </p:txBody>
        </p:sp>
        <p:sp>
          <p:nvSpPr>
            <p:cNvPr id="121870" name="Text Box 32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30000H</a:t>
              </a:r>
            </a:p>
          </p:txBody>
        </p:sp>
        <p:sp>
          <p:nvSpPr>
            <p:cNvPr id="121871" name="Text Box 33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AL</a:t>
              </a:r>
            </a:p>
          </p:txBody>
        </p:sp>
        <p:sp>
          <p:nvSpPr>
            <p:cNvPr id="121872" name="Rectangle 34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‘T’</a:t>
              </a:r>
            </a:p>
          </p:txBody>
        </p:sp>
        <p:sp>
          <p:nvSpPr>
            <p:cNvPr id="121873" name="Rectangle 35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/>
          <p:nvPr/>
        </p:nvSpPr>
        <p:spPr>
          <a:xfrm>
            <a:off x="2286000" y="1200150"/>
            <a:ext cx="440055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例：从一个字符串中查找一个指定的字符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1828800" lvl="4" indent="0" algn="just">
              <a:spcBef>
                <a:spcPct val="0"/>
              </a:spcBef>
              <a:buNone/>
            </a:pPr>
            <a:endParaRPr lang="zh-CN" altLang="en-US" sz="1800" b="1" i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mess  db  ‘COMPUTER’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lea   di, mess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al, ‘T’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8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cld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repne scasb</a:t>
            </a:r>
            <a:endParaRPr lang="en-US" altLang="zh-CN" sz="18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2883" name="Rectangle 3"/>
          <p:cNvSpPr/>
          <p:nvPr/>
        </p:nvSpPr>
        <p:spPr>
          <a:xfrm>
            <a:off x="6138863" y="25019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4" name="Rectangle 4"/>
          <p:cNvSpPr/>
          <p:nvPr/>
        </p:nvSpPr>
        <p:spPr>
          <a:xfrm>
            <a:off x="6138863" y="27305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5" name="Rectangle 5"/>
          <p:cNvSpPr/>
          <p:nvPr/>
        </p:nvSpPr>
        <p:spPr>
          <a:xfrm>
            <a:off x="6138863" y="29591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6" name="Rectangle 6"/>
          <p:cNvSpPr/>
          <p:nvPr/>
        </p:nvSpPr>
        <p:spPr>
          <a:xfrm>
            <a:off x="6138863" y="31877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7" name="Rectangle 7"/>
          <p:cNvSpPr/>
          <p:nvPr/>
        </p:nvSpPr>
        <p:spPr>
          <a:xfrm>
            <a:off x="6138863" y="34163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8" name="Rectangle 8"/>
          <p:cNvSpPr/>
          <p:nvPr/>
        </p:nvSpPr>
        <p:spPr>
          <a:xfrm>
            <a:off x="6138863" y="36449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9" name="Rectangle 9"/>
          <p:cNvSpPr/>
          <p:nvPr/>
        </p:nvSpPr>
        <p:spPr>
          <a:xfrm>
            <a:off x="6138863" y="38735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90" name="Line 10"/>
          <p:cNvSpPr/>
          <p:nvPr/>
        </p:nvSpPr>
        <p:spPr>
          <a:xfrm flipV="1">
            <a:off x="6138863" y="240030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1" name="Line 11"/>
          <p:cNvSpPr/>
          <p:nvPr/>
        </p:nvSpPr>
        <p:spPr>
          <a:xfrm flipV="1">
            <a:off x="6721079" y="240030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2" name="Text Box 12"/>
          <p:cNvSpPr txBox="1"/>
          <p:nvPr/>
        </p:nvSpPr>
        <p:spPr>
          <a:xfrm>
            <a:off x="6291462" y="25596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</a:t>
            </a:r>
          </a:p>
        </p:txBody>
      </p:sp>
      <p:sp>
        <p:nvSpPr>
          <p:cNvPr id="122893" name="Text Box 13"/>
          <p:cNvSpPr txBox="1"/>
          <p:nvPr/>
        </p:nvSpPr>
        <p:spPr>
          <a:xfrm>
            <a:off x="6292652" y="27882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O</a:t>
            </a:r>
          </a:p>
        </p:txBody>
      </p:sp>
      <p:sp>
        <p:nvSpPr>
          <p:cNvPr id="122894" name="Text Box 14"/>
          <p:cNvSpPr txBox="1"/>
          <p:nvPr/>
        </p:nvSpPr>
        <p:spPr>
          <a:xfrm>
            <a:off x="6298605" y="30168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122895" name="Text Box 15"/>
          <p:cNvSpPr txBox="1"/>
          <p:nvPr/>
        </p:nvSpPr>
        <p:spPr>
          <a:xfrm>
            <a:off x="6297414" y="32454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</a:p>
        </p:txBody>
      </p:sp>
      <p:sp>
        <p:nvSpPr>
          <p:cNvPr id="122896" name="Text Box 16"/>
          <p:cNvSpPr txBox="1"/>
          <p:nvPr/>
        </p:nvSpPr>
        <p:spPr>
          <a:xfrm>
            <a:off x="6297414" y="34740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U</a:t>
            </a:r>
          </a:p>
        </p:txBody>
      </p:sp>
      <p:sp>
        <p:nvSpPr>
          <p:cNvPr id="122897" name="Text Box 17"/>
          <p:cNvSpPr txBox="1"/>
          <p:nvPr/>
        </p:nvSpPr>
        <p:spPr>
          <a:xfrm>
            <a:off x="6298605" y="37026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122898" name="Text Box 18"/>
          <p:cNvSpPr txBox="1"/>
          <p:nvPr/>
        </p:nvSpPr>
        <p:spPr>
          <a:xfrm>
            <a:off x="6298605" y="39312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</p:txBody>
      </p:sp>
      <p:sp>
        <p:nvSpPr>
          <p:cNvPr id="122899" name="Rectangle 19"/>
          <p:cNvSpPr/>
          <p:nvPr/>
        </p:nvSpPr>
        <p:spPr>
          <a:xfrm>
            <a:off x="6138863" y="41021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900" name="Text Box 20"/>
          <p:cNvSpPr txBox="1"/>
          <p:nvPr/>
        </p:nvSpPr>
        <p:spPr>
          <a:xfrm>
            <a:off x="6297414" y="41598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</a:t>
            </a:r>
          </a:p>
        </p:txBody>
      </p:sp>
      <p:sp>
        <p:nvSpPr>
          <p:cNvPr id="122901" name="Line 21"/>
          <p:cNvSpPr/>
          <p:nvPr/>
        </p:nvSpPr>
        <p:spPr>
          <a:xfrm>
            <a:off x="6138863" y="440055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02" name="Line 22"/>
          <p:cNvSpPr/>
          <p:nvPr/>
        </p:nvSpPr>
        <p:spPr>
          <a:xfrm>
            <a:off x="6721079" y="440055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03" name="Text Box 23"/>
          <p:cNvSpPr txBox="1"/>
          <p:nvPr/>
        </p:nvSpPr>
        <p:spPr>
          <a:xfrm>
            <a:off x="5370434" y="2502456"/>
            <a:ext cx="824865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</a:rPr>
              <a:t>(</a:t>
            </a: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di</a:t>
            </a:r>
            <a:r>
              <a:rPr lang="en-US" altLang="zh-CN" sz="1500" b="1" dirty="0">
                <a:solidFill>
                  <a:srgbClr val="000000"/>
                </a:solidFill>
              </a:rPr>
              <a:t>)  </a:t>
            </a:r>
            <a:r>
              <a:rPr lang="en-US" altLang="zh-CN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en-US" altLang="zh-CN" sz="1500" dirty="0">
              <a:solidFill>
                <a:srgbClr val="000000"/>
              </a:solidFill>
            </a:endParaRPr>
          </a:p>
        </p:txBody>
      </p:sp>
      <p:grpSp>
        <p:nvGrpSpPr>
          <p:cNvPr id="88088" name="Group 24"/>
          <p:cNvGrpSpPr/>
          <p:nvPr/>
        </p:nvGrpSpPr>
        <p:grpSpPr>
          <a:xfrm>
            <a:off x="2628900" y="3873103"/>
            <a:ext cx="3565922" cy="1384697"/>
            <a:chOff x="1248" y="2533"/>
            <a:chExt cx="2995" cy="1163"/>
          </a:xfrm>
        </p:grpSpPr>
        <p:sp>
          <p:nvSpPr>
            <p:cNvPr id="122906" name="Rectangle 25"/>
            <p:cNvSpPr/>
            <p:nvPr/>
          </p:nvSpPr>
          <p:spPr>
            <a:xfrm>
              <a:off x="1248" y="3108"/>
              <a:ext cx="2688" cy="5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en-US" altLang="zh-CN" sz="1650" b="1" dirty="0">
                  <a:solidFill>
                    <a:srgbClr val="000000"/>
                  </a:solidFill>
                  <a:latin typeface="Lucida Console" panose="020B0609040504020204" pitchFamily="49" charset="0"/>
                  <a:ea typeface="楷体_GB2312" pitchFamily="49" charset="-122"/>
                </a:rPr>
                <a:t>di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：相匹配字符的下一个地址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en-US" altLang="zh-CN" sz="1650" b="1" dirty="0">
                  <a:solidFill>
                    <a:srgbClr val="000000"/>
                  </a:solidFill>
                  <a:latin typeface="Lucida Console" panose="020B0609040504020204" pitchFamily="49" charset="0"/>
                  <a:ea typeface="楷体_GB2312" pitchFamily="49" charset="-122"/>
                </a:rPr>
                <a:t>cx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：剩下还未比较的字符个数</a:t>
              </a:r>
            </a:p>
          </p:txBody>
        </p:sp>
        <p:sp>
          <p:nvSpPr>
            <p:cNvPr id="122907" name="Text Box 26"/>
            <p:cNvSpPr txBox="1"/>
            <p:nvPr/>
          </p:nvSpPr>
          <p:spPr>
            <a:xfrm>
              <a:off x="3550" y="2533"/>
              <a:ext cx="693" cy="2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(</a:t>
              </a: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di</a:t>
              </a:r>
              <a:r>
                <a:rPr lang="en-US" altLang="zh-CN" sz="1500" b="1" dirty="0">
                  <a:solidFill>
                    <a:srgbClr val="000000"/>
                  </a:solidFill>
                </a:rPr>
                <a:t>)  </a:t>
              </a:r>
              <a:r>
                <a:rPr lang="en-US" altLang="zh-CN" sz="15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endParaRPr lang="en-US" altLang="zh-CN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8091" name="Text Box 27"/>
          <p:cNvSpPr txBox="1"/>
          <p:nvPr/>
        </p:nvSpPr>
        <p:spPr>
          <a:xfrm>
            <a:off x="5257800" y="4171950"/>
            <a:ext cx="971550" cy="2990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350" b="1" dirty="0">
                <a:solidFill>
                  <a:srgbClr val="000000"/>
                </a:solidFill>
              </a:rPr>
              <a:t>（</a:t>
            </a:r>
            <a:r>
              <a:rPr lang="en-US" altLang="zh-CN" sz="1350" b="1" dirty="0">
                <a:solidFill>
                  <a:srgbClr val="000000"/>
                </a:solidFill>
              </a:rPr>
              <a:t>CX)=2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/>
          <p:nvPr/>
        </p:nvSpPr>
        <p:spPr>
          <a:xfrm>
            <a:off x="2457450" y="1301512"/>
            <a:ext cx="5010150" cy="4235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例：比较两个字符串，找出它们不相匹配的位置</a:t>
            </a:r>
            <a:endParaRPr lang="zh-CN" altLang="en-US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9091" name="Text Box 3"/>
          <p:cNvSpPr txBox="1"/>
          <p:nvPr/>
        </p:nvSpPr>
        <p:spPr>
          <a:xfrm>
            <a:off x="2457450" y="3473450"/>
            <a:ext cx="15621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例：反向传送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89092" name="Rectangle 4"/>
          <p:cNvSpPr/>
          <p:nvPr/>
        </p:nvSpPr>
        <p:spPr>
          <a:xfrm>
            <a:off x="3829050" y="1771650"/>
            <a:ext cx="2171700" cy="13608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si, mess1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di, mess2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8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cld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repe  cmpsb</a:t>
            </a:r>
          </a:p>
        </p:txBody>
      </p:sp>
      <p:sp>
        <p:nvSpPr>
          <p:cNvPr id="123909" name="Text Box 5"/>
          <p:cNvSpPr txBox="1"/>
          <p:nvPr/>
        </p:nvSpPr>
        <p:spPr>
          <a:xfrm>
            <a:off x="3829050" y="3943350"/>
            <a:ext cx="2571750" cy="17760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si, mess1+7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di, mess2+7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8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STd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rep   movsb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763316" y="1143000"/>
            <a:ext cx="595193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控制转移指令：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9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无条件转移指令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条件转移指令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JZ / JNZ 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JE / JNE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JS / JNS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JO / JNO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JP / JNP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JB / JNB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JL / JNL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JBE / JNBE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JLE / JNLE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JCXZ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LOOPZ / LOOPE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LOOPNZ / LOOPNE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子程序调用和返回指令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中断与中断返回指令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INTO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83058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注：</a:t>
            </a:r>
            <a:r>
              <a:rPr kumimoji="1" lang="zh-CN" altLang="en-US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由于指令所需的操作数已存储在寄存器中，或操作的结果存入寄存器，这样，在指令执行过程中，会减少读</a:t>
            </a:r>
            <a:r>
              <a:rPr kumimoji="1" lang="en-US" altLang="zh-CN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写存储器单元的次数，所以，使用寄存器寻址方式的指令具有较快的执行速度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。通常情况下，提倡在编写</a:t>
            </a:r>
            <a:r>
              <a:rPr kumimoji="1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编语言程序时，应尽可能地使用寄存器寻址方式，但也不要把它绝对化。</a:t>
            </a:r>
          </a:p>
        </p:txBody>
      </p:sp>
      <p:sp>
        <p:nvSpPr>
          <p:cNvPr id="17410" name="Text Box 6"/>
          <p:cNvSpPr txBox="1"/>
          <p:nvPr/>
        </p:nvSpPr>
        <p:spPr>
          <a:xfrm>
            <a:off x="539750" y="836613"/>
            <a:ext cx="5256213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3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寄存器寻址方式*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/>
          <p:nvPr/>
        </p:nvSpPr>
        <p:spPr>
          <a:xfrm>
            <a:off x="1905000" y="762000"/>
            <a:ext cx="6172200" cy="48006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无条件转移指令：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段内直接短转移：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SHORT  OPR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+ 8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段内直接近转移：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NEAR PTR  OPR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+ 16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段内间接转移：    </a:t>
            </a:r>
            <a:r>
              <a:rPr lang="en-US" altLang="zh-CN" sz="2400" b="1" dirty="0">
                <a:solidFill>
                  <a:srgbClr val="000000"/>
                </a:solidFill>
              </a:rPr>
              <a:t>JMP    WORD PTR  OPR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/>
          <p:nvPr/>
        </p:nvSpPr>
        <p:spPr>
          <a:xfrm>
            <a:off x="1905000" y="838200"/>
            <a:ext cx="6400800" cy="358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段间直接远转移：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FAR PTR  OPR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OPR </a:t>
            </a:r>
            <a:r>
              <a:rPr lang="zh-CN" altLang="en-US" sz="2200" b="1" dirty="0">
                <a:solidFill>
                  <a:srgbClr val="000000"/>
                </a:solidFill>
              </a:rPr>
              <a:t>的段内偏移地址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OPR </a:t>
            </a:r>
            <a:r>
              <a:rPr lang="zh-CN" altLang="en-US" sz="2200" b="1" dirty="0">
                <a:solidFill>
                  <a:srgbClr val="000000"/>
                </a:solidFill>
              </a:rPr>
              <a:t>所在段的段地址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段间间接转移：    </a:t>
            </a:r>
            <a:r>
              <a:rPr lang="en-US" altLang="zh-CN" sz="2400" b="1" dirty="0">
                <a:solidFill>
                  <a:srgbClr val="000000"/>
                </a:solidFill>
              </a:rPr>
              <a:t>JMP    DWORD PTR  OPR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(EA+2)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/>
          <p:nvPr/>
        </p:nvSpPr>
        <p:spPr>
          <a:xfrm>
            <a:off x="2057400" y="381000"/>
            <a:ext cx="5562600" cy="5821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条件转移指令：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注意：只能使用段内直接寻址的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(1)   </a:t>
            </a:r>
            <a:r>
              <a:rPr lang="zh-CN" altLang="en-US" sz="2200" b="1" dirty="0">
                <a:solidFill>
                  <a:srgbClr val="000000"/>
                </a:solidFill>
              </a:rPr>
              <a:t>根据单个条件标志的设置情况转移　　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测试条件</a:t>
            </a:r>
          </a:p>
          <a:p>
            <a:pPr marL="1371600" lvl="3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JZ(JE)        OPR              ZF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JNZ(JNE)  OPR              ZF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JS                OPR              SF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JNS             OPR              SF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JO               OPR             OF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JNO            OPR             OF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JP                OPR             PF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JNP             OPR             PF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JC               OPR             CF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JNC            OPR             CF = 0</a:t>
            </a:r>
          </a:p>
        </p:txBody>
      </p:sp>
      <p:grpSp>
        <p:nvGrpSpPr>
          <p:cNvPr id="130051" name="Group 3"/>
          <p:cNvGrpSpPr/>
          <p:nvPr/>
        </p:nvGrpSpPr>
        <p:grpSpPr>
          <a:xfrm>
            <a:off x="3200400" y="3048000"/>
            <a:ext cx="76200" cy="3048000"/>
            <a:chOff x="2016" y="1920"/>
            <a:chExt cx="48" cy="1920"/>
          </a:xfrm>
        </p:grpSpPr>
        <p:sp>
          <p:nvSpPr>
            <p:cNvPr id="130052" name="AutoShape 4"/>
            <p:cNvSpPr/>
            <p:nvPr/>
          </p:nvSpPr>
          <p:spPr>
            <a:xfrm>
              <a:off x="2016" y="192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3" name="AutoShape 5"/>
            <p:cNvSpPr/>
            <p:nvPr/>
          </p:nvSpPr>
          <p:spPr>
            <a:xfrm>
              <a:off x="2016" y="230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4" name="AutoShape 6"/>
            <p:cNvSpPr/>
            <p:nvPr/>
          </p:nvSpPr>
          <p:spPr>
            <a:xfrm>
              <a:off x="2016" y="273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5" name="AutoShape 7"/>
            <p:cNvSpPr/>
            <p:nvPr/>
          </p:nvSpPr>
          <p:spPr>
            <a:xfrm>
              <a:off x="2016" y="312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6" name="AutoShape 8"/>
            <p:cNvSpPr/>
            <p:nvPr/>
          </p:nvSpPr>
          <p:spPr>
            <a:xfrm>
              <a:off x="2016" y="350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/>
          <p:nvPr/>
        </p:nvSpPr>
        <p:spPr>
          <a:xfrm>
            <a:off x="1752600" y="914400"/>
            <a:ext cx="6172200" cy="4506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(2)   </a:t>
            </a:r>
            <a:r>
              <a:rPr lang="zh-CN" altLang="en-US" sz="2200" b="1" dirty="0">
                <a:solidFill>
                  <a:srgbClr val="000000"/>
                </a:solidFill>
              </a:rPr>
              <a:t>比较两个无符号数，并根据比较结果转移*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</a:rPr>
              <a:t>     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</a:rPr>
              <a:t>     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测试条件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＜         </a:t>
            </a:r>
            <a:r>
              <a:rPr lang="en-US" altLang="zh-CN" sz="2000" b="1" dirty="0">
                <a:solidFill>
                  <a:srgbClr val="000000"/>
                </a:solidFill>
              </a:rPr>
              <a:t>JB (JNAE,JC)     OPR             CF = 1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≥         JNB (JAE,JNC)  OPR             CF = 0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≤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</a:rPr>
              <a:t>JBE (JNA)            OPR             CF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1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</a:rPr>
              <a:t>＞         </a:t>
            </a:r>
            <a:r>
              <a:rPr lang="en-US" altLang="zh-CN" sz="2000" b="1" dirty="0">
                <a:solidFill>
                  <a:srgbClr val="000000"/>
                </a:solidFill>
              </a:rPr>
              <a:t>JNBE (JA)           OPR             CF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0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*</a:t>
            </a: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适用于地址或双精度数低位字的比较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/>
          <p:nvPr/>
        </p:nvSpPr>
        <p:spPr>
          <a:xfrm>
            <a:off x="1905000" y="685800"/>
            <a:ext cx="6477000" cy="560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(3)   </a:t>
            </a:r>
            <a:r>
              <a:rPr lang="zh-CN" altLang="en-US" sz="2200" b="1" dirty="0">
                <a:solidFill>
                  <a:srgbClr val="000000"/>
                </a:solidFill>
              </a:rPr>
              <a:t>比较两个带符号数，并根据比较结果转移*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测试条件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＜         </a:t>
            </a:r>
            <a:r>
              <a:rPr lang="en-US" altLang="zh-CN" sz="2000" b="1" dirty="0">
                <a:solidFill>
                  <a:srgbClr val="000000"/>
                </a:solidFill>
              </a:rPr>
              <a:t>JL (JNGE)   OPR           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 = 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≥    </a:t>
            </a:r>
            <a:r>
              <a:rPr lang="en-US" altLang="zh-CN" sz="2000" b="1" dirty="0">
                <a:solidFill>
                  <a:srgbClr val="000000"/>
                </a:solidFill>
              </a:rPr>
              <a:t>JNL (JGE)   OPR           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 = 0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≤    </a:t>
            </a:r>
            <a:r>
              <a:rPr lang="en-US" altLang="zh-CN" sz="2000" b="1" dirty="0">
                <a:solidFill>
                  <a:srgbClr val="000000"/>
                </a:solidFill>
              </a:rPr>
              <a:t>JLE (JNG)     OPR         (SF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OF)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zh-CN" altLang="en-US" sz="2000" b="1" dirty="0">
                <a:solidFill>
                  <a:srgbClr val="000000"/>
                </a:solidFill>
              </a:rPr>
              <a:t>＞        </a:t>
            </a:r>
            <a:r>
              <a:rPr lang="en-US" altLang="zh-CN" sz="2000" b="1" dirty="0">
                <a:solidFill>
                  <a:srgbClr val="000000"/>
                </a:solidFill>
              </a:rPr>
              <a:t>JNLE (JG)    OPR          (SF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OF)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0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*</a:t>
            </a: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适用于带符号数的比较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(4)   </a:t>
            </a:r>
            <a:r>
              <a:rPr lang="zh-CN" altLang="en-US" sz="2200" b="1" dirty="0">
                <a:solidFill>
                  <a:srgbClr val="000000"/>
                </a:solidFill>
              </a:rPr>
              <a:t>测试 </a:t>
            </a:r>
            <a:r>
              <a:rPr lang="en-US" altLang="zh-CN" sz="2200" b="1" dirty="0">
                <a:solidFill>
                  <a:srgbClr val="000000"/>
                </a:solidFill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</a:rPr>
              <a:t>的值为 </a:t>
            </a:r>
            <a:r>
              <a:rPr lang="en-US" altLang="zh-CN" sz="2200" b="1" dirty="0">
                <a:solidFill>
                  <a:srgbClr val="000000"/>
                </a:solidFill>
              </a:rPr>
              <a:t>0 </a:t>
            </a:r>
            <a:r>
              <a:rPr lang="zh-CN" altLang="en-US" sz="2200" b="1" dirty="0">
                <a:solidFill>
                  <a:srgbClr val="000000"/>
                </a:solidFill>
              </a:rPr>
              <a:t>则转移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 测试条件</a:t>
            </a:r>
            <a:r>
              <a:rPr lang="zh-CN" altLang="en-US" sz="24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JCXZ     OPR                      (CX)=0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/>
          <p:nvPr/>
        </p:nvSpPr>
        <p:spPr>
          <a:xfrm>
            <a:off x="1600200" y="533400"/>
            <a:ext cx="6781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例：如果 </a:t>
            </a:r>
            <a:r>
              <a:rPr lang="en-US" altLang="zh-CN" sz="2000" b="1" dirty="0">
                <a:solidFill>
                  <a:srgbClr val="000000"/>
                </a:solidFill>
              </a:rPr>
              <a:t>X&gt;50</a:t>
            </a:r>
            <a:r>
              <a:rPr lang="zh-CN" altLang="en-US" sz="2000" b="1" dirty="0">
                <a:solidFill>
                  <a:srgbClr val="000000"/>
                </a:solidFill>
              </a:rPr>
              <a:t>，转到</a:t>
            </a:r>
            <a:r>
              <a:rPr lang="en-US" altLang="zh-CN" sz="2000" b="1" dirty="0">
                <a:solidFill>
                  <a:srgbClr val="000000"/>
                </a:solidFill>
              </a:rPr>
              <a:t>TOO_HIGH</a:t>
            </a:r>
            <a:r>
              <a:rPr lang="zh-CN" altLang="en-US" sz="2000" b="1" dirty="0">
                <a:solidFill>
                  <a:srgbClr val="000000"/>
                </a:solidFill>
              </a:rPr>
              <a:t>；否则 </a:t>
            </a:r>
            <a:r>
              <a:rPr lang="en-US" altLang="zh-CN" sz="2000" b="1" dirty="0">
                <a:solidFill>
                  <a:srgbClr val="000000"/>
                </a:solidFill>
              </a:rPr>
              <a:t>|X-Y|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2000" b="1" dirty="0">
                <a:solidFill>
                  <a:srgbClr val="000000"/>
                </a:solidFill>
              </a:rPr>
              <a:t>RESULT, </a:t>
            </a:r>
            <a:r>
              <a:rPr lang="zh-CN" altLang="en-US" sz="2000" b="1" dirty="0">
                <a:solidFill>
                  <a:srgbClr val="000000"/>
                </a:solidFill>
              </a:rPr>
              <a:t>如果溢出转到 </a:t>
            </a:r>
            <a:r>
              <a:rPr lang="en-US" altLang="zh-CN" sz="2000" b="1" dirty="0">
                <a:solidFill>
                  <a:srgbClr val="000000"/>
                </a:solidFill>
              </a:rPr>
              <a:t>OVERFLOW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</a:rPr>
              <a:t> 	</a:t>
            </a:r>
          </a:p>
        </p:txBody>
      </p:sp>
      <p:sp>
        <p:nvSpPr>
          <p:cNvPr id="96259" name="Text Box 3"/>
          <p:cNvSpPr txBox="1"/>
          <p:nvPr/>
        </p:nvSpPr>
        <p:spPr>
          <a:xfrm>
            <a:off x="4495800" y="2286000"/>
            <a:ext cx="838200" cy="1495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JG</a:t>
            </a: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JO</a:t>
            </a: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JNS</a:t>
            </a:r>
          </a:p>
        </p:txBody>
      </p:sp>
      <p:grpSp>
        <p:nvGrpSpPr>
          <p:cNvPr id="133124" name="Group 4"/>
          <p:cNvGrpSpPr/>
          <p:nvPr/>
        </p:nvGrpSpPr>
        <p:grpSpPr>
          <a:xfrm>
            <a:off x="2667000" y="1524000"/>
            <a:ext cx="4800600" cy="4722813"/>
            <a:chOff x="1680" y="960"/>
            <a:chExt cx="3024" cy="2975"/>
          </a:xfrm>
        </p:grpSpPr>
        <p:sp>
          <p:nvSpPr>
            <p:cNvPr id="133128" name="Text Box 5"/>
            <p:cNvSpPr txBox="1"/>
            <p:nvPr/>
          </p:nvSpPr>
          <p:spPr>
            <a:xfrm>
              <a:off x="1680" y="960"/>
              <a:ext cx="3024" cy="297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914400" lvl="2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00"/>
                  </a:solidFill>
                </a:rPr>
                <a:t>            </a:t>
              </a: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AX, X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CMP  AX, 50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TOO_HIGH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SUB  AX, Y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OVERFLOW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NONNEG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NEG  AX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NONNEG:      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MOV  RESULT, AX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TOO_HIGH: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……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OVERFLOW:   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……</a:t>
              </a:r>
              <a:endPara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33129" name="Rectangle 6"/>
            <p:cNvSpPr/>
            <p:nvPr/>
          </p:nvSpPr>
          <p:spPr>
            <a:xfrm>
              <a:off x="2880" y="1488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3130" name="Rectangle 7"/>
            <p:cNvSpPr/>
            <p:nvPr/>
          </p:nvSpPr>
          <p:spPr>
            <a:xfrm>
              <a:off x="2880" y="1920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3131" name="Rectangle 8"/>
            <p:cNvSpPr/>
            <p:nvPr/>
          </p:nvSpPr>
          <p:spPr>
            <a:xfrm>
              <a:off x="2880" y="2160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sp>
        <p:nvSpPr>
          <p:cNvPr id="133125" name="文本框 1"/>
          <p:cNvSpPr txBox="1"/>
          <p:nvPr/>
        </p:nvSpPr>
        <p:spPr>
          <a:xfrm>
            <a:off x="2266950" y="1462088"/>
            <a:ext cx="187325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movl x,%ax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26" name="文本框 3"/>
          <p:cNvSpPr txBox="1"/>
          <p:nvPr/>
        </p:nvSpPr>
        <p:spPr>
          <a:xfrm>
            <a:off x="2268538" y="1922463"/>
            <a:ext cx="1871662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cmp $50,%ax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27" name="文本框 4"/>
          <p:cNvSpPr txBox="1"/>
          <p:nvPr/>
        </p:nvSpPr>
        <p:spPr>
          <a:xfrm>
            <a:off x="2266950" y="2616200"/>
            <a:ext cx="187325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subl y,%ax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/>
          <p:nvPr/>
        </p:nvSpPr>
        <p:spPr>
          <a:xfrm>
            <a:off x="1371600" y="457200"/>
            <a:ext cx="7239000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sz="2200" b="1" dirty="0">
                <a:solidFill>
                  <a:srgbClr val="000000"/>
                </a:solidFill>
              </a:rPr>
              <a:t>是双精度数，分别存于 </a:t>
            </a:r>
            <a:r>
              <a:rPr lang="en-US" altLang="zh-CN" sz="2200" b="1" dirty="0">
                <a:solidFill>
                  <a:srgbClr val="000000"/>
                </a:solidFill>
              </a:rPr>
              <a:t>DX,AX </a:t>
            </a:r>
            <a:r>
              <a:rPr lang="zh-CN" altLang="en-US" sz="2200" b="1" dirty="0">
                <a:solidFill>
                  <a:srgbClr val="000000"/>
                </a:solidFill>
              </a:rPr>
              <a:t>及 </a:t>
            </a:r>
            <a:r>
              <a:rPr lang="en-US" altLang="zh-CN" sz="2200" b="1" dirty="0">
                <a:solidFill>
                  <a:srgbClr val="000000"/>
                </a:solidFill>
              </a:rPr>
              <a:t>BX,CX </a:t>
            </a:r>
            <a:r>
              <a:rPr lang="zh-CN" altLang="en-US" sz="2200" b="1" dirty="0">
                <a:solidFill>
                  <a:srgbClr val="000000"/>
                </a:solidFill>
              </a:rPr>
              <a:t>中，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200" b="1" dirty="0">
                <a:solidFill>
                  <a:srgbClr val="000000"/>
                </a:solidFill>
              </a:rPr>
              <a:t>&gt;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sz="2200" b="1" dirty="0">
                <a:solidFill>
                  <a:srgbClr val="000000"/>
                </a:solidFill>
              </a:rPr>
              <a:t>时转 </a:t>
            </a:r>
            <a:r>
              <a:rPr lang="en-US" altLang="zh-CN" sz="2200" b="1" dirty="0">
                <a:solidFill>
                  <a:srgbClr val="000000"/>
                </a:solidFill>
              </a:rPr>
              <a:t>L1 </a:t>
            </a:r>
            <a:r>
              <a:rPr lang="zh-CN" altLang="en-US" sz="2200" b="1" dirty="0">
                <a:solidFill>
                  <a:srgbClr val="000000"/>
                </a:solidFill>
              </a:rPr>
              <a:t>，否则转 </a:t>
            </a:r>
            <a:r>
              <a:rPr lang="en-US" altLang="zh-CN" sz="2200" b="1" dirty="0">
                <a:solidFill>
                  <a:srgbClr val="000000"/>
                </a:solidFill>
              </a:rPr>
              <a:t>L2</a:t>
            </a:r>
            <a:endParaRPr lang="en-US" altLang="zh-CN" sz="2200" b="1" i="1" dirty="0">
              <a:solidFill>
                <a:srgbClr val="000000"/>
              </a:solidFill>
            </a:endParaRPr>
          </a:p>
        </p:txBody>
      </p:sp>
      <p:sp>
        <p:nvSpPr>
          <p:cNvPr id="98307" name="Text Box 3"/>
          <p:cNvSpPr txBox="1"/>
          <p:nvPr/>
        </p:nvSpPr>
        <p:spPr>
          <a:xfrm>
            <a:off x="3048000" y="1905000"/>
            <a:ext cx="3276600" cy="37068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CMP  DX, BX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JG   L1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JL   L2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CMP  AX, CX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JA   L1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L2:        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L1:  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  <a:endParaRPr lang="en-US" altLang="zh-CN" sz="22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/>
          <p:nvPr/>
        </p:nvSpPr>
        <p:spPr>
          <a:xfrm>
            <a:off x="1752600" y="533400"/>
            <a:ext cx="6096000" cy="550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循环指令：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中存放循环次数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只能使用段内直接寻址的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LOOPZ / LOOPE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LOOPNZ / LOOPNE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zh-CN" altLang="en-US" sz="2200" b="1" dirty="0">
                <a:solidFill>
                  <a:srgbClr val="000000"/>
                </a:solidFill>
              </a:rPr>
              <a:t>执行步骤： 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(1)   (CX) ← (CX) - 1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(2)   </a:t>
            </a:r>
            <a:r>
              <a:rPr lang="zh-CN" altLang="en-US" sz="2000" b="1" dirty="0">
                <a:solidFill>
                  <a:srgbClr val="000000"/>
                </a:solidFill>
              </a:rPr>
              <a:t>检查是否满足测试条件，如满足则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(IP)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1" dirty="0">
                <a:solidFill>
                  <a:srgbClr val="000000"/>
                </a:solidFill>
              </a:rPr>
              <a:t>(IP) + 8</a:t>
            </a:r>
            <a:r>
              <a:rPr lang="zh-CN" altLang="en-US" sz="2000" b="1" dirty="0">
                <a:solidFill>
                  <a:srgbClr val="000000"/>
                </a:solidFill>
              </a:rPr>
              <a:t>位位移量，实行循环；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       不满足则 </a:t>
            </a:r>
            <a:r>
              <a:rPr lang="en-US" altLang="zh-CN" sz="2000" b="1" dirty="0">
                <a:solidFill>
                  <a:srgbClr val="000000"/>
                </a:solidFill>
              </a:rPr>
              <a:t>IP </a:t>
            </a:r>
            <a:r>
              <a:rPr lang="zh-CN" altLang="en-US" sz="2000" b="1" dirty="0">
                <a:solidFill>
                  <a:srgbClr val="000000"/>
                </a:solidFill>
              </a:rPr>
              <a:t>不变，退出循环。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/>
          <p:nvPr/>
        </p:nvSpPr>
        <p:spPr>
          <a:xfrm>
            <a:off x="1524000" y="685800"/>
            <a:ext cx="7315200" cy="3305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为零或相等时循环指令：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LOOPZ(LOOPE)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ZF=1 </a:t>
            </a:r>
            <a:r>
              <a:rPr lang="zh-CN" altLang="en-US" sz="2200" b="1" dirty="0">
                <a:solidFill>
                  <a:srgbClr val="000000"/>
                </a:solidFill>
              </a:rPr>
              <a:t>且 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不为零或不相等时循环指令：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LOOPNZ(LOOPNE)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ZF=0 </a:t>
            </a:r>
            <a:r>
              <a:rPr lang="zh-CN" altLang="en-US" sz="2200" b="1" dirty="0">
                <a:solidFill>
                  <a:srgbClr val="000000"/>
                </a:solidFill>
              </a:rPr>
              <a:t>且 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00355" name="Group 3"/>
          <p:cNvGrpSpPr/>
          <p:nvPr/>
        </p:nvGrpSpPr>
        <p:grpSpPr>
          <a:xfrm>
            <a:off x="2286000" y="4572000"/>
            <a:ext cx="3276600" cy="914400"/>
            <a:chOff x="1200" y="2880"/>
            <a:chExt cx="2064" cy="624"/>
          </a:xfrm>
        </p:grpSpPr>
        <p:sp>
          <p:nvSpPr>
            <p:cNvPr id="137223" name="AutoShape 4"/>
            <p:cNvSpPr/>
            <p:nvPr/>
          </p:nvSpPr>
          <p:spPr>
            <a:xfrm>
              <a:off x="2640" y="3120"/>
              <a:ext cx="624" cy="192"/>
            </a:xfrm>
            <a:prstGeom prst="leftRightArrow">
              <a:avLst>
                <a:gd name="adj1" fmla="val 50000"/>
                <a:gd name="adj2" fmla="val 65000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7224" name="Rectangle 5"/>
            <p:cNvSpPr/>
            <p:nvPr/>
          </p:nvSpPr>
          <p:spPr>
            <a:xfrm>
              <a:off x="1278" y="3073"/>
              <a:ext cx="1191" cy="279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LOOP  AGAIN</a:t>
              </a:r>
            </a:p>
          </p:txBody>
        </p:sp>
        <p:sp>
          <p:nvSpPr>
            <p:cNvPr id="137225" name="Oval 6"/>
            <p:cNvSpPr/>
            <p:nvPr/>
          </p:nvSpPr>
          <p:spPr>
            <a:xfrm>
              <a:off x="1200" y="2880"/>
              <a:ext cx="1344" cy="624"/>
            </a:xfrm>
            <a:prstGeom prst="ellipse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100359" name="Group 7"/>
          <p:cNvGrpSpPr/>
          <p:nvPr/>
        </p:nvGrpSpPr>
        <p:grpSpPr>
          <a:xfrm>
            <a:off x="5715000" y="4641850"/>
            <a:ext cx="2209800" cy="844550"/>
            <a:chOff x="3984" y="3692"/>
            <a:chExt cx="1392" cy="532"/>
          </a:xfrm>
        </p:grpSpPr>
        <p:sp>
          <p:nvSpPr>
            <p:cNvPr id="137221" name="Oval 8"/>
            <p:cNvSpPr/>
            <p:nvPr/>
          </p:nvSpPr>
          <p:spPr>
            <a:xfrm>
              <a:off x="3984" y="3696"/>
              <a:ext cx="1392" cy="528"/>
            </a:xfrm>
            <a:prstGeom prst="ellipse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7222" name="Text Box 9"/>
            <p:cNvSpPr txBox="1"/>
            <p:nvPr/>
          </p:nvSpPr>
          <p:spPr>
            <a:xfrm>
              <a:off x="4128" y="3692"/>
              <a:ext cx="1152" cy="488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DEC  CX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  JNZ  AGAIN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/>
          <p:nvPr/>
        </p:nvSpPr>
        <p:spPr>
          <a:xfrm>
            <a:off x="2133600" y="533400"/>
            <a:ext cx="5410200" cy="102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例：求首地址为 </a:t>
            </a:r>
            <a:r>
              <a:rPr lang="en-US" altLang="zh-CN" sz="2200" b="1" dirty="0">
                <a:solidFill>
                  <a:srgbClr val="000000"/>
                </a:solidFill>
              </a:rPr>
              <a:t>ARRAY </a:t>
            </a:r>
            <a:r>
              <a:rPr lang="zh-CN" altLang="en-US" sz="2200" b="1" dirty="0">
                <a:solidFill>
                  <a:srgbClr val="000000"/>
                </a:solidFill>
              </a:rPr>
              <a:t>的 </a:t>
            </a:r>
            <a:r>
              <a:rPr lang="en-US" altLang="zh-CN" sz="2200" b="1" dirty="0">
                <a:solidFill>
                  <a:srgbClr val="000000"/>
                </a:solidFill>
              </a:rPr>
              <a:t>M </a:t>
            </a:r>
            <a:r>
              <a:rPr lang="zh-CN" altLang="en-US" sz="2200" b="1" dirty="0">
                <a:solidFill>
                  <a:srgbClr val="000000"/>
                </a:solidFill>
              </a:rPr>
              <a:t>个字之和，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结果存入 </a:t>
            </a:r>
            <a:r>
              <a:rPr lang="en-US" altLang="zh-CN" sz="2200" b="1" dirty="0">
                <a:solidFill>
                  <a:srgbClr val="000000"/>
                </a:solidFill>
              </a:rPr>
              <a:t>TOTAL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1379" name="Text Box 3"/>
          <p:cNvSpPr txBox="1"/>
          <p:nvPr/>
        </p:nvSpPr>
        <p:spPr>
          <a:xfrm>
            <a:off x="2514600" y="2133600"/>
            <a:ext cx="5105400" cy="28987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   M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AX,   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SI,    AX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 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 AX,    ARRAY[SI]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 SI,    2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LOOP  AGAIN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TOTAL, AX</a:t>
            </a:r>
            <a:endParaRPr lang="en-US" altLang="zh-CN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244" name="文本框 1"/>
          <p:cNvSpPr txBox="1"/>
          <p:nvPr/>
        </p:nvSpPr>
        <p:spPr>
          <a:xfrm>
            <a:off x="758825" y="2133600"/>
            <a:ext cx="1755775" cy="4619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movl m,%cx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8245" name="文本框 2"/>
          <p:cNvSpPr txBox="1"/>
          <p:nvPr/>
        </p:nvSpPr>
        <p:spPr>
          <a:xfrm>
            <a:off x="758825" y="3500438"/>
            <a:ext cx="2455863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addl array[si],%ax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5"/>
          <p:cNvSpPr txBox="1"/>
          <p:nvPr/>
        </p:nvSpPr>
        <p:spPr>
          <a:xfrm>
            <a:off x="395288" y="476250"/>
            <a:ext cx="8229600" cy="5861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下列程序执行后，（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？，（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MOV  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5678H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ADD  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解释：该程序中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指令为数据传送指令操作符，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指令为加法指令操作符，三条指令皆为双操作数指令。第一、二条指令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皆为目的操作数地址，为寄存器寻址方式。第三条指令中，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为目的操作数地址，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为源操作数地址。源地址和目的地址皆为寄存器寻址方式。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1234H→AX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5678H→BX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=68ACH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=5678H</a:t>
            </a:r>
          </a:p>
        </p:txBody>
      </p:sp>
      <p:sp>
        <p:nvSpPr>
          <p:cNvPr id="18434" name="文本框 1"/>
          <p:cNvSpPr txBox="1"/>
          <p:nvPr/>
        </p:nvSpPr>
        <p:spPr>
          <a:xfrm>
            <a:off x="3173413" y="1936750"/>
            <a:ext cx="3014662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  %BX,%AX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/>
          <p:nvPr/>
        </p:nvSpPr>
        <p:spPr>
          <a:xfrm>
            <a:off x="1484313" y="533400"/>
            <a:ext cx="7119937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例：在多重循环的程序结构中，</a:t>
            </a:r>
            <a:r>
              <a:rPr lang="en-US" altLang="en-US" sz="2200" b="1" dirty="0">
                <a:solidFill>
                  <a:srgbClr val="000000"/>
                </a:solidFill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</a:rPr>
              <a:t>计数器的保存和恢复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39267" name="Text Box 3"/>
          <p:cNvSpPr txBox="1"/>
          <p:nvPr/>
        </p:nvSpPr>
        <p:spPr>
          <a:xfrm>
            <a:off x="1828800" y="1752600"/>
            <a:ext cx="3040063" cy="40671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spcBef>
                <a:spcPct val="5000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M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PUSH  CX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NEXT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POP   CX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AGAIN</a:t>
            </a:r>
          </a:p>
        </p:txBody>
      </p:sp>
      <p:sp>
        <p:nvSpPr>
          <p:cNvPr id="139268" name="Text Box 4"/>
          <p:cNvSpPr txBox="1"/>
          <p:nvPr/>
        </p:nvSpPr>
        <p:spPr>
          <a:xfrm>
            <a:off x="5334000" y="2133600"/>
            <a:ext cx="3048000" cy="36099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spcBef>
                <a:spcPct val="5000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DI, M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NEXT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DEC   DI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JNZ   AGAIN</a:t>
            </a:r>
            <a:endParaRPr lang="en-US" altLang="zh-CN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9269" name="AutoShape 5"/>
          <p:cNvSpPr/>
          <p:nvPr/>
        </p:nvSpPr>
        <p:spPr>
          <a:xfrm>
            <a:off x="4716463" y="3357563"/>
            <a:ext cx="76200" cy="914400"/>
          </a:xfrm>
          <a:prstGeom prst="rightBracket">
            <a:avLst>
              <a:gd name="adj" fmla="val 100000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0" name="AutoShape 6"/>
          <p:cNvSpPr/>
          <p:nvPr/>
        </p:nvSpPr>
        <p:spPr>
          <a:xfrm>
            <a:off x="4800600" y="2438400"/>
            <a:ext cx="228600" cy="3200400"/>
          </a:xfrm>
          <a:prstGeom prst="rightBracket">
            <a:avLst>
              <a:gd name="adj" fmla="val 116666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1" name="AutoShape 7"/>
          <p:cNvSpPr/>
          <p:nvPr/>
        </p:nvSpPr>
        <p:spPr>
          <a:xfrm>
            <a:off x="8305800" y="3276600"/>
            <a:ext cx="76200" cy="990600"/>
          </a:xfrm>
          <a:prstGeom prst="rightBracket">
            <a:avLst>
              <a:gd name="adj" fmla="val 108333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2" name="AutoShape 8"/>
          <p:cNvSpPr/>
          <p:nvPr/>
        </p:nvSpPr>
        <p:spPr>
          <a:xfrm>
            <a:off x="8229600" y="2743200"/>
            <a:ext cx="304800" cy="2819400"/>
          </a:xfrm>
          <a:prstGeom prst="rightBracket">
            <a:avLst>
              <a:gd name="adj" fmla="val 77083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3" name="文本框 1"/>
          <p:cNvSpPr txBox="1"/>
          <p:nvPr/>
        </p:nvSpPr>
        <p:spPr>
          <a:xfrm>
            <a:off x="330200" y="2636838"/>
            <a:ext cx="1474788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pushl %cx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/>
          <p:nvPr/>
        </p:nvSpPr>
        <p:spPr>
          <a:xfrm>
            <a:off x="1447800" y="533400"/>
            <a:ext cx="4648200" cy="39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子程序调用和返回指令：</a:t>
            </a:r>
            <a:endParaRPr lang="zh-CN" altLang="en-US" sz="24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0291" name="Text Box 3"/>
          <p:cNvSpPr txBox="1"/>
          <p:nvPr/>
        </p:nvSpPr>
        <p:spPr>
          <a:xfrm>
            <a:off x="5791200" y="1019175"/>
            <a:ext cx="2835275" cy="46164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code1  segment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call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far ptr subp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ret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 endp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code1  ends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code2  segment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ret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 endp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code2  ends</a:t>
            </a:r>
          </a:p>
        </p:txBody>
      </p:sp>
      <p:sp>
        <p:nvSpPr>
          <p:cNvPr id="140292" name="Text Box 4"/>
          <p:cNvSpPr txBox="1"/>
          <p:nvPr/>
        </p:nvSpPr>
        <p:spPr>
          <a:xfrm>
            <a:off x="5715000" y="6019800"/>
            <a:ext cx="24161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段间调用和返回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0293" name="Rectangle 5"/>
          <p:cNvSpPr/>
          <p:nvPr/>
        </p:nvSpPr>
        <p:spPr>
          <a:xfrm>
            <a:off x="5715000" y="3733800"/>
            <a:ext cx="2209800" cy="19050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140294" name="Group 6"/>
          <p:cNvGrpSpPr/>
          <p:nvPr/>
        </p:nvGrpSpPr>
        <p:grpSpPr>
          <a:xfrm>
            <a:off x="6629400" y="2133600"/>
            <a:ext cx="1447800" cy="2286000"/>
            <a:chOff x="3744" y="1344"/>
            <a:chExt cx="912" cy="1440"/>
          </a:xfrm>
        </p:grpSpPr>
        <p:sp>
          <p:nvSpPr>
            <p:cNvPr id="140311" name="Line 7"/>
            <p:cNvSpPr/>
            <p:nvPr/>
          </p:nvSpPr>
          <p:spPr>
            <a:xfrm>
              <a:off x="4409" y="1344"/>
              <a:ext cx="247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2" name="Line 8"/>
            <p:cNvSpPr/>
            <p:nvPr/>
          </p:nvSpPr>
          <p:spPr>
            <a:xfrm>
              <a:off x="4656" y="1344"/>
              <a:ext cx="0" cy="144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3" name="Line 9"/>
            <p:cNvSpPr/>
            <p:nvPr/>
          </p:nvSpPr>
          <p:spPr>
            <a:xfrm flipH="1">
              <a:off x="3744" y="2784"/>
              <a:ext cx="912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0295" name="Group 10"/>
          <p:cNvGrpSpPr/>
          <p:nvPr/>
        </p:nvGrpSpPr>
        <p:grpSpPr>
          <a:xfrm>
            <a:off x="5562600" y="2286000"/>
            <a:ext cx="1143000" cy="2590800"/>
            <a:chOff x="864" y="1680"/>
            <a:chExt cx="720" cy="1536"/>
          </a:xfrm>
        </p:grpSpPr>
        <p:sp>
          <p:nvSpPr>
            <p:cNvPr id="140308" name="Line 11"/>
            <p:cNvSpPr/>
            <p:nvPr/>
          </p:nvSpPr>
          <p:spPr>
            <a:xfrm flipH="1">
              <a:off x="864" y="3216"/>
              <a:ext cx="528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9" name="Line 12"/>
            <p:cNvSpPr/>
            <p:nvPr/>
          </p:nvSpPr>
          <p:spPr>
            <a:xfrm flipV="1">
              <a:off x="864" y="1680"/>
              <a:ext cx="0" cy="1536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0" name="Line 13"/>
            <p:cNvSpPr/>
            <p:nvPr/>
          </p:nvSpPr>
          <p:spPr>
            <a:xfrm>
              <a:off x="864" y="1680"/>
              <a:ext cx="720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40296" name="Rectangle 14"/>
          <p:cNvSpPr/>
          <p:nvPr/>
        </p:nvSpPr>
        <p:spPr>
          <a:xfrm>
            <a:off x="5715000" y="990600"/>
            <a:ext cx="2209800" cy="25146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297" name="Text Box 15"/>
          <p:cNvSpPr txBox="1"/>
          <p:nvPr/>
        </p:nvSpPr>
        <p:spPr>
          <a:xfrm>
            <a:off x="2438400" y="1295400"/>
            <a:ext cx="2012950" cy="44926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  segment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call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subp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ret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endp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near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ret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endp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  ends</a:t>
            </a:r>
          </a:p>
        </p:txBody>
      </p:sp>
      <p:sp>
        <p:nvSpPr>
          <p:cNvPr id="140298" name="Text Box 16"/>
          <p:cNvSpPr txBox="1"/>
          <p:nvPr/>
        </p:nvSpPr>
        <p:spPr>
          <a:xfrm>
            <a:off x="2133600" y="6030913"/>
            <a:ext cx="2514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段内调用和返回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0299" name="Rectangle 17"/>
          <p:cNvSpPr/>
          <p:nvPr/>
        </p:nvSpPr>
        <p:spPr>
          <a:xfrm>
            <a:off x="2362200" y="1687513"/>
            <a:ext cx="2057400" cy="20574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300" name="Rectangle 18"/>
          <p:cNvSpPr/>
          <p:nvPr/>
        </p:nvSpPr>
        <p:spPr>
          <a:xfrm>
            <a:off x="2362200" y="4049713"/>
            <a:ext cx="2057400" cy="13716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301" name="Line 19"/>
          <p:cNvSpPr/>
          <p:nvPr/>
        </p:nvSpPr>
        <p:spPr>
          <a:xfrm>
            <a:off x="4235450" y="2525713"/>
            <a:ext cx="336550" cy="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2" name="Line 20"/>
          <p:cNvSpPr/>
          <p:nvPr/>
        </p:nvSpPr>
        <p:spPr>
          <a:xfrm>
            <a:off x="4572000" y="2514600"/>
            <a:ext cx="0" cy="190500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3" name="Line 21"/>
          <p:cNvSpPr/>
          <p:nvPr/>
        </p:nvSpPr>
        <p:spPr>
          <a:xfrm flipH="1">
            <a:off x="3200400" y="4430713"/>
            <a:ext cx="1371600" cy="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40304" name="Group 22"/>
          <p:cNvGrpSpPr/>
          <p:nvPr/>
        </p:nvGrpSpPr>
        <p:grpSpPr>
          <a:xfrm>
            <a:off x="2209800" y="2754313"/>
            <a:ext cx="1143000" cy="2133600"/>
            <a:chOff x="960" y="1728"/>
            <a:chExt cx="720" cy="1344"/>
          </a:xfrm>
        </p:grpSpPr>
        <p:sp>
          <p:nvSpPr>
            <p:cNvPr id="140305" name="Line 23"/>
            <p:cNvSpPr/>
            <p:nvPr/>
          </p:nvSpPr>
          <p:spPr>
            <a:xfrm flipH="1">
              <a:off x="960" y="3072"/>
              <a:ext cx="528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6" name="Line 24"/>
            <p:cNvSpPr/>
            <p:nvPr/>
          </p:nvSpPr>
          <p:spPr>
            <a:xfrm flipV="1">
              <a:off x="960" y="1728"/>
              <a:ext cx="0" cy="1344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7" name="Line 25"/>
            <p:cNvSpPr/>
            <p:nvPr/>
          </p:nvSpPr>
          <p:spPr>
            <a:xfrm>
              <a:off x="960" y="1728"/>
              <a:ext cx="720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6"/>
          <p:cNvSpPr/>
          <p:nvPr/>
        </p:nvSpPr>
        <p:spPr>
          <a:xfrm>
            <a:off x="304800" y="333375"/>
            <a:ext cx="1828800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子程序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41315" name="Rectangle 27"/>
          <p:cNvSpPr/>
          <p:nvPr/>
        </p:nvSpPr>
        <p:spPr>
          <a:xfrm>
            <a:off x="228600" y="790575"/>
            <a:ext cx="83820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子程序是完成特定功能的一段程序。如果某程序段在源程序内反复出现，就可把该程序段定义为子程序。这样可以缩短源程序长度、节省目标程序的存储空间，也可提高程序的可维护性和共享性。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zh-CN" altLang="en-US" sz="2000" b="1" dirty="0"/>
              <a:t>  当主程序（调用程序）需要执行这个功能时，采用 </a:t>
            </a:r>
            <a:r>
              <a:rPr lang="en-US" altLang="zh-CN" sz="2000" b="1" dirty="0"/>
              <a:t>CALL </a:t>
            </a:r>
            <a:r>
              <a:rPr lang="zh-CN" altLang="en-US" sz="2000" b="1" dirty="0"/>
              <a:t>调用指令转移到该子程序的起始处执行；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zh-CN" altLang="en-US" sz="2000" b="1" dirty="0"/>
              <a:t>当运行完子程序功能后，采用 </a:t>
            </a:r>
            <a:r>
              <a:rPr lang="en-US" altLang="zh-CN" sz="2000" b="1" dirty="0"/>
              <a:t>RET </a:t>
            </a:r>
            <a:r>
              <a:rPr lang="zh-CN" altLang="en-US" sz="2000" b="1" dirty="0"/>
              <a:t>返回指令回到主程序继续执行。</a:t>
            </a:r>
          </a:p>
        </p:txBody>
      </p:sp>
      <p:grpSp>
        <p:nvGrpSpPr>
          <p:cNvPr id="141316" name="Group 28"/>
          <p:cNvGrpSpPr/>
          <p:nvPr/>
        </p:nvGrpSpPr>
        <p:grpSpPr>
          <a:xfrm>
            <a:off x="1981200" y="3686175"/>
            <a:ext cx="4876800" cy="2895600"/>
            <a:chOff x="1248" y="2064"/>
            <a:chExt cx="3072" cy="1824"/>
          </a:xfrm>
        </p:grpSpPr>
        <p:sp>
          <p:nvSpPr>
            <p:cNvPr id="141317" name="Rectangle 29"/>
            <p:cNvSpPr/>
            <p:nvPr/>
          </p:nvSpPr>
          <p:spPr>
            <a:xfrm>
              <a:off x="1248" y="297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CALL  label</a:t>
              </a:r>
            </a:p>
          </p:txBody>
        </p:sp>
        <p:sp>
          <p:nvSpPr>
            <p:cNvPr id="141318" name="Rectangle 30"/>
            <p:cNvSpPr/>
            <p:nvPr/>
          </p:nvSpPr>
          <p:spPr>
            <a:xfrm>
              <a:off x="1248" y="321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19" name="Rectangle 31"/>
            <p:cNvSpPr/>
            <p:nvPr/>
          </p:nvSpPr>
          <p:spPr>
            <a:xfrm>
              <a:off x="1248" y="345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0" name="Rectangle 32"/>
            <p:cNvSpPr/>
            <p:nvPr/>
          </p:nvSpPr>
          <p:spPr>
            <a:xfrm>
              <a:off x="1248" y="273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1" name="Rectangle 33"/>
            <p:cNvSpPr/>
            <p:nvPr/>
          </p:nvSpPr>
          <p:spPr>
            <a:xfrm>
              <a:off x="3264" y="2640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label:  proc </a:t>
              </a:r>
            </a:p>
          </p:txBody>
        </p:sp>
        <p:sp>
          <p:nvSpPr>
            <p:cNvPr id="141322" name="Rectangle 34"/>
            <p:cNvSpPr/>
            <p:nvPr/>
          </p:nvSpPr>
          <p:spPr>
            <a:xfrm>
              <a:off x="3264" y="2880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3" name="Rectangle 35"/>
            <p:cNvSpPr/>
            <p:nvPr/>
          </p:nvSpPr>
          <p:spPr>
            <a:xfrm>
              <a:off x="3264" y="3552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RET</a:t>
              </a:r>
            </a:p>
          </p:txBody>
        </p:sp>
        <p:sp>
          <p:nvSpPr>
            <p:cNvPr id="141324" name="Line 36"/>
            <p:cNvSpPr/>
            <p:nvPr/>
          </p:nvSpPr>
          <p:spPr>
            <a:xfrm>
              <a:off x="3264" y="2352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25" name="Line 37"/>
            <p:cNvSpPr/>
            <p:nvPr/>
          </p:nvSpPr>
          <p:spPr>
            <a:xfrm>
              <a:off x="4320" y="2352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26" name="Text Box 38"/>
            <p:cNvSpPr txBox="1"/>
            <p:nvPr/>
          </p:nvSpPr>
          <p:spPr>
            <a:xfrm>
              <a:off x="1440" y="2064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主程序</a:t>
              </a:r>
            </a:p>
          </p:txBody>
        </p:sp>
        <p:sp>
          <p:nvSpPr>
            <p:cNvPr id="141327" name="Text Box 39"/>
            <p:cNvSpPr txBox="1"/>
            <p:nvPr/>
          </p:nvSpPr>
          <p:spPr>
            <a:xfrm>
              <a:off x="3504" y="2208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子程序</a:t>
              </a:r>
            </a:p>
          </p:txBody>
        </p:sp>
        <p:sp>
          <p:nvSpPr>
            <p:cNvPr id="141328" name="Line 40"/>
            <p:cNvSpPr/>
            <p:nvPr/>
          </p:nvSpPr>
          <p:spPr>
            <a:xfrm>
              <a:off x="2448" y="2304"/>
              <a:ext cx="0" cy="76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29" name="Line 41"/>
            <p:cNvSpPr/>
            <p:nvPr/>
          </p:nvSpPr>
          <p:spPr>
            <a:xfrm flipV="1">
              <a:off x="2544" y="2640"/>
              <a:ext cx="720" cy="33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0" name="Line 42"/>
            <p:cNvSpPr/>
            <p:nvPr/>
          </p:nvSpPr>
          <p:spPr>
            <a:xfrm>
              <a:off x="3168" y="2784"/>
              <a:ext cx="0" cy="91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1" name="Line 43"/>
            <p:cNvSpPr/>
            <p:nvPr/>
          </p:nvSpPr>
          <p:spPr>
            <a:xfrm flipH="1" flipV="1">
              <a:off x="2448" y="3216"/>
              <a:ext cx="672" cy="48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2" name="Line 44"/>
            <p:cNvSpPr/>
            <p:nvPr/>
          </p:nvSpPr>
          <p:spPr>
            <a:xfrm>
              <a:off x="2448" y="3312"/>
              <a:ext cx="0" cy="57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3" name="Line 45"/>
            <p:cNvSpPr/>
            <p:nvPr/>
          </p:nvSpPr>
          <p:spPr>
            <a:xfrm>
              <a:off x="1248" y="2160"/>
              <a:ext cx="0" cy="15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34" name="Line 46"/>
            <p:cNvSpPr/>
            <p:nvPr/>
          </p:nvSpPr>
          <p:spPr>
            <a:xfrm>
              <a:off x="2304" y="2160"/>
              <a:ext cx="0" cy="15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35" name="Rectangle 47"/>
            <p:cNvSpPr/>
            <p:nvPr/>
          </p:nvSpPr>
          <p:spPr>
            <a:xfrm>
              <a:off x="1248" y="249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/>
          <p:nvPr/>
        </p:nvSpPr>
        <p:spPr>
          <a:xfrm>
            <a:off x="1752600" y="685800"/>
            <a:ext cx="5791200" cy="50466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CALL </a:t>
            </a:r>
            <a:r>
              <a:rPr lang="zh-CN" altLang="en-US" sz="2800" b="1" dirty="0">
                <a:solidFill>
                  <a:srgbClr val="000000"/>
                </a:solidFill>
              </a:rPr>
              <a:t>调用指令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段内直接近调用：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+ 16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段内间接近调用：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/>
          <p:nvPr/>
        </p:nvSpPr>
        <p:spPr>
          <a:xfrm>
            <a:off x="1905000" y="457200"/>
            <a:ext cx="5715000" cy="574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段间直接远调用：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(CS)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zh-CN" altLang="en-US" sz="2200" b="1" dirty="0">
                <a:solidFill>
                  <a:srgbClr val="000000"/>
                </a:solidFill>
              </a:rPr>
              <a:t>偏移地址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段地址</a:t>
            </a: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段间间接远调用：</a:t>
            </a:r>
            <a:r>
              <a:rPr lang="en-US" altLang="en-US" sz="2400" b="1" dirty="0">
                <a:solidFill>
                  <a:srgbClr val="000000"/>
                </a:solidFill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</a:rPr>
              <a:t>ALL  DST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(CS)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(EA+2)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/>
          <p:nvPr/>
        </p:nvSpPr>
        <p:spPr>
          <a:xfrm>
            <a:off x="1905000" y="457200"/>
            <a:ext cx="5334000" cy="590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RET </a:t>
            </a:r>
            <a:r>
              <a:rPr lang="zh-CN" altLang="en-US" sz="2800" b="1" dirty="0">
                <a:solidFill>
                  <a:srgbClr val="000000"/>
                </a:solidFill>
              </a:rPr>
              <a:t>返回指令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段内近返回：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914400" lvl="2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段内带立即数近返回：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  EXP</a:t>
            </a:r>
          </a:p>
          <a:p>
            <a:pPr marL="914400" lvl="2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段间远返回：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段间带立即数远返回：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  EXP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/>
          <p:nvPr/>
        </p:nvSpPr>
        <p:spPr>
          <a:xfrm>
            <a:off x="1828800" y="6096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例：带立即数返回</a:t>
            </a:r>
          </a:p>
        </p:txBody>
      </p:sp>
      <p:sp>
        <p:nvSpPr>
          <p:cNvPr id="145411" name="Rectangle 3"/>
          <p:cNvSpPr/>
          <p:nvPr/>
        </p:nvSpPr>
        <p:spPr>
          <a:xfrm>
            <a:off x="6019800" y="1905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2" name="Rectangle 4"/>
          <p:cNvSpPr/>
          <p:nvPr/>
        </p:nvSpPr>
        <p:spPr>
          <a:xfrm>
            <a:off x="6019800" y="2286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3" name="Rectangle 5"/>
          <p:cNvSpPr/>
          <p:nvPr/>
        </p:nvSpPr>
        <p:spPr>
          <a:xfrm>
            <a:off x="6019800" y="2667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4" name="Rectangle 6"/>
          <p:cNvSpPr/>
          <p:nvPr/>
        </p:nvSpPr>
        <p:spPr>
          <a:xfrm>
            <a:off x="6019800" y="3048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5" name="Rectangle 7"/>
          <p:cNvSpPr/>
          <p:nvPr/>
        </p:nvSpPr>
        <p:spPr>
          <a:xfrm>
            <a:off x="6019800" y="3429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6" name="Line 8"/>
          <p:cNvSpPr/>
          <p:nvPr/>
        </p:nvSpPr>
        <p:spPr>
          <a:xfrm>
            <a:off x="6019800" y="16764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17" name="Line 9"/>
          <p:cNvSpPr/>
          <p:nvPr/>
        </p:nvSpPr>
        <p:spPr>
          <a:xfrm>
            <a:off x="7239000" y="16764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18" name="Rectangle 10"/>
          <p:cNvSpPr/>
          <p:nvPr/>
        </p:nvSpPr>
        <p:spPr>
          <a:xfrm>
            <a:off x="6019800" y="3810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9" name="Line 11"/>
          <p:cNvSpPr/>
          <p:nvPr/>
        </p:nvSpPr>
        <p:spPr>
          <a:xfrm>
            <a:off x="7239000" y="41910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20" name="Line 12"/>
          <p:cNvSpPr/>
          <p:nvPr/>
        </p:nvSpPr>
        <p:spPr>
          <a:xfrm>
            <a:off x="6019800" y="41910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21" name="Rectangle 13"/>
          <p:cNvSpPr/>
          <p:nvPr/>
        </p:nvSpPr>
        <p:spPr>
          <a:xfrm>
            <a:off x="5105400" y="3810000"/>
            <a:ext cx="10668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(SP)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145422" name="Text Box 14"/>
          <p:cNvSpPr txBox="1"/>
          <p:nvPr/>
        </p:nvSpPr>
        <p:spPr>
          <a:xfrm>
            <a:off x="6019800" y="4724400"/>
            <a:ext cx="1295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堆栈段</a:t>
            </a:r>
          </a:p>
        </p:txBody>
      </p:sp>
      <p:sp>
        <p:nvSpPr>
          <p:cNvPr id="145423" name="Rectangle 15"/>
          <p:cNvSpPr/>
          <p:nvPr/>
        </p:nvSpPr>
        <p:spPr>
          <a:xfrm>
            <a:off x="1905000" y="1219200"/>
            <a:ext cx="3124200" cy="5222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code  segment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main  proc  far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ax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bx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cx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call  sub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ret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main  endp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sub   proc  </a:t>
            </a:r>
            <a:r>
              <a:rPr lang="en-US" altLang="zh-CN" sz="2000" b="1" i="1" dirty="0">
                <a:solidFill>
                  <a:srgbClr val="000000"/>
                </a:solidFill>
                <a:latin typeface="Lucida Console" panose="020B0609040504020204" pitchFamily="49" charset="0"/>
              </a:rPr>
              <a:t>near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ret  6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sub   endp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code  ends</a:t>
            </a:r>
          </a:p>
        </p:txBody>
      </p:sp>
      <p:grpSp>
        <p:nvGrpSpPr>
          <p:cNvPr id="107536" name="Group 16"/>
          <p:cNvGrpSpPr/>
          <p:nvPr/>
        </p:nvGrpSpPr>
        <p:grpSpPr>
          <a:xfrm>
            <a:off x="5105400" y="2286000"/>
            <a:ext cx="2057400" cy="1520825"/>
            <a:chOff x="3216" y="1440"/>
            <a:chExt cx="1296" cy="958"/>
          </a:xfrm>
        </p:grpSpPr>
        <p:sp>
          <p:nvSpPr>
            <p:cNvPr id="145426" name="Text Box 17"/>
            <p:cNvSpPr txBox="1"/>
            <p:nvPr/>
          </p:nvSpPr>
          <p:spPr>
            <a:xfrm>
              <a:off x="3936" y="1440"/>
              <a:ext cx="576" cy="95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(IP)</a:t>
              </a: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(cx)</a:t>
              </a:r>
              <a:endParaRPr lang="en-US" altLang="zh-CN" sz="2000" b="1" dirty="0">
                <a:solidFill>
                  <a:srgbClr val="000000"/>
                </a:solidFill>
              </a:endParaRP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(bx)</a:t>
              </a: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(ax)</a:t>
              </a:r>
              <a:endParaRPr lang="en-US" altLang="zh-CN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45427" name="Rectangle 18"/>
            <p:cNvSpPr/>
            <p:nvPr/>
          </p:nvSpPr>
          <p:spPr>
            <a:xfrm>
              <a:off x="3216" y="1440"/>
              <a:ext cx="606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(SP)</a:t>
              </a: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107539" name="Rectangle 19"/>
          <p:cNvSpPr/>
          <p:nvPr/>
        </p:nvSpPr>
        <p:spPr>
          <a:xfrm>
            <a:off x="5105400" y="3810000"/>
            <a:ext cx="962025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(SP)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9388" y="152400"/>
            <a:ext cx="881221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 startAt="3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直接寻址方式*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由指令直接给出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定义：指令所要的操作数存放在内存中，在指令中直接给出该操作数的有效地址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例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AX, [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2000H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]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2000H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(DS)=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3000H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那么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32000H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8" name="Text Box 3"/>
          <p:cNvSpPr txBox="1"/>
          <p:nvPr/>
        </p:nvSpPr>
        <p:spPr>
          <a:xfrm>
            <a:off x="2112963" y="4114800"/>
            <a:ext cx="6996112" cy="26384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隐含的段为数据段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DS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可使用段跨越前缀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AX, ES: [2000H]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操作数地址可由变量（符号地址）表示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但要注意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  DB  10                   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变量的属性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AH, VALUE    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MOV   AX, VALUE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WORD PTR  VALUE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19459" name="Line 4"/>
          <p:cNvSpPr/>
          <p:nvPr/>
        </p:nvSpPr>
        <p:spPr>
          <a:xfrm>
            <a:off x="6324600" y="2325688"/>
            <a:ext cx="0" cy="133667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0" name="Line 5"/>
          <p:cNvSpPr/>
          <p:nvPr/>
        </p:nvSpPr>
        <p:spPr>
          <a:xfrm>
            <a:off x="7239000" y="2325688"/>
            <a:ext cx="0" cy="133667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1" name="Line 6"/>
          <p:cNvSpPr/>
          <p:nvPr/>
        </p:nvSpPr>
        <p:spPr>
          <a:xfrm>
            <a:off x="6324600" y="259238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2" name="Line 7"/>
          <p:cNvSpPr/>
          <p:nvPr/>
        </p:nvSpPr>
        <p:spPr>
          <a:xfrm>
            <a:off x="6324600" y="292735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3" name="Line 8"/>
          <p:cNvSpPr/>
          <p:nvPr/>
        </p:nvSpPr>
        <p:spPr>
          <a:xfrm>
            <a:off x="6324600" y="3260725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4" name="Text Box 9"/>
          <p:cNvSpPr txBox="1"/>
          <p:nvPr/>
        </p:nvSpPr>
        <p:spPr>
          <a:xfrm>
            <a:off x="6553200" y="25923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Text Box 10"/>
          <p:cNvSpPr txBox="1"/>
          <p:nvPr/>
        </p:nvSpPr>
        <p:spPr>
          <a:xfrm>
            <a:off x="6553200" y="2927350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6" name="Text Box 11"/>
          <p:cNvSpPr txBox="1"/>
          <p:nvPr/>
        </p:nvSpPr>
        <p:spPr>
          <a:xfrm>
            <a:off x="5257800" y="2459038"/>
            <a:ext cx="120015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32000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Rectangle 12"/>
          <p:cNvSpPr/>
          <p:nvPr/>
        </p:nvSpPr>
        <p:spPr>
          <a:xfrm>
            <a:off x="3048000" y="2325688"/>
            <a:ext cx="990600" cy="3333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Rectangle 13"/>
          <p:cNvSpPr/>
          <p:nvPr/>
        </p:nvSpPr>
        <p:spPr>
          <a:xfrm>
            <a:off x="4038600" y="2325688"/>
            <a:ext cx="990600" cy="3333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Line 14"/>
          <p:cNvSpPr/>
          <p:nvPr/>
        </p:nvSpPr>
        <p:spPr>
          <a:xfrm flipH="1">
            <a:off x="4572000" y="2792413"/>
            <a:ext cx="1905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70" name="Line 15"/>
          <p:cNvSpPr/>
          <p:nvPr/>
        </p:nvSpPr>
        <p:spPr>
          <a:xfrm flipH="1">
            <a:off x="3581400" y="3127375"/>
            <a:ext cx="2895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71" name="Line 16"/>
          <p:cNvSpPr/>
          <p:nvPr/>
        </p:nvSpPr>
        <p:spPr>
          <a:xfrm flipV="1">
            <a:off x="3581400" y="2659063"/>
            <a:ext cx="0" cy="46831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9472" name="Line 17"/>
          <p:cNvSpPr/>
          <p:nvPr/>
        </p:nvSpPr>
        <p:spPr>
          <a:xfrm flipV="1">
            <a:off x="4572000" y="2659063"/>
            <a:ext cx="0" cy="1333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9473" name="Text Box 18"/>
          <p:cNvSpPr txBox="1"/>
          <p:nvPr/>
        </p:nvSpPr>
        <p:spPr>
          <a:xfrm>
            <a:off x="3352800" y="2057400"/>
            <a:ext cx="13795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            AL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4" name="Text Box 19"/>
          <p:cNvSpPr txBox="1"/>
          <p:nvPr/>
        </p:nvSpPr>
        <p:spPr>
          <a:xfrm>
            <a:off x="3352800" y="23256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5" name="Text Box 20"/>
          <p:cNvSpPr txBox="1"/>
          <p:nvPr/>
        </p:nvSpPr>
        <p:spPr>
          <a:xfrm>
            <a:off x="4343400" y="23256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6" name="Text Box 21"/>
          <p:cNvSpPr txBox="1"/>
          <p:nvPr/>
        </p:nvSpPr>
        <p:spPr>
          <a:xfrm>
            <a:off x="3276600" y="3213100"/>
            <a:ext cx="169703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3050H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7" name="Rectangle 22"/>
          <p:cNvSpPr/>
          <p:nvPr/>
        </p:nvSpPr>
        <p:spPr>
          <a:xfrm>
            <a:off x="2555875" y="2749550"/>
            <a:ext cx="5105400" cy="463550"/>
          </a:xfrm>
          <a:prstGeom prst="rect">
            <a:avLst/>
          </a:prstGeom>
          <a:noFill/>
          <a:ln w="635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478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63" y="958850"/>
            <a:ext cx="2808287" cy="846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Address3" descr="http://www.mdjx.net/course/hep/huibianyuyan/TextBookIMG/03-2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356100" y="2205038"/>
            <a:ext cx="4595813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Text Box 6"/>
          <p:cNvSpPr txBox="1"/>
          <p:nvPr/>
        </p:nvSpPr>
        <p:spPr>
          <a:xfrm>
            <a:off x="360363" y="457200"/>
            <a:ext cx="6804025" cy="6245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执行指令：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BX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[1234H]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2000H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=?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图示：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21234H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）→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=5312H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304800" y="609600"/>
            <a:ext cx="8610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在通常情况下，操作数存放在数据段中，所以，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其物理地址将由数据段寄存器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和指令中给出的有效地址直接形成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，但如果使用段超越前缀，那么，操作数可存放在其它段。 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      例如：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MOV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　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ES:[1000H]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AX 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注意：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立即寻址方式和直接寻址方式的书写格式不同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，直接寻址的地址要写在括号“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[”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]”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内。在程序中，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直接地址通常用内存变量名来表示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，如：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MOV BX, VARW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，其中，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VARW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是内存字变量。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      试比较下列指令中源操作数的寻址方式（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VARW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是内存字变量）：</a:t>
            </a:r>
            <a:r>
              <a:rPr kumimoji="1" lang="zh-CN" altLang="en-US" sz="2000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</a:t>
            </a:r>
          </a:p>
        </p:txBody>
      </p:sp>
      <p:grpSp>
        <p:nvGrpSpPr>
          <p:cNvPr id="21506" name="Group 13"/>
          <p:cNvGrpSpPr/>
          <p:nvPr/>
        </p:nvGrpSpPr>
        <p:grpSpPr>
          <a:xfrm>
            <a:off x="838200" y="5486400"/>
            <a:ext cx="8001000" cy="914400"/>
            <a:chOff x="480" y="2976"/>
            <a:chExt cx="5040" cy="576"/>
          </a:xfrm>
        </p:grpSpPr>
        <p:sp>
          <p:nvSpPr>
            <p:cNvPr id="21507" name="Rectangle 14"/>
            <p:cNvSpPr/>
            <p:nvPr/>
          </p:nvSpPr>
          <p:spPr>
            <a:xfrm>
              <a:off x="480" y="2976"/>
              <a:ext cx="1344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1234H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08" name="Rectangle 15"/>
            <p:cNvSpPr/>
            <p:nvPr/>
          </p:nvSpPr>
          <p:spPr>
            <a:xfrm>
              <a:off x="1824" y="2976"/>
              <a:ext cx="1440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[1234H]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09" name="Rectangle 16"/>
            <p:cNvSpPr/>
            <p:nvPr/>
          </p:nvSpPr>
          <p:spPr>
            <a:xfrm>
              <a:off x="3264" y="2976"/>
              <a:ext cx="2256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前者是立即寻址，后者是直接寻址</a:t>
              </a:r>
              <a:r>
                <a:rPr lang="zh-CN" altLang="en-US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0" name="Rectangle 17"/>
            <p:cNvSpPr/>
            <p:nvPr/>
          </p:nvSpPr>
          <p:spPr>
            <a:xfrm>
              <a:off x="480" y="3264"/>
              <a:ext cx="1344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VARW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1" name="Rectangle 18"/>
            <p:cNvSpPr/>
            <p:nvPr/>
          </p:nvSpPr>
          <p:spPr>
            <a:xfrm>
              <a:off x="1824" y="3264"/>
              <a:ext cx="1440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[VARW]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2" name="Rectangle 19"/>
            <p:cNvSpPr/>
            <p:nvPr/>
          </p:nvSpPr>
          <p:spPr>
            <a:xfrm>
              <a:off x="3264" y="3264"/>
              <a:ext cx="2256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两者是等效的，均为直接寻址</a:t>
              </a:r>
              <a:r>
                <a:rPr lang="zh-CN" altLang="en-US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/>
          <p:nvPr/>
        </p:nvSpPr>
        <p:spPr>
          <a:xfrm>
            <a:off x="395288" y="457200"/>
            <a:ext cx="8443912" cy="62230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(4)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寄存器间接寻址* 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EA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在基址寄存器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(BX/BP)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或变址寄存器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(SI/DI)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[BX]      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(DS) + (BX)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AX, ES:[BX]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(ES) + (BX)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AX, [BP]      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(SS) + (BP)</a:t>
            </a: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不允许使用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AX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CX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DX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存放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EA</a:t>
            </a:r>
          </a:p>
          <a:p>
            <a:pPr marL="457200" indent="-457200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    MOV   AX, [CX]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SRC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DST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的字长一致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DL, [ BX ]       ; [BX]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指示一个字节单元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DX, [ BX ]       ; [BX]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指示一个字单元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4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2852738"/>
            <a:ext cx="527685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152400" y="533400"/>
            <a:ext cx="89916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假设有指令：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 BX, [DI]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，在执行时，（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=1000H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，存储单元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的内容是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4354H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。问执行指令后，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的值是什么？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解：寄存器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的值不是操作数，而是操作数的地址。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该操作数的物理地址应由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的值形成，即：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PA=(DS)*16+DI=1000H*16+2345H=12345H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所以，该指令的执行效果是：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把从物理地址为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开始的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一个字的值传送给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r>
              <a:rPr kumimoji="1" lang="zh-CN" altLang="en-US" sz="2000" b="1" kern="1200" cap="none" spc="0" normalizeH="0" baseline="0" noProof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3555" name="Group 40"/>
          <p:cNvGrpSpPr/>
          <p:nvPr/>
        </p:nvGrpSpPr>
        <p:grpSpPr>
          <a:xfrm>
            <a:off x="4233863" y="2362200"/>
            <a:ext cx="4910137" cy="4495800"/>
            <a:chOff x="1824" y="1104"/>
            <a:chExt cx="3093" cy="2832"/>
          </a:xfrm>
        </p:grpSpPr>
        <p:sp>
          <p:nvSpPr>
            <p:cNvPr id="23556" name="Line 41"/>
            <p:cNvSpPr/>
            <p:nvPr/>
          </p:nvSpPr>
          <p:spPr>
            <a:xfrm>
              <a:off x="3840" y="1104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57" name="Line 42"/>
            <p:cNvSpPr/>
            <p:nvPr/>
          </p:nvSpPr>
          <p:spPr>
            <a:xfrm>
              <a:off x="4800" y="1104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58" name="Rectangle 43"/>
            <p:cNvSpPr/>
            <p:nvPr/>
          </p:nvSpPr>
          <p:spPr>
            <a:xfrm>
              <a:off x="3840" y="187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59" name="Rectangle 44"/>
            <p:cNvSpPr/>
            <p:nvPr/>
          </p:nvSpPr>
          <p:spPr>
            <a:xfrm>
              <a:off x="3840" y="1680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23560" name="Rectangle 45"/>
            <p:cNvSpPr/>
            <p:nvPr/>
          </p:nvSpPr>
          <p:spPr>
            <a:xfrm>
              <a:off x="3840" y="206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Rectangle 46"/>
            <p:cNvSpPr/>
            <p:nvPr/>
          </p:nvSpPr>
          <p:spPr>
            <a:xfrm>
              <a:off x="3840" y="148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62" name="Line 47"/>
            <p:cNvSpPr/>
            <p:nvPr/>
          </p:nvSpPr>
          <p:spPr>
            <a:xfrm>
              <a:off x="3840" y="1200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3563" name="Rectangle 48"/>
            <p:cNvSpPr/>
            <p:nvPr/>
          </p:nvSpPr>
          <p:spPr>
            <a:xfrm>
              <a:off x="3696" y="2400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23564" name="Rectangle 49"/>
            <p:cNvSpPr/>
            <p:nvPr/>
          </p:nvSpPr>
          <p:spPr>
            <a:xfrm>
              <a:off x="4656" y="2400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23565" name="Line 50"/>
            <p:cNvSpPr/>
            <p:nvPr/>
          </p:nvSpPr>
          <p:spPr>
            <a:xfrm>
              <a:off x="3840" y="2592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6" name="Line 51"/>
            <p:cNvSpPr/>
            <p:nvPr/>
          </p:nvSpPr>
          <p:spPr>
            <a:xfrm>
              <a:off x="4800" y="2592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7" name="Line 52"/>
            <p:cNvSpPr/>
            <p:nvPr/>
          </p:nvSpPr>
          <p:spPr>
            <a:xfrm>
              <a:off x="3840" y="2784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3568" name="Rectangle 53"/>
            <p:cNvSpPr/>
            <p:nvPr/>
          </p:nvSpPr>
          <p:spPr>
            <a:xfrm>
              <a:off x="3840" y="302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69" name="Text Box 54"/>
            <p:cNvSpPr txBox="1"/>
            <p:nvPr/>
          </p:nvSpPr>
          <p:spPr>
            <a:xfrm>
              <a:off x="3072" y="1104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23570" name="Text Box 55"/>
            <p:cNvSpPr txBox="1"/>
            <p:nvPr/>
          </p:nvSpPr>
          <p:spPr>
            <a:xfrm>
              <a:off x="3072" y="2688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23571" name="Rectangle 56"/>
            <p:cNvSpPr/>
            <p:nvPr/>
          </p:nvSpPr>
          <p:spPr>
            <a:xfrm>
              <a:off x="3840" y="3216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54H</a:t>
              </a:r>
            </a:p>
          </p:txBody>
        </p:sp>
        <p:sp>
          <p:nvSpPr>
            <p:cNvPr id="23572" name="Rectangle 57"/>
            <p:cNvSpPr/>
            <p:nvPr/>
          </p:nvSpPr>
          <p:spPr>
            <a:xfrm>
              <a:off x="3840" y="340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43H</a:t>
              </a:r>
            </a:p>
          </p:txBody>
        </p:sp>
        <p:sp>
          <p:nvSpPr>
            <p:cNvPr id="23573" name="Text Box 58"/>
            <p:cNvSpPr txBox="1"/>
            <p:nvPr/>
          </p:nvSpPr>
          <p:spPr>
            <a:xfrm>
              <a:off x="3264" y="2832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10000H</a:t>
              </a:r>
            </a:p>
          </p:txBody>
        </p:sp>
        <p:sp>
          <p:nvSpPr>
            <p:cNvPr id="23574" name="Text Box 59"/>
            <p:cNvSpPr txBox="1"/>
            <p:nvPr/>
          </p:nvSpPr>
          <p:spPr>
            <a:xfrm>
              <a:off x="3264" y="3168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12345H</a:t>
              </a:r>
            </a:p>
          </p:txBody>
        </p:sp>
        <p:sp>
          <p:nvSpPr>
            <p:cNvPr id="23575" name="Text Box 60"/>
            <p:cNvSpPr txBox="1"/>
            <p:nvPr/>
          </p:nvSpPr>
          <p:spPr>
            <a:xfrm>
              <a:off x="2256" y="2160"/>
              <a:ext cx="1056" cy="57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1000H</a:t>
              </a:r>
            </a:p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2345H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12345H</a:t>
              </a:r>
            </a:p>
          </p:txBody>
        </p:sp>
        <p:sp>
          <p:nvSpPr>
            <p:cNvPr id="23576" name="Line 61"/>
            <p:cNvSpPr/>
            <p:nvPr/>
          </p:nvSpPr>
          <p:spPr>
            <a:xfrm>
              <a:off x="2880" y="2736"/>
              <a:ext cx="0" cy="52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7" name="Line 62"/>
            <p:cNvSpPr/>
            <p:nvPr/>
          </p:nvSpPr>
          <p:spPr>
            <a:xfrm>
              <a:off x="2880" y="3264"/>
              <a:ext cx="384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78" name="Rectangle 63"/>
            <p:cNvSpPr/>
            <p:nvPr/>
          </p:nvSpPr>
          <p:spPr>
            <a:xfrm>
              <a:off x="1824" y="2976"/>
              <a:ext cx="816" cy="240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43    54</a:t>
              </a:r>
            </a:p>
          </p:txBody>
        </p:sp>
        <p:sp>
          <p:nvSpPr>
            <p:cNvPr id="23579" name="Line 64"/>
            <p:cNvSpPr/>
            <p:nvPr/>
          </p:nvSpPr>
          <p:spPr>
            <a:xfrm>
              <a:off x="2208" y="2976"/>
              <a:ext cx="0" cy="24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0" name="Text Box 65"/>
            <p:cNvSpPr txBox="1"/>
            <p:nvPr/>
          </p:nvSpPr>
          <p:spPr>
            <a:xfrm>
              <a:off x="1824" y="2736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</a:p>
          </p:txBody>
        </p:sp>
        <p:sp>
          <p:nvSpPr>
            <p:cNvPr id="23581" name="Line 66"/>
            <p:cNvSpPr/>
            <p:nvPr/>
          </p:nvSpPr>
          <p:spPr>
            <a:xfrm flipH="1">
              <a:off x="2400" y="3360"/>
              <a:ext cx="1536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2" name="Line 67"/>
            <p:cNvSpPr/>
            <p:nvPr/>
          </p:nvSpPr>
          <p:spPr>
            <a:xfrm flipV="1">
              <a:off x="2400" y="3216"/>
              <a:ext cx="0" cy="144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83" name="Line 68"/>
            <p:cNvSpPr/>
            <p:nvPr/>
          </p:nvSpPr>
          <p:spPr>
            <a:xfrm flipH="1">
              <a:off x="1968" y="3504"/>
              <a:ext cx="1968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4" name="Line 69"/>
            <p:cNvSpPr/>
            <p:nvPr/>
          </p:nvSpPr>
          <p:spPr>
            <a:xfrm flipV="1">
              <a:off x="1968" y="3216"/>
              <a:ext cx="0" cy="288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85" name="Line 70"/>
            <p:cNvSpPr/>
            <p:nvPr/>
          </p:nvSpPr>
          <p:spPr>
            <a:xfrm>
              <a:off x="2304" y="2544"/>
              <a:ext cx="91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3586" name="Line 71"/>
          <p:cNvSpPr/>
          <p:nvPr/>
        </p:nvSpPr>
        <p:spPr>
          <a:xfrm>
            <a:off x="4267200" y="3962400"/>
            <a:ext cx="0" cy="289560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3587" name="Line 72"/>
          <p:cNvSpPr/>
          <p:nvPr/>
        </p:nvSpPr>
        <p:spPr>
          <a:xfrm>
            <a:off x="4267200" y="3962400"/>
            <a:ext cx="2438400" cy="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3588" name="Line 73"/>
          <p:cNvSpPr/>
          <p:nvPr/>
        </p:nvSpPr>
        <p:spPr>
          <a:xfrm flipV="1">
            <a:off x="6705600" y="2362200"/>
            <a:ext cx="0" cy="160020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8610600" cy="53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在不使用段超越前缀的情况下，有下列规定： </a:t>
            </a:r>
          </a:p>
          <a:p>
            <a:pPr marR="0" defTabSz="914400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若有效地址用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等之一来指定，则其缺省的段寄存器为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R="0" defTabSz="914400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若有效地址用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来指定，则其缺省的段寄存器为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（即：堆栈段）。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该寻址方式物理地址的计算方法如下：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                                  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物理地址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PA=16×DS +  SI        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                  DI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物理地址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PA=16×DS+ BP</a:t>
            </a:r>
            <a:endParaRPr kumimoji="1" lang="en-US" altLang="zh-CN" sz="20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/>
          <p:nvPr/>
        </p:nvSpPr>
        <p:spPr>
          <a:xfrm>
            <a:off x="1905000" y="1828800"/>
            <a:ext cx="5486400" cy="11953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指令系统</a:t>
            </a:r>
          </a:p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一组指令的集合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6" name="Rectangle 3"/>
          <p:cNvSpPr/>
          <p:nvPr/>
        </p:nvSpPr>
        <p:spPr>
          <a:xfrm>
            <a:off x="827088" y="692150"/>
            <a:ext cx="7772400" cy="6858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</a:t>
            </a:r>
            <a:r>
              <a:rPr lang="en-US" altLang="zh-CN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80x86</a:t>
            </a:r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的指令系统和寻址方式</a:t>
            </a:r>
          </a:p>
        </p:txBody>
      </p:sp>
      <p:grpSp>
        <p:nvGrpSpPr>
          <p:cNvPr id="6147" name="Group 4"/>
          <p:cNvGrpSpPr/>
          <p:nvPr/>
        </p:nvGrpSpPr>
        <p:grpSpPr>
          <a:xfrm>
            <a:off x="3859213" y="3433763"/>
            <a:ext cx="4191000" cy="479425"/>
            <a:chOff x="1776" y="1920"/>
            <a:chExt cx="2640" cy="302"/>
          </a:xfrm>
        </p:grpSpPr>
        <p:sp>
          <p:nvSpPr>
            <p:cNvPr id="6148" name="Text Box 5"/>
            <p:cNvSpPr txBox="1"/>
            <p:nvPr/>
          </p:nvSpPr>
          <p:spPr>
            <a:xfrm>
              <a:off x="1776" y="1920"/>
              <a:ext cx="2640" cy="294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    操作数 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6149" name="Line 6"/>
            <p:cNvSpPr/>
            <p:nvPr/>
          </p:nvSpPr>
          <p:spPr>
            <a:xfrm>
              <a:off x="2544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0" name="Line 7"/>
            <p:cNvSpPr/>
            <p:nvPr/>
          </p:nvSpPr>
          <p:spPr>
            <a:xfrm>
              <a:off x="3312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" name="Line 8"/>
            <p:cNvSpPr/>
            <p:nvPr/>
          </p:nvSpPr>
          <p:spPr>
            <a:xfrm>
              <a:off x="3696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52" name="Text Box 9"/>
          <p:cNvSpPr txBox="1"/>
          <p:nvPr/>
        </p:nvSpPr>
        <p:spPr>
          <a:xfrm>
            <a:off x="2411413" y="335756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6153" name="Rectangle 10"/>
          <p:cNvSpPr/>
          <p:nvPr/>
        </p:nvSpPr>
        <p:spPr>
          <a:xfrm>
            <a:off x="1903413" y="4419600"/>
            <a:ext cx="5181600" cy="18367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寻址方式</a:t>
            </a:r>
          </a:p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与数据有关的寻址方式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与转移地址有关的寻址方式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/>
          <p:nvPr/>
        </p:nvGrpSpPr>
        <p:grpSpPr>
          <a:xfrm>
            <a:off x="2514600" y="1295400"/>
            <a:ext cx="4191000" cy="1604963"/>
            <a:chOff x="1584" y="816"/>
            <a:chExt cx="2640" cy="1011"/>
          </a:xfrm>
        </p:grpSpPr>
        <p:sp>
          <p:nvSpPr>
            <p:cNvPr id="25602" name="Text Box 3"/>
            <p:cNvSpPr txBox="1"/>
            <p:nvPr/>
          </p:nvSpPr>
          <p:spPr>
            <a:xfrm>
              <a:off x="1584" y="1200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有效地址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3" name="AutoShape 4"/>
            <p:cNvSpPr/>
            <p:nvPr/>
          </p:nvSpPr>
          <p:spPr>
            <a:xfrm>
              <a:off x="2592" y="960"/>
              <a:ext cx="48" cy="816"/>
            </a:xfrm>
            <a:prstGeom prst="leftBrace">
              <a:avLst>
                <a:gd name="adj1" fmla="val 14119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4" name="Text Box 5"/>
            <p:cNvSpPr txBox="1"/>
            <p:nvPr/>
          </p:nvSpPr>
          <p:spPr>
            <a:xfrm>
              <a:off x="2640" y="816"/>
              <a:ext cx="1056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(BX)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(BP)         8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(SI)          16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(DI)</a:t>
              </a:r>
            </a:p>
          </p:txBody>
        </p:sp>
        <p:sp>
          <p:nvSpPr>
            <p:cNvPr id="25605" name="Text Box 6"/>
            <p:cNvSpPr txBox="1"/>
            <p:nvPr/>
          </p:nvSpPr>
          <p:spPr>
            <a:xfrm>
              <a:off x="2976" y="120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AutoShape 7"/>
            <p:cNvSpPr/>
            <p:nvPr/>
          </p:nvSpPr>
          <p:spPr>
            <a:xfrm>
              <a:off x="3216" y="1104"/>
              <a:ext cx="48" cy="480"/>
            </a:xfrm>
            <a:prstGeom prst="leftBrace">
              <a:avLst>
                <a:gd name="adj1" fmla="val 8305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Text Box 8"/>
            <p:cNvSpPr txBox="1"/>
            <p:nvPr/>
          </p:nvSpPr>
          <p:spPr>
            <a:xfrm>
              <a:off x="3600" y="1200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位移量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8" name="Rectangle 9"/>
          <p:cNvSpPr/>
          <p:nvPr/>
        </p:nvSpPr>
        <p:spPr>
          <a:xfrm>
            <a:off x="250825" y="333375"/>
            <a:ext cx="8628063" cy="6051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寄存器相对寻址方式*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操作数在存储器中，其有效地址是一个基址寄存器（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）或变址寄存器（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）的内容和指令中的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/16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位偏移量之和</a:t>
            </a:r>
          </a:p>
          <a:p>
            <a:pPr>
              <a:spcBef>
                <a:spcPct val="50000"/>
              </a:spcBef>
            </a:pPr>
            <a:endParaRPr lang="zh-CN" altLang="en-US" sz="1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指令格式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COUNT[SI]  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或  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Dotum" pitchFamily="34" charset="-127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[COUNT+SI]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(DS)=3000H, (SI)=2000H, COUNT=3000H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PA = 35000H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(35000H)=1234H,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那么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(AX)=1234H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1"/>
          <p:cNvSpPr txBox="1"/>
          <p:nvPr/>
        </p:nvSpPr>
        <p:spPr>
          <a:xfrm>
            <a:off x="0" y="333375"/>
            <a:ext cx="7924800" cy="410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BX, [SI+100H]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，在执行它时，（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=2345H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2715H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+100H=2345H+100H=2445H 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16+EA=1000H*16+2445H=12445H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4186" name="Group 42"/>
          <p:cNvGrpSpPr/>
          <p:nvPr/>
        </p:nvGrpSpPr>
        <p:grpSpPr>
          <a:xfrm>
            <a:off x="3695700" y="1989138"/>
            <a:ext cx="5448300" cy="4572000"/>
            <a:chOff x="2592" y="1440"/>
            <a:chExt cx="3146" cy="2880"/>
          </a:xfrm>
        </p:grpSpPr>
        <p:grpSp>
          <p:nvGrpSpPr>
            <p:cNvPr id="26628" name="Group 43"/>
            <p:cNvGrpSpPr/>
            <p:nvPr/>
          </p:nvGrpSpPr>
          <p:grpSpPr>
            <a:xfrm>
              <a:off x="2667" y="1488"/>
              <a:ext cx="3071" cy="2832"/>
              <a:chOff x="2256" y="1008"/>
              <a:chExt cx="3071" cy="2832"/>
            </a:xfrm>
          </p:grpSpPr>
          <p:sp>
            <p:nvSpPr>
              <p:cNvPr id="26629" name="Line 44"/>
              <p:cNvSpPr/>
              <p:nvPr/>
            </p:nvSpPr>
            <p:spPr>
              <a:xfrm>
                <a:off x="427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0" name="Line 45"/>
              <p:cNvSpPr/>
              <p:nvPr/>
            </p:nvSpPr>
            <p:spPr>
              <a:xfrm>
                <a:off x="523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1" name="Rectangle 46"/>
              <p:cNvSpPr/>
              <p:nvPr/>
            </p:nvSpPr>
            <p:spPr>
              <a:xfrm>
                <a:off x="4272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32" name="Rectangle 47"/>
              <p:cNvSpPr/>
              <p:nvPr/>
            </p:nvSpPr>
            <p:spPr>
              <a:xfrm>
                <a:off x="4272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26633" name="Rectangle 48"/>
              <p:cNvSpPr/>
              <p:nvPr/>
            </p:nvSpPr>
            <p:spPr>
              <a:xfrm>
                <a:off x="4272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34" name="Rectangle 49"/>
              <p:cNvSpPr/>
              <p:nvPr/>
            </p:nvSpPr>
            <p:spPr>
              <a:xfrm>
                <a:off x="4272" y="139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35" name="Line 50"/>
              <p:cNvSpPr/>
              <p:nvPr/>
            </p:nvSpPr>
            <p:spPr>
              <a:xfrm>
                <a:off x="4272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6" name="Rectangle 51"/>
              <p:cNvSpPr/>
              <p:nvPr/>
            </p:nvSpPr>
            <p:spPr>
              <a:xfrm>
                <a:off x="4128" y="2304"/>
                <a:ext cx="23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6637" name="Rectangle 52"/>
              <p:cNvSpPr/>
              <p:nvPr/>
            </p:nvSpPr>
            <p:spPr>
              <a:xfrm>
                <a:off x="5088" y="2304"/>
                <a:ext cx="23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6638" name="Line 53"/>
              <p:cNvSpPr/>
              <p:nvPr/>
            </p:nvSpPr>
            <p:spPr>
              <a:xfrm>
                <a:off x="427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9" name="Line 54"/>
              <p:cNvSpPr/>
              <p:nvPr/>
            </p:nvSpPr>
            <p:spPr>
              <a:xfrm>
                <a:off x="523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0" name="Line 55"/>
              <p:cNvSpPr/>
              <p:nvPr/>
            </p:nvSpPr>
            <p:spPr>
              <a:xfrm>
                <a:off x="4272" y="2688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1" name="Rectangle 56"/>
              <p:cNvSpPr/>
              <p:nvPr/>
            </p:nvSpPr>
            <p:spPr>
              <a:xfrm>
                <a:off x="4272" y="292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42" name="Text Box 57"/>
              <p:cNvSpPr txBox="1"/>
              <p:nvPr/>
            </p:nvSpPr>
            <p:spPr>
              <a:xfrm>
                <a:off x="3504" y="1008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CS→</a:t>
                </a:r>
              </a:p>
            </p:txBody>
          </p:sp>
          <p:sp>
            <p:nvSpPr>
              <p:cNvPr id="26643" name="Text Box 58"/>
              <p:cNvSpPr txBox="1"/>
              <p:nvPr/>
            </p:nvSpPr>
            <p:spPr>
              <a:xfrm>
                <a:off x="3504" y="2592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DS→</a:t>
                </a:r>
              </a:p>
            </p:txBody>
          </p:sp>
          <p:sp>
            <p:nvSpPr>
              <p:cNvPr id="26644" name="Rectangle 59"/>
              <p:cNvSpPr/>
              <p:nvPr/>
            </p:nvSpPr>
            <p:spPr>
              <a:xfrm>
                <a:off x="4272" y="312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15H</a:t>
                </a:r>
              </a:p>
            </p:txBody>
          </p:sp>
          <p:sp>
            <p:nvSpPr>
              <p:cNvPr id="26645" name="Rectangle 60"/>
              <p:cNvSpPr/>
              <p:nvPr/>
            </p:nvSpPr>
            <p:spPr>
              <a:xfrm>
                <a:off x="4272" y="331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27H</a:t>
                </a:r>
              </a:p>
            </p:txBody>
          </p:sp>
          <p:sp>
            <p:nvSpPr>
              <p:cNvPr id="26646" name="Text Box 61"/>
              <p:cNvSpPr txBox="1"/>
              <p:nvPr/>
            </p:nvSpPr>
            <p:spPr>
              <a:xfrm>
                <a:off x="3696" y="2736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10000H</a:t>
                </a:r>
              </a:p>
            </p:txBody>
          </p:sp>
          <p:sp>
            <p:nvSpPr>
              <p:cNvPr id="26647" name="Text Box 62"/>
              <p:cNvSpPr txBox="1"/>
              <p:nvPr/>
            </p:nvSpPr>
            <p:spPr>
              <a:xfrm>
                <a:off x="3696" y="3072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12445H</a:t>
                </a:r>
              </a:p>
            </p:txBody>
          </p:sp>
          <p:sp>
            <p:nvSpPr>
              <p:cNvPr id="26648" name="Text Box 63"/>
              <p:cNvSpPr txBox="1"/>
              <p:nvPr/>
            </p:nvSpPr>
            <p:spPr>
              <a:xfrm>
                <a:off x="2400" y="1680"/>
                <a:ext cx="1344" cy="9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SI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2345H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EA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2445H</a:t>
                </a:r>
              </a:p>
              <a:p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12445H</a:t>
                </a:r>
              </a:p>
            </p:txBody>
          </p:sp>
          <p:sp>
            <p:nvSpPr>
              <p:cNvPr id="26649" name="Line 64"/>
              <p:cNvSpPr/>
              <p:nvPr/>
            </p:nvSpPr>
            <p:spPr>
              <a:xfrm>
                <a:off x="3312" y="2640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0" name="Line 65"/>
              <p:cNvSpPr/>
              <p:nvPr/>
            </p:nvSpPr>
            <p:spPr>
              <a:xfrm>
                <a:off x="3312" y="316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1" name="Rectangle 66"/>
              <p:cNvSpPr/>
              <p:nvPr/>
            </p:nvSpPr>
            <p:spPr>
              <a:xfrm>
                <a:off x="2256" y="2880"/>
                <a:ext cx="816" cy="240"/>
              </a:xfrm>
              <a:prstGeom prst="rect">
                <a:avLst/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27</a:t>
                </a:r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</a:p>
            </p:txBody>
          </p:sp>
          <p:sp>
            <p:nvSpPr>
              <p:cNvPr id="26652" name="Line 67"/>
              <p:cNvSpPr/>
              <p:nvPr/>
            </p:nvSpPr>
            <p:spPr>
              <a:xfrm>
                <a:off x="2640" y="288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3" name="Text Box 68"/>
              <p:cNvSpPr txBox="1"/>
              <p:nvPr/>
            </p:nvSpPr>
            <p:spPr>
              <a:xfrm>
                <a:off x="2256" y="2640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BX</a:t>
                </a:r>
              </a:p>
            </p:txBody>
          </p:sp>
          <p:sp>
            <p:nvSpPr>
              <p:cNvPr id="26654" name="Line 69"/>
              <p:cNvSpPr/>
              <p:nvPr/>
            </p:nvSpPr>
            <p:spPr>
              <a:xfrm flipH="1">
                <a:off x="2832" y="3264"/>
                <a:ext cx="1536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5" name="Line 70"/>
              <p:cNvSpPr/>
              <p:nvPr/>
            </p:nvSpPr>
            <p:spPr>
              <a:xfrm flipV="1">
                <a:off x="2832" y="3120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6" name="Line 71"/>
              <p:cNvSpPr/>
              <p:nvPr/>
            </p:nvSpPr>
            <p:spPr>
              <a:xfrm flipH="1">
                <a:off x="2400" y="3408"/>
                <a:ext cx="1968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7" name="Line 72"/>
              <p:cNvSpPr/>
              <p:nvPr/>
            </p:nvSpPr>
            <p:spPr>
              <a:xfrm flipV="1">
                <a:off x="2400" y="3120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8" name="Line 73"/>
              <p:cNvSpPr/>
              <p:nvPr/>
            </p:nvSpPr>
            <p:spPr>
              <a:xfrm>
                <a:off x="2640" y="2064"/>
                <a:ext cx="912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9" name="Line 74"/>
              <p:cNvSpPr/>
              <p:nvPr/>
            </p:nvSpPr>
            <p:spPr>
              <a:xfrm>
                <a:off x="2496" y="240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6660" name="Line 75"/>
            <p:cNvSpPr/>
            <p:nvPr/>
          </p:nvSpPr>
          <p:spPr>
            <a:xfrm>
              <a:off x="2592" y="2208"/>
              <a:ext cx="0" cy="2112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6661" name="Line 76"/>
            <p:cNvSpPr/>
            <p:nvPr/>
          </p:nvSpPr>
          <p:spPr>
            <a:xfrm>
              <a:off x="2640" y="2208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6662" name="Line 77"/>
            <p:cNvSpPr/>
            <p:nvPr/>
          </p:nvSpPr>
          <p:spPr>
            <a:xfrm flipV="1">
              <a:off x="4272" y="1440"/>
              <a:ext cx="0" cy="768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/>
          <p:nvPr/>
        </p:nvSpPr>
        <p:spPr>
          <a:xfrm>
            <a:off x="611188" y="188913"/>
            <a:ext cx="7850187" cy="59340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基址变址寻址方式*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Dotum" pitchFamily="34" charset="-127"/>
                <a:ea typeface="宋体" panose="02010600030101010101" pitchFamily="2" charset="-122"/>
              </a:rPr>
              <a:t>指令格式：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[BX] [DI]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MOV    AX,  [BX+DI]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MOV    AX,  ES:[BX] [SI]</a:t>
            </a:r>
          </a:p>
          <a:p>
            <a:pPr>
              <a:lnSpc>
                <a:spcPct val="130000"/>
              </a:lnSpc>
            </a:pP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</a:p>
          <a:p>
            <a:pPr>
              <a:lnSpc>
                <a:spcPct val="13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必须是一个基址寄存器和一个变址寄存器的组合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MOV    AX,  [BX] [BP]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MOV    AX,  [SI] [DI]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7650" name="Text Box 3"/>
          <p:cNvSpPr txBox="1"/>
          <p:nvPr/>
        </p:nvSpPr>
        <p:spPr>
          <a:xfrm>
            <a:off x="2916238" y="1700213"/>
            <a:ext cx="1676400" cy="427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AutoShape 4"/>
          <p:cNvSpPr/>
          <p:nvPr/>
        </p:nvSpPr>
        <p:spPr>
          <a:xfrm>
            <a:off x="4419600" y="15240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4495800" y="1447800"/>
            <a:ext cx="182880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       (SI)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(BP)        (DI)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Text Box 6"/>
          <p:cNvSpPr txBox="1"/>
          <p:nvPr/>
        </p:nvSpPr>
        <p:spPr>
          <a:xfrm>
            <a:off x="5105400" y="1676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AutoShape 7"/>
          <p:cNvSpPr/>
          <p:nvPr/>
        </p:nvSpPr>
        <p:spPr>
          <a:xfrm>
            <a:off x="5486400" y="15240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71438"/>
            <a:ext cx="3924300" cy="141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1"/>
          <p:cNvSpPr txBox="1"/>
          <p:nvPr/>
        </p:nvSpPr>
        <p:spPr>
          <a:xfrm>
            <a:off x="0" y="188913"/>
            <a:ext cx="8153400" cy="4181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BX, [BX+SI]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=2100H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=0011H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12111H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解：操作数的物理地址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16+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=1000H*16+ 2100H+0011H =12111H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12111H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135210" name="Group 42"/>
          <p:cNvGrpSpPr/>
          <p:nvPr/>
        </p:nvGrpSpPr>
        <p:grpSpPr>
          <a:xfrm>
            <a:off x="4114800" y="1916113"/>
            <a:ext cx="5029200" cy="4572000"/>
            <a:chOff x="2592" y="1440"/>
            <a:chExt cx="3168" cy="2880"/>
          </a:xfrm>
        </p:grpSpPr>
        <p:grpSp>
          <p:nvGrpSpPr>
            <p:cNvPr id="28676" name="Group 43"/>
            <p:cNvGrpSpPr/>
            <p:nvPr/>
          </p:nvGrpSpPr>
          <p:grpSpPr>
            <a:xfrm>
              <a:off x="2667" y="1488"/>
              <a:ext cx="3093" cy="2832"/>
              <a:chOff x="2256" y="1008"/>
              <a:chExt cx="3093" cy="2832"/>
            </a:xfrm>
          </p:grpSpPr>
          <p:sp>
            <p:nvSpPr>
              <p:cNvPr id="28677" name="Line 44"/>
              <p:cNvSpPr/>
              <p:nvPr/>
            </p:nvSpPr>
            <p:spPr>
              <a:xfrm>
                <a:off x="427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78" name="Line 45"/>
              <p:cNvSpPr/>
              <p:nvPr/>
            </p:nvSpPr>
            <p:spPr>
              <a:xfrm>
                <a:off x="523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79" name="Rectangle 46"/>
              <p:cNvSpPr/>
              <p:nvPr/>
            </p:nvSpPr>
            <p:spPr>
              <a:xfrm>
                <a:off x="4272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80" name="Rectangle 47"/>
              <p:cNvSpPr/>
              <p:nvPr/>
            </p:nvSpPr>
            <p:spPr>
              <a:xfrm>
                <a:off x="4272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28681" name="Rectangle 48"/>
              <p:cNvSpPr/>
              <p:nvPr/>
            </p:nvSpPr>
            <p:spPr>
              <a:xfrm>
                <a:off x="4272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2" name="Rectangle 49"/>
              <p:cNvSpPr/>
              <p:nvPr/>
            </p:nvSpPr>
            <p:spPr>
              <a:xfrm>
                <a:off x="4272" y="139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83" name="Line 50"/>
              <p:cNvSpPr/>
              <p:nvPr/>
            </p:nvSpPr>
            <p:spPr>
              <a:xfrm>
                <a:off x="4272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4" name="Rectangle 51"/>
              <p:cNvSpPr/>
              <p:nvPr/>
            </p:nvSpPr>
            <p:spPr>
              <a:xfrm>
                <a:off x="4128" y="2304"/>
                <a:ext cx="261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8685" name="Rectangle 52"/>
              <p:cNvSpPr/>
              <p:nvPr/>
            </p:nvSpPr>
            <p:spPr>
              <a:xfrm>
                <a:off x="5088" y="2304"/>
                <a:ext cx="261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8686" name="Line 53"/>
              <p:cNvSpPr/>
              <p:nvPr/>
            </p:nvSpPr>
            <p:spPr>
              <a:xfrm>
                <a:off x="427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7" name="Line 54"/>
              <p:cNvSpPr/>
              <p:nvPr/>
            </p:nvSpPr>
            <p:spPr>
              <a:xfrm>
                <a:off x="523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8" name="Line 55"/>
              <p:cNvSpPr/>
              <p:nvPr/>
            </p:nvSpPr>
            <p:spPr>
              <a:xfrm>
                <a:off x="4272" y="2688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9" name="Rectangle 56"/>
              <p:cNvSpPr/>
              <p:nvPr/>
            </p:nvSpPr>
            <p:spPr>
              <a:xfrm>
                <a:off x="4272" y="292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90" name="Text Box 57"/>
              <p:cNvSpPr txBox="1"/>
              <p:nvPr/>
            </p:nvSpPr>
            <p:spPr>
              <a:xfrm>
                <a:off x="3504" y="1008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CS→</a:t>
                </a:r>
              </a:p>
            </p:txBody>
          </p:sp>
          <p:sp>
            <p:nvSpPr>
              <p:cNvPr id="28691" name="Text Box 58"/>
              <p:cNvSpPr txBox="1"/>
              <p:nvPr/>
            </p:nvSpPr>
            <p:spPr>
              <a:xfrm>
                <a:off x="3504" y="2592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DS→</a:t>
                </a:r>
              </a:p>
            </p:txBody>
          </p:sp>
          <p:sp>
            <p:nvSpPr>
              <p:cNvPr id="28692" name="Rectangle 59"/>
              <p:cNvSpPr/>
              <p:nvPr/>
            </p:nvSpPr>
            <p:spPr>
              <a:xfrm>
                <a:off x="4272" y="312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34H</a:t>
                </a:r>
              </a:p>
            </p:txBody>
          </p:sp>
          <p:sp>
            <p:nvSpPr>
              <p:cNvPr id="28693" name="Rectangle 60"/>
              <p:cNvSpPr/>
              <p:nvPr/>
            </p:nvSpPr>
            <p:spPr>
              <a:xfrm>
                <a:off x="4272" y="331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12H</a:t>
                </a:r>
              </a:p>
            </p:txBody>
          </p:sp>
          <p:sp>
            <p:nvSpPr>
              <p:cNvPr id="28694" name="Text Box 61"/>
              <p:cNvSpPr txBox="1"/>
              <p:nvPr/>
            </p:nvSpPr>
            <p:spPr>
              <a:xfrm>
                <a:off x="3696" y="2736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10000H</a:t>
                </a:r>
              </a:p>
            </p:txBody>
          </p:sp>
          <p:sp>
            <p:nvSpPr>
              <p:cNvPr id="28695" name="Text Box 62"/>
              <p:cNvSpPr txBox="1"/>
              <p:nvPr/>
            </p:nvSpPr>
            <p:spPr>
              <a:xfrm>
                <a:off x="3696" y="3072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12111H</a:t>
                </a:r>
              </a:p>
            </p:txBody>
          </p:sp>
          <p:sp>
            <p:nvSpPr>
              <p:cNvPr id="28696" name="Text Box 63"/>
              <p:cNvSpPr txBox="1"/>
              <p:nvPr/>
            </p:nvSpPr>
            <p:spPr>
              <a:xfrm>
                <a:off x="2400" y="1680"/>
                <a:ext cx="1344" cy="9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BX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2100H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0011H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EA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2111H</a:t>
                </a:r>
              </a:p>
              <a:p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12111H</a:t>
                </a:r>
              </a:p>
            </p:txBody>
          </p:sp>
          <p:sp>
            <p:nvSpPr>
              <p:cNvPr id="28697" name="Line 64"/>
              <p:cNvSpPr/>
              <p:nvPr/>
            </p:nvSpPr>
            <p:spPr>
              <a:xfrm>
                <a:off x="3312" y="2640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8" name="Line 65"/>
              <p:cNvSpPr/>
              <p:nvPr/>
            </p:nvSpPr>
            <p:spPr>
              <a:xfrm>
                <a:off x="3312" y="316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699" name="Rectangle 66"/>
              <p:cNvSpPr/>
              <p:nvPr/>
            </p:nvSpPr>
            <p:spPr>
              <a:xfrm>
                <a:off x="2256" y="2880"/>
                <a:ext cx="816" cy="240"/>
              </a:xfrm>
              <a:prstGeom prst="rect">
                <a:avLst/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12    34</a:t>
                </a:r>
              </a:p>
            </p:txBody>
          </p:sp>
          <p:sp>
            <p:nvSpPr>
              <p:cNvPr id="28700" name="Line 67"/>
              <p:cNvSpPr/>
              <p:nvPr/>
            </p:nvSpPr>
            <p:spPr>
              <a:xfrm>
                <a:off x="2640" y="288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1" name="Text Box 68"/>
              <p:cNvSpPr txBox="1"/>
              <p:nvPr/>
            </p:nvSpPr>
            <p:spPr>
              <a:xfrm>
                <a:off x="2256" y="2640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BX</a:t>
                </a:r>
              </a:p>
            </p:txBody>
          </p:sp>
          <p:sp>
            <p:nvSpPr>
              <p:cNvPr id="28702" name="Line 69"/>
              <p:cNvSpPr/>
              <p:nvPr/>
            </p:nvSpPr>
            <p:spPr>
              <a:xfrm flipH="1">
                <a:off x="2832" y="3264"/>
                <a:ext cx="1536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3" name="Line 70"/>
              <p:cNvSpPr/>
              <p:nvPr/>
            </p:nvSpPr>
            <p:spPr>
              <a:xfrm flipV="1">
                <a:off x="2832" y="3120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04" name="Line 71"/>
              <p:cNvSpPr/>
              <p:nvPr/>
            </p:nvSpPr>
            <p:spPr>
              <a:xfrm flipH="1">
                <a:off x="2400" y="3408"/>
                <a:ext cx="1968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5" name="Line 72"/>
              <p:cNvSpPr/>
              <p:nvPr/>
            </p:nvSpPr>
            <p:spPr>
              <a:xfrm flipV="1">
                <a:off x="2400" y="3120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06" name="Line 73"/>
              <p:cNvSpPr/>
              <p:nvPr/>
            </p:nvSpPr>
            <p:spPr>
              <a:xfrm>
                <a:off x="2640" y="2064"/>
                <a:ext cx="912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7" name="Line 74"/>
              <p:cNvSpPr/>
              <p:nvPr/>
            </p:nvSpPr>
            <p:spPr>
              <a:xfrm>
                <a:off x="2496" y="240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8708" name="Line 75"/>
            <p:cNvSpPr/>
            <p:nvPr/>
          </p:nvSpPr>
          <p:spPr>
            <a:xfrm>
              <a:off x="2592" y="2208"/>
              <a:ext cx="0" cy="2112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8709" name="Line 76"/>
            <p:cNvSpPr/>
            <p:nvPr/>
          </p:nvSpPr>
          <p:spPr>
            <a:xfrm>
              <a:off x="2640" y="2208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8710" name="Line 77"/>
            <p:cNvSpPr/>
            <p:nvPr/>
          </p:nvSpPr>
          <p:spPr>
            <a:xfrm flipV="1">
              <a:off x="4272" y="1440"/>
              <a:ext cx="0" cy="768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/>
          <p:nvPr/>
        </p:nvSpPr>
        <p:spPr>
          <a:xfrm>
            <a:off x="323850" y="685800"/>
            <a:ext cx="8210550" cy="3671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( 7 )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相对基址变址寻址方式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操作数在存储器中，其有效地址是一个基址寄存器（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）的值、一个变址寄存器（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）的值和指令中的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/16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位偏移量之和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MOV    AX,  MASK [BX] [SI]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MASK [BX+SI]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[MASK+BX+SI]</a:t>
            </a:r>
          </a:p>
        </p:txBody>
      </p:sp>
      <p:sp>
        <p:nvSpPr>
          <p:cNvPr id="29698" name="Text Box 3"/>
          <p:cNvSpPr txBox="1"/>
          <p:nvPr/>
        </p:nvSpPr>
        <p:spPr>
          <a:xfrm>
            <a:off x="1905000" y="18288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AutoShape 4"/>
          <p:cNvSpPr/>
          <p:nvPr/>
        </p:nvSpPr>
        <p:spPr>
          <a:xfrm>
            <a:off x="38862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Text Box 5"/>
          <p:cNvSpPr txBox="1"/>
          <p:nvPr/>
        </p:nvSpPr>
        <p:spPr>
          <a:xfrm>
            <a:off x="3962400" y="1676400"/>
            <a:ext cx="373380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       (SI)         8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(BP)        (DI)        16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Text Box 6"/>
          <p:cNvSpPr txBox="1"/>
          <p:nvPr/>
        </p:nvSpPr>
        <p:spPr>
          <a:xfrm>
            <a:off x="4724400" y="1905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9702" name="Text Box 7"/>
          <p:cNvSpPr txBox="1"/>
          <p:nvPr/>
        </p:nvSpPr>
        <p:spPr>
          <a:xfrm>
            <a:off x="5791200" y="1905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9703" name="Text Box 8"/>
          <p:cNvSpPr txBox="1"/>
          <p:nvPr/>
        </p:nvSpPr>
        <p:spPr>
          <a:xfrm>
            <a:off x="7086600" y="19050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</a:p>
        </p:txBody>
      </p:sp>
      <p:sp>
        <p:nvSpPr>
          <p:cNvPr id="29704" name="AutoShape 9"/>
          <p:cNvSpPr/>
          <p:nvPr/>
        </p:nvSpPr>
        <p:spPr>
          <a:xfrm>
            <a:off x="51054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5" name="AutoShape 10"/>
          <p:cNvSpPr/>
          <p:nvPr/>
        </p:nvSpPr>
        <p:spPr>
          <a:xfrm>
            <a:off x="61722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3" y="4437063"/>
            <a:ext cx="448627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0"/>
          <p:cNvSpPr txBox="1"/>
          <p:nvPr/>
        </p:nvSpPr>
        <p:spPr>
          <a:xfrm>
            <a:off x="228600" y="115888"/>
            <a:ext cx="7924800" cy="410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AX, [BX+SI+200H]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=2100H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=0010H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解：该操作数的物理地址应由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的值形成，即：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PA=12310H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3" name="Group 41"/>
          <p:cNvGrpSpPr/>
          <p:nvPr/>
        </p:nvGrpSpPr>
        <p:grpSpPr>
          <a:xfrm>
            <a:off x="4114800" y="1868488"/>
            <a:ext cx="5029200" cy="4572000"/>
            <a:chOff x="2592" y="1440"/>
            <a:chExt cx="3168" cy="2880"/>
          </a:xfrm>
        </p:grpSpPr>
        <p:sp>
          <p:nvSpPr>
            <p:cNvPr id="30724" name="Line 42"/>
            <p:cNvSpPr/>
            <p:nvPr/>
          </p:nvSpPr>
          <p:spPr>
            <a:xfrm>
              <a:off x="4683" y="1488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25" name="Line 43"/>
            <p:cNvSpPr/>
            <p:nvPr/>
          </p:nvSpPr>
          <p:spPr>
            <a:xfrm>
              <a:off x="5643" y="1488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26" name="Rectangle 44"/>
            <p:cNvSpPr/>
            <p:nvPr/>
          </p:nvSpPr>
          <p:spPr>
            <a:xfrm>
              <a:off x="4683" y="2256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27" name="Rectangle 45"/>
            <p:cNvSpPr/>
            <p:nvPr/>
          </p:nvSpPr>
          <p:spPr>
            <a:xfrm>
              <a:off x="4683" y="206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30728" name="Rectangle 46"/>
            <p:cNvSpPr/>
            <p:nvPr/>
          </p:nvSpPr>
          <p:spPr>
            <a:xfrm>
              <a:off x="4683" y="244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Rectangle 47"/>
            <p:cNvSpPr/>
            <p:nvPr/>
          </p:nvSpPr>
          <p:spPr>
            <a:xfrm>
              <a:off x="4683" y="187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30" name="Line 48"/>
            <p:cNvSpPr/>
            <p:nvPr/>
          </p:nvSpPr>
          <p:spPr>
            <a:xfrm>
              <a:off x="4683" y="1584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31" name="Rectangle 49"/>
            <p:cNvSpPr/>
            <p:nvPr/>
          </p:nvSpPr>
          <p:spPr>
            <a:xfrm>
              <a:off x="4539" y="2784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30732" name="Rectangle 50"/>
            <p:cNvSpPr/>
            <p:nvPr/>
          </p:nvSpPr>
          <p:spPr>
            <a:xfrm>
              <a:off x="5499" y="2784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30733" name="Line 51"/>
            <p:cNvSpPr/>
            <p:nvPr/>
          </p:nvSpPr>
          <p:spPr>
            <a:xfrm>
              <a:off x="4683" y="2976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34" name="Line 52"/>
            <p:cNvSpPr/>
            <p:nvPr/>
          </p:nvSpPr>
          <p:spPr>
            <a:xfrm>
              <a:off x="5643" y="2976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35" name="Line 53"/>
            <p:cNvSpPr/>
            <p:nvPr/>
          </p:nvSpPr>
          <p:spPr>
            <a:xfrm>
              <a:off x="4683" y="3168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36" name="Rectangle 54"/>
            <p:cNvSpPr/>
            <p:nvPr/>
          </p:nvSpPr>
          <p:spPr>
            <a:xfrm>
              <a:off x="4683" y="340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37" name="Text Box 55"/>
            <p:cNvSpPr txBox="1"/>
            <p:nvPr/>
          </p:nvSpPr>
          <p:spPr>
            <a:xfrm>
              <a:off x="3915" y="1488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30738" name="Text Box 56"/>
            <p:cNvSpPr txBox="1"/>
            <p:nvPr/>
          </p:nvSpPr>
          <p:spPr>
            <a:xfrm>
              <a:off x="3915" y="3072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30739" name="Rectangle 57"/>
            <p:cNvSpPr/>
            <p:nvPr/>
          </p:nvSpPr>
          <p:spPr>
            <a:xfrm>
              <a:off x="4683" y="3600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34H</a:t>
              </a:r>
            </a:p>
          </p:txBody>
        </p:sp>
        <p:sp>
          <p:nvSpPr>
            <p:cNvPr id="30740" name="Rectangle 58"/>
            <p:cNvSpPr/>
            <p:nvPr/>
          </p:nvSpPr>
          <p:spPr>
            <a:xfrm>
              <a:off x="4683" y="379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12H</a:t>
              </a:r>
            </a:p>
          </p:txBody>
        </p:sp>
        <p:sp>
          <p:nvSpPr>
            <p:cNvPr id="30741" name="Text Box 59"/>
            <p:cNvSpPr txBox="1"/>
            <p:nvPr/>
          </p:nvSpPr>
          <p:spPr>
            <a:xfrm>
              <a:off x="4107" y="3216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10000H</a:t>
              </a:r>
            </a:p>
          </p:txBody>
        </p:sp>
        <p:sp>
          <p:nvSpPr>
            <p:cNvPr id="30742" name="Text Box 60"/>
            <p:cNvSpPr txBox="1"/>
            <p:nvPr/>
          </p:nvSpPr>
          <p:spPr>
            <a:xfrm>
              <a:off x="4107" y="3552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12310H</a:t>
              </a:r>
            </a:p>
          </p:txBody>
        </p:sp>
        <p:sp>
          <p:nvSpPr>
            <p:cNvPr id="30743" name="Text Box 61"/>
            <p:cNvSpPr txBox="1"/>
            <p:nvPr/>
          </p:nvSpPr>
          <p:spPr>
            <a:xfrm>
              <a:off x="2832" y="2016"/>
              <a:ext cx="1344" cy="1096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BX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2100H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SI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0010H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0200H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EA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2310H</a:t>
              </a:r>
            </a:p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12310H</a:t>
              </a:r>
            </a:p>
          </p:txBody>
        </p:sp>
        <p:sp>
          <p:nvSpPr>
            <p:cNvPr id="30744" name="Line 62"/>
            <p:cNvSpPr/>
            <p:nvPr/>
          </p:nvSpPr>
          <p:spPr>
            <a:xfrm>
              <a:off x="3723" y="3120"/>
              <a:ext cx="0" cy="52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5" name="Line 63"/>
            <p:cNvSpPr/>
            <p:nvPr/>
          </p:nvSpPr>
          <p:spPr>
            <a:xfrm>
              <a:off x="3723" y="3648"/>
              <a:ext cx="384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46" name="Rectangle 64"/>
            <p:cNvSpPr/>
            <p:nvPr/>
          </p:nvSpPr>
          <p:spPr>
            <a:xfrm>
              <a:off x="2667" y="3360"/>
              <a:ext cx="816" cy="240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12    34</a:t>
              </a:r>
            </a:p>
          </p:txBody>
        </p:sp>
        <p:sp>
          <p:nvSpPr>
            <p:cNvPr id="30747" name="Line 65"/>
            <p:cNvSpPr/>
            <p:nvPr/>
          </p:nvSpPr>
          <p:spPr>
            <a:xfrm>
              <a:off x="3051" y="3360"/>
              <a:ext cx="0" cy="24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8" name="Text Box 66"/>
            <p:cNvSpPr txBox="1"/>
            <p:nvPr/>
          </p:nvSpPr>
          <p:spPr>
            <a:xfrm>
              <a:off x="2667" y="3120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AX</a:t>
              </a:r>
            </a:p>
          </p:txBody>
        </p:sp>
        <p:sp>
          <p:nvSpPr>
            <p:cNvPr id="30749" name="Line 67"/>
            <p:cNvSpPr/>
            <p:nvPr/>
          </p:nvSpPr>
          <p:spPr>
            <a:xfrm flipH="1">
              <a:off x="3243" y="3744"/>
              <a:ext cx="1536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0" name="Line 68"/>
            <p:cNvSpPr/>
            <p:nvPr/>
          </p:nvSpPr>
          <p:spPr>
            <a:xfrm flipV="1">
              <a:off x="3243" y="3600"/>
              <a:ext cx="0" cy="144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51" name="Line 69"/>
            <p:cNvSpPr/>
            <p:nvPr/>
          </p:nvSpPr>
          <p:spPr>
            <a:xfrm flipH="1">
              <a:off x="2811" y="3888"/>
              <a:ext cx="1968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2" name="Line 70"/>
            <p:cNvSpPr/>
            <p:nvPr/>
          </p:nvSpPr>
          <p:spPr>
            <a:xfrm flipV="1">
              <a:off x="2811" y="3600"/>
              <a:ext cx="0" cy="288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53" name="Line 71"/>
            <p:cNvSpPr/>
            <p:nvPr/>
          </p:nvSpPr>
          <p:spPr>
            <a:xfrm>
              <a:off x="3051" y="2544"/>
              <a:ext cx="91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4" name="Line 72"/>
            <p:cNvSpPr/>
            <p:nvPr/>
          </p:nvSpPr>
          <p:spPr>
            <a:xfrm>
              <a:off x="2907" y="2880"/>
              <a:ext cx="105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5" name="Line 73"/>
            <p:cNvSpPr/>
            <p:nvPr/>
          </p:nvSpPr>
          <p:spPr>
            <a:xfrm>
              <a:off x="2592" y="2064"/>
              <a:ext cx="0" cy="2256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56" name="Line 74"/>
            <p:cNvSpPr/>
            <p:nvPr/>
          </p:nvSpPr>
          <p:spPr>
            <a:xfrm>
              <a:off x="2640" y="2064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57" name="Line 75"/>
            <p:cNvSpPr/>
            <p:nvPr/>
          </p:nvSpPr>
          <p:spPr>
            <a:xfrm flipV="1">
              <a:off x="4272" y="1440"/>
              <a:ext cx="0" cy="624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"/>
          <p:cNvGrpSpPr/>
          <p:nvPr/>
        </p:nvGrpSpPr>
        <p:grpSpPr>
          <a:xfrm>
            <a:off x="1524000" y="2057400"/>
            <a:ext cx="7162800" cy="3962400"/>
            <a:chOff x="1248" y="1440"/>
            <a:chExt cx="3984" cy="2112"/>
          </a:xfrm>
        </p:grpSpPr>
        <p:sp>
          <p:nvSpPr>
            <p:cNvPr id="31746" name="Rectangle 3"/>
            <p:cNvSpPr/>
            <p:nvPr/>
          </p:nvSpPr>
          <p:spPr>
            <a:xfrm>
              <a:off x="1248" y="1440"/>
              <a:ext cx="3984" cy="2112"/>
            </a:xfrm>
            <a:prstGeom prst="rect">
              <a:avLst/>
            </a:prstGeom>
            <a:noFill/>
            <a:ln w="254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7" name="Line 4"/>
            <p:cNvSpPr/>
            <p:nvPr/>
          </p:nvSpPr>
          <p:spPr>
            <a:xfrm>
              <a:off x="1248" y="1824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48" name="Line 5"/>
            <p:cNvSpPr/>
            <p:nvPr/>
          </p:nvSpPr>
          <p:spPr>
            <a:xfrm>
              <a:off x="1248" y="2112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49" name="Line 6"/>
            <p:cNvSpPr/>
            <p:nvPr/>
          </p:nvSpPr>
          <p:spPr>
            <a:xfrm>
              <a:off x="1248" y="2400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0" name="Line 7"/>
            <p:cNvSpPr/>
            <p:nvPr/>
          </p:nvSpPr>
          <p:spPr>
            <a:xfrm>
              <a:off x="1248" y="2688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1" name="Line 8"/>
            <p:cNvSpPr/>
            <p:nvPr/>
          </p:nvSpPr>
          <p:spPr>
            <a:xfrm>
              <a:off x="1248" y="2976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2" name="Line 9"/>
            <p:cNvSpPr/>
            <p:nvPr/>
          </p:nvSpPr>
          <p:spPr>
            <a:xfrm>
              <a:off x="1248" y="3264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1753" name="Line 10"/>
          <p:cNvSpPr/>
          <p:nvPr/>
        </p:nvSpPr>
        <p:spPr>
          <a:xfrm>
            <a:off x="39624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4" name="Text Box 11"/>
          <p:cNvSpPr txBox="1"/>
          <p:nvPr/>
        </p:nvSpPr>
        <p:spPr>
          <a:xfrm>
            <a:off x="1524000" y="2209800"/>
            <a:ext cx="24384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访问存储器的方式</a:t>
            </a:r>
          </a:p>
        </p:txBody>
      </p:sp>
      <p:sp>
        <p:nvSpPr>
          <p:cNvPr id="31755" name="Line 12"/>
          <p:cNvSpPr/>
          <p:nvPr/>
        </p:nvSpPr>
        <p:spPr>
          <a:xfrm>
            <a:off x="55626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6" name="Line 13"/>
          <p:cNvSpPr/>
          <p:nvPr/>
        </p:nvSpPr>
        <p:spPr>
          <a:xfrm>
            <a:off x="71628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7" name="Text Box 14"/>
          <p:cNvSpPr txBox="1"/>
          <p:nvPr/>
        </p:nvSpPr>
        <p:spPr>
          <a:xfrm>
            <a:off x="4114800" y="1981200"/>
            <a:ext cx="1371600" cy="828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默认的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段寄存器</a:t>
            </a:r>
          </a:p>
        </p:txBody>
      </p:sp>
      <p:sp>
        <p:nvSpPr>
          <p:cNvPr id="31758" name="Text Box 15"/>
          <p:cNvSpPr txBox="1"/>
          <p:nvPr/>
        </p:nvSpPr>
        <p:spPr>
          <a:xfrm>
            <a:off x="5715000" y="1981200"/>
            <a:ext cx="1371600" cy="828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可跨越的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段寄存器</a:t>
            </a:r>
          </a:p>
        </p:txBody>
      </p:sp>
      <p:sp>
        <p:nvSpPr>
          <p:cNvPr id="31759" name="Text Box 16"/>
          <p:cNvSpPr txBox="1"/>
          <p:nvPr/>
        </p:nvSpPr>
        <p:spPr>
          <a:xfrm>
            <a:off x="7239000" y="2209800"/>
            <a:ext cx="13716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偏移地址</a:t>
            </a:r>
          </a:p>
        </p:txBody>
      </p:sp>
      <p:sp>
        <p:nvSpPr>
          <p:cNvPr id="31760" name="Text Box 17"/>
          <p:cNvSpPr txBox="1"/>
          <p:nvPr/>
        </p:nvSpPr>
        <p:spPr>
          <a:xfrm>
            <a:off x="1524000" y="2701925"/>
            <a:ext cx="7239000" cy="32924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取指令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堆栈操作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一般数据访问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             CS  ES  SS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</a:p>
          <a:p>
            <a:pPr>
              <a:lnSpc>
                <a:spcPct val="17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作为基址的寻址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              CS  DS  ES            BP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串操作的源操作数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             CS  ES  SS            SI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串操作的目的操作数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</a:p>
        </p:txBody>
      </p:sp>
      <p:sp>
        <p:nvSpPr>
          <p:cNvPr id="31761" name="Text Box 18"/>
          <p:cNvSpPr txBox="1"/>
          <p:nvPr/>
        </p:nvSpPr>
        <p:spPr>
          <a:xfrm>
            <a:off x="2971800" y="1066800"/>
            <a:ext cx="41910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 寄 存 器 的 使 用 规 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228600" y="5334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81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7655" marR="0" lvl="0" indent="-2876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跨段前缀问题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250825" y="1125538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凡是使用寄存器为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时，其默认段为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，使用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时，默认段为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。该规定为系统默认状态。当要否定默认状态，到非约定段寻找操作数时，必须用跨段前缀指明操作数的段寄存器名。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汇编格式：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段寄存器名：操作数地址。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功能：冒号“：”之前的段寄存器名指明操作数所在的段。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  MOV   AX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[BP]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MOV	    CX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[SI]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该例中，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：均为跨段前缀，此时默认状态无效，操作数的物理地址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由段寄存器内容左移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位加偏移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形成。上述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条指令的源操作数物理地址分别为：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PA1  =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+[BP]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PA2  =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[SI]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/>
          <p:nvPr/>
        </p:nvSpPr>
        <p:spPr>
          <a:xfrm>
            <a:off x="1676400" y="533400"/>
            <a:ext cx="7162800" cy="61007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编写一段显示字符串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的程序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     SEGMENT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STRING       DB      ‘ HAPPY NEW YEAR! ’, 0DH , 0AH , ‘ $ ’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COUNT       DW     17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DATA         ENDS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solidFill>
                <a:srgbClr val="000000"/>
              </a:solidFill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( 1 )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直接寻址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dl,  string  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ah, 2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int      21h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显示字符‘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H’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dl, string+1      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ah, 2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int      21h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显示字符‘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A’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: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/>
          <p:nvPr/>
        </p:nvSpPr>
        <p:spPr>
          <a:xfrm>
            <a:off x="1676400" y="533400"/>
            <a:ext cx="7010400" cy="5700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( 2 )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寄存器间接寻址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cx,  count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bx, 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bx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 mov   dl,   [bx]        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ah,  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 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next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寄存器相对寻址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cx,  count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si,   0            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 mov  dl,   string[si]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dl,  [string+si]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ah, 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21h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si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next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3"/>
          <p:cNvSpPr/>
          <p:nvPr/>
        </p:nvSpPr>
        <p:spPr>
          <a:xfrm>
            <a:off x="2590800" y="1752600"/>
            <a:ext cx="19812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4"/>
          <p:cNvSpPr/>
          <p:nvPr/>
        </p:nvSpPr>
        <p:spPr>
          <a:xfrm>
            <a:off x="2667000" y="4724400"/>
            <a:ext cx="25908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2349500"/>
            <a:ext cx="4608512" cy="29956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22885" name="Rectangle 5"/>
          <p:cNvSpPr/>
          <p:nvPr/>
        </p:nvSpPr>
        <p:spPr>
          <a:xfrm>
            <a:off x="250825" y="692150"/>
            <a:ext cx="8642350" cy="1885950"/>
          </a:xfrm>
          <a:prstGeom prst="rect">
            <a:avLst/>
          </a:prstGeom>
          <a:noFill/>
          <a:ln w="12700">
            <a:noFill/>
          </a:ln>
        </p:spPr>
        <p:txBody>
          <a:bodyPr lIns="108850" tIns="54425" rIns="108850" bIns="54425" anchor="t">
            <a:spAutoFit/>
          </a:bodyPr>
          <a:lstStyle/>
          <a:p>
            <a:pPr defTabSz="1089025">
              <a:spcBef>
                <a:spcPct val="7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计算机的指令系统就是指该计算机能够执行的全部指令的集合。 每种计算机都有它支持的指令集合。</a:t>
            </a:r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  <a:p>
            <a:pPr defTabSz="1089025">
              <a:spcBef>
                <a:spcPct val="70000"/>
              </a:spcBef>
              <a:buClr>
                <a:srgbClr val="00FFFF"/>
              </a:buClr>
              <a:buSzPct val="90000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8086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指令系统是整个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Intel 80x86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系列微处理器指令系统的基础。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22898" name="Group 18"/>
          <p:cNvGrpSpPr/>
          <p:nvPr/>
        </p:nvGrpSpPr>
        <p:grpSpPr>
          <a:xfrm>
            <a:off x="1187450" y="5670550"/>
            <a:ext cx="6845300" cy="638175"/>
            <a:chOff x="1152" y="1536"/>
            <a:chExt cx="3264" cy="290"/>
          </a:xfrm>
        </p:grpSpPr>
        <p:grpSp>
          <p:nvGrpSpPr>
            <p:cNvPr id="8196" name="Group 19"/>
            <p:cNvGrpSpPr/>
            <p:nvPr/>
          </p:nvGrpSpPr>
          <p:grpSpPr>
            <a:xfrm>
              <a:off x="1152" y="1536"/>
              <a:ext cx="1632" cy="290"/>
              <a:chOff x="1248" y="1440"/>
              <a:chExt cx="1632" cy="153"/>
            </a:xfrm>
          </p:grpSpPr>
          <p:sp>
            <p:nvSpPr>
              <p:cNvPr id="122900" name="Text Box 20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816" cy="153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3614" tIns="91808" rIns="183614" bIns="91808">
                <a:spAutoFit/>
              </a:bodyPr>
              <a:lstStyle>
                <a:lvl1pPr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44830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089025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33855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6780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339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911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83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55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08902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9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操作码</a:t>
                </a:r>
              </a:p>
            </p:txBody>
          </p:sp>
          <p:sp>
            <p:nvSpPr>
              <p:cNvPr id="8198" name="Text Box 21"/>
              <p:cNvSpPr txBox="1"/>
              <p:nvPr/>
            </p:nvSpPr>
            <p:spPr>
              <a:xfrm>
                <a:off x="2064" y="1440"/>
                <a:ext cx="816" cy="153"/>
              </a:xfrm>
              <a:prstGeom prst="rect">
                <a:avLst/>
              </a:prstGeom>
              <a:solidFill>
                <a:srgbClr val="FFFF66"/>
              </a:solidFill>
              <a:ln w="12700" cap="sq" cmpd="sng">
                <a:solidFill>
                  <a:srgbClr val="00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lIns="183614" tIns="91808" rIns="183614" bIns="91808" anchor="t">
                <a:spAutoFit/>
              </a:bodyPr>
              <a:lstStyle/>
              <a:p>
                <a:pPr algn="ctr" defTabSz="1089025">
                  <a:spcBef>
                    <a:spcPct val="50000"/>
                  </a:spcBef>
                </a:pPr>
                <a:r>
                  <a:rPr lang="zh-CN" altLang="en-US" sz="2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操作数</a:t>
                </a:r>
              </a:p>
            </p:txBody>
          </p:sp>
        </p:grpSp>
        <p:sp>
          <p:nvSpPr>
            <p:cNvPr id="8199" name="Text Box 22"/>
            <p:cNvSpPr txBox="1"/>
            <p:nvPr/>
          </p:nvSpPr>
          <p:spPr>
            <a:xfrm>
              <a:off x="2784" y="1536"/>
              <a:ext cx="816" cy="290"/>
            </a:xfrm>
            <a:prstGeom prst="rect">
              <a:avLst/>
            </a:prstGeom>
            <a:solidFill>
              <a:srgbClr val="FFFF66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183614" tIns="91808" rIns="183614" bIns="91808" anchor="t">
              <a:spAutoFit/>
            </a:bodyPr>
            <a:lstStyle/>
            <a:p>
              <a:pPr defTabSz="1089025">
                <a:spcBef>
                  <a:spcPct val="50000"/>
                </a:spcBef>
              </a:pPr>
              <a:r>
                <a:rPr lang="en-US" altLang="zh-CN" sz="2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 . .</a:t>
              </a:r>
              <a:r>
                <a:rPr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00" name="Text Box 23"/>
            <p:cNvSpPr txBox="1"/>
            <p:nvPr/>
          </p:nvSpPr>
          <p:spPr>
            <a:xfrm>
              <a:off x="3600" y="1536"/>
              <a:ext cx="816" cy="290"/>
            </a:xfrm>
            <a:prstGeom prst="rect">
              <a:avLst/>
            </a:prstGeom>
            <a:solidFill>
              <a:srgbClr val="FFFF66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183614" tIns="91808" rIns="183614" bIns="91808" anchor="t">
              <a:spAutoFit/>
            </a:bodyPr>
            <a:lstStyle/>
            <a:p>
              <a:pPr algn="ctr" defTabSz="1089025">
                <a:spcBef>
                  <a:spcPct val="50000"/>
                </a:spcBef>
              </a:pPr>
              <a:r>
                <a:rPr lang="zh-CN" altLang="en-US" sz="2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操作数</a:t>
              </a:r>
            </a:p>
          </p:txBody>
        </p:sp>
      </p:grp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12775" y="5043488"/>
            <a:ext cx="633571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8902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385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678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339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911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83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55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902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指令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由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操作码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和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操作数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两部分组成。</a:t>
            </a:r>
          </a:p>
        </p:txBody>
      </p:sp>
      <p:sp>
        <p:nvSpPr>
          <p:cNvPr id="122905" name="Rectangle 25"/>
          <p:cNvSpPr>
            <a:spLocks noChangeArrowheads="1"/>
          </p:cNvSpPr>
          <p:nvPr/>
        </p:nvSpPr>
        <p:spPr bwMode="auto">
          <a:xfrm>
            <a:off x="179388" y="188913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90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/>
          <p:nvPr/>
        </p:nvSpPr>
        <p:spPr>
          <a:xfrm>
            <a:off x="1447800" y="762000"/>
            <a:ext cx="7239000" cy="53959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( 4 )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基址变址寻址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cx,  count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bx, 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mov     si,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mov    dl,  [bx] [si]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dl, [bx+si]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ah,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  si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  next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CN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( 5 )  DOS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显示字符串功能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dx,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dx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lea  dx,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ah, 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显示一串字符</a:t>
            </a:r>
          </a:p>
        </p:txBody>
      </p:sp>
      <p:sp>
        <p:nvSpPr>
          <p:cNvPr id="35842" name="Rectangle 3"/>
          <p:cNvSpPr/>
          <p:nvPr/>
        </p:nvSpPr>
        <p:spPr>
          <a:xfrm>
            <a:off x="2362200" y="2209800"/>
            <a:ext cx="24384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/>
          <p:nvPr/>
        </p:nvSpPr>
        <p:spPr>
          <a:xfrm>
            <a:off x="395288" y="557213"/>
            <a:ext cx="531495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80x86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新增的寻址方式 </a:t>
            </a:r>
          </a:p>
        </p:txBody>
      </p:sp>
      <p:sp>
        <p:nvSpPr>
          <p:cNvPr id="36866" name="Rectangle 3"/>
          <p:cNvSpPr/>
          <p:nvPr/>
        </p:nvSpPr>
        <p:spPr>
          <a:xfrm>
            <a:off x="1371600" y="1371600"/>
            <a:ext cx="75438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基址寄存器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+ 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变址寄存器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比例因子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</a:p>
        </p:txBody>
      </p:sp>
      <p:sp>
        <p:nvSpPr>
          <p:cNvPr id="36867" name="Rectangle 4"/>
          <p:cNvSpPr/>
          <p:nvPr/>
        </p:nvSpPr>
        <p:spPr>
          <a:xfrm>
            <a:off x="1447800" y="2057400"/>
            <a:ext cx="6553200" cy="11604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( 1 )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比例变址寻址方式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EAX,  COUNT [ ESI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</a:p>
        </p:txBody>
      </p:sp>
      <p:pic>
        <p:nvPicPr>
          <p:cNvPr id="36868" name="Picture 5"/>
          <p:cNvPicPr>
            <a:picLocks noChangeAspect="1"/>
          </p:cNvPicPr>
          <p:nvPr/>
        </p:nvPicPr>
        <p:blipFill>
          <a:blip r:embed="rId2">
            <a:lum contrast="100000"/>
          </a:blip>
          <a:stretch>
            <a:fillRect/>
          </a:stretch>
        </p:blipFill>
        <p:spPr>
          <a:xfrm>
            <a:off x="2057400" y="3352800"/>
            <a:ext cx="617220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/>
          <p:nvPr/>
        </p:nvSpPr>
        <p:spPr>
          <a:xfrm>
            <a:off x="755650" y="160338"/>
            <a:ext cx="7696200" cy="65420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基址比例变址寻址方式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ECX,  [ EAX ][ EDI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ct val="160000"/>
              </a:lnSpc>
            </a:pP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6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相对基址比例变址寻址方式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EAX,  TABLE [ EBP ][ EDI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</a:p>
          <a:p>
            <a:pPr eaLnBrk="0" hangingPunct="0">
              <a:lnSpc>
                <a:spcPct val="160000"/>
              </a:lnSpc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6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▲ 16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位寻址的差异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地址成分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  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基址寄存器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     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任何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位通用寄存器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变址寄存器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     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外的任何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位通用寄存器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比例因子   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1           1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  </a:t>
            </a:r>
          </a:p>
        </p:txBody>
      </p:sp>
      <p:sp>
        <p:nvSpPr>
          <p:cNvPr id="37890" name="Line 3"/>
          <p:cNvSpPr/>
          <p:nvPr/>
        </p:nvSpPr>
        <p:spPr>
          <a:xfrm>
            <a:off x="468313" y="4581525"/>
            <a:ext cx="75438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1" name="Line 4"/>
          <p:cNvSpPr/>
          <p:nvPr/>
        </p:nvSpPr>
        <p:spPr>
          <a:xfrm>
            <a:off x="468313" y="5084763"/>
            <a:ext cx="76200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2" name="Line 5"/>
          <p:cNvSpPr/>
          <p:nvPr/>
        </p:nvSpPr>
        <p:spPr>
          <a:xfrm>
            <a:off x="468313" y="4133850"/>
            <a:ext cx="7543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3" name="Line 6"/>
          <p:cNvSpPr/>
          <p:nvPr/>
        </p:nvSpPr>
        <p:spPr>
          <a:xfrm>
            <a:off x="2555875" y="4581525"/>
            <a:ext cx="0" cy="1981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4" name="Line 7"/>
          <p:cNvSpPr/>
          <p:nvPr/>
        </p:nvSpPr>
        <p:spPr>
          <a:xfrm>
            <a:off x="4240213" y="4581525"/>
            <a:ext cx="0" cy="1981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矩形 7"/>
          <p:cNvSpPr/>
          <p:nvPr/>
        </p:nvSpPr>
        <p:spPr bwMode="auto">
          <a:xfrm>
            <a:off x="3203575" y="1668463"/>
            <a:ext cx="4248150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  (%EAX ,%ESI,4)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%ECX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03575" y="3430588"/>
            <a:ext cx="5248275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   TABLE (%EBP ,%EDI ,4)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%EAX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/>
          <p:nvPr/>
        </p:nvSpPr>
        <p:spPr>
          <a:xfrm>
            <a:off x="539750" y="762000"/>
            <a:ext cx="6061075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与转移地址有关的寻址方式：</a:t>
            </a:r>
          </a:p>
        </p:txBody>
      </p:sp>
      <p:sp>
        <p:nvSpPr>
          <p:cNvPr id="38914" name="Rectangle 3"/>
          <p:cNvSpPr/>
          <p:nvPr/>
        </p:nvSpPr>
        <p:spPr>
          <a:xfrm>
            <a:off x="1524000" y="2438400"/>
            <a:ext cx="7391400" cy="3671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Char char="•"/>
            </a:pP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段内寻址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段内直接寻址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NEAR PTR  NEXT 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段内间接寻址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TABLE [ BX ]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段间寻址</a:t>
            </a:r>
            <a:endParaRPr lang="zh-CN" altLang="en-US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段间直接寻址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FAR PTR  NEXT 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段间间接寻址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DWORD PTR [ BX ]</a:t>
            </a:r>
          </a:p>
        </p:txBody>
      </p:sp>
      <p:sp>
        <p:nvSpPr>
          <p:cNvPr id="38915" name="Text Box 4"/>
          <p:cNvSpPr txBox="1"/>
          <p:nvPr/>
        </p:nvSpPr>
        <p:spPr>
          <a:xfrm>
            <a:off x="1752600" y="15240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用来确定转移指令及转子指令的转向地址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8916" name="文本框 1"/>
          <p:cNvSpPr txBox="1"/>
          <p:nvPr/>
        </p:nvSpPr>
        <p:spPr>
          <a:xfrm>
            <a:off x="4484688" y="4608513"/>
            <a:ext cx="2116137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1JUMP  NEXT</a:t>
            </a:r>
          </a:p>
        </p:txBody>
      </p:sp>
      <p:sp>
        <p:nvSpPr>
          <p:cNvPr id="38917" name="文本框 2"/>
          <p:cNvSpPr txBox="1"/>
          <p:nvPr/>
        </p:nvSpPr>
        <p:spPr>
          <a:xfrm>
            <a:off x="4484688" y="3946525"/>
            <a:ext cx="2716212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TABLE(%BX)</a:t>
            </a:r>
          </a:p>
        </p:txBody>
      </p:sp>
      <p:sp>
        <p:nvSpPr>
          <p:cNvPr id="38918" name="文本框 3"/>
          <p:cNvSpPr txBox="1"/>
          <p:nvPr/>
        </p:nvSpPr>
        <p:spPr>
          <a:xfrm>
            <a:off x="4484688" y="6110288"/>
            <a:ext cx="1793875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 (%BX)</a:t>
            </a:r>
          </a:p>
        </p:txBody>
      </p:sp>
      <p:sp>
        <p:nvSpPr>
          <p:cNvPr id="38919" name="文本框 4"/>
          <p:cNvSpPr txBox="1"/>
          <p:nvPr/>
        </p:nvSpPr>
        <p:spPr>
          <a:xfrm>
            <a:off x="4484688" y="2598738"/>
            <a:ext cx="1652587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/>
          <p:nvPr/>
        </p:nvSpPr>
        <p:spPr>
          <a:xfrm>
            <a:off x="1042988" y="404813"/>
            <a:ext cx="35306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段内直接寻址</a:t>
            </a:r>
          </a:p>
        </p:txBody>
      </p:sp>
      <p:sp>
        <p:nvSpPr>
          <p:cNvPr id="39938" name="Text Box 3"/>
          <p:cNvSpPr txBox="1"/>
          <p:nvPr/>
        </p:nvSpPr>
        <p:spPr>
          <a:xfrm>
            <a:off x="2209800" y="1371600"/>
            <a:ext cx="5943600" cy="427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转向的有效地址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(IP) +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(8bit/16bit)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4572000" y="2362200"/>
          <a:ext cx="38862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3" imgW="2705100" imgH="1047750" progId="Paint.Picture">
                  <p:embed/>
                </p:oleObj>
              </mc:Choice>
              <mc:Fallback>
                <p:oleObj r:id="rId3" imgW="2705100" imgH="10477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362200"/>
                        <a:ext cx="3886200" cy="1504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1447800" y="4343400"/>
          <a:ext cx="7010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5" imgW="4705350" imgH="962025" progId="Paint.Picture">
                  <p:embed/>
                </p:oleObj>
              </mc:Choice>
              <mc:Fallback>
                <p:oleObj r:id="rId5" imgW="4705350" imgH="9620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4343400"/>
                        <a:ext cx="7010400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6"/>
          <p:cNvGrpSpPr/>
          <p:nvPr/>
        </p:nvGrpSpPr>
        <p:grpSpPr>
          <a:xfrm>
            <a:off x="3505200" y="1828800"/>
            <a:ext cx="2590800" cy="2819400"/>
            <a:chOff x="2208" y="1152"/>
            <a:chExt cx="1632" cy="1776"/>
          </a:xfrm>
        </p:grpSpPr>
        <p:sp>
          <p:nvSpPr>
            <p:cNvPr id="39942" name="Oval 7"/>
            <p:cNvSpPr/>
            <p:nvPr/>
          </p:nvSpPr>
          <p:spPr>
            <a:xfrm>
              <a:off x="2208" y="2736"/>
              <a:ext cx="288" cy="192"/>
            </a:xfrm>
            <a:prstGeom prst="ellipse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Line 8"/>
            <p:cNvSpPr/>
            <p:nvPr/>
          </p:nvSpPr>
          <p:spPr>
            <a:xfrm flipH="1">
              <a:off x="2400" y="1152"/>
              <a:ext cx="1440" cy="1584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21513" name="Group 9"/>
          <p:cNvGrpSpPr/>
          <p:nvPr/>
        </p:nvGrpSpPr>
        <p:grpSpPr>
          <a:xfrm>
            <a:off x="2209800" y="1752600"/>
            <a:ext cx="2514600" cy="4038600"/>
            <a:chOff x="1392" y="1104"/>
            <a:chExt cx="1584" cy="2544"/>
          </a:xfrm>
        </p:grpSpPr>
        <p:grpSp>
          <p:nvGrpSpPr>
            <p:cNvPr id="39945" name="Group 10"/>
            <p:cNvGrpSpPr/>
            <p:nvPr/>
          </p:nvGrpSpPr>
          <p:grpSpPr>
            <a:xfrm>
              <a:off x="1392" y="1104"/>
              <a:ext cx="624" cy="2544"/>
              <a:chOff x="1392" y="1104"/>
              <a:chExt cx="624" cy="2544"/>
            </a:xfrm>
          </p:grpSpPr>
          <p:sp>
            <p:nvSpPr>
              <p:cNvPr id="39946" name="Line 11"/>
              <p:cNvSpPr/>
              <p:nvPr/>
            </p:nvSpPr>
            <p:spPr>
              <a:xfrm>
                <a:off x="1728" y="1104"/>
                <a:ext cx="48" cy="2352"/>
              </a:xfrm>
              <a:prstGeom prst="line">
                <a:avLst/>
              </a:prstGeom>
              <a:ln w="12700" cap="sq" cmpd="sng">
                <a:solidFill>
                  <a:srgbClr val="FF3300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9947" name="Oval 12"/>
              <p:cNvSpPr/>
              <p:nvPr/>
            </p:nvSpPr>
            <p:spPr>
              <a:xfrm>
                <a:off x="1392" y="3408"/>
                <a:ext cx="624" cy="240"/>
              </a:xfrm>
              <a:prstGeom prst="ellipse">
                <a:avLst/>
              </a:prstGeom>
              <a:noFill/>
              <a:ln w="12700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48" name="Line 13"/>
            <p:cNvSpPr/>
            <p:nvPr/>
          </p:nvSpPr>
          <p:spPr>
            <a:xfrm>
              <a:off x="1968" y="1152"/>
              <a:ext cx="1008" cy="1152"/>
            </a:xfrm>
            <a:prstGeom prst="line">
              <a:avLst/>
            </a:prstGeom>
            <a:ln w="127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21518" name="Group 14"/>
          <p:cNvGrpSpPr/>
          <p:nvPr/>
        </p:nvGrpSpPr>
        <p:grpSpPr>
          <a:xfrm>
            <a:off x="2209800" y="1752600"/>
            <a:ext cx="3505200" cy="3200400"/>
            <a:chOff x="1392" y="1104"/>
            <a:chExt cx="2208" cy="2016"/>
          </a:xfrm>
        </p:grpSpPr>
        <p:sp>
          <p:nvSpPr>
            <p:cNvPr id="39950" name="Line 15"/>
            <p:cNvSpPr/>
            <p:nvPr/>
          </p:nvSpPr>
          <p:spPr>
            <a:xfrm>
              <a:off x="3168" y="1104"/>
              <a:ext cx="432" cy="672"/>
            </a:xfrm>
            <a:prstGeom prst="line">
              <a:avLst/>
            </a:prstGeom>
            <a:ln w="12700" cap="sq" cmpd="sng">
              <a:solidFill>
                <a:schemeClr val="hlink"/>
              </a:solidFill>
              <a:prstDash val="solid"/>
              <a:round/>
              <a:headEnd type="none" w="sm" len="sm"/>
              <a:tailEnd type="triangle" w="sm" len="sm"/>
            </a:ln>
          </p:spPr>
        </p:sp>
        <p:grpSp>
          <p:nvGrpSpPr>
            <p:cNvPr id="39951" name="Group 16"/>
            <p:cNvGrpSpPr/>
            <p:nvPr/>
          </p:nvGrpSpPr>
          <p:grpSpPr>
            <a:xfrm>
              <a:off x="1392" y="1152"/>
              <a:ext cx="1632" cy="1968"/>
              <a:chOff x="1392" y="1152"/>
              <a:chExt cx="1632" cy="1968"/>
            </a:xfrm>
          </p:grpSpPr>
          <p:sp>
            <p:nvSpPr>
              <p:cNvPr id="39952" name="Oval 17"/>
              <p:cNvSpPr/>
              <p:nvPr/>
            </p:nvSpPr>
            <p:spPr>
              <a:xfrm>
                <a:off x="1392" y="2880"/>
                <a:ext cx="624" cy="240"/>
              </a:xfrm>
              <a:prstGeom prst="ellipse">
                <a:avLst/>
              </a:prstGeom>
              <a:noFill/>
              <a:ln w="12700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53" name="Line 18"/>
              <p:cNvSpPr/>
              <p:nvPr/>
            </p:nvSpPr>
            <p:spPr>
              <a:xfrm flipH="1">
                <a:off x="1920" y="1152"/>
                <a:ext cx="1104" cy="1776"/>
              </a:xfrm>
              <a:prstGeom prst="line">
                <a:avLst/>
              </a:prstGeom>
              <a:ln w="12700" cap="sq" cmpd="sng">
                <a:solidFill>
                  <a:schemeClr val="hlink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</p:grpSp>
      </p:grpSp>
      <p:pic>
        <p:nvPicPr>
          <p:cNvPr id="39954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700" y="60325"/>
            <a:ext cx="2665413" cy="134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73050" y="404813"/>
            <a:ext cx="8763000" cy="618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指令格式说明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SHORT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QUEST</a:t>
            </a:r>
            <a:r>
              <a:rPr kumimoji="1" lang="en-US" altLang="zh-CN" b="1" kern="1200" cap="none" spc="0" normalizeH="0" baseline="3000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      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其中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QUEST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表示转移的符号地址，操作符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SHORT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表示是个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位带符号数，数的范围是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80H ~ 7FH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，即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-128 ~ +127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。它只能相对于当前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IP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（转移指令的下一条指令的首地址）所指的位置作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-128 ~ +127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范围内跳转，所以称为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短跳转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pitchFamily="2" charset="2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2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NEAR  PTR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PROGA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其中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PROGA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表示转移的符号地址，操作符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NEAR  PRT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表示是个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16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位带符号数，数的范围是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8000H ~ 7FFFH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，即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-32768 ~ +32767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。它只能相对于当前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IP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所指的位置作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-32768 ~ +32767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范围内跳转，所以称为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近跳转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</a:p>
        </p:txBody>
      </p:sp>
      <p:sp>
        <p:nvSpPr>
          <p:cNvPr id="40962" name="Rectangle 6"/>
          <p:cNvSpPr/>
          <p:nvPr/>
        </p:nvSpPr>
        <p:spPr>
          <a:xfrm>
            <a:off x="468313" y="260350"/>
            <a:ext cx="4754562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段内直接寻址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2"/>
          <p:cNvGraphicFramePr>
            <a:graphicFrameLocks noChangeAspect="1"/>
          </p:cNvGraphicFramePr>
          <p:nvPr/>
        </p:nvGraphicFramePr>
        <p:xfrm>
          <a:off x="1828800" y="2997200"/>
          <a:ext cx="7315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3" imgW="4695825" imgH="962025" progId="Paint.Picture">
                  <p:embed/>
                </p:oleObj>
              </mc:Choice>
              <mc:Fallback>
                <p:oleObj r:id="rId3" imgW="4695825" imgH="9620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997200"/>
                        <a:ext cx="73152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4572000" y="838200"/>
          <a:ext cx="312420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5" imgW="2047875" imgH="1247775" progId="Paint.Picture">
                  <p:embed/>
                </p:oleObj>
              </mc:Choice>
              <mc:Fallback>
                <p:oleObj r:id="rId5" imgW="2047875" imgH="12477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838200"/>
                        <a:ext cx="3124200" cy="190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4"/>
          <p:cNvSpPr/>
          <p:nvPr/>
        </p:nvSpPr>
        <p:spPr>
          <a:xfrm>
            <a:off x="1676400" y="4876800"/>
            <a:ext cx="6781800" cy="10795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NEAR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NEXT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近转移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-32768 ~ +32767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SHORT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NEXT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短转移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-128 ~ +127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</a:t>
            </a:r>
          </a:p>
        </p:txBody>
      </p:sp>
      <p:sp>
        <p:nvSpPr>
          <p:cNvPr id="41988" name="Oval 5"/>
          <p:cNvSpPr/>
          <p:nvPr/>
        </p:nvSpPr>
        <p:spPr>
          <a:xfrm>
            <a:off x="3132138" y="4017963"/>
            <a:ext cx="431800" cy="622300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Oval 6"/>
          <p:cNvSpPr/>
          <p:nvPr/>
        </p:nvSpPr>
        <p:spPr>
          <a:xfrm>
            <a:off x="3995738" y="3860800"/>
            <a:ext cx="431800" cy="360363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Oval 7"/>
          <p:cNvSpPr/>
          <p:nvPr/>
        </p:nvSpPr>
        <p:spPr>
          <a:xfrm>
            <a:off x="2771775" y="2924175"/>
            <a:ext cx="792163" cy="360363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Line 8"/>
          <p:cNvSpPr/>
          <p:nvPr/>
        </p:nvSpPr>
        <p:spPr>
          <a:xfrm>
            <a:off x="3563938" y="3860800"/>
            <a:ext cx="503237" cy="7302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2" name="Line 9"/>
          <p:cNvSpPr/>
          <p:nvPr/>
        </p:nvSpPr>
        <p:spPr>
          <a:xfrm flipH="1">
            <a:off x="3492500" y="3860800"/>
            <a:ext cx="71438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3" name="Line 10"/>
          <p:cNvSpPr/>
          <p:nvPr/>
        </p:nvSpPr>
        <p:spPr>
          <a:xfrm flipV="1">
            <a:off x="3563938" y="3141663"/>
            <a:ext cx="0" cy="7191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/>
          <p:nvPr/>
        </p:nvSpPr>
        <p:spPr>
          <a:xfrm>
            <a:off x="179388" y="1320800"/>
            <a:ext cx="8659812" cy="51323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(2)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段内间接寻址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转向的有效地址是一个寄存器或存储单元的内容。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（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可用除立即数以外的任何一种数据寻址方式得到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例：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TABLE = 20A2H   (BX) = 1256H    (SI) = 528EH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(DS) = 2000H  (232F8H) = 3280H  (264E4H) = 2450H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Dotum" pitchFamily="34" charset="-127"/>
                <a:ea typeface="Dotum" pitchFamily="34" charset="-127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BX                                                     ; (IP)=1256H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TABLE[BX]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TABLE[BX]               ; (IP)=3280H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[BX][SI]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[BX][SI]                      ; (IP)=2450H</a:t>
            </a:r>
          </a:p>
        </p:txBody>
      </p:sp>
      <p:pic>
        <p:nvPicPr>
          <p:cNvPr id="4301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333375"/>
            <a:ext cx="4895850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文本框 2"/>
          <p:cNvSpPr txBox="1"/>
          <p:nvPr/>
        </p:nvSpPr>
        <p:spPr>
          <a:xfrm>
            <a:off x="2273300" y="3995738"/>
            <a:ext cx="1933575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 *%BX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/>
          <p:cNvSpPr txBox="1"/>
          <p:nvPr/>
        </p:nvSpPr>
        <p:spPr>
          <a:xfrm>
            <a:off x="712788" y="4019550"/>
            <a:ext cx="3614737" cy="1930400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ot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code1  segment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jmp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far ptr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next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code1  ends</a:t>
            </a:r>
          </a:p>
        </p:txBody>
      </p:sp>
      <p:sp>
        <p:nvSpPr>
          <p:cNvPr id="44034" name="Text Box 3"/>
          <p:cNvSpPr txBox="1"/>
          <p:nvPr/>
        </p:nvSpPr>
        <p:spPr>
          <a:xfrm>
            <a:off x="4675188" y="3638550"/>
            <a:ext cx="2981325" cy="1930400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ot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code2  segment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next:   …...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code2  ends</a:t>
            </a:r>
          </a:p>
        </p:txBody>
      </p:sp>
      <p:sp>
        <p:nvSpPr>
          <p:cNvPr id="44035" name="Text Box 4"/>
          <p:cNvSpPr txBox="1"/>
          <p:nvPr/>
        </p:nvSpPr>
        <p:spPr>
          <a:xfrm>
            <a:off x="179388" y="1352550"/>
            <a:ext cx="8424862" cy="216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(3)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段间直接寻址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用指令中提供的转向段地址和偏移地址取代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CS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IP</a:t>
            </a:r>
            <a:endPara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Monotype Sort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：</a:t>
            </a:r>
          </a:p>
        </p:txBody>
      </p:sp>
      <p:sp>
        <p:nvSpPr>
          <p:cNvPr id="44036" name="Line 5"/>
          <p:cNvSpPr/>
          <p:nvPr/>
        </p:nvSpPr>
        <p:spPr>
          <a:xfrm flipV="1">
            <a:off x="3708400" y="4632325"/>
            <a:ext cx="1020763" cy="381000"/>
          </a:xfrm>
          <a:prstGeom prst="line">
            <a:avLst/>
          </a:prstGeom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403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63" y="63500"/>
            <a:ext cx="2895600" cy="194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6"/>
          <p:cNvSpPr/>
          <p:nvPr/>
        </p:nvSpPr>
        <p:spPr>
          <a:xfrm>
            <a:off x="0" y="260350"/>
            <a:ext cx="76962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(3)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段间直接寻址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FAR    PTR   NEXTROUNT</a:t>
            </a:r>
          </a:p>
        </p:txBody>
      </p:sp>
      <p:sp>
        <p:nvSpPr>
          <p:cNvPr id="45059" name="Line 37"/>
          <p:cNvSpPr/>
          <p:nvPr/>
        </p:nvSpPr>
        <p:spPr>
          <a:xfrm>
            <a:off x="6096000" y="1479550"/>
            <a:ext cx="0" cy="2743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0" name="Line 38"/>
          <p:cNvSpPr/>
          <p:nvPr/>
        </p:nvSpPr>
        <p:spPr>
          <a:xfrm>
            <a:off x="7620000" y="1479550"/>
            <a:ext cx="0" cy="2743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Rectangle 39"/>
          <p:cNvSpPr/>
          <p:nvPr/>
        </p:nvSpPr>
        <p:spPr>
          <a:xfrm>
            <a:off x="6096000" y="26987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5062" name="Rectangle 40"/>
          <p:cNvSpPr/>
          <p:nvPr/>
        </p:nvSpPr>
        <p:spPr>
          <a:xfrm>
            <a:off x="6096000" y="23939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45063" name="Rectangle 41"/>
          <p:cNvSpPr/>
          <p:nvPr/>
        </p:nvSpPr>
        <p:spPr>
          <a:xfrm>
            <a:off x="6096000" y="30035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45064" name="Rectangle 42"/>
          <p:cNvSpPr/>
          <p:nvPr/>
        </p:nvSpPr>
        <p:spPr>
          <a:xfrm>
            <a:off x="6096000" y="33083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45065" name="Rectangle 43"/>
          <p:cNvSpPr/>
          <p:nvPr/>
        </p:nvSpPr>
        <p:spPr>
          <a:xfrm>
            <a:off x="6096000" y="36131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5066" name="Line 44"/>
          <p:cNvSpPr/>
          <p:nvPr/>
        </p:nvSpPr>
        <p:spPr>
          <a:xfrm>
            <a:off x="6096000" y="1631950"/>
            <a:ext cx="1524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45067" name="Rectangle 45"/>
          <p:cNvSpPr/>
          <p:nvPr/>
        </p:nvSpPr>
        <p:spPr>
          <a:xfrm>
            <a:off x="5867400" y="4146550"/>
            <a:ext cx="412750" cy="3683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</p:txBody>
      </p:sp>
      <p:sp>
        <p:nvSpPr>
          <p:cNvPr id="45068" name="Rectangle 46"/>
          <p:cNvSpPr/>
          <p:nvPr/>
        </p:nvSpPr>
        <p:spPr>
          <a:xfrm>
            <a:off x="7391400" y="4146550"/>
            <a:ext cx="412750" cy="3683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</p:txBody>
      </p:sp>
      <p:sp>
        <p:nvSpPr>
          <p:cNvPr id="45069" name="Line 47"/>
          <p:cNvSpPr/>
          <p:nvPr/>
        </p:nvSpPr>
        <p:spPr>
          <a:xfrm>
            <a:off x="6096000" y="4375150"/>
            <a:ext cx="0" cy="21336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70" name="Line 48"/>
          <p:cNvSpPr/>
          <p:nvPr/>
        </p:nvSpPr>
        <p:spPr>
          <a:xfrm>
            <a:off x="7620000" y="4375150"/>
            <a:ext cx="0" cy="21336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71" name="Line 49"/>
          <p:cNvSpPr/>
          <p:nvPr/>
        </p:nvSpPr>
        <p:spPr>
          <a:xfrm>
            <a:off x="6096000" y="5060950"/>
            <a:ext cx="1524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45072" name="Rectangle 50"/>
          <p:cNvSpPr/>
          <p:nvPr/>
        </p:nvSpPr>
        <p:spPr>
          <a:xfrm>
            <a:off x="6096000" y="57467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5073" name="Text Box 51"/>
          <p:cNvSpPr txBox="1"/>
          <p:nvPr/>
        </p:nvSpPr>
        <p:spPr>
          <a:xfrm>
            <a:off x="4876800" y="1708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CS=0000H</a:t>
            </a:r>
          </a:p>
        </p:txBody>
      </p:sp>
      <p:sp>
        <p:nvSpPr>
          <p:cNvPr id="45074" name="Text Box 52"/>
          <p:cNvSpPr txBox="1"/>
          <p:nvPr/>
        </p:nvSpPr>
        <p:spPr>
          <a:xfrm>
            <a:off x="4876800" y="14795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CS→</a:t>
            </a:r>
          </a:p>
        </p:txBody>
      </p:sp>
      <p:sp>
        <p:nvSpPr>
          <p:cNvPr id="45075" name="Text Box 53"/>
          <p:cNvSpPr txBox="1"/>
          <p:nvPr/>
        </p:nvSpPr>
        <p:spPr>
          <a:xfrm>
            <a:off x="7620000" y="16319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</a:p>
        </p:txBody>
      </p:sp>
      <p:sp>
        <p:nvSpPr>
          <p:cNvPr id="45076" name="Text Box 54"/>
          <p:cNvSpPr txBox="1"/>
          <p:nvPr/>
        </p:nvSpPr>
        <p:spPr>
          <a:xfrm>
            <a:off x="7620000" y="23939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02000</a:t>
            </a:r>
          </a:p>
        </p:txBody>
      </p:sp>
      <p:sp>
        <p:nvSpPr>
          <p:cNvPr id="45077" name="Text Box 55"/>
          <p:cNvSpPr txBox="1"/>
          <p:nvPr/>
        </p:nvSpPr>
        <p:spPr>
          <a:xfrm>
            <a:off x="4859338" y="2276475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IP→</a:t>
            </a:r>
          </a:p>
        </p:txBody>
      </p:sp>
      <p:sp>
        <p:nvSpPr>
          <p:cNvPr id="45078" name="Text Box 56"/>
          <p:cNvSpPr txBox="1"/>
          <p:nvPr/>
        </p:nvSpPr>
        <p:spPr>
          <a:xfrm>
            <a:off x="4876800" y="2470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IP=2000H</a:t>
            </a:r>
          </a:p>
        </p:txBody>
      </p:sp>
      <p:sp>
        <p:nvSpPr>
          <p:cNvPr id="45079" name="Text Box 57"/>
          <p:cNvSpPr txBox="1"/>
          <p:nvPr/>
        </p:nvSpPr>
        <p:spPr>
          <a:xfrm>
            <a:off x="4876800" y="49085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CS→</a:t>
            </a:r>
          </a:p>
        </p:txBody>
      </p:sp>
      <p:sp>
        <p:nvSpPr>
          <p:cNvPr id="45080" name="Text Box 58"/>
          <p:cNvSpPr txBox="1"/>
          <p:nvPr/>
        </p:nvSpPr>
        <p:spPr>
          <a:xfrm>
            <a:off x="4876800" y="5137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CS=1000H</a:t>
            </a:r>
          </a:p>
        </p:txBody>
      </p:sp>
      <p:sp>
        <p:nvSpPr>
          <p:cNvPr id="45081" name="Text Box 59"/>
          <p:cNvSpPr txBox="1"/>
          <p:nvPr/>
        </p:nvSpPr>
        <p:spPr>
          <a:xfrm>
            <a:off x="4419600" y="5746750"/>
            <a:ext cx="1676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NEXTROUNT</a:t>
            </a:r>
          </a:p>
        </p:txBody>
      </p:sp>
      <p:sp>
        <p:nvSpPr>
          <p:cNvPr id="45082" name="Text Box 60"/>
          <p:cNvSpPr txBox="1"/>
          <p:nvPr/>
        </p:nvSpPr>
        <p:spPr>
          <a:xfrm>
            <a:off x="4876800" y="59753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IP=0132H</a:t>
            </a:r>
          </a:p>
        </p:txBody>
      </p:sp>
      <p:sp>
        <p:nvSpPr>
          <p:cNvPr id="45083" name="Text Box 61"/>
          <p:cNvSpPr txBox="1"/>
          <p:nvPr/>
        </p:nvSpPr>
        <p:spPr>
          <a:xfrm>
            <a:off x="7596188" y="5661025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10132</a:t>
            </a:r>
          </a:p>
        </p:txBody>
      </p:sp>
      <p:sp>
        <p:nvSpPr>
          <p:cNvPr id="45084" name="Text Box 62"/>
          <p:cNvSpPr txBox="1"/>
          <p:nvPr/>
        </p:nvSpPr>
        <p:spPr>
          <a:xfrm>
            <a:off x="7620000" y="4941888"/>
            <a:ext cx="914400" cy="366712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</a:p>
        </p:txBody>
      </p:sp>
      <p:sp>
        <p:nvSpPr>
          <p:cNvPr id="45085" name="AutoShape 63"/>
          <p:cNvSpPr/>
          <p:nvPr/>
        </p:nvSpPr>
        <p:spPr>
          <a:xfrm>
            <a:off x="7620000" y="2698750"/>
            <a:ext cx="152400" cy="609600"/>
          </a:xfrm>
          <a:prstGeom prst="rightBrace">
            <a:avLst>
              <a:gd name="adj1" fmla="val 33314"/>
              <a:gd name="adj2" fmla="val 50000"/>
            </a:avLst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6" name="AutoShape 64"/>
          <p:cNvSpPr/>
          <p:nvPr/>
        </p:nvSpPr>
        <p:spPr>
          <a:xfrm>
            <a:off x="7620000" y="3308350"/>
            <a:ext cx="152400" cy="609600"/>
          </a:xfrm>
          <a:prstGeom prst="rightBrace">
            <a:avLst>
              <a:gd name="adj1" fmla="val 33314"/>
              <a:gd name="adj2" fmla="val 50000"/>
            </a:avLst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7" name="Text Box 65"/>
          <p:cNvSpPr txBox="1"/>
          <p:nvPr/>
        </p:nvSpPr>
        <p:spPr>
          <a:xfrm>
            <a:off x="7848600" y="28511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45088" name="Text Box 66"/>
          <p:cNvSpPr txBox="1"/>
          <p:nvPr/>
        </p:nvSpPr>
        <p:spPr>
          <a:xfrm>
            <a:off x="7848600" y="33845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45089" name="Freeform 67"/>
          <p:cNvSpPr/>
          <p:nvPr/>
        </p:nvSpPr>
        <p:spPr>
          <a:xfrm>
            <a:off x="5724525" y="3933825"/>
            <a:ext cx="381000" cy="18288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432" h="1152">
                <a:moveTo>
                  <a:pt x="432" y="0"/>
                </a:moveTo>
                <a:cubicBezTo>
                  <a:pt x="216" y="216"/>
                  <a:pt x="0" y="432"/>
                  <a:pt x="0" y="624"/>
                </a:cubicBezTo>
                <a:cubicBezTo>
                  <a:pt x="0" y="816"/>
                  <a:pt x="216" y="984"/>
                  <a:pt x="432" y="115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/>
          <p:nvPr/>
        </p:nvSpPr>
        <p:spPr>
          <a:xfrm>
            <a:off x="395288" y="1233488"/>
            <a:ext cx="8424862" cy="4067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8086(8088)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基本指令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-133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80286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增加保护方式指令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80386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开始扩展为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位指令系统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80386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新增许多位操作指令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80486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条指令：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条特权指令，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条交换指令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Pentium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条指令，如处理器识别指令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CPUID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Pentium Pro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增加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条指令，如条件传送指令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CMOV.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79388" y="388938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的指令条数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79388" y="1416050"/>
            <a:ext cx="8355013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(4)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段间间接寻址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用存储器中的两个相继字的内容取代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CS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和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（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Webdings" panose="05030102010509060703" pitchFamily="18" charset="2"/>
              </a:rPr>
              <a:t>存储单元的地址可用存储器寻址方式得到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）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[INTERS+BX]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PA=(DS)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4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+ (BX) + INTERS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        (PA+1, PA)→IP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        (PA+3, PA+2) →CS</a:t>
            </a:r>
          </a:p>
        </p:txBody>
      </p:sp>
      <p:pic>
        <p:nvPicPr>
          <p:cNvPr id="4608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620713"/>
            <a:ext cx="5362575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49375" y="3198813"/>
            <a:ext cx="2868613" cy="460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INTERS</a:t>
            </a:r>
            <a:r>
              <a:rPr kumimoji="1" lang="en-US" altLang="zh-CN" noProof="0" dirty="0">
                <a:latin typeface="+mn-lt"/>
                <a:ea typeface="宋体" panose="02010600030101010101" pitchFamily="2" charset="-122"/>
                <a:cs typeface="+mn-cs"/>
                <a:sym typeface="+mn-ea"/>
              </a:rPr>
              <a:t>(%BX)</a:t>
            </a:r>
            <a:endParaRPr lang="en-US" altLang="zh-CN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990600"/>
            <a:ext cx="89154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(4)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段间间接寻址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   [INTERS+BX]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DS=3000H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BX=1200H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INTERS=0020H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则存储单元的物理地址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PA=30000+0020+1200=31200H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指令执行前，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CS=0000H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IP=1000H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=01H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31222H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指令执行后，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CS=1000H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IP=0140H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=01H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31222H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0" y="47625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81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7655" marR="0" lvl="0" indent="-2876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   [INTERS+BX]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指令存储和执行情况：</a:t>
            </a:r>
          </a:p>
        </p:txBody>
      </p:sp>
      <p:grpSp>
        <p:nvGrpSpPr>
          <p:cNvPr id="48131" name="Group 51"/>
          <p:cNvGrpSpPr/>
          <p:nvPr/>
        </p:nvGrpSpPr>
        <p:grpSpPr>
          <a:xfrm>
            <a:off x="228600" y="1196975"/>
            <a:ext cx="8915400" cy="5486400"/>
            <a:chOff x="144" y="864"/>
            <a:chExt cx="5616" cy="3456"/>
          </a:xfrm>
        </p:grpSpPr>
        <p:sp>
          <p:nvSpPr>
            <p:cNvPr id="48132" name="Line 52"/>
            <p:cNvSpPr/>
            <p:nvPr/>
          </p:nvSpPr>
          <p:spPr>
            <a:xfrm>
              <a:off x="1104" y="1152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3" name="Line 53"/>
            <p:cNvSpPr/>
            <p:nvPr/>
          </p:nvSpPr>
          <p:spPr>
            <a:xfrm>
              <a:off x="2064" y="1152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4" name="Rectangle 54"/>
            <p:cNvSpPr/>
            <p:nvPr/>
          </p:nvSpPr>
          <p:spPr>
            <a:xfrm>
              <a:off x="1104" y="1728"/>
              <a:ext cx="960" cy="96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JMP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DWORD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PTR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INTER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[BX]</a:t>
              </a:r>
            </a:p>
          </p:txBody>
        </p:sp>
        <p:sp>
          <p:nvSpPr>
            <p:cNvPr id="48135" name="Line 55"/>
            <p:cNvSpPr/>
            <p:nvPr/>
          </p:nvSpPr>
          <p:spPr>
            <a:xfrm>
              <a:off x="1104" y="1248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36" name="Rectangle 56"/>
            <p:cNvSpPr/>
            <p:nvPr/>
          </p:nvSpPr>
          <p:spPr>
            <a:xfrm>
              <a:off x="960" y="2832"/>
              <a:ext cx="260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48137" name="Rectangle 57"/>
            <p:cNvSpPr/>
            <p:nvPr/>
          </p:nvSpPr>
          <p:spPr>
            <a:xfrm>
              <a:off x="1920" y="2832"/>
              <a:ext cx="260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48138" name="Line 58"/>
            <p:cNvSpPr/>
            <p:nvPr/>
          </p:nvSpPr>
          <p:spPr>
            <a:xfrm>
              <a:off x="1104" y="297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59"/>
            <p:cNvSpPr/>
            <p:nvPr/>
          </p:nvSpPr>
          <p:spPr>
            <a:xfrm>
              <a:off x="2064" y="297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0" name="Line 60"/>
            <p:cNvSpPr/>
            <p:nvPr/>
          </p:nvSpPr>
          <p:spPr>
            <a:xfrm>
              <a:off x="1104" y="3408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41" name="Rectangle 61"/>
            <p:cNvSpPr/>
            <p:nvPr/>
          </p:nvSpPr>
          <p:spPr>
            <a:xfrm>
              <a:off x="1104" y="38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2" name="Text Box 62"/>
            <p:cNvSpPr txBox="1"/>
            <p:nvPr/>
          </p:nvSpPr>
          <p:spPr>
            <a:xfrm>
              <a:off x="336" y="129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CS=0000H</a:t>
              </a:r>
            </a:p>
          </p:txBody>
        </p:sp>
        <p:sp>
          <p:nvSpPr>
            <p:cNvPr id="48143" name="Text Box 63"/>
            <p:cNvSpPr txBox="1"/>
            <p:nvPr/>
          </p:nvSpPr>
          <p:spPr>
            <a:xfrm>
              <a:off x="336" y="115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48144" name="Text Box 64"/>
            <p:cNvSpPr txBox="1"/>
            <p:nvPr/>
          </p:nvSpPr>
          <p:spPr>
            <a:xfrm>
              <a:off x="2064" y="12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</a:p>
          </p:txBody>
        </p:sp>
        <p:sp>
          <p:nvSpPr>
            <p:cNvPr id="48145" name="Text Box 65"/>
            <p:cNvSpPr txBox="1"/>
            <p:nvPr/>
          </p:nvSpPr>
          <p:spPr>
            <a:xfrm>
              <a:off x="2064" y="172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01000</a:t>
              </a:r>
            </a:p>
          </p:txBody>
        </p:sp>
        <p:sp>
          <p:nvSpPr>
            <p:cNvPr id="48146" name="Text Box 66"/>
            <p:cNvSpPr txBox="1"/>
            <p:nvPr/>
          </p:nvSpPr>
          <p:spPr>
            <a:xfrm>
              <a:off x="336" y="163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IP→</a:t>
              </a:r>
            </a:p>
          </p:txBody>
        </p:sp>
        <p:sp>
          <p:nvSpPr>
            <p:cNvPr id="48147" name="Text Box 67"/>
            <p:cNvSpPr txBox="1"/>
            <p:nvPr/>
          </p:nvSpPr>
          <p:spPr>
            <a:xfrm>
              <a:off x="336" y="177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IP=1000H</a:t>
              </a:r>
            </a:p>
          </p:txBody>
        </p:sp>
        <p:sp>
          <p:nvSpPr>
            <p:cNvPr id="48148" name="Text Box 68"/>
            <p:cNvSpPr txBox="1"/>
            <p:nvPr/>
          </p:nvSpPr>
          <p:spPr>
            <a:xfrm>
              <a:off x="336" y="331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48149" name="Text Box 69"/>
            <p:cNvSpPr txBox="1"/>
            <p:nvPr/>
          </p:nvSpPr>
          <p:spPr>
            <a:xfrm>
              <a:off x="336" y="345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CS=1000H</a:t>
              </a:r>
            </a:p>
          </p:txBody>
        </p:sp>
        <p:sp>
          <p:nvSpPr>
            <p:cNvPr id="48150" name="Text Box 70"/>
            <p:cNvSpPr txBox="1"/>
            <p:nvPr/>
          </p:nvSpPr>
          <p:spPr>
            <a:xfrm>
              <a:off x="144" y="3744"/>
              <a:ext cx="105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IP→</a:t>
              </a:r>
            </a:p>
          </p:txBody>
        </p:sp>
        <p:sp>
          <p:nvSpPr>
            <p:cNvPr id="48151" name="Text Box 71"/>
            <p:cNvSpPr txBox="1"/>
            <p:nvPr/>
          </p:nvSpPr>
          <p:spPr>
            <a:xfrm>
              <a:off x="336" y="398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IP=0140H</a:t>
              </a:r>
            </a:p>
          </p:txBody>
        </p:sp>
        <p:sp>
          <p:nvSpPr>
            <p:cNvPr id="48152" name="Text Box 72"/>
            <p:cNvSpPr txBox="1"/>
            <p:nvPr/>
          </p:nvSpPr>
          <p:spPr>
            <a:xfrm>
              <a:off x="2064" y="384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10140</a:t>
              </a:r>
            </a:p>
          </p:txBody>
        </p:sp>
        <p:sp>
          <p:nvSpPr>
            <p:cNvPr id="48153" name="Text Box 73"/>
            <p:cNvSpPr txBox="1"/>
            <p:nvPr/>
          </p:nvSpPr>
          <p:spPr>
            <a:xfrm>
              <a:off x="2064" y="340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</a:t>
              </a:r>
            </a:p>
          </p:txBody>
        </p:sp>
        <p:sp>
          <p:nvSpPr>
            <p:cNvPr id="48154" name="Freeform 74"/>
            <p:cNvSpPr/>
            <p:nvPr/>
          </p:nvSpPr>
          <p:spPr>
            <a:xfrm>
              <a:off x="864" y="2688"/>
              <a:ext cx="240" cy="124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793"/>
                </a:cxn>
                <a:cxn ang="0">
                  <a:pos x="74" y="1465"/>
                </a:cxn>
              </a:cxnLst>
              <a:rect l="0" t="0" r="0" b="0"/>
              <a:pathLst>
                <a:path w="432" h="1152">
                  <a:moveTo>
                    <a:pt x="432" y="0"/>
                  </a:moveTo>
                  <a:cubicBezTo>
                    <a:pt x="216" y="216"/>
                    <a:pt x="0" y="432"/>
                    <a:pt x="0" y="624"/>
                  </a:cubicBezTo>
                  <a:cubicBezTo>
                    <a:pt x="0" y="816"/>
                    <a:pt x="216" y="984"/>
                    <a:pt x="432" y="1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Text Box 75"/>
            <p:cNvSpPr txBox="1"/>
            <p:nvPr/>
          </p:nvSpPr>
          <p:spPr>
            <a:xfrm>
              <a:off x="1392" y="864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代码段</a:t>
              </a:r>
            </a:p>
          </p:txBody>
        </p:sp>
        <p:sp>
          <p:nvSpPr>
            <p:cNvPr id="48156" name="Line 76"/>
            <p:cNvSpPr/>
            <p:nvPr/>
          </p:nvSpPr>
          <p:spPr>
            <a:xfrm>
              <a:off x="3696" y="1200"/>
              <a:ext cx="0" cy="244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57" name="Line 77"/>
            <p:cNvSpPr/>
            <p:nvPr/>
          </p:nvSpPr>
          <p:spPr>
            <a:xfrm>
              <a:off x="4656" y="1200"/>
              <a:ext cx="0" cy="244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58" name="Rectangle 78"/>
            <p:cNvSpPr/>
            <p:nvPr/>
          </p:nvSpPr>
          <p:spPr>
            <a:xfrm>
              <a:off x="3696" y="26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48159" name="Rectangle 79"/>
            <p:cNvSpPr/>
            <p:nvPr/>
          </p:nvSpPr>
          <p:spPr>
            <a:xfrm>
              <a:off x="3696" y="244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8160" name="Rectangle 80"/>
            <p:cNvSpPr/>
            <p:nvPr/>
          </p:nvSpPr>
          <p:spPr>
            <a:xfrm>
              <a:off x="3696" y="28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48161" name="Rectangle 81"/>
            <p:cNvSpPr/>
            <p:nvPr/>
          </p:nvSpPr>
          <p:spPr>
            <a:xfrm>
              <a:off x="3696" y="30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162" name="Line 82"/>
            <p:cNvSpPr/>
            <p:nvPr/>
          </p:nvSpPr>
          <p:spPr>
            <a:xfrm>
              <a:off x="3696" y="1296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63" name="Text Box 83"/>
            <p:cNvSpPr txBox="1"/>
            <p:nvPr/>
          </p:nvSpPr>
          <p:spPr>
            <a:xfrm>
              <a:off x="2928" y="134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DS=3000H</a:t>
              </a:r>
            </a:p>
          </p:txBody>
        </p:sp>
        <p:sp>
          <p:nvSpPr>
            <p:cNvPr id="48164" name="Text Box 84"/>
            <p:cNvSpPr txBox="1"/>
            <p:nvPr/>
          </p:nvSpPr>
          <p:spPr>
            <a:xfrm>
              <a:off x="2928" y="120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48165" name="Text Box 85"/>
            <p:cNvSpPr txBox="1"/>
            <p:nvPr/>
          </p:nvSpPr>
          <p:spPr>
            <a:xfrm>
              <a:off x="4656" y="129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30000</a:t>
              </a:r>
            </a:p>
          </p:txBody>
        </p:sp>
        <p:sp>
          <p:nvSpPr>
            <p:cNvPr id="48166" name="Text Box 86"/>
            <p:cNvSpPr txBox="1"/>
            <p:nvPr/>
          </p:nvSpPr>
          <p:spPr>
            <a:xfrm>
              <a:off x="4656" y="24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31220</a:t>
              </a:r>
            </a:p>
          </p:txBody>
        </p:sp>
        <p:sp>
          <p:nvSpPr>
            <p:cNvPr id="48167" name="Text Box 87"/>
            <p:cNvSpPr txBox="1"/>
            <p:nvPr/>
          </p:nvSpPr>
          <p:spPr>
            <a:xfrm>
              <a:off x="2784" y="235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INTER+BX</a:t>
              </a:r>
            </a:p>
          </p:txBody>
        </p:sp>
        <p:sp>
          <p:nvSpPr>
            <p:cNvPr id="48168" name="Text Box 88"/>
            <p:cNvSpPr txBox="1"/>
            <p:nvPr/>
          </p:nvSpPr>
          <p:spPr>
            <a:xfrm>
              <a:off x="3840" y="91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数据段</a:t>
              </a:r>
            </a:p>
          </p:txBody>
        </p:sp>
        <p:sp>
          <p:nvSpPr>
            <p:cNvPr id="48169" name="AutoShape 89"/>
            <p:cNvSpPr/>
            <p:nvPr/>
          </p:nvSpPr>
          <p:spPr>
            <a:xfrm>
              <a:off x="5040" y="2496"/>
              <a:ext cx="96" cy="384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0" name="AutoShape 90"/>
            <p:cNvSpPr/>
            <p:nvPr/>
          </p:nvSpPr>
          <p:spPr>
            <a:xfrm>
              <a:off x="5040" y="2880"/>
              <a:ext cx="96" cy="384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1" name="Text Box 91"/>
            <p:cNvSpPr txBox="1"/>
            <p:nvPr/>
          </p:nvSpPr>
          <p:spPr>
            <a:xfrm>
              <a:off x="5184" y="259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新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</a:p>
          </p:txBody>
        </p:sp>
        <p:sp>
          <p:nvSpPr>
            <p:cNvPr id="48172" name="Text Box 92"/>
            <p:cNvSpPr txBox="1"/>
            <p:nvPr/>
          </p:nvSpPr>
          <p:spPr>
            <a:xfrm>
              <a:off x="5184" y="292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新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48173" name="Text Box 93"/>
            <p:cNvSpPr txBox="1"/>
            <p:nvPr/>
          </p:nvSpPr>
          <p:spPr>
            <a:xfrm>
              <a:off x="4656" y="264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31221</a:t>
              </a:r>
            </a:p>
          </p:txBody>
        </p:sp>
        <p:sp>
          <p:nvSpPr>
            <p:cNvPr id="48174" name="Text Box 94"/>
            <p:cNvSpPr txBox="1"/>
            <p:nvPr/>
          </p:nvSpPr>
          <p:spPr>
            <a:xfrm>
              <a:off x="4656" y="283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31222</a:t>
              </a:r>
            </a:p>
          </p:txBody>
        </p:sp>
        <p:sp>
          <p:nvSpPr>
            <p:cNvPr id="48175" name="Text Box 95"/>
            <p:cNvSpPr txBox="1"/>
            <p:nvPr/>
          </p:nvSpPr>
          <p:spPr>
            <a:xfrm>
              <a:off x="4656" y="302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2514600" y="1905000"/>
            <a:ext cx="4876800" cy="3465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数据传送指令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算术指令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逻辑指令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hlinkClick r:id="" action="ppaction://noaction"/>
            </a:endParaRP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串处理指令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控制转移指令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处理机控制与杂项操作指令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27088" y="685800"/>
            <a:ext cx="513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2.  8086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的指令系统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0645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重点关注：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在学习汇编指令时，指令的功能是我们学习和掌握的重点，但要准确、有效地运用这些指令，我们还要熟悉系统对每条指令的一些规定或约束。因此，对指令要掌握以下几个方面内容：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指令操作数的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寻址方式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指令对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标志位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的影响、标志位对指令的影响；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指令的执行时间，对可完成同样功能的指令，要选用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执行时间短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的指令 。</a:t>
            </a:r>
          </a:p>
        </p:txBody>
      </p:sp>
      <p:sp>
        <p:nvSpPr>
          <p:cNvPr id="50178" name="Text Box 3"/>
          <p:cNvSpPr txBox="1"/>
          <p:nvPr/>
        </p:nvSpPr>
        <p:spPr>
          <a:xfrm>
            <a:off x="1905000" y="12192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79388" y="333375"/>
            <a:ext cx="8713788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数据传送指令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负责把数据、地址或立即数传送到寄存器、存储器或端口号寄存器。它相对于高级语言里的</a:t>
            </a:r>
            <a:r>
              <a:rPr kumimoji="1" lang="zh-CN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赋值语句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。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通用数据传送指令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累加器专用传送指令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XLAT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地址传送指令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LES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标志寄存器传送指令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POPF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类型转换指令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CBW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CWD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79388" y="1196975"/>
            <a:ext cx="87852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格式：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其中：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—Register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（寄存器），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—Memory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（存储器），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—Immediate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（立即数），它们可以是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位。 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：指令的功能是把源操作数（第二操作数）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AT&amp;T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语法中是第一操作数）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的值传给目的操作数（第一操作数）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AT&amp;T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语法中是第二操作数）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。指令执行后，目的操作数的值被改变，而源操作数的值不变。在存储单元是该指令的一个操作数时，该操作数的寻址方式可以是任意一种存储单元寻址方式。</a:t>
            </a:r>
          </a:p>
        </p:txBody>
      </p:sp>
      <p:sp>
        <p:nvSpPr>
          <p:cNvPr id="52227" name="Rectangle 6"/>
          <p:cNvSpPr/>
          <p:nvPr/>
        </p:nvSpPr>
        <p:spPr>
          <a:xfrm>
            <a:off x="539750" y="476250"/>
            <a:ext cx="68405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979613" y="2060575"/>
            <a:ext cx="6337300" cy="5762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/$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 %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971550" y="1341438"/>
            <a:ext cx="7332663" cy="4986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传送指令：    </a:t>
            </a:r>
            <a:r>
              <a:rPr lang="en-US" altLang="zh-CN" sz="2400" b="1" dirty="0">
                <a:solidFill>
                  <a:srgbClr val="000000"/>
                </a:solidFill>
              </a:rPr>
              <a:t>MOV    DST,  SRC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400" b="1" dirty="0">
                <a:solidFill>
                  <a:srgbClr val="000000"/>
                </a:solidFill>
              </a:rPr>
              <a:t>(DST)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  (</a:t>
            </a:r>
            <a:r>
              <a:rPr lang="en-US" altLang="zh-CN" sz="2400" b="1" dirty="0">
                <a:solidFill>
                  <a:srgbClr val="000000"/>
                </a:solidFill>
              </a:rPr>
              <a:t>SRC)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DST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不能同时为段寄存器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MOV  DS, ES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立即数不能直接送段寄存器 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MOV  DS, 2000H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DST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不能是立即数和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CS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DST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不能同时为存储器寻址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不影响标志位</a:t>
            </a:r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3251" name="Text Box 4"/>
          <p:cNvSpPr txBox="1"/>
          <p:nvPr/>
        </p:nvSpPr>
        <p:spPr>
          <a:xfrm>
            <a:off x="6732588" y="4868863"/>
            <a:ext cx="2195512" cy="854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AX, DSEG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DS, AX</a:t>
            </a:r>
          </a:p>
        </p:txBody>
      </p:sp>
      <p:sp>
        <p:nvSpPr>
          <p:cNvPr id="53252" name="Rectangle 5"/>
          <p:cNvSpPr/>
          <p:nvPr/>
        </p:nvSpPr>
        <p:spPr>
          <a:xfrm>
            <a:off x="6732588" y="4797425"/>
            <a:ext cx="2160587" cy="100806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/>
          </a:p>
        </p:txBody>
      </p:sp>
      <p:sp>
        <p:nvSpPr>
          <p:cNvPr id="53253" name="Rectangle 6"/>
          <p:cNvSpPr/>
          <p:nvPr/>
        </p:nvSpPr>
        <p:spPr>
          <a:xfrm>
            <a:off x="539750" y="476250"/>
            <a:ext cx="68405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580063" y="1412875"/>
            <a:ext cx="2520950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	SRC,  DST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/>
          <p:nvPr/>
        </p:nvSpPr>
        <p:spPr>
          <a:xfrm>
            <a:off x="0" y="188913"/>
            <a:ext cx="684053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pic>
        <p:nvPicPr>
          <p:cNvPr id="5427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692150"/>
            <a:ext cx="4438650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Rectangle 8"/>
          <p:cNvSpPr/>
          <p:nvPr/>
        </p:nvSpPr>
        <p:spPr>
          <a:xfrm>
            <a:off x="179388" y="2781300"/>
            <a:ext cx="8785225" cy="1079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       </a:t>
            </a:r>
            <a:r>
              <a:rPr lang="zh-CN" altLang="en-US" sz="2000" dirty="0"/>
              <a:t>在汇编语言中，大部分数据传送指令如上图所示。虽然一条</a:t>
            </a:r>
            <a:r>
              <a:rPr lang="en-US" altLang="zh-CN" sz="2000" dirty="0"/>
              <a:t>MOV</a:t>
            </a:r>
            <a:r>
              <a:rPr lang="zh-CN" altLang="en-US" sz="2000" dirty="0"/>
              <a:t>指令能实现其中大多数的数据传送方式，但也存在</a:t>
            </a:r>
            <a:r>
              <a:rPr lang="en-US" altLang="zh-CN" sz="2000" dirty="0"/>
              <a:t>MOV</a:t>
            </a:r>
            <a:r>
              <a:rPr lang="zh-CN" altLang="en-US" sz="2000" dirty="0"/>
              <a:t>指令不能实现的传送方式。</a:t>
            </a:r>
            <a:r>
              <a:rPr lang="zh-CN" altLang="en-US" sz="2800" b="1" dirty="0"/>
              <a:t> </a:t>
            </a:r>
          </a:p>
        </p:txBody>
      </p:sp>
      <p:pic>
        <p:nvPicPr>
          <p:cNvPr id="54277" name="Picture 9" descr="2011118135455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3860800"/>
            <a:ext cx="3960813" cy="279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/>
          <p:nvPr/>
        </p:nvSpPr>
        <p:spPr>
          <a:xfrm>
            <a:off x="0" y="188913"/>
            <a:ext cx="684053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6513" y="765175"/>
            <a:ext cx="9144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指令有以下几条具体规定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有些规定对其它指令也有效。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两个操作数的数据类型要相同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，要同为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位、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BL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等是不正确的；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两个操作数不能同时为段寄存器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ES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代码段寄存器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不能为目的操作数，但可作为源操作数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如：指令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CS, 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等不正确，但指令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等是正确的；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立即数不能直接传给段寄存器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DS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100H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立即数不能作为目的操作数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100H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指令指针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，不能作为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指令的操作数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两个操作数不能同时为存储单元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VARA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等，其中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VARA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是同数据类型的内存变量。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79388" y="388938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的指令条数</a:t>
            </a:r>
          </a:p>
        </p:txBody>
      </p:sp>
      <p:pic>
        <p:nvPicPr>
          <p:cNvPr id="1024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73163"/>
            <a:ext cx="8126413" cy="45180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3995738" y="43180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8086:133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条→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Pentium4:505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/>
          <p:nvPr/>
        </p:nvSpPr>
        <p:spPr>
          <a:xfrm>
            <a:off x="0" y="388938"/>
            <a:ext cx="810101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4925" y="908050"/>
            <a:ext cx="8964613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堆栈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是一个重要的数据结构，它具有“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先进后出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(First In Last Out, FILO)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的特点，通常用来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保存程序的返回地址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。它主要有两大类操作：进栈操作和出栈操作。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/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进栈，系统自动完成两步操作：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SP←SP-2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）←操作数；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：将寄存器、段寄存器或存储器中的一个字数据压入堆栈，堆栈指针减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45423" name="AutoShape 15"/>
          <p:cNvSpPr/>
          <p:nvPr/>
        </p:nvSpPr>
        <p:spPr>
          <a:xfrm>
            <a:off x="5632450" y="4743450"/>
            <a:ext cx="485775" cy="1981200"/>
          </a:xfrm>
          <a:prstGeom prst="upArrow">
            <a:avLst>
              <a:gd name="adj1" fmla="val 50000"/>
              <a:gd name="adj2" fmla="val 101960"/>
            </a:avLst>
          </a:prstGeom>
          <a:solidFill>
            <a:srgbClr val="00CC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None/>
            </a:pPr>
            <a:endParaRPr lang="zh-CN" altLang="zh-CN" b="1" dirty="0">
              <a:solidFill>
                <a:srgbClr val="000000"/>
              </a:solidFill>
            </a:endParaRPr>
          </a:p>
        </p:txBody>
      </p:sp>
      <p:grpSp>
        <p:nvGrpSpPr>
          <p:cNvPr id="56325" name="Group 16"/>
          <p:cNvGrpSpPr/>
          <p:nvPr/>
        </p:nvGrpSpPr>
        <p:grpSpPr>
          <a:xfrm>
            <a:off x="4502150" y="4435475"/>
            <a:ext cx="3581400" cy="2378075"/>
            <a:chOff x="2736" y="2352"/>
            <a:chExt cx="2256" cy="1498"/>
          </a:xfrm>
        </p:grpSpPr>
        <p:sp>
          <p:nvSpPr>
            <p:cNvPr id="56327" name="Line 17"/>
            <p:cNvSpPr/>
            <p:nvPr/>
          </p:nvSpPr>
          <p:spPr>
            <a:xfrm>
              <a:off x="3024" y="2352"/>
              <a:ext cx="0" cy="14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8" name="Line 18"/>
            <p:cNvSpPr/>
            <p:nvPr/>
          </p:nvSpPr>
          <p:spPr>
            <a:xfrm>
              <a:off x="3024" y="3792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9" name="Line 19"/>
            <p:cNvSpPr/>
            <p:nvPr/>
          </p:nvSpPr>
          <p:spPr>
            <a:xfrm>
              <a:off x="4176" y="2352"/>
              <a:ext cx="0" cy="14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0" name="Text Box 20"/>
            <p:cNvSpPr txBox="1"/>
            <p:nvPr/>
          </p:nvSpPr>
          <p:spPr>
            <a:xfrm>
              <a:off x="4224" y="360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800000"/>
                  </a:solidFill>
                </a:rPr>
                <a:t>高地址</a:t>
              </a:r>
            </a:p>
          </p:txBody>
        </p:sp>
        <p:sp>
          <p:nvSpPr>
            <p:cNvPr id="56331" name="Text Box 21"/>
            <p:cNvSpPr txBox="1"/>
            <p:nvPr/>
          </p:nvSpPr>
          <p:spPr>
            <a:xfrm>
              <a:off x="4224" y="23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800000"/>
                  </a:solidFill>
                </a:rPr>
                <a:t>低地址</a:t>
              </a:r>
            </a:p>
          </p:txBody>
        </p:sp>
        <p:sp>
          <p:nvSpPr>
            <p:cNvPr id="56332" name="Text Box 22"/>
            <p:cNvSpPr txBox="1"/>
            <p:nvPr/>
          </p:nvSpPr>
          <p:spPr>
            <a:xfrm>
              <a:off x="2736" y="2688"/>
              <a:ext cx="308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dirty="0">
                  <a:solidFill>
                    <a:srgbClr val="800000"/>
                  </a:solidFill>
                </a:rPr>
                <a:t>堆栈区</a:t>
              </a:r>
            </a:p>
          </p:txBody>
        </p:sp>
      </p:grpSp>
      <p:sp>
        <p:nvSpPr>
          <p:cNvPr id="56326" name="矩形 1"/>
          <p:cNvSpPr/>
          <p:nvPr/>
        </p:nvSpPr>
        <p:spPr>
          <a:xfrm>
            <a:off x="5621338" y="2239963"/>
            <a:ext cx="2911475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PUSH  %Reg/Mem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3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4" name="Group 4"/>
          <p:cNvGrpSpPr/>
          <p:nvPr/>
        </p:nvGrpSpPr>
        <p:grpSpPr>
          <a:xfrm>
            <a:off x="6099175" y="549275"/>
            <a:ext cx="3009900" cy="6192838"/>
            <a:chOff x="3379" y="164"/>
            <a:chExt cx="1896" cy="3901"/>
          </a:xfrm>
        </p:grpSpPr>
        <p:sp>
          <p:nvSpPr>
            <p:cNvPr id="57349" name="Rectangle 5"/>
            <p:cNvSpPr/>
            <p:nvPr/>
          </p:nvSpPr>
          <p:spPr>
            <a:xfrm>
              <a:off x="4241" y="572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0" name="Rectangle 6"/>
            <p:cNvSpPr/>
            <p:nvPr/>
          </p:nvSpPr>
          <p:spPr>
            <a:xfrm>
              <a:off x="4241" y="844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1" name="Rectangle 7"/>
            <p:cNvSpPr/>
            <p:nvPr/>
          </p:nvSpPr>
          <p:spPr>
            <a:xfrm>
              <a:off x="4241" y="1116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2" name="Rectangle 8"/>
            <p:cNvSpPr/>
            <p:nvPr/>
          </p:nvSpPr>
          <p:spPr>
            <a:xfrm>
              <a:off x="4241" y="1388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3" name="Rectangle 9"/>
            <p:cNvSpPr/>
            <p:nvPr/>
          </p:nvSpPr>
          <p:spPr>
            <a:xfrm>
              <a:off x="4241" y="1660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4" name="Rectangle 10"/>
            <p:cNvSpPr/>
            <p:nvPr/>
          </p:nvSpPr>
          <p:spPr>
            <a:xfrm>
              <a:off x="4241" y="1932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5" name="Rectangle 11"/>
            <p:cNvSpPr/>
            <p:nvPr/>
          </p:nvSpPr>
          <p:spPr>
            <a:xfrm>
              <a:off x="4241" y="2205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6" name="Rectangle 12"/>
            <p:cNvSpPr/>
            <p:nvPr/>
          </p:nvSpPr>
          <p:spPr>
            <a:xfrm>
              <a:off x="4241" y="2477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7" name="Rectangle 13"/>
            <p:cNvSpPr/>
            <p:nvPr/>
          </p:nvSpPr>
          <p:spPr>
            <a:xfrm>
              <a:off x="4241" y="2749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8" name="Rectangle 14"/>
            <p:cNvSpPr/>
            <p:nvPr/>
          </p:nvSpPr>
          <p:spPr>
            <a:xfrm>
              <a:off x="4241" y="3021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9" name="Rectangle 15"/>
            <p:cNvSpPr/>
            <p:nvPr/>
          </p:nvSpPr>
          <p:spPr>
            <a:xfrm>
              <a:off x="4241" y="3294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0" name="Text Box 16"/>
            <p:cNvSpPr txBox="1"/>
            <p:nvPr/>
          </p:nvSpPr>
          <p:spPr>
            <a:xfrm>
              <a:off x="4014" y="164"/>
              <a:ext cx="95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楷体_GB2312" pitchFamily="49" charset="-122"/>
                </a:rPr>
                <a:t>存储器</a:t>
              </a:r>
            </a:p>
          </p:txBody>
        </p:sp>
        <p:sp>
          <p:nvSpPr>
            <p:cNvPr id="57361" name="Rectangle 17"/>
            <p:cNvSpPr/>
            <p:nvPr/>
          </p:nvSpPr>
          <p:spPr>
            <a:xfrm>
              <a:off x="4241" y="3565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2" name="Rectangle 18"/>
            <p:cNvSpPr/>
            <p:nvPr/>
          </p:nvSpPr>
          <p:spPr>
            <a:xfrm>
              <a:off x="4241" y="3838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3" name="AutoShape 19"/>
            <p:cNvSpPr/>
            <p:nvPr/>
          </p:nvSpPr>
          <p:spPr>
            <a:xfrm>
              <a:off x="4967" y="1389"/>
              <a:ext cx="45" cy="1724"/>
            </a:xfrm>
            <a:prstGeom prst="rightBrace">
              <a:avLst>
                <a:gd name="adj1" fmla="val 319259"/>
                <a:gd name="adj2" fmla="val 50000"/>
              </a:avLst>
            </a:prstGeom>
            <a:solidFill>
              <a:srgbClr val="FFFF00"/>
            </a:solidFill>
            <a:ln w="12700" cap="sq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4" name="Text Box 20"/>
            <p:cNvSpPr txBox="1"/>
            <p:nvPr/>
          </p:nvSpPr>
          <p:spPr>
            <a:xfrm>
              <a:off x="4967" y="2069"/>
              <a:ext cx="308" cy="5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堆栈段</a:t>
              </a:r>
            </a:p>
          </p:txBody>
        </p:sp>
        <p:sp>
          <p:nvSpPr>
            <p:cNvPr id="57365" name="Text Box 21"/>
            <p:cNvSpPr txBox="1"/>
            <p:nvPr/>
          </p:nvSpPr>
          <p:spPr>
            <a:xfrm>
              <a:off x="3742" y="3022"/>
              <a:ext cx="49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栈底</a:t>
              </a:r>
            </a:p>
          </p:txBody>
        </p:sp>
        <p:sp>
          <p:nvSpPr>
            <p:cNvPr id="57366" name="Line 22"/>
            <p:cNvSpPr/>
            <p:nvPr/>
          </p:nvSpPr>
          <p:spPr>
            <a:xfrm>
              <a:off x="3878" y="1979"/>
              <a:ext cx="363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7" name="Text Box 23"/>
            <p:cNvSpPr txBox="1"/>
            <p:nvPr/>
          </p:nvSpPr>
          <p:spPr>
            <a:xfrm>
              <a:off x="3379" y="1933"/>
              <a:ext cx="454" cy="258"/>
            </a:xfrm>
            <a:prstGeom prst="rect">
              <a:avLst/>
            </a:prstGeom>
            <a:solidFill>
              <a:srgbClr val="FF6600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SP</a:t>
              </a:r>
            </a:p>
          </p:txBody>
        </p:sp>
        <p:sp>
          <p:nvSpPr>
            <p:cNvPr id="57368" name="Text Box 24"/>
            <p:cNvSpPr txBox="1"/>
            <p:nvPr/>
          </p:nvSpPr>
          <p:spPr>
            <a:xfrm>
              <a:off x="3878" y="2024"/>
              <a:ext cx="363" cy="44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栈顶</a:t>
              </a:r>
            </a:p>
          </p:txBody>
        </p:sp>
      </p:grpSp>
      <p:sp>
        <p:nvSpPr>
          <p:cNvPr id="57347" name="Rectangle 25"/>
          <p:cNvSpPr/>
          <p:nvPr/>
        </p:nvSpPr>
        <p:spPr>
          <a:xfrm>
            <a:off x="0" y="388938"/>
            <a:ext cx="5435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63867" name="Rectangle 27"/>
          <p:cNvSpPr>
            <a:spLocks noGrp="1" noChangeArrowheads="1"/>
          </p:cNvSpPr>
          <p:nvPr>
            <p:ph idx="1"/>
          </p:nvPr>
        </p:nvSpPr>
        <p:spPr>
          <a:xfrm>
            <a:off x="250825" y="1485900"/>
            <a:ext cx="6048375" cy="4535488"/>
          </a:xfrm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从主存中划出一段区域来作堆栈，这种堆栈又称为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，堆栈的大小可变，栈底固定，栈顶浮动，故需要一个专门的硬件寄存器作为堆栈栈顶指针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是由若干个连续主存单元组成的先进后出存储区，第一个放入堆栈的数据存放在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栈底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，最近放入的数据存放在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栈顶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栈底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是固定不变的，而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栈顶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是随着数据的入栈和出栈在时刻变化。栈顶的地址由堆栈指针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指明。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一般计算机中，堆栈从高地址向低地址扩展，即栈底的地址总是大于或等于栈顶的地址，称为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上推堆栈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；也有少数计算机相反，称为下推堆栈。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堆栈寻址主要用来暂存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中断和子程序调用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时现场数据及返回地址。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638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304800" y="655638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由于堆栈具有先进后出的性质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因而在</a:t>
            </a:r>
            <a:r>
              <a:rPr kumimoji="0" lang="zh-CN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中断、子程序调用过程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中用于保存返回地址、状态标志及现场信息。</a:t>
            </a:r>
          </a:p>
        </p:txBody>
      </p:sp>
      <p:pic>
        <p:nvPicPr>
          <p:cNvPr id="5837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190750"/>
            <a:ext cx="59182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Rectangle 6"/>
          <p:cNvSpPr/>
          <p:nvPr/>
        </p:nvSpPr>
        <p:spPr>
          <a:xfrm>
            <a:off x="73025" y="388938"/>
            <a:ext cx="781208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9"/>
          <p:cNvSpPr/>
          <p:nvPr/>
        </p:nvSpPr>
        <p:spPr>
          <a:xfrm>
            <a:off x="26988" y="333375"/>
            <a:ext cx="385127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】PUSH    AX</a:t>
            </a:r>
          </a:p>
        </p:txBody>
      </p:sp>
      <p:grpSp>
        <p:nvGrpSpPr>
          <p:cNvPr id="59395" name="Group 60"/>
          <p:cNvGrpSpPr/>
          <p:nvPr/>
        </p:nvGrpSpPr>
        <p:grpSpPr>
          <a:xfrm>
            <a:off x="250825" y="1196975"/>
            <a:ext cx="8686800" cy="4876800"/>
            <a:chOff x="144" y="1248"/>
            <a:chExt cx="5472" cy="3072"/>
          </a:xfrm>
        </p:grpSpPr>
        <p:sp>
          <p:nvSpPr>
            <p:cNvPr id="59397" name="Line 61"/>
            <p:cNvSpPr/>
            <p:nvPr/>
          </p:nvSpPr>
          <p:spPr>
            <a:xfrm>
              <a:off x="3061" y="1253"/>
              <a:ext cx="11" cy="3067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398" name="Line 62"/>
            <p:cNvSpPr/>
            <p:nvPr/>
          </p:nvSpPr>
          <p:spPr>
            <a:xfrm>
              <a:off x="1440" y="1584"/>
              <a:ext cx="0" cy="220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399" name="Line 63"/>
            <p:cNvSpPr/>
            <p:nvPr/>
          </p:nvSpPr>
          <p:spPr>
            <a:xfrm>
              <a:off x="2400" y="1584"/>
              <a:ext cx="0" cy="220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00" name="Rectangle 64"/>
            <p:cNvSpPr/>
            <p:nvPr/>
          </p:nvSpPr>
          <p:spPr>
            <a:xfrm>
              <a:off x="1440" y="30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28</a:t>
              </a:r>
            </a:p>
          </p:txBody>
        </p:sp>
        <p:sp>
          <p:nvSpPr>
            <p:cNvPr id="59401" name="Rectangle 65"/>
            <p:cNvSpPr/>
            <p:nvPr/>
          </p:nvSpPr>
          <p:spPr>
            <a:xfrm>
              <a:off x="1440" y="28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02" name="Rectangle 66"/>
            <p:cNvSpPr/>
            <p:nvPr/>
          </p:nvSpPr>
          <p:spPr>
            <a:xfrm>
              <a:off x="1440" y="32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16</a:t>
              </a:r>
            </a:p>
          </p:txBody>
        </p:sp>
        <p:sp>
          <p:nvSpPr>
            <p:cNvPr id="59403" name="Rectangle 67"/>
            <p:cNvSpPr/>
            <p:nvPr/>
          </p:nvSpPr>
          <p:spPr>
            <a:xfrm>
              <a:off x="1440" y="34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A7</a:t>
              </a:r>
            </a:p>
          </p:txBody>
        </p:sp>
        <p:sp>
          <p:nvSpPr>
            <p:cNvPr id="59404" name="Line 68"/>
            <p:cNvSpPr/>
            <p:nvPr/>
          </p:nvSpPr>
          <p:spPr>
            <a:xfrm>
              <a:off x="1440" y="1680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405" name="Text Box 69"/>
            <p:cNvSpPr txBox="1"/>
            <p:nvPr/>
          </p:nvSpPr>
          <p:spPr>
            <a:xfrm>
              <a:off x="672" y="172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SS=5000H</a:t>
              </a:r>
            </a:p>
          </p:txBody>
        </p:sp>
        <p:sp>
          <p:nvSpPr>
            <p:cNvPr id="59406" name="Text Box 70"/>
            <p:cNvSpPr txBox="1"/>
            <p:nvPr/>
          </p:nvSpPr>
          <p:spPr>
            <a:xfrm>
              <a:off x="672" y="158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SS→</a:t>
              </a:r>
            </a:p>
          </p:txBody>
        </p:sp>
        <p:sp>
          <p:nvSpPr>
            <p:cNvPr id="59407" name="Text Box 71"/>
            <p:cNvSpPr txBox="1"/>
            <p:nvPr/>
          </p:nvSpPr>
          <p:spPr>
            <a:xfrm>
              <a:off x="2400" y="168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50000</a:t>
              </a:r>
            </a:p>
          </p:txBody>
        </p:sp>
        <p:sp>
          <p:nvSpPr>
            <p:cNvPr id="59408" name="Text Box 72"/>
            <p:cNvSpPr txBox="1"/>
            <p:nvPr/>
          </p:nvSpPr>
          <p:spPr>
            <a:xfrm>
              <a:off x="1584" y="129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堆栈段</a:t>
              </a:r>
            </a:p>
          </p:txBody>
        </p:sp>
        <p:sp>
          <p:nvSpPr>
            <p:cNvPr id="59409" name="Text Box 73"/>
            <p:cNvSpPr txBox="1"/>
            <p:nvPr/>
          </p:nvSpPr>
          <p:spPr>
            <a:xfrm>
              <a:off x="2400" y="302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52500</a:t>
              </a:r>
            </a:p>
          </p:txBody>
        </p:sp>
        <p:sp>
          <p:nvSpPr>
            <p:cNvPr id="59410" name="Text Box 74"/>
            <p:cNvSpPr txBox="1"/>
            <p:nvPr/>
          </p:nvSpPr>
          <p:spPr>
            <a:xfrm>
              <a:off x="2400" y="321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52501</a:t>
              </a:r>
            </a:p>
          </p:txBody>
        </p:sp>
        <p:sp>
          <p:nvSpPr>
            <p:cNvPr id="59411" name="Text Box 75"/>
            <p:cNvSpPr txBox="1"/>
            <p:nvPr/>
          </p:nvSpPr>
          <p:spPr>
            <a:xfrm>
              <a:off x="2400" y="340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52502</a:t>
              </a:r>
            </a:p>
          </p:txBody>
        </p:sp>
        <p:sp>
          <p:nvSpPr>
            <p:cNvPr id="59412" name="Text Box 76"/>
            <p:cNvSpPr txBox="1"/>
            <p:nvPr/>
          </p:nvSpPr>
          <p:spPr>
            <a:xfrm>
              <a:off x="672" y="316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SP=2500H</a:t>
              </a:r>
            </a:p>
          </p:txBody>
        </p:sp>
        <p:sp>
          <p:nvSpPr>
            <p:cNvPr id="59413" name="Text Box 77"/>
            <p:cNvSpPr txBox="1"/>
            <p:nvPr/>
          </p:nvSpPr>
          <p:spPr>
            <a:xfrm>
              <a:off x="672" y="292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SP→</a:t>
              </a:r>
            </a:p>
          </p:txBody>
        </p:sp>
        <p:sp>
          <p:nvSpPr>
            <p:cNvPr id="59414" name="Rectangle 78"/>
            <p:cNvSpPr/>
            <p:nvPr/>
          </p:nvSpPr>
          <p:spPr>
            <a:xfrm>
              <a:off x="1440" y="26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415" name="Group 79"/>
            <p:cNvGrpSpPr/>
            <p:nvPr/>
          </p:nvGrpSpPr>
          <p:grpSpPr>
            <a:xfrm>
              <a:off x="144" y="2400"/>
              <a:ext cx="576" cy="192"/>
              <a:chOff x="0" y="2400"/>
              <a:chExt cx="576" cy="192"/>
            </a:xfrm>
          </p:grpSpPr>
          <p:sp>
            <p:nvSpPr>
              <p:cNvPr id="59448" name="Rectangle 80"/>
              <p:cNvSpPr/>
              <p:nvPr/>
            </p:nvSpPr>
            <p:spPr>
              <a:xfrm>
                <a:off x="0" y="2400"/>
                <a:ext cx="576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31   25</a:t>
                </a:r>
              </a:p>
            </p:txBody>
          </p:sp>
          <p:sp>
            <p:nvSpPr>
              <p:cNvPr id="59449" name="Line 81"/>
              <p:cNvSpPr/>
              <p:nvPr/>
            </p:nvSpPr>
            <p:spPr>
              <a:xfrm>
                <a:off x="288" y="240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9416" name="Text Box 82"/>
            <p:cNvSpPr txBox="1"/>
            <p:nvPr/>
          </p:nvSpPr>
          <p:spPr>
            <a:xfrm>
              <a:off x="288" y="2160"/>
              <a:ext cx="38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AX</a:t>
              </a:r>
            </a:p>
          </p:txBody>
        </p:sp>
        <p:sp>
          <p:nvSpPr>
            <p:cNvPr id="59417" name="Line 83"/>
            <p:cNvSpPr/>
            <p:nvPr/>
          </p:nvSpPr>
          <p:spPr>
            <a:xfrm>
              <a:off x="4080" y="1536"/>
              <a:ext cx="0" cy="225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18" name="Line 84"/>
            <p:cNvSpPr/>
            <p:nvPr/>
          </p:nvSpPr>
          <p:spPr>
            <a:xfrm>
              <a:off x="5040" y="1536"/>
              <a:ext cx="0" cy="225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19" name="Rectangle 85"/>
            <p:cNvSpPr/>
            <p:nvPr/>
          </p:nvSpPr>
          <p:spPr>
            <a:xfrm>
              <a:off x="4080" y="297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28</a:t>
              </a:r>
            </a:p>
          </p:txBody>
        </p:sp>
        <p:sp>
          <p:nvSpPr>
            <p:cNvPr id="59420" name="Rectangle 86"/>
            <p:cNvSpPr/>
            <p:nvPr/>
          </p:nvSpPr>
          <p:spPr>
            <a:xfrm>
              <a:off x="4080" y="278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31</a:t>
              </a:r>
            </a:p>
          </p:txBody>
        </p:sp>
        <p:sp>
          <p:nvSpPr>
            <p:cNvPr id="59421" name="Rectangle 87"/>
            <p:cNvSpPr/>
            <p:nvPr/>
          </p:nvSpPr>
          <p:spPr>
            <a:xfrm>
              <a:off x="4080" y="316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16</a:t>
              </a:r>
            </a:p>
          </p:txBody>
        </p:sp>
        <p:sp>
          <p:nvSpPr>
            <p:cNvPr id="59422" name="Rectangle 88"/>
            <p:cNvSpPr/>
            <p:nvPr/>
          </p:nvSpPr>
          <p:spPr>
            <a:xfrm>
              <a:off x="4080" y="336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A7</a:t>
              </a:r>
            </a:p>
          </p:txBody>
        </p:sp>
        <p:sp>
          <p:nvSpPr>
            <p:cNvPr id="59423" name="Line 89"/>
            <p:cNvSpPr/>
            <p:nvPr/>
          </p:nvSpPr>
          <p:spPr>
            <a:xfrm>
              <a:off x="4080" y="163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424" name="Text Box 90"/>
            <p:cNvSpPr txBox="1"/>
            <p:nvPr/>
          </p:nvSpPr>
          <p:spPr>
            <a:xfrm>
              <a:off x="3312" y="168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SS=5000H</a:t>
              </a:r>
            </a:p>
          </p:txBody>
        </p:sp>
        <p:sp>
          <p:nvSpPr>
            <p:cNvPr id="59425" name="Text Box 91"/>
            <p:cNvSpPr txBox="1"/>
            <p:nvPr/>
          </p:nvSpPr>
          <p:spPr>
            <a:xfrm>
              <a:off x="3312" y="153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SS→</a:t>
              </a:r>
            </a:p>
          </p:txBody>
        </p:sp>
        <p:sp>
          <p:nvSpPr>
            <p:cNvPr id="59426" name="Text Box 92"/>
            <p:cNvSpPr txBox="1"/>
            <p:nvPr/>
          </p:nvSpPr>
          <p:spPr>
            <a:xfrm>
              <a:off x="5040" y="163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50000</a:t>
              </a:r>
            </a:p>
          </p:txBody>
        </p:sp>
        <p:sp>
          <p:nvSpPr>
            <p:cNvPr id="59427" name="Text Box 93"/>
            <p:cNvSpPr txBox="1"/>
            <p:nvPr/>
          </p:nvSpPr>
          <p:spPr>
            <a:xfrm>
              <a:off x="4224" y="12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堆栈段</a:t>
              </a:r>
            </a:p>
          </p:txBody>
        </p:sp>
        <p:sp>
          <p:nvSpPr>
            <p:cNvPr id="59428" name="Text Box 94"/>
            <p:cNvSpPr txBox="1"/>
            <p:nvPr/>
          </p:nvSpPr>
          <p:spPr>
            <a:xfrm>
              <a:off x="5040" y="297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52500</a:t>
              </a:r>
            </a:p>
          </p:txBody>
        </p:sp>
        <p:sp>
          <p:nvSpPr>
            <p:cNvPr id="59429" name="Text Box 95"/>
            <p:cNvSpPr txBox="1"/>
            <p:nvPr/>
          </p:nvSpPr>
          <p:spPr>
            <a:xfrm>
              <a:off x="5040" y="316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52501</a:t>
              </a:r>
            </a:p>
          </p:txBody>
        </p:sp>
        <p:sp>
          <p:nvSpPr>
            <p:cNvPr id="59430" name="Text Box 96"/>
            <p:cNvSpPr txBox="1"/>
            <p:nvPr/>
          </p:nvSpPr>
          <p:spPr>
            <a:xfrm>
              <a:off x="5040" y="336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52502</a:t>
              </a:r>
            </a:p>
          </p:txBody>
        </p:sp>
        <p:sp>
          <p:nvSpPr>
            <p:cNvPr id="59431" name="Text Box 97"/>
            <p:cNvSpPr txBox="1"/>
            <p:nvPr/>
          </p:nvSpPr>
          <p:spPr>
            <a:xfrm>
              <a:off x="3312" y="288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SP=24FEH</a:t>
              </a:r>
            </a:p>
          </p:txBody>
        </p:sp>
        <p:sp>
          <p:nvSpPr>
            <p:cNvPr id="59432" name="Text Box 98"/>
            <p:cNvSpPr txBox="1"/>
            <p:nvPr/>
          </p:nvSpPr>
          <p:spPr>
            <a:xfrm>
              <a:off x="3312" y="259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SP→</a:t>
              </a:r>
            </a:p>
          </p:txBody>
        </p:sp>
        <p:sp>
          <p:nvSpPr>
            <p:cNvPr id="59433" name="Rectangle 99"/>
            <p:cNvSpPr/>
            <p:nvPr/>
          </p:nvSpPr>
          <p:spPr>
            <a:xfrm>
              <a:off x="4080" y="259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25</a:t>
              </a:r>
            </a:p>
          </p:txBody>
        </p:sp>
        <p:grpSp>
          <p:nvGrpSpPr>
            <p:cNvPr id="59434" name="Group 100"/>
            <p:cNvGrpSpPr/>
            <p:nvPr/>
          </p:nvGrpSpPr>
          <p:grpSpPr>
            <a:xfrm>
              <a:off x="3120" y="2352"/>
              <a:ext cx="576" cy="192"/>
              <a:chOff x="0" y="2400"/>
              <a:chExt cx="576" cy="192"/>
            </a:xfrm>
          </p:grpSpPr>
          <p:sp>
            <p:nvSpPr>
              <p:cNvPr id="59446" name="Rectangle 101"/>
              <p:cNvSpPr/>
              <p:nvPr/>
            </p:nvSpPr>
            <p:spPr>
              <a:xfrm>
                <a:off x="0" y="2400"/>
                <a:ext cx="576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31   25</a:t>
                </a:r>
              </a:p>
            </p:txBody>
          </p:sp>
          <p:sp>
            <p:nvSpPr>
              <p:cNvPr id="59447" name="Line 102"/>
              <p:cNvSpPr/>
              <p:nvPr/>
            </p:nvSpPr>
            <p:spPr>
              <a:xfrm>
                <a:off x="288" y="240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9435" name="Text Box 103"/>
            <p:cNvSpPr txBox="1"/>
            <p:nvPr/>
          </p:nvSpPr>
          <p:spPr>
            <a:xfrm>
              <a:off x="3264" y="2112"/>
              <a:ext cx="38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AX</a:t>
              </a:r>
            </a:p>
          </p:txBody>
        </p:sp>
        <p:sp>
          <p:nvSpPr>
            <p:cNvPr id="59436" name="Line 104"/>
            <p:cNvSpPr/>
            <p:nvPr/>
          </p:nvSpPr>
          <p:spPr>
            <a:xfrm>
              <a:off x="3552" y="2544"/>
              <a:ext cx="0" cy="9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37" name="Line 105"/>
            <p:cNvSpPr/>
            <p:nvPr/>
          </p:nvSpPr>
          <p:spPr>
            <a:xfrm>
              <a:off x="3552" y="2640"/>
              <a:ext cx="528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9438" name="Line 106"/>
            <p:cNvSpPr/>
            <p:nvPr/>
          </p:nvSpPr>
          <p:spPr>
            <a:xfrm>
              <a:off x="3264" y="2544"/>
              <a:ext cx="0" cy="28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39" name="Line 107"/>
            <p:cNvSpPr/>
            <p:nvPr/>
          </p:nvSpPr>
          <p:spPr>
            <a:xfrm>
              <a:off x="3264" y="2832"/>
              <a:ext cx="816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9440" name="Rectangle 108"/>
            <p:cNvSpPr/>
            <p:nvPr/>
          </p:nvSpPr>
          <p:spPr>
            <a:xfrm>
              <a:off x="4080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41" name="Rectangle 109"/>
            <p:cNvSpPr/>
            <p:nvPr/>
          </p:nvSpPr>
          <p:spPr>
            <a:xfrm>
              <a:off x="4080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42" name="Text Box 110"/>
            <p:cNvSpPr txBox="1"/>
            <p:nvPr/>
          </p:nvSpPr>
          <p:spPr>
            <a:xfrm>
              <a:off x="5040" y="278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525FF</a:t>
              </a:r>
            </a:p>
          </p:txBody>
        </p:sp>
        <p:sp>
          <p:nvSpPr>
            <p:cNvPr id="59443" name="Text Box 111"/>
            <p:cNvSpPr txBox="1"/>
            <p:nvPr/>
          </p:nvSpPr>
          <p:spPr>
            <a:xfrm>
              <a:off x="5040" y="259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525FE</a:t>
              </a:r>
            </a:p>
          </p:txBody>
        </p:sp>
        <p:sp>
          <p:nvSpPr>
            <p:cNvPr id="59444" name="Text Box 112"/>
            <p:cNvSpPr txBox="1"/>
            <p:nvPr/>
          </p:nvSpPr>
          <p:spPr>
            <a:xfrm>
              <a:off x="1344" y="3936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（</a:t>
              </a:r>
              <a:r>
                <a:rPr lang="en-US" altLang="zh-CN" sz="2000" b="1" dirty="0"/>
                <a:t>1</a:t>
              </a:r>
              <a:r>
                <a:rPr lang="zh-CN" altLang="en-US" sz="2000" b="1" dirty="0"/>
                <a:t>）执行前</a:t>
              </a:r>
            </a:p>
          </p:txBody>
        </p:sp>
        <p:sp>
          <p:nvSpPr>
            <p:cNvPr id="59445" name="Text Box 113"/>
            <p:cNvSpPr txBox="1"/>
            <p:nvPr/>
          </p:nvSpPr>
          <p:spPr>
            <a:xfrm>
              <a:off x="4080" y="3936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（</a:t>
              </a:r>
              <a:r>
                <a:rPr lang="en-US" altLang="zh-CN" sz="2000" b="1" dirty="0"/>
                <a:t>2</a:t>
              </a:r>
              <a:r>
                <a:rPr lang="zh-CN" altLang="en-US" sz="2000" b="1" dirty="0"/>
                <a:t>）执行后</a:t>
              </a:r>
            </a:p>
          </p:txBody>
        </p:sp>
      </p:grpSp>
      <p:sp>
        <p:nvSpPr>
          <p:cNvPr id="59396" name="矩形 1"/>
          <p:cNvSpPr/>
          <p:nvPr/>
        </p:nvSpPr>
        <p:spPr>
          <a:xfrm>
            <a:off x="4827588" y="404813"/>
            <a:ext cx="1971675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PUSH  %AX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/>
          <p:nvPr/>
        </p:nvSpPr>
        <p:spPr>
          <a:xfrm>
            <a:off x="250825" y="62071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POP</a:t>
            </a:r>
            <a:r>
              <a:rPr lang="zh-CN" altLang="en-US" sz="2800" b="1" dirty="0" smtClean="0"/>
              <a:t>出栈</a:t>
            </a:r>
            <a:r>
              <a:rPr lang="zh-CN" altLang="en-US" sz="2800" b="1" dirty="0"/>
              <a:t>指令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11188" y="1773238"/>
            <a:ext cx="81534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弹出一个字，系统自动完成两步操作：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操作数←（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SP←SP+2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：将栈顶元素弹出送至某一寄存器、段寄存器（除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外）或存储器，堆栈指针加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508625" y="1916113"/>
            <a:ext cx="2957513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POP 	%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4"/>
          <p:cNvSpPr/>
          <p:nvPr/>
        </p:nvSpPr>
        <p:spPr>
          <a:xfrm>
            <a:off x="36513" y="476250"/>
            <a:ext cx="360680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】POP    BX</a:t>
            </a:r>
          </a:p>
        </p:txBody>
      </p:sp>
      <p:grpSp>
        <p:nvGrpSpPr>
          <p:cNvPr id="61443" name="Group 55"/>
          <p:cNvGrpSpPr/>
          <p:nvPr/>
        </p:nvGrpSpPr>
        <p:grpSpPr>
          <a:xfrm>
            <a:off x="265113" y="1412875"/>
            <a:ext cx="8915400" cy="4868863"/>
            <a:chOff x="144" y="1253"/>
            <a:chExt cx="5616" cy="3067"/>
          </a:xfrm>
        </p:grpSpPr>
        <p:sp>
          <p:nvSpPr>
            <p:cNvPr id="61445" name="Line 56"/>
            <p:cNvSpPr/>
            <p:nvPr/>
          </p:nvSpPr>
          <p:spPr>
            <a:xfrm>
              <a:off x="3061" y="1253"/>
              <a:ext cx="11" cy="3067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grpSp>
          <p:nvGrpSpPr>
            <p:cNvPr id="61446" name="Group 57"/>
            <p:cNvGrpSpPr/>
            <p:nvPr/>
          </p:nvGrpSpPr>
          <p:grpSpPr>
            <a:xfrm>
              <a:off x="144" y="1296"/>
              <a:ext cx="5616" cy="2890"/>
              <a:chOff x="144" y="1296"/>
              <a:chExt cx="5616" cy="2890"/>
            </a:xfrm>
          </p:grpSpPr>
          <p:sp>
            <p:nvSpPr>
              <p:cNvPr id="61447" name="Text Box 58"/>
              <p:cNvSpPr txBox="1"/>
              <p:nvPr/>
            </p:nvSpPr>
            <p:spPr>
              <a:xfrm>
                <a:off x="1344" y="3936"/>
                <a:ext cx="10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）执行前</a:t>
                </a:r>
              </a:p>
            </p:txBody>
          </p:sp>
          <p:sp>
            <p:nvSpPr>
              <p:cNvPr id="61448" name="Text Box 59"/>
              <p:cNvSpPr txBox="1"/>
              <p:nvPr/>
            </p:nvSpPr>
            <p:spPr>
              <a:xfrm>
                <a:off x="4080" y="3936"/>
                <a:ext cx="10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）执行后</a:t>
                </a:r>
              </a:p>
            </p:txBody>
          </p:sp>
          <p:sp>
            <p:nvSpPr>
              <p:cNvPr id="61449" name="Line 60"/>
              <p:cNvSpPr/>
              <p:nvPr/>
            </p:nvSpPr>
            <p:spPr>
              <a:xfrm>
                <a:off x="1440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0" name="Line 61"/>
              <p:cNvSpPr/>
              <p:nvPr/>
            </p:nvSpPr>
            <p:spPr>
              <a:xfrm>
                <a:off x="2400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1" name="Rectangle 62"/>
              <p:cNvSpPr/>
              <p:nvPr/>
            </p:nvSpPr>
            <p:spPr>
              <a:xfrm>
                <a:off x="1440" y="3024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48</a:t>
                </a:r>
              </a:p>
            </p:txBody>
          </p:sp>
          <p:sp>
            <p:nvSpPr>
              <p:cNvPr id="61452" name="Rectangle 63"/>
              <p:cNvSpPr/>
              <p:nvPr/>
            </p:nvSpPr>
            <p:spPr>
              <a:xfrm>
                <a:off x="1440" y="2832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6B</a:t>
                </a:r>
              </a:p>
            </p:txBody>
          </p:sp>
          <p:sp>
            <p:nvSpPr>
              <p:cNvPr id="61453" name="Rectangle 64"/>
              <p:cNvSpPr/>
              <p:nvPr/>
            </p:nvSpPr>
            <p:spPr>
              <a:xfrm>
                <a:off x="1440" y="3216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9A</a:t>
                </a:r>
              </a:p>
            </p:txBody>
          </p:sp>
          <p:sp>
            <p:nvSpPr>
              <p:cNvPr id="61454" name="Rectangle 65"/>
              <p:cNvSpPr/>
              <p:nvPr/>
            </p:nvSpPr>
            <p:spPr>
              <a:xfrm>
                <a:off x="1440" y="3408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28</a:t>
                </a:r>
              </a:p>
            </p:txBody>
          </p:sp>
          <p:sp>
            <p:nvSpPr>
              <p:cNvPr id="61455" name="Line 66"/>
              <p:cNvSpPr/>
              <p:nvPr/>
            </p:nvSpPr>
            <p:spPr>
              <a:xfrm>
                <a:off x="1440" y="168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6" name="Text Box 67"/>
              <p:cNvSpPr txBox="1"/>
              <p:nvPr/>
            </p:nvSpPr>
            <p:spPr>
              <a:xfrm>
                <a:off x="672" y="1584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SS→</a:t>
                </a:r>
              </a:p>
            </p:txBody>
          </p:sp>
          <p:sp>
            <p:nvSpPr>
              <p:cNvPr id="61457" name="Text Box 68"/>
              <p:cNvSpPr txBox="1"/>
              <p:nvPr/>
            </p:nvSpPr>
            <p:spPr>
              <a:xfrm>
                <a:off x="2400" y="1680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50000</a:t>
                </a:r>
              </a:p>
            </p:txBody>
          </p:sp>
          <p:sp>
            <p:nvSpPr>
              <p:cNvPr id="61458" name="Text Box 69"/>
              <p:cNvSpPr txBox="1"/>
              <p:nvPr/>
            </p:nvSpPr>
            <p:spPr>
              <a:xfrm>
                <a:off x="1584" y="129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/>
                  <a:t>堆栈段</a:t>
                </a:r>
              </a:p>
            </p:txBody>
          </p:sp>
          <p:sp>
            <p:nvSpPr>
              <p:cNvPr id="61459" name="Text Box 70"/>
              <p:cNvSpPr txBox="1"/>
              <p:nvPr/>
            </p:nvSpPr>
            <p:spPr>
              <a:xfrm>
                <a:off x="2400" y="3024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51001</a:t>
                </a:r>
              </a:p>
            </p:txBody>
          </p:sp>
          <p:sp>
            <p:nvSpPr>
              <p:cNvPr id="61460" name="Text Box 71"/>
              <p:cNvSpPr txBox="1"/>
              <p:nvPr/>
            </p:nvSpPr>
            <p:spPr>
              <a:xfrm>
                <a:off x="2400" y="321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51002</a:t>
                </a:r>
              </a:p>
            </p:txBody>
          </p:sp>
          <p:sp>
            <p:nvSpPr>
              <p:cNvPr id="61461" name="Text Box 72"/>
              <p:cNvSpPr txBox="1"/>
              <p:nvPr/>
            </p:nvSpPr>
            <p:spPr>
              <a:xfrm>
                <a:off x="2400" y="3408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51003</a:t>
                </a:r>
              </a:p>
            </p:txBody>
          </p:sp>
          <p:sp>
            <p:nvSpPr>
              <p:cNvPr id="61462" name="Text Box 73"/>
              <p:cNvSpPr txBox="1"/>
              <p:nvPr/>
            </p:nvSpPr>
            <p:spPr>
              <a:xfrm>
                <a:off x="672" y="2976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SP=1000H</a:t>
                </a:r>
              </a:p>
            </p:txBody>
          </p:sp>
          <p:sp>
            <p:nvSpPr>
              <p:cNvPr id="61463" name="Text Box 74"/>
              <p:cNvSpPr txBox="1"/>
              <p:nvPr/>
            </p:nvSpPr>
            <p:spPr>
              <a:xfrm>
                <a:off x="672" y="2736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SP→</a:t>
                </a:r>
              </a:p>
            </p:txBody>
          </p:sp>
          <p:grpSp>
            <p:nvGrpSpPr>
              <p:cNvPr id="61464" name="Group 75"/>
              <p:cNvGrpSpPr/>
              <p:nvPr/>
            </p:nvGrpSpPr>
            <p:grpSpPr>
              <a:xfrm>
                <a:off x="144" y="2400"/>
                <a:ext cx="576" cy="192"/>
                <a:chOff x="0" y="2400"/>
                <a:chExt cx="576" cy="192"/>
              </a:xfrm>
            </p:grpSpPr>
            <p:sp>
              <p:nvSpPr>
                <p:cNvPr id="61491" name="Rectangle 76"/>
                <p:cNvSpPr/>
                <p:nvPr/>
              </p:nvSpPr>
              <p:spPr>
                <a:xfrm>
                  <a:off x="0" y="2400"/>
                  <a:ext cx="576" cy="19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b="1" dirty="0"/>
                    <a:t>75  C1</a:t>
                  </a:r>
                </a:p>
              </p:txBody>
            </p:sp>
            <p:sp>
              <p:nvSpPr>
                <p:cNvPr id="61492" name="Line 77"/>
                <p:cNvSpPr/>
                <p:nvPr/>
              </p:nvSpPr>
              <p:spPr>
                <a:xfrm>
                  <a:off x="288" y="240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66FF3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1465" name="Text Box 78"/>
              <p:cNvSpPr txBox="1"/>
              <p:nvPr/>
            </p:nvSpPr>
            <p:spPr>
              <a:xfrm>
                <a:off x="288" y="2160"/>
                <a:ext cx="38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BX</a:t>
                </a:r>
              </a:p>
            </p:txBody>
          </p:sp>
          <p:sp>
            <p:nvSpPr>
              <p:cNvPr id="61466" name="Text Box 79"/>
              <p:cNvSpPr txBox="1"/>
              <p:nvPr/>
            </p:nvSpPr>
            <p:spPr>
              <a:xfrm>
                <a:off x="2400" y="2832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51000</a:t>
                </a:r>
              </a:p>
            </p:txBody>
          </p:sp>
          <p:sp>
            <p:nvSpPr>
              <p:cNvPr id="61467" name="Line 80"/>
              <p:cNvSpPr/>
              <p:nvPr/>
            </p:nvSpPr>
            <p:spPr>
              <a:xfrm>
                <a:off x="4224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68" name="Line 81"/>
              <p:cNvSpPr/>
              <p:nvPr/>
            </p:nvSpPr>
            <p:spPr>
              <a:xfrm>
                <a:off x="5184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69" name="Rectangle 82"/>
              <p:cNvSpPr/>
              <p:nvPr/>
            </p:nvSpPr>
            <p:spPr>
              <a:xfrm>
                <a:off x="4224" y="3024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48</a:t>
                </a:r>
              </a:p>
            </p:txBody>
          </p:sp>
          <p:sp>
            <p:nvSpPr>
              <p:cNvPr id="61470" name="Rectangle 83"/>
              <p:cNvSpPr/>
              <p:nvPr/>
            </p:nvSpPr>
            <p:spPr>
              <a:xfrm>
                <a:off x="4224" y="2832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6B</a:t>
                </a:r>
              </a:p>
            </p:txBody>
          </p:sp>
          <p:sp>
            <p:nvSpPr>
              <p:cNvPr id="61471" name="Rectangle 84"/>
              <p:cNvSpPr/>
              <p:nvPr/>
            </p:nvSpPr>
            <p:spPr>
              <a:xfrm>
                <a:off x="4224" y="3216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9A</a:t>
                </a:r>
              </a:p>
            </p:txBody>
          </p:sp>
          <p:sp>
            <p:nvSpPr>
              <p:cNvPr id="61472" name="Rectangle 85"/>
              <p:cNvSpPr/>
              <p:nvPr/>
            </p:nvSpPr>
            <p:spPr>
              <a:xfrm>
                <a:off x="4224" y="3408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28</a:t>
                </a:r>
              </a:p>
            </p:txBody>
          </p:sp>
          <p:sp>
            <p:nvSpPr>
              <p:cNvPr id="61473" name="Line 86"/>
              <p:cNvSpPr/>
              <p:nvPr/>
            </p:nvSpPr>
            <p:spPr>
              <a:xfrm>
                <a:off x="4224" y="168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74" name="Text Box 87"/>
              <p:cNvSpPr txBox="1"/>
              <p:nvPr/>
            </p:nvSpPr>
            <p:spPr>
              <a:xfrm>
                <a:off x="3456" y="1584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SS→</a:t>
                </a:r>
              </a:p>
            </p:txBody>
          </p:sp>
          <p:sp>
            <p:nvSpPr>
              <p:cNvPr id="61475" name="Text Box 88"/>
              <p:cNvSpPr txBox="1"/>
              <p:nvPr/>
            </p:nvSpPr>
            <p:spPr>
              <a:xfrm>
                <a:off x="5184" y="1680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50000</a:t>
                </a:r>
              </a:p>
            </p:txBody>
          </p:sp>
          <p:sp>
            <p:nvSpPr>
              <p:cNvPr id="61476" name="Text Box 89"/>
              <p:cNvSpPr txBox="1"/>
              <p:nvPr/>
            </p:nvSpPr>
            <p:spPr>
              <a:xfrm>
                <a:off x="4368" y="129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/>
                  <a:t>堆栈段</a:t>
                </a:r>
              </a:p>
            </p:txBody>
          </p:sp>
          <p:sp>
            <p:nvSpPr>
              <p:cNvPr id="61477" name="Text Box 90"/>
              <p:cNvSpPr txBox="1"/>
              <p:nvPr/>
            </p:nvSpPr>
            <p:spPr>
              <a:xfrm>
                <a:off x="5184" y="3024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51001</a:t>
                </a:r>
              </a:p>
            </p:txBody>
          </p:sp>
          <p:sp>
            <p:nvSpPr>
              <p:cNvPr id="61478" name="Text Box 91"/>
              <p:cNvSpPr txBox="1"/>
              <p:nvPr/>
            </p:nvSpPr>
            <p:spPr>
              <a:xfrm>
                <a:off x="5184" y="321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51002</a:t>
                </a:r>
              </a:p>
            </p:txBody>
          </p:sp>
          <p:sp>
            <p:nvSpPr>
              <p:cNvPr id="61479" name="Text Box 92"/>
              <p:cNvSpPr txBox="1"/>
              <p:nvPr/>
            </p:nvSpPr>
            <p:spPr>
              <a:xfrm>
                <a:off x="5184" y="3408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51003</a:t>
                </a:r>
              </a:p>
            </p:txBody>
          </p:sp>
          <p:sp>
            <p:nvSpPr>
              <p:cNvPr id="61480" name="Text Box 93"/>
              <p:cNvSpPr txBox="1"/>
              <p:nvPr/>
            </p:nvSpPr>
            <p:spPr>
              <a:xfrm>
                <a:off x="3456" y="3360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SP=1002H</a:t>
                </a:r>
              </a:p>
            </p:txBody>
          </p:sp>
          <p:sp>
            <p:nvSpPr>
              <p:cNvPr id="61481" name="Text Box 94"/>
              <p:cNvSpPr txBox="1"/>
              <p:nvPr/>
            </p:nvSpPr>
            <p:spPr>
              <a:xfrm>
                <a:off x="3456" y="3120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SP→</a:t>
                </a:r>
              </a:p>
            </p:txBody>
          </p:sp>
          <p:grpSp>
            <p:nvGrpSpPr>
              <p:cNvPr id="61482" name="Group 95"/>
              <p:cNvGrpSpPr/>
              <p:nvPr/>
            </p:nvGrpSpPr>
            <p:grpSpPr>
              <a:xfrm>
                <a:off x="3216" y="2400"/>
                <a:ext cx="576" cy="192"/>
                <a:chOff x="0" y="2400"/>
                <a:chExt cx="576" cy="192"/>
              </a:xfrm>
            </p:grpSpPr>
            <p:sp>
              <p:nvSpPr>
                <p:cNvPr id="61489" name="Rectangle 96"/>
                <p:cNvSpPr/>
                <p:nvPr/>
              </p:nvSpPr>
              <p:spPr>
                <a:xfrm>
                  <a:off x="0" y="2400"/>
                  <a:ext cx="576" cy="19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b="1" dirty="0"/>
                    <a:t>48  6B</a:t>
                  </a:r>
                </a:p>
              </p:txBody>
            </p:sp>
            <p:sp>
              <p:nvSpPr>
                <p:cNvPr id="61490" name="Line 97"/>
                <p:cNvSpPr/>
                <p:nvPr/>
              </p:nvSpPr>
              <p:spPr>
                <a:xfrm>
                  <a:off x="288" y="240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66FF3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1483" name="Text Box 98"/>
              <p:cNvSpPr txBox="1"/>
              <p:nvPr/>
            </p:nvSpPr>
            <p:spPr>
              <a:xfrm>
                <a:off x="3360" y="2160"/>
                <a:ext cx="38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BX</a:t>
                </a:r>
              </a:p>
            </p:txBody>
          </p:sp>
          <p:sp>
            <p:nvSpPr>
              <p:cNvPr id="61484" name="Text Box 99"/>
              <p:cNvSpPr txBox="1"/>
              <p:nvPr/>
            </p:nvSpPr>
            <p:spPr>
              <a:xfrm>
                <a:off x="5184" y="2832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51000</a:t>
                </a:r>
              </a:p>
            </p:txBody>
          </p:sp>
          <p:sp>
            <p:nvSpPr>
              <p:cNvPr id="61485" name="Line 100"/>
              <p:cNvSpPr/>
              <p:nvPr/>
            </p:nvSpPr>
            <p:spPr>
              <a:xfrm flipH="1">
                <a:off x="3696" y="2928"/>
                <a:ext cx="624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86" name="Line 101"/>
              <p:cNvSpPr/>
              <p:nvPr/>
            </p:nvSpPr>
            <p:spPr>
              <a:xfrm flipV="1">
                <a:off x="3696" y="2592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487" name="Line 102"/>
              <p:cNvSpPr/>
              <p:nvPr/>
            </p:nvSpPr>
            <p:spPr>
              <a:xfrm flipH="1">
                <a:off x="3360" y="312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88" name="Line 103"/>
              <p:cNvSpPr/>
              <p:nvPr/>
            </p:nvSpPr>
            <p:spPr>
              <a:xfrm flipV="1">
                <a:off x="3360" y="2592"/>
                <a:ext cx="0" cy="52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61444" name="矩形 51"/>
          <p:cNvSpPr/>
          <p:nvPr/>
        </p:nvSpPr>
        <p:spPr>
          <a:xfrm>
            <a:off x="4786313" y="547688"/>
            <a:ext cx="1973262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POP  %BX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/>
          <p:nvPr/>
        </p:nvSpPr>
        <p:spPr>
          <a:xfrm>
            <a:off x="539750" y="828675"/>
            <a:ext cx="8235950" cy="569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进栈指令：       </a:t>
            </a:r>
            <a:r>
              <a:rPr lang="en-US" altLang="zh-CN" sz="2800" b="1" dirty="0">
                <a:solidFill>
                  <a:srgbClr val="000000"/>
                </a:solidFill>
              </a:rPr>
              <a:t>PUSH  SRC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(SP)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(SP) – 2 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    ( (SP)+1,  (SP) 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914400" lvl="2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出栈指令：       </a:t>
            </a:r>
            <a:r>
              <a:rPr lang="en-US" altLang="zh-CN" sz="2800" b="1" dirty="0">
                <a:solidFill>
                  <a:srgbClr val="000000"/>
                </a:solidFill>
              </a:rPr>
              <a:t>POP  DST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(DST)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 (SP)+1,  (SP) )                           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		(SP)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(SP) + 2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堆栈：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先进后出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的存储区，段地址存放在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SS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在任何时候都指向栈顶，进出栈后自动修改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堆栈操作必须以字为单位。 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不影响标志位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不能用立即寻址方式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PUSH  1234H    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DST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不能是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CS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                    POP  CS   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62467" name="Rectangle 3"/>
          <p:cNvSpPr/>
          <p:nvPr/>
        </p:nvSpPr>
        <p:spPr>
          <a:xfrm>
            <a:off x="0" y="101600"/>
            <a:ext cx="81010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/>
          <p:nvPr/>
        </p:nvSpPr>
        <p:spPr>
          <a:xfrm>
            <a:off x="1600200" y="838200"/>
            <a:ext cx="54102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例：假设 </a:t>
            </a:r>
            <a:r>
              <a:rPr lang="en-US" altLang="zh-CN" sz="2200" b="1" dirty="0">
                <a:solidFill>
                  <a:srgbClr val="000000"/>
                </a:solidFill>
              </a:rPr>
              <a:t>(AX) = 2107 H ,  </a:t>
            </a:r>
            <a:r>
              <a:rPr lang="zh-CN" altLang="zh-CN" sz="2200" b="1" dirty="0">
                <a:solidFill>
                  <a:srgbClr val="000000"/>
                </a:solidFill>
              </a:rPr>
              <a:t>执行</a:t>
            </a:r>
            <a:r>
              <a:rPr lang="zh-CN" altLang="en-US" sz="2200" b="1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</a:rPr>
              <a:t>PUSH  AX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63491" name="Line 3"/>
          <p:cNvSpPr/>
          <p:nvPr/>
        </p:nvSpPr>
        <p:spPr>
          <a:xfrm>
            <a:off x="396240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2" name="Line 4"/>
          <p:cNvSpPr/>
          <p:nvPr/>
        </p:nvSpPr>
        <p:spPr>
          <a:xfrm>
            <a:off x="2597150" y="4876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3" name="Line 5"/>
          <p:cNvSpPr/>
          <p:nvPr/>
        </p:nvSpPr>
        <p:spPr>
          <a:xfrm>
            <a:off x="2597150" y="4495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4" name="Line 6"/>
          <p:cNvSpPr/>
          <p:nvPr/>
        </p:nvSpPr>
        <p:spPr>
          <a:xfrm>
            <a:off x="2597150" y="4114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5" name="Line 7"/>
          <p:cNvSpPr/>
          <p:nvPr/>
        </p:nvSpPr>
        <p:spPr>
          <a:xfrm>
            <a:off x="2597150" y="3733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6" name="Line 8"/>
          <p:cNvSpPr/>
          <p:nvPr/>
        </p:nvSpPr>
        <p:spPr>
          <a:xfrm>
            <a:off x="2597150" y="3352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7" name="Text Box 9"/>
          <p:cNvSpPr txBox="1"/>
          <p:nvPr/>
        </p:nvSpPr>
        <p:spPr>
          <a:xfrm>
            <a:off x="2955925" y="34290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3498" name="Text Box 10"/>
          <p:cNvSpPr txBox="1"/>
          <p:nvPr/>
        </p:nvSpPr>
        <p:spPr>
          <a:xfrm>
            <a:off x="1447800" y="33528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3499" name="Line 11"/>
          <p:cNvSpPr/>
          <p:nvPr/>
        </p:nvSpPr>
        <p:spPr>
          <a:xfrm>
            <a:off x="259715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0" name="Text Box 12"/>
          <p:cNvSpPr txBox="1"/>
          <p:nvPr/>
        </p:nvSpPr>
        <p:spPr>
          <a:xfrm>
            <a:off x="2209800" y="5181600"/>
            <a:ext cx="2187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PUSH  AX </a:t>
            </a:r>
            <a:r>
              <a:rPr lang="zh-CN" altLang="zh-CN" sz="2000" b="1" dirty="0">
                <a:solidFill>
                  <a:srgbClr val="000000"/>
                </a:solidFill>
              </a:rPr>
              <a:t>执行前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3501" name="Text Box 13"/>
          <p:cNvSpPr txBox="1"/>
          <p:nvPr/>
        </p:nvSpPr>
        <p:spPr>
          <a:xfrm>
            <a:off x="4419600" y="25908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3502" name="Line 14"/>
          <p:cNvSpPr/>
          <p:nvPr/>
        </p:nvSpPr>
        <p:spPr>
          <a:xfrm>
            <a:off x="693420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3" name="Line 15"/>
          <p:cNvSpPr/>
          <p:nvPr/>
        </p:nvSpPr>
        <p:spPr>
          <a:xfrm>
            <a:off x="5562600" y="4876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4" name="Line 16"/>
          <p:cNvSpPr/>
          <p:nvPr/>
        </p:nvSpPr>
        <p:spPr>
          <a:xfrm>
            <a:off x="5568950" y="4495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5" name="Line 17"/>
          <p:cNvSpPr/>
          <p:nvPr/>
        </p:nvSpPr>
        <p:spPr>
          <a:xfrm>
            <a:off x="5568950" y="4114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6" name="Line 18"/>
          <p:cNvSpPr/>
          <p:nvPr/>
        </p:nvSpPr>
        <p:spPr>
          <a:xfrm>
            <a:off x="5568950" y="3733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7" name="Line 19"/>
          <p:cNvSpPr/>
          <p:nvPr/>
        </p:nvSpPr>
        <p:spPr>
          <a:xfrm>
            <a:off x="5568950" y="3352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8" name="Text Box 20"/>
          <p:cNvSpPr txBox="1"/>
          <p:nvPr/>
        </p:nvSpPr>
        <p:spPr>
          <a:xfrm>
            <a:off x="5927725" y="34290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3509" name="Line 21"/>
          <p:cNvSpPr/>
          <p:nvPr/>
        </p:nvSpPr>
        <p:spPr>
          <a:xfrm>
            <a:off x="556895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0" name="Line 22"/>
          <p:cNvSpPr/>
          <p:nvPr/>
        </p:nvSpPr>
        <p:spPr>
          <a:xfrm>
            <a:off x="5572125" y="2590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1" name="Rectangle 23"/>
          <p:cNvSpPr/>
          <p:nvPr/>
        </p:nvSpPr>
        <p:spPr>
          <a:xfrm>
            <a:off x="5943600" y="26177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3512" name="Text Box 24"/>
          <p:cNvSpPr txBox="1"/>
          <p:nvPr/>
        </p:nvSpPr>
        <p:spPr>
          <a:xfrm>
            <a:off x="7010400" y="2209800"/>
            <a:ext cx="1143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低地址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高地址</a:t>
            </a:r>
          </a:p>
        </p:txBody>
      </p:sp>
      <p:sp>
        <p:nvSpPr>
          <p:cNvPr id="63513" name="Line 25"/>
          <p:cNvSpPr/>
          <p:nvPr/>
        </p:nvSpPr>
        <p:spPr>
          <a:xfrm>
            <a:off x="5572125" y="2971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4" name="Text Box 26"/>
          <p:cNvSpPr txBox="1"/>
          <p:nvPr/>
        </p:nvSpPr>
        <p:spPr>
          <a:xfrm>
            <a:off x="5105400" y="5181600"/>
            <a:ext cx="2187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PUSH  AX </a:t>
            </a:r>
            <a:r>
              <a:rPr lang="zh-CN" altLang="zh-CN" sz="2000" b="1" dirty="0">
                <a:solidFill>
                  <a:srgbClr val="000000"/>
                </a:solidFill>
              </a:rPr>
              <a:t>执行后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32795" name="Group 27"/>
          <p:cNvGrpSpPr/>
          <p:nvPr/>
        </p:nvGrpSpPr>
        <p:grpSpPr>
          <a:xfrm>
            <a:off x="7162800" y="3124200"/>
            <a:ext cx="1295400" cy="838200"/>
            <a:chOff x="4416" y="2352"/>
            <a:chExt cx="816" cy="528"/>
          </a:xfrm>
        </p:grpSpPr>
        <p:sp>
          <p:nvSpPr>
            <p:cNvPr id="63520" name="Text Box 28"/>
            <p:cNvSpPr txBox="1"/>
            <p:nvPr/>
          </p:nvSpPr>
          <p:spPr>
            <a:xfrm>
              <a:off x="4416" y="2544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进栈方向</a:t>
              </a:r>
            </a:p>
          </p:txBody>
        </p:sp>
        <p:sp>
          <p:nvSpPr>
            <p:cNvPr id="63521" name="Line 29"/>
            <p:cNvSpPr/>
            <p:nvPr/>
          </p:nvSpPr>
          <p:spPr>
            <a:xfrm flipV="1">
              <a:off x="4416" y="2352"/>
              <a:ext cx="0" cy="528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63516" name="Line 30"/>
          <p:cNvSpPr/>
          <p:nvPr/>
        </p:nvSpPr>
        <p:spPr>
          <a:xfrm>
            <a:off x="5334000" y="2819400"/>
            <a:ext cx="0" cy="762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7" name="Line 31"/>
          <p:cNvSpPr/>
          <p:nvPr/>
        </p:nvSpPr>
        <p:spPr>
          <a:xfrm>
            <a:off x="5334000" y="3581400"/>
            <a:ext cx="228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8" name="Line 32"/>
          <p:cNvSpPr/>
          <p:nvPr/>
        </p:nvSpPr>
        <p:spPr>
          <a:xfrm>
            <a:off x="5257800" y="2819400"/>
            <a:ext cx="76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9" name="AutoShape 33"/>
          <p:cNvSpPr/>
          <p:nvPr/>
        </p:nvSpPr>
        <p:spPr>
          <a:xfrm>
            <a:off x="3203575" y="2060575"/>
            <a:ext cx="144463" cy="647700"/>
          </a:xfrm>
          <a:prstGeom prst="upDownArrow">
            <a:avLst>
              <a:gd name="adj1" fmla="val 50000"/>
              <a:gd name="adj2" fmla="val 89670"/>
            </a:avLst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/>
          <p:nvPr/>
        </p:nvSpPr>
        <p:spPr>
          <a:xfrm>
            <a:off x="1676400" y="2438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4515" name="Line 3"/>
          <p:cNvSpPr/>
          <p:nvPr/>
        </p:nvSpPr>
        <p:spPr>
          <a:xfrm>
            <a:off x="41910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6" name="Line 4"/>
          <p:cNvSpPr/>
          <p:nvPr/>
        </p:nvSpPr>
        <p:spPr>
          <a:xfrm>
            <a:off x="2819400" y="4724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7" name="Line 5"/>
          <p:cNvSpPr/>
          <p:nvPr/>
        </p:nvSpPr>
        <p:spPr>
          <a:xfrm>
            <a:off x="2825750" y="4343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8" name="Line 6"/>
          <p:cNvSpPr/>
          <p:nvPr/>
        </p:nvSpPr>
        <p:spPr>
          <a:xfrm>
            <a:off x="2825750" y="3962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9" name="Line 7"/>
          <p:cNvSpPr/>
          <p:nvPr/>
        </p:nvSpPr>
        <p:spPr>
          <a:xfrm>
            <a:off x="2825750" y="3581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0" name="Line 8"/>
          <p:cNvSpPr/>
          <p:nvPr/>
        </p:nvSpPr>
        <p:spPr>
          <a:xfrm>
            <a:off x="2825750" y="3200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1" name="Text Box 9"/>
          <p:cNvSpPr txBox="1"/>
          <p:nvPr/>
        </p:nvSpPr>
        <p:spPr>
          <a:xfrm>
            <a:off x="3184525" y="32766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4522" name="Line 10"/>
          <p:cNvSpPr/>
          <p:nvPr/>
        </p:nvSpPr>
        <p:spPr>
          <a:xfrm>
            <a:off x="282575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3" name="Line 11"/>
          <p:cNvSpPr/>
          <p:nvPr/>
        </p:nvSpPr>
        <p:spPr>
          <a:xfrm>
            <a:off x="2828925" y="2438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4" name="Rectangle 12"/>
          <p:cNvSpPr/>
          <p:nvPr/>
        </p:nvSpPr>
        <p:spPr>
          <a:xfrm>
            <a:off x="3200400" y="24653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4525" name="Line 13"/>
          <p:cNvSpPr/>
          <p:nvPr/>
        </p:nvSpPr>
        <p:spPr>
          <a:xfrm>
            <a:off x="2828925" y="2819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6" name="Text Box 14"/>
          <p:cNvSpPr txBox="1"/>
          <p:nvPr/>
        </p:nvSpPr>
        <p:spPr>
          <a:xfrm>
            <a:off x="2514600" y="5029200"/>
            <a:ext cx="200342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POP  BX </a:t>
            </a:r>
            <a:r>
              <a:rPr lang="zh-CN" altLang="zh-CN" sz="2000" b="1" dirty="0">
                <a:solidFill>
                  <a:srgbClr val="000000"/>
                </a:solidFill>
              </a:rPr>
              <a:t>执行</a:t>
            </a:r>
            <a:r>
              <a:rPr lang="zh-CN" altLang="en-US" sz="2000" b="1" dirty="0">
                <a:solidFill>
                  <a:srgbClr val="000000"/>
                </a:solidFill>
              </a:rPr>
              <a:t>前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4527" name="Text Box 15"/>
          <p:cNvSpPr txBox="1"/>
          <p:nvPr/>
        </p:nvSpPr>
        <p:spPr>
          <a:xfrm>
            <a:off x="4419600" y="3200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4528" name="Line 16"/>
          <p:cNvSpPr/>
          <p:nvPr/>
        </p:nvSpPr>
        <p:spPr>
          <a:xfrm>
            <a:off x="69342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9" name="Line 17"/>
          <p:cNvSpPr/>
          <p:nvPr/>
        </p:nvSpPr>
        <p:spPr>
          <a:xfrm>
            <a:off x="5562600" y="4724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0" name="Line 18"/>
          <p:cNvSpPr/>
          <p:nvPr/>
        </p:nvSpPr>
        <p:spPr>
          <a:xfrm>
            <a:off x="5568950" y="4343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1" name="Line 19"/>
          <p:cNvSpPr/>
          <p:nvPr/>
        </p:nvSpPr>
        <p:spPr>
          <a:xfrm>
            <a:off x="5568950" y="3962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2" name="Line 20"/>
          <p:cNvSpPr/>
          <p:nvPr/>
        </p:nvSpPr>
        <p:spPr>
          <a:xfrm>
            <a:off x="5568950" y="3581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3" name="Line 21"/>
          <p:cNvSpPr/>
          <p:nvPr/>
        </p:nvSpPr>
        <p:spPr>
          <a:xfrm>
            <a:off x="5568950" y="3200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4" name="Text Box 22"/>
          <p:cNvSpPr txBox="1"/>
          <p:nvPr/>
        </p:nvSpPr>
        <p:spPr>
          <a:xfrm>
            <a:off x="5927725" y="32766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4535" name="Line 23"/>
          <p:cNvSpPr/>
          <p:nvPr/>
        </p:nvSpPr>
        <p:spPr>
          <a:xfrm>
            <a:off x="556895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6" name="Line 24"/>
          <p:cNvSpPr/>
          <p:nvPr/>
        </p:nvSpPr>
        <p:spPr>
          <a:xfrm>
            <a:off x="5572125" y="2438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7" name="Rectangle 25"/>
          <p:cNvSpPr/>
          <p:nvPr/>
        </p:nvSpPr>
        <p:spPr>
          <a:xfrm>
            <a:off x="5943600" y="24653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4538" name="Text Box 26"/>
          <p:cNvSpPr txBox="1"/>
          <p:nvPr/>
        </p:nvSpPr>
        <p:spPr>
          <a:xfrm>
            <a:off x="7010400" y="2057400"/>
            <a:ext cx="1143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低地址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高地址</a:t>
            </a:r>
          </a:p>
        </p:txBody>
      </p:sp>
      <p:sp>
        <p:nvSpPr>
          <p:cNvPr id="64539" name="Line 27"/>
          <p:cNvSpPr/>
          <p:nvPr/>
        </p:nvSpPr>
        <p:spPr>
          <a:xfrm>
            <a:off x="5572125" y="2819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40" name="Text Box 28"/>
          <p:cNvSpPr txBox="1"/>
          <p:nvPr/>
        </p:nvSpPr>
        <p:spPr>
          <a:xfrm>
            <a:off x="5105400" y="5029200"/>
            <a:ext cx="2193925" cy="900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POP  BX </a:t>
            </a:r>
            <a:r>
              <a:rPr lang="zh-CN" altLang="zh-CN" sz="2000" b="1" dirty="0">
                <a:solidFill>
                  <a:srgbClr val="000000"/>
                </a:solidFill>
              </a:rPr>
              <a:t>执行后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</a:t>
            </a:r>
            <a:r>
              <a:rPr lang="en-US" altLang="zh-CN" sz="2200" b="1" dirty="0">
                <a:solidFill>
                  <a:srgbClr val="000000"/>
                </a:solidFill>
              </a:rPr>
              <a:t>(BX) = 2107H</a:t>
            </a:r>
          </a:p>
        </p:txBody>
      </p:sp>
      <p:sp>
        <p:nvSpPr>
          <p:cNvPr id="64541" name="Text Box 29"/>
          <p:cNvSpPr txBox="1"/>
          <p:nvPr/>
        </p:nvSpPr>
        <p:spPr>
          <a:xfrm>
            <a:off x="1905000" y="762000"/>
            <a:ext cx="22098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  </a:t>
            </a:r>
            <a:r>
              <a:rPr lang="en-US" altLang="zh-CN" sz="2200" b="1" dirty="0">
                <a:solidFill>
                  <a:srgbClr val="000000"/>
                </a:solidFill>
              </a:rPr>
              <a:t>POP  BX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grpSp>
        <p:nvGrpSpPr>
          <p:cNvPr id="33822" name="Group 30"/>
          <p:cNvGrpSpPr/>
          <p:nvPr/>
        </p:nvGrpSpPr>
        <p:grpSpPr>
          <a:xfrm>
            <a:off x="7162800" y="3048000"/>
            <a:ext cx="1219200" cy="838200"/>
            <a:chOff x="4704" y="96"/>
            <a:chExt cx="768" cy="528"/>
          </a:xfrm>
        </p:grpSpPr>
        <p:sp>
          <p:nvSpPr>
            <p:cNvPr id="64543" name="Line 31"/>
            <p:cNvSpPr/>
            <p:nvPr/>
          </p:nvSpPr>
          <p:spPr>
            <a:xfrm rot="-10800000" flipV="1">
              <a:off x="4704" y="96"/>
              <a:ext cx="0" cy="52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64544" name="Text Box 32"/>
            <p:cNvSpPr txBox="1"/>
            <p:nvPr/>
          </p:nvSpPr>
          <p:spPr>
            <a:xfrm>
              <a:off x="4704" y="28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出栈方向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/>
          <p:nvPr/>
        </p:nvSpPr>
        <p:spPr>
          <a:xfrm>
            <a:off x="2209800" y="685800"/>
            <a:ext cx="5410200" cy="5648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</a:t>
            </a:r>
            <a:r>
              <a:rPr lang="en-US" altLang="zh-CN" sz="2000" b="1" dirty="0">
                <a:solidFill>
                  <a:srgbClr val="000000"/>
                </a:solidFill>
              </a:rPr>
              <a:t>PUSH  DS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SUB    AX,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RET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</a:t>
            </a:r>
            <a:r>
              <a:rPr lang="en-US" altLang="zh-CN" sz="2000" b="1" dirty="0">
                <a:solidFill>
                  <a:srgbClr val="000000"/>
                </a:solidFill>
              </a:rPr>
              <a:t>PUSH 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BX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CX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          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其间用到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CX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POP    CX    </a:t>
            </a:r>
            <a:r>
              <a:rPr lang="en-US" altLang="zh-CN" sz="1800" b="1" dirty="0">
                <a:solidFill>
                  <a:srgbClr val="000000"/>
                </a:solidFill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</a:rPr>
              <a:t>后进先出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</a:rPr>
              <a:t>POP    BX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POP    AX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4940300" y="685800"/>
            <a:ext cx="2957513" cy="22383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%DS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SUBW %AX,%AX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/>
          <p:nvPr/>
        </p:nvSpPr>
        <p:spPr>
          <a:xfrm>
            <a:off x="323850" y="360363"/>
            <a:ext cx="4752975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寻址、寻址方式的概念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250825" y="981075"/>
            <a:ext cx="86423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8902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385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678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339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911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83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55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寻址就是寻找操作数的地址。</a:t>
            </a:r>
          </a:p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寻址方式就是寻找操作数的方法。</a:t>
            </a:r>
          </a:p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操作数可以跟随在指令操作码之后，称为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立即数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；操作数也可以存放在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CPU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内部的寄存器中，称为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寄存器</a:t>
            </a:r>
            <a:r>
              <a: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操作数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。绝大多数的操作数存放在内存储器中，称为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存储器</a:t>
            </a:r>
            <a:r>
              <a: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操作数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。指令指定操作数的位置，即给出地址信息，在执行时需要根据这个地址信息找到需要的操作数。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9750" y="838200"/>
            <a:ext cx="69278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lnSpc>
                <a:spcPct val="12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交换指令： 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 OPR1, OPR2</a:t>
            </a: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(OPR1)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(OPR2)</a:t>
            </a:r>
          </a:p>
          <a:p>
            <a:pPr marL="914400" marR="0" lvl="2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</a:t>
            </a:r>
          </a:p>
          <a:p>
            <a:pPr marR="0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不影响标志位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*  不允许使用段寄存器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例：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 BX, [ BP+SI ]</a:t>
            </a: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XCHG  AL, BH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7239000" cy="5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累加器专用传送指令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（只限使用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输入指令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CPU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长格式：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AL, PORT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AX, PORT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执行操作：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 PORT )            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PORT+1,  PORT )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短格式：  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AL, DX   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AX, DX   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执行操作：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( (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DX) )               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 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( (</a:t>
            </a:r>
            <a:r>
              <a:rPr kumimoji="1" lang="en-US" altLang="zh-CN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DX)+1,  (DX) )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  <a:r>
              <a:rPr kumimoji="1" lang="zh-CN" altLang="en-US" kern="1200" cap="none" spc="0" normalizeH="0" baseline="0" noProof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endParaRPr kumimoji="1" lang="zh-CN" altLang="en-US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/>
          <p:nvPr/>
        </p:nvSpPr>
        <p:spPr>
          <a:xfrm>
            <a:off x="1676400" y="914400"/>
            <a:ext cx="6686550" cy="51308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输出指令   </a:t>
            </a:r>
            <a:r>
              <a:rPr lang="en-US" altLang="zh-CN" sz="2400" b="1" dirty="0">
                <a:solidFill>
                  <a:srgbClr val="000000"/>
                </a:solidFill>
              </a:rPr>
              <a:t>OUT   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</a:rPr>
              <a:t>CPU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</a:rPr>
              <a:t> I/O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长格式：    </a:t>
            </a:r>
            <a:r>
              <a:rPr lang="en-US" altLang="zh-CN" sz="2400" b="1" dirty="0">
                <a:solidFill>
                  <a:srgbClr val="000000"/>
                </a:solidFill>
              </a:rPr>
              <a:t>OUT   PORT, AL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OUT   PORT, AX  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 PORT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(AL)   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( PORT+1, PORT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(AX)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短格式：    </a:t>
            </a:r>
            <a:r>
              <a:rPr lang="en-US" altLang="zh-CN" sz="2400" b="1" dirty="0">
                <a:solidFill>
                  <a:srgbClr val="000000"/>
                </a:solidFill>
              </a:rPr>
              <a:t>OUT   DX, AL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OUT   DX, AX  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 (DX)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(AL) 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( (DX)+1, (DX)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(AX)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/>
          <p:nvPr/>
        </p:nvSpPr>
        <p:spPr>
          <a:xfrm>
            <a:off x="1371600" y="228600"/>
            <a:ext cx="7543800" cy="615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前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256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个端口号</a:t>
            </a:r>
            <a:r>
              <a:rPr lang="en-US" altLang="zh-CN" sz="2200" b="1" dirty="0">
                <a:solidFill>
                  <a:srgbClr val="000000"/>
                </a:solidFill>
              </a:rPr>
              <a:t>00H~FFH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可直接在指令中指定（长格式）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如果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端口号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200" b="1" dirty="0">
                <a:solidFill>
                  <a:srgbClr val="000000"/>
                </a:solidFill>
              </a:rPr>
              <a:t>256</a:t>
            </a:r>
            <a:r>
              <a:rPr lang="zh-CN" altLang="en-US" sz="2200" b="1" dirty="0">
                <a:solidFill>
                  <a:srgbClr val="000000"/>
                </a:solidFill>
              </a:rPr>
              <a:t>，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端口号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DX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（短格式）</a:t>
            </a: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IN       AX, 28H                     	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MOV   DATA_WORD, AX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MOV  DX, 3FCH	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IN      AX, DX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OUT  5, AL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例：测试某状态寄存器（端口号</a:t>
            </a:r>
            <a:r>
              <a:rPr lang="en-US" altLang="zh-CN" sz="2000" b="1" dirty="0">
                <a:solidFill>
                  <a:srgbClr val="000000"/>
                </a:solidFill>
              </a:rPr>
              <a:t>27H</a:t>
            </a:r>
            <a:r>
              <a:rPr lang="zh-CN" altLang="en-US" sz="2000" b="1" dirty="0">
                <a:solidFill>
                  <a:srgbClr val="000000"/>
                </a:solidFill>
              </a:rPr>
              <a:t>）的第</a:t>
            </a:r>
            <a:r>
              <a:rPr lang="en-US" altLang="zh-CN" sz="2000" b="1" dirty="0">
                <a:solidFill>
                  <a:srgbClr val="000000"/>
                </a:solidFill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</a:rPr>
              <a:t>位是否为</a:t>
            </a:r>
            <a:r>
              <a:rPr lang="en-US" altLang="zh-CN" sz="2000" b="1" dirty="0">
                <a:solidFill>
                  <a:srgbClr val="000000"/>
                </a:solidFill>
              </a:rPr>
              <a:t>1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IN         AL, 27H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TEST    AL, 00000100B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JNZ      ERROR             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zh-CN" altLang="en-US" sz="2000" dirty="0">
                <a:solidFill>
                  <a:srgbClr val="000000"/>
                </a:solidFill>
              </a:rPr>
              <a:t>若</a:t>
            </a:r>
            <a:r>
              <a:rPr lang="zh-CN" altLang="zh-CN" sz="2000" dirty="0">
                <a:solidFill>
                  <a:srgbClr val="000000"/>
                </a:solidFill>
              </a:rPr>
              <a:t>第2位为1，转</a:t>
            </a:r>
            <a:r>
              <a:rPr lang="en-US" altLang="zh-CN" sz="2000" dirty="0">
                <a:solidFill>
                  <a:srgbClr val="000000"/>
                </a:solidFill>
              </a:rPr>
              <a:t>ERROR</a:t>
            </a:r>
            <a:r>
              <a:rPr lang="zh-CN" altLang="zh-CN" sz="2000" dirty="0">
                <a:solidFill>
                  <a:srgbClr val="000000"/>
                </a:solidFill>
              </a:rPr>
              <a:t>处理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64163" y="2276475"/>
            <a:ext cx="3551238" cy="7921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	$28H,%AX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MOVW %AX,DATA_WORD 	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/>
          <p:nvPr/>
        </p:nvSpPr>
        <p:spPr>
          <a:xfrm>
            <a:off x="6553200" y="3657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59" name="Line 3"/>
          <p:cNvSpPr/>
          <p:nvPr/>
        </p:nvSpPr>
        <p:spPr>
          <a:xfrm>
            <a:off x="6553200" y="4114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0" name="Line 4"/>
          <p:cNvSpPr/>
          <p:nvPr/>
        </p:nvSpPr>
        <p:spPr>
          <a:xfrm>
            <a:off x="6553200" y="4495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1" name="Line 5"/>
          <p:cNvSpPr/>
          <p:nvPr/>
        </p:nvSpPr>
        <p:spPr>
          <a:xfrm>
            <a:off x="6553200" y="4876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2" name="Line 6"/>
          <p:cNvSpPr/>
          <p:nvPr/>
        </p:nvSpPr>
        <p:spPr>
          <a:xfrm>
            <a:off x="6553200" y="5257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3" name="Line 7"/>
          <p:cNvSpPr/>
          <p:nvPr/>
        </p:nvSpPr>
        <p:spPr>
          <a:xfrm>
            <a:off x="6553200" y="5638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4" name="Line 8"/>
          <p:cNvSpPr/>
          <p:nvPr/>
        </p:nvSpPr>
        <p:spPr>
          <a:xfrm>
            <a:off x="7696200" y="3657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5" name="Text Box 9"/>
          <p:cNvSpPr txBox="1"/>
          <p:nvPr/>
        </p:nvSpPr>
        <p:spPr>
          <a:xfrm>
            <a:off x="5486400" y="4114800"/>
            <a:ext cx="3124200" cy="40957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(BX)  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      </a:t>
            </a:r>
            <a:r>
              <a:rPr lang="en-US" altLang="zh-CN" sz="2000" b="1" dirty="0">
                <a:solidFill>
                  <a:srgbClr val="000000"/>
                </a:solidFill>
              </a:rPr>
              <a:t>30 H       F0040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0666" name="Text Box 10"/>
          <p:cNvSpPr txBox="1"/>
          <p:nvPr/>
        </p:nvSpPr>
        <p:spPr>
          <a:xfrm>
            <a:off x="6781800" y="4495800"/>
            <a:ext cx="1806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31 H       F0041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0667" name="Text Box 11"/>
          <p:cNvSpPr txBox="1"/>
          <p:nvPr/>
        </p:nvSpPr>
        <p:spPr>
          <a:xfrm>
            <a:off x="5257800" y="4876800"/>
            <a:ext cx="3505200" cy="40957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(AL) = 3        32 H       F0042       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0668" name="Text Box 12"/>
          <p:cNvSpPr txBox="1"/>
          <p:nvPr/>
        </p:nvSpPr>
        <p:spPr>
          <a:xfrm>
            <a:off x="6781800" y="5257800"/>
            <a:ext cx="1981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33 H       F0043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0669" name="AutoShape 13"/>
          <p:cNvSpPr/>
          <p:nvPr/>
        </p:nvSpPr>
        <p:spPr>
          <a:xfrm>
            <a:off x="6400800" y="4572000"/>
            <a:ext cx="76200" cy="1066800"/>
          </a:xfrm>
          <a:prstGeom prst="leftBrace">
            <a:avLst>
              <a:gd name="adj1" fmla="val 116666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0670" name="Line 14"/>
          <p:cNvSpPr/>
          <p:nvPr/>
        </p:nvSpPr>
        <p:spPr>
          <a:xfrm>
            <a:off x="6019800" y="3962400"/>
            <a:ext cx="0" cy="2286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71" name="Line 15"/>
          <p:cNvSpPr/>
          <p:nvPr/>
        </p:nvSpPr>
        <p:spPr>
          <a:xfrm>
            <a:off x="6019800" y="4191000"/>
            <a:ext cx="533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70672" name="Text Box 16"/>
          <p:cNvSpPr txBox="1"/>
          <p:nvPr/>
        </p:nvSpPr>
        <p:spPr>
          <a:xfrm>
            <a:off x="5486400" y="3581400"/>
            <a:ext cx="1047750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TABLE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0673" name="Text Box 17"/>
          <p:cNvSpPr txBox="1"/>
          <p:nvPr/>
        </p:nvSpPr>
        <p:spPr>
          <a:xfrm>
            <a:off x="6248400" y="2895600"/>
            <a:ext cx="18303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(DS)=F000H</a:t>
            </a:r>
          </a:p>
        </p:txBody>
      </p:sp>
      <p:sp>
        <p:nvSpPr>
          <p:cNvPr id="70674" name="Rectangle 18"/>
          <p:cNvSpPr/>
          <p:nvPr/>
        </p:nvSpPr>
        <p:spPr>
          <a:xfrm>
            <a:off x="5181600" y="2895600"/>
            <a:ext cx="3581400" cy="34290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ysDot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52400" y="44624"/>
            <a:ext cx="8380413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换码指令：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XLAT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　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XLAT  OPR</a:t>
            </a:r>
          </a:p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转换指令有两个隐含操作数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和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AL</a:t>
            </a:r>
            <a:r>
              <a:rPr kumimoji="1" lang="zh-CN" altLang="en-US" b="1" kern="1200" cap="none" spc="0" normalizeH="0" baseline="0" noProof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</a:t>
            </a:r>
            <a:endParaRPr kumimoji="1" lang="en-US" altLang="zh-CN" b="1" kern="1200" cap="none" spc="0" normalizeH="0" baseline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algn="just">
              <a:buClr>
                <a:srgbClr val="FF0000"/>
              </a:buClr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指令的基本功能：这条指令根据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AL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寄存器提供的位移量，将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BX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指使的字节表格中的代码换存在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AL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中。</a:t>
            </a:r>
            <a:endParaRPr kumimoji="1" lang="zh-CN" altLang="en-US" b="1" kern="1200" cap="none" spc="0" normalizeH="0" baseline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 (BX) + (AL) 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en-US" altLang="zh-CN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BX, OFFSET TABLE   ; (BX)=0040H</a:t>
            </a:r>
          </a:p>
          <a:p>
            <a:pPr marR="0" algn="just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MOV  AL, 3</a:t>
            </a:r>
          </a:p>
          <a:p>
            <a:pPr marR="0" algn="just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XLAT  TABLE</a:t>
            </a:r>
          </a:p>
          <a:p>
            <a:pPr marR="0" algn="just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指令执行后 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(AL)=33H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不影响标志位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字节表格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长度不超过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256)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zh-CN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首地址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(BX)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需转换的代码位移量  </a:t>
            </a:r>
            <a:r>
              <a:rPr kumimoji="1" lang="zh-CN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 (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55650" y="685800"/>
            <a:ext cx="800735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地址传送指令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有效地址送寄存器指令：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  REG,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　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R="0" algn="just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指针送寄存器和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  REG,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(SRC)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(DS)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(SRC+2)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相继二字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寄存器、</a:t>
            </a:r>
            <a:r>
              <a:rPr kumimoji="1" lang="en-US" altLang="zh-CN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R="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指针送寄存器和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LES  REG, SRC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(SRC)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(ES)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(SRC+2)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相继二字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寄存器、</a:t>
            </a:r>
            <a:r>
              <a:rPr kumimoji="1" lang="en-US" altLang="zh-CN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ES  </a:t>
            </a:r>
            <a:endParaRPr kumimoji="1" lang="en-US" altLang="zh-CN" sz="22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23850" y="685800"/>
            <a:ext cx="8439150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地址传送指令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取有效地址指令LEA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         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  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SRC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把一个内存变量的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送给指定的寄存器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该指令通常用来对指针或变址寄存器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等置初值之用。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取段寄存器指令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LDS/LES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： 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LDS/LES</a:t>
            </a:r>
            <a:r>
              <a:rPr kumimoji="1" lang="zh-CN" altLang="en-US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该组指令的功能是把内存单元的一个“低字”传送给指令中指定的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16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位寄存器，把随后的一个“高字”传给相应的段寄存器（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DS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、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ES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）。</a:t>
            </a:r>
          </a:p>
        </p:txBody>
      </p:sp>
      <p:sp>
        <p:nvSpPr>
          <p:cNvPr id="72707" name="矩形 2"/>
          <p:cNvSpPr/>
          <p:nvPr/>
        </p:nvSpPr>
        <p:spPr>
          <a:xfrm>
            <a:off x="1763713" y="5300663"/>
            <a:ext cx="3744912" cy="9366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</a:rPr>
              <a:t>LEA  SRC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REG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  </a:t>
            </a:r>
            <a:r>
              <a:rPr lang="en-US" altLang="zh-CN" sz="2400" b="1" dirty="0">
                <a:solidFill>
                  <a:srgbClr val="000000"/>
                </a:solidFill>
              </a:rPr>
              <a:t>(REG)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SRC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/>
          <p:nvPr/>
        </p:nvSpPr>
        <p:spPr>
          <a:xfrm>
            <a:off x="1447800" y="457200"/>
            <a:ext cx="5638800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</a:rPr>
              <a:t>LEA    BX,  [BX+SI+0F62H]</a:t>
            </a:r>
            <a:r>
              <a:rPr lang="en-US" altLang="zh-CN" sz="2200" dirty="0">
                <a:solidFill>
                  <a:srgbClr val="000000"/>
                </a:solidFill>
              </a:rPr>
              <a:t>  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LDS    SI,  [10H]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         </a:t>
            </a:r>
            <a:r>
              <a:rPr lang="en-US" altLang="zh-CN" sz="2200" b="1" dirty="0">
                <a:solidFill>
                  <a:srgbClr val="000000"/>
                </a:solidFill>
              </a:rPr>
              <a:t>LES    DI,  [BX]</a:t>
            </a:r>
            <a:endParaRPr lang="en-US" altLang="zh-CN" sz="2200" dirty="0">
              <a:solidFill>
                <a:srgbClr val="000000"/>
              </a:solidFill>
              <a:sym typeface="Monotype Sorts" pitchFamily="2" charset="2"/>
            </a:endParaRPr>
          </a:p>
        </p:txBody>
      </p:sp>
      <p:sp>
        <p:nvSpPr>
          <p:cNvPr id="73731" name="Text Box 3"/>
          <p:cNvSpPr txBox="1"/>
          <p:nvPr/>
        </p:nvSpPr>
        <p:spPr>
          <a:xfrm>
            <a:off x="228600" y="55626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2" name="Line 4"/>
          <p:cNvSpPr/>
          <p:nvPr/>
        </p:nvSpPr>
        <p:spPr>
          <a:xfrm>
            <a:off x="25146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3" name="Line 5"/>
          <p:cNvSpPr/>
          <p:nvPr/>
        </p:nvSpPr>
        <p:spPr>
          <a:xfrm>
            <a:off x="2514600" y="2590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4" name="Line 6"/>
          <p:cNvSpPr/>
          <p:nvPr/>
        </p:nvSpPr>
        <p:spPr>
          <a:xfrm>
            <a:off x="2514600" y="2971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5" name="Line 7"/>
          <p:cNvSpPr/>
          <p:nvPr/>
        </p:nvSpPr>
        <p:spPr>
          <a:xfrm>
            <a:off x="2514600" y="3352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6" name="Line 8"/>
          <p:cNvSpPr/>
          <p:nvPr/>
        </p:nvSpPr>
        <p:spPr>
          <a:xfrm>
            <a:off x="2514600" y="3733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7" name="Line 9"/>
          <p:cNvSpPr/>
          <p:nvPr/>
        </p:nvSpPr>
        <p:spPr>
          <a:xfrm>
            <a:off x="2514600" y="4114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8" name="Line 10"/>
          <p:cNvSpPr/>
          <p:nvPr/>
        </p:nvSpPr>
        <p:spPr>
          <a:xfrm>
            <a:off x="36576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9" name="Text Box 11"/>
          <p:cNvSpPr txBox="1"/>
          <p:nvPr/>
        </p:nvSpPr>
        <p:spPr>
          <a:xfrm>
            <a:off x="2743200" y="2514600"/>
            <a:ext cx="762000" cy="1616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40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30 H </a:t>
            </a:r>
          </a:p>
        </p:txBody>
      </p:sp>
      <p:sp>
        <p:nvSpPr>
          <p:cNvPr id="73740" name="Text Box 12"/>
          <p:cNvSpPr txBox="1"/>
          <p:nvPr/>
        </p:nvSpPr>
        <p:spPr>
          <a:xfrm>
            <a:off x="1143000" y="2209800"/>
            <a:ext cx="15240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TABLE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(DS):1000H</a:t>
            </a:r>
          </a:p>
        </p:txBody>
      </p:sp>
      <p:sp>
        <p:nvSpPr>
          <p:cNvPr id="73741" name="Text Box 13"/>
          <p:cNvSpPr txBox="1"/>
          <p:nvPr/>
        </p:nvSpPr>
        <p:spPr>
          <a:xfrm>
            <a:off x="3810000" y="1981200"/>
            <a:ext cx="4887913" cy="31400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BX, TABLE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BX, OFFSET TABLE   </a:t>
            </a:r>
            <a:r>
              <a:rPr lang="en-US" altLang="zh-CN" sz="1800" b="1" dirty="0">
                <a:solidFill>
                  <a:srgbClr val="000000"/>
                </a:solidFill>
              </a:rPr>
              <a:t>; (BX)=1000H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LEA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(BX)=1000H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LDS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(DS)=3000H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LES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(ES)=3000H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73742" name="Text Box 14"/>
          <p:cNvSpPr txBox="1"/>
          <p:nvPr/>
        </p:nvSpPr>
        <p:spPr>
          <a:xfrm>
            <a:off x="1143000" y="4953000"/>
            <a:ext cx="4406900" cy="157956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  <a:p>
            <a:pPr marL="457200" lvl="1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REG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不能是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段寄存器</a:t>
            </a:r>
          </a:p>
          <a:p>
            <a:pPr marL="457200" lvl="1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　  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必须为存储器寻址方式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23850" y="260350"/>
            <a:ext cx="8761413" cy="596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标志寄存器传送指令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标志送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(FLAGS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AH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送标志寄存器指令：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标志进栈指令：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(SP)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(SP) - 2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( (SP)+1,  (SP) 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标志出栈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 (SP)+1,  (SP) 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(SP)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(SP) + 2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  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影响标志位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822325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 eaLnBrk="0" hangingPunct="0"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类型转换指令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CBW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AL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AX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(AH)= 00H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(AH)= FFH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endParaRPr kumimoji="1" lang="en-US" altLang="zh-CN" sz="22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CWD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AX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(DX,AX)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(DX)= 0000H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(DX)= FFFFH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= 0BA45H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CBW              ; (AX)=0045H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CWD              ; (DX)=0FFFFH  (AX)=0BA45H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* 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无操作数指令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      *  隐含对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AL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或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AX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进行符号扩展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      *  不影响</a:t>
            </a:r>
            <a:r>
              <a:rPr kumimoji="1" lang="zh-CN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条件标志位</a:t>
            </a:r>
            <a:endParaRPr kumimoji="1" lang="zh-CN" altLang="en-US" sz="20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/>
          <p:nvPr/>
        </p:nvSpPr>
        <p:spPr>
          <a:xfrm>
            <a:off x="1295400" y="685800"/>
            <a:ext cx="3260725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1.  8086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的寻址方式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0" name="Rectangle 3"/>
          <p:cNvSpPr/>
          <p:nvPr/>
        </p:nvSpPr>
        <p:spPr>
          <a:xfrm>
            <a:off x="1619250" y="1520825"/>
            <a:ext cx="7010400" cy="25765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与数据有关的寻址方式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1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指令为例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立即寻址            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3069H             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寄存器寻址    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AL , BH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直接寻址        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[ 2000H ]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BX ]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寄存器相对寻址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COUNT [ SI ]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基址变址寻址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BP ] [ DI ]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相对基址变址寻址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MASK [ BX ] [ SI ]</a:t>
            </a:r>
          </a:p>
        </p:txBody>
      </p:sp>
      <p:sp>
        <p:nvSpPr>
          <p:cNvPr id="12292" name="Text Box 5"/>
          <p:cNvSpPr txBox="1"/>
          <p:nvPr/>
        </p:nvSpPr>
        <p:spPr>
          <a:xfrm>
            <a:off x="3352800" y="6248400"/>
            <a:ext cx="21336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存储器寻址</a:t>
            </a:r>
          </a:p>
        </p:txBody>
      </p:sp>
      <p:sp>
        <p:nvSpPr>
          <p:cNvPr id="12293" name="文本框 5"/>
          <p:cNvSpPr txBox="1"/>
          <p:nvPr/>
        </p:nvSpPr>
        <p:spPr>
          <a:xfrm>
            <a:off x="1619250" y="3984625"/>
            <a:ext cx="6172200" cy="2263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457200" indent="-457200"/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与数据有关的寻址方式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：以 </a:t>
            </a:r>
            <a:r>
              <a:rPr lang="en-US" altLang="zh-CN" sz="1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指令为例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(AT&amp;T)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立即寻址    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$0x3069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,%AX          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寄存器寻址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%BH,%AL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直接寻址    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0x2000,%AX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(%BX),%AX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寄存器相对寻址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COUNT(%SI),%AX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基址变址寻址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(%BP,%DI),%AX 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相对基址变址寻址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MASK(%BX,%SI),%AX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55650" y="304800"/>
            <a:ext cx="770255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算术指令：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减法指令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SBB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NEG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乘法指令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IMUL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除法指令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DIV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IDIV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十进制调整指令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AAM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/>
          <p:nvPr/>
        </p:nvSpPr>
        <p:spPr>
          <a:xfrm>
            <a:off x="1447800" y="609600"/>
            <a:ext cx="7239000" cy="3805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DST, SRC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(SRC) + (DST)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带进位加法指令：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DST, SRC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(SRC) + (DST) + CF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OPR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(OPR) + 1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3"/>
          <p:cNvSpPr/>
          <p:nvPr/>
        </p:nvSpPr>
        <p:spPr>
          <a:xfrm>
            <a:off x="1371600" y="4876800"/>
            <a:ext cx="7543800" cy="1028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   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*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INC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指令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标志外，均对条件标志位有影响。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2"/>
          <p:cNvSpPr txBox="1"/>
          <p:nvPr/>
        </p:nvSpPr>
        <p:spPr>
          <a:xfrm>
            <a:off x="1524000" y="5334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条件标志位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362200" y="5105400"/>
            <a:ext cx="4953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4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相加的溢出。</a:t>
            </a:r>
          </a:p>
          <a:p>
            <a:pPr marR="0" defTabSz="914400" eaLnBrk="0" hangingPunct="0">
              <a:lnSpc>
                <a:spcPct val="14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带符号数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相加的溢出。</a:t>
            </a:r>
          </a:p>
        </p:txBody>
      </p:sp>
      <p:sp>
        <p:nvSpPr>
          <p:cNvPr id="78851" name="Text Box 4"/>
          <p:cNvSpPr txBox="1"/>
          <p:nvPr/>
        </p:nvSpPr>
        <p:spPr>
          <a:xfrm>
            <a:off x="2590800" y="1527175"/>
            <a:ext cx="1797050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结果为负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</a:p>
        </p:txBody>
      </p:sp>
      <p:sp>
        <p:nvSpPr>
          <p:cNvPr id="78852" name="Text Box 5"/>
          <p:cNvSpPr txBox="1"/>
          <p:nvPr/>
        </p:nvSpPr>
        <p:spPr>
          <a:xfrm>
            <a:off x="1600200" y="1603375"/>
            <a:ext cx="712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3" name="AutoShape 6"/>
          <p:cNvSpPr/>
          <p:nvPr/>
        </p:nvSpPr>
        <p:spPr>
          <a:xfrm>
            <a:off x="2362200" y="152717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4" name="Text Box 7"/>
          <p:cNvSpPr txBox="1"/>
          <p:nvPr/>
        </p:nvSpPr>
        <p:spPr>
          <a:xfrm>
            <a:off x="5943600" y="1524000"/>
            <a:ext cx="1655763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</a:p>
        </p:txBody>
      </p:sp>
      <p:sp>
        <p:nvSpPr>
          <p:cNvPr id="78855" name="Text Box 8"/>
          <p:cNvSpPr txBox="1"/>
          <p:nvPr/>
        </p:nvSpPr>
        <p:spPr>
          <a:xfrm>
            <a:off x="4953000" y="1600200"/>
            <a:ext cx="7461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6" name="AutoShape 9"/>
          <p:cNvSpPr/>
          <p:nvPr/>
        </p:nvSpPr>
        <p:spPr>
          <a:xfrm>
            <a:off x="5715000" y="1524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7" name="Text Box 10"/>
          <p:cNvSpPr txBox="1"/>
          <p:nvPr/>
        </p:nvSpPr>
        <p:spPr>
          <a:xfrm>
            <a:off x="2590800" y="2667000"/>
            <a:ext cx="4773613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和的最高有效位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向高位的进位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78858" name="Text Box 11"/>
          <p:cNvSpPr txBox="1"/>
          <p:nvPr/>
        </p:nvSpPr>
        <p:spPr>
          <a:xfrm>
            <a:off x="1600200" y="27432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9" name="AutoShape 12"/>
          <p:cNvSpPr/>
          <p:nvPr/>
        </p:nvSpPr>
        <p:spPr>
          <a:xfrm>
            <a:off x="2362200" y="2667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60" name="Text Box 13"/>
          <p:cNvSpPr txBox="1"/>
          <p:nvPr/>
        </p:nvSpPr>
        <p:spPr>
          <a:xfrm>
            <a:off x="2590800" y="3886200"/>
            <a:ext cx="6011863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两个操作数符号相同，而结果符号与之相反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78861" name="Text Box 14"/>
          <p:cNvSpPr txBox="1"/>
          <p:nvPr/>
        </p:nvSpPr>
        <p:spPr>
          <a:xfrm>
            <a:off x="1600200" y="3962400"/>
            <a:ext cx="7794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62" name="AutoShape 15"/>
          <p:cNvSpPr/>
          <p:nvPr/>
        </p:nvSpPr>
        <p:spPr>
          <a:xfrm>
            <a:off x="2362200" y="38862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2"/>
          <p:cNvSpPr txBox="1"/>
          <p:nvPr/>
        </p:nvSpPr>
        <p:spPr>
          <a:xfrm>
            <a:off x="1524000" y="381000"/>
            <a:ext cx="7391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举例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n=8 bit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(-128~127)  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(0~255)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3"/>
          <p:cNvSpPr/>
          <p:nvPr/>
        </p:nvSpPr>
        <p:spPr>
          <a:xfrm>
            <a:off x="1600200" y="1312863"/>
            <a:ext cx="3429000" cy="18081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0 0 0 0   0 1 0 0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0 0 0 0   1 0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0 0 0 0   1 1 1 1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(+4)+(+11)=+15    OF=0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4+11=15                CF=0</a:t>
            </a:r>
          </a:p>
        </p:txBody>
      </p:sp>
      <p:sp>
        <p:nvSpPr>
          <p:cNvPr id="79875" name="Line 4"/>
          <p:cNvSpPr/>
          <p:nvPr/>
        </p:nvSpPr>
        <p:spPr>
          <a:xfrm>
            <a:off x="1905000" y="2057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76" name="Rectangle 5"/>
          <p:cNvSpPr/>
          <p:nvPr/>
        </p:nvSpPr>
        <p:spPr>
          <a:xfrm>
            <a:off x="1524000" y="11430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Rectangle 6"/>
          <p:cNvSpPr/>
          <p:nvPr/>
        </p:nvSpPr>
        <p:spPr>
          <a:xfrm>
            <a:off x="1447800" y="3200400"/>
            <a:ext cx="350678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带符号数和无符号数都不溢出</a:t>
            </a:r>
          </a:p>
        </p:txBody>
      </p:sp>
      <p:sp>
        <p:nvSpPr>
          <p:cNvPr id="79878" name="Line 7"/>
          <p:cNvSpPr/>
          <p:nvPr/>
        </p:nvSpPr>
        <p:spPr>
          <a:xfrm>
            <a:off x="5715000" y="46482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79" name="Rectangle 8"/>
          <p:cNvSpPr/>
          <p:nvPr/>
        </p:nvSpPr>
        <p:spPr>
          <a:xfrm>
            <a:off x="5334000" y="38862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0" name="Rectangle 9"/>
          <p:cNvSpPr/>
          <p:nvPr/>
        </p:nvSpPr>
        <p:spPr>
          <a:xfrm>
            <a:off x="5334000" y="3962400"/>
            <a:ext cx="34290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0 0 0 0   1 0 0 1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1 0 0 0   0 1 0 1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(+9)+(+124)=-123  OF=1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9+124=133             CF=0</a:t>
            </a:r>
          </a:p>
        </p:txBody>
      </p:sp>
      <p:sp>
        <p:nvSpPr>
          <p:cNvPr id="49162" name="Rectangle 10"/>
          <p:cNvSpPr/>
          <p:nvPr/>
        </p:nvSpPr>
        <p:spPr>
          <a:xfrm>
            <a:off x="6172200" y="5867400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带符号数溢出</a:t>
            </a:r>
          </a:p>
        </p:txBody>
      </p:sp>
      <p:sp>
        <p:nvSpPr>
          <p:cNvPr id="49163" name="Rectangle 11"/>
          <p:cNvSpPr/>
          <p:nvPr/>
        </p:nvSpPr>
        <p:spPr>
          <a:xfrm>
            <a:off x="2362200" y="5867400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无符号数溢出</a:t>
            </a:r>
          </a:p>
        </p:txBody>
      </p:sp>
      <p:sp>
        <p:nvSpPr>
          <p:cNvPr id="79883" name="Line 12"/>
          <p:cNvSpPr/>
          <p:nvPr/>
        </p:nvSpPr>
        <p:spPr>
          <a:xfrm>
            <a:off x="2057400" y="4724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84" name="Rectangle 13"/>
          <p:cNvSpPr/>
          <p:nvPr/>
        </p:nvSpPr>
        <p:spPr>
          <a:xfrm>
            <a:off x="1524000" y="38862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5" name="Rectangle 14"/>
          <p:cNvSpPr/>
          <p:nvPr/>
        </p:nvSpPr>
        <p:spPr>
          <a:xfrm>
            <a:off x="1676400" y="4038600"/>
            <a:ext cx="32766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1 1 1 1   1 0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1  0 0 0 0   0 0 1 0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(+7)+(-5)=+2    OF=0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7+251=2           CF=1</a:t>
            </a:r>
          </a:p>
        </p:txBody>
      </p:sp>
      <p:sp>
        <p:nvSpPr>
          <p:cNvPr id="79886" name="Line 15"/>
          <p:cNvSpPr/>
          <p:nvPr/>
        </p:nvSpPr>
        <p:spPr>
          <a:xfrm flipH="1">
            <a:off x="2362200" y="4648200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49168" name="Rectangle 16"/>
          <p:cNvSpPr/>
          <p:nvPr/>
        </p:nvSpPr>
        <p:spPr>
          <a:xfrm>
            <a:off x="5334000" y="3200400"/>
            <a:ext cx="325120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带符号数和无符号数都溢出</a:t>
            </a:r>
          </a:p>
        </p:txBody>
      </p:sp>
      <p:sp>
        <p:nvSpPr>
          <p:cNvPr id="79888" name="Line 17"/>
          <p:cNvSpPr/>
          <p:nvPr/>
        </p:nvSpPr>
        <p:spPr>
          <a:xfrm>
            <a:off x="5715000" y="2057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89" name="Rectangle 18"/>
          <p:cNvSpPr/>
          <p:nvPr/>
        </p:nvSpPr>
        <p:spPr>
          <a:xfrm>
            <a:off x="5334000" y="11430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0" name="Rectangle 19"/>
          <p:cNvSpPr/>
          <p:nvPr/>
        </p:nvSpPr>
        <p:spPr>
          <a:xfrm>
            <a:off x="5257800" y="1295400"/>
            <a:ext cx="36576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1 0 0 0   0 1 1 1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1 1 1 1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(-121)+(-11)=+124   OF=1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135+245=124           CF=1</a:t>
            </a:r>
          </a:p>
        </p:txBody>
      </p:sp>
      <p:sp>
        <p:nvSpPr>
          <p:cNvPr id="79891" name="Line 20"/>
          <p:cNvSpPr/>
          <p:nvPr/>
        </p:nvSpPr>
        <p:spPr>
          <a:xfrm flipH="1">
            <a:off x="6019800" y="1981200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2" grpId="0"/>
      <p:bldP spid="49163" grpId="0"/>
      <p:bldP spid="4916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2"/>
          <p:cNvSpPr txBox="1"/>
          <p:nvPr/>
        </p:nvSpPr>
        <p:spPr>
          <a:xfrm>
            <a:off x="1676400" y="609600"/>
            <a:ext cx="6172200" cy="5153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例：双精度数的加法</a:t>
            </a:r>
          </a:p>
          <a:p>
            <a:pPr algn="just" eaLnBrk="0" hangingPunct="0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= 0002H    (AX) = 0F365H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(BX) = 0005H    (CX) =   8100H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指令序列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CX    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(1)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ADC  DX, BX     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Monotype Sorts" pitchFamily="2" charset="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(1)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执行后，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7465H 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CF=1    OF=1    SF=0    ZF=0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(2)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执行后，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= 0008H 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CF=0    OF=0    SF=0    ZF=0</a:t>
            </a:r>
          </a:p>
        </p:txBody>
      </p:sp>
      <p:sp>
        <p:nvSpPr>
          <p:cNvPr id="80898" name="文本框 1"/>
          <p:cNvSpPr txBox="1"/>
          <p:nvPr/>
        </p:nvSpPr>
        <p:spPr>
          <a:xfrm>
            <a:off x="6543675" y="2608263"/>
            <a:ext cx="2520950" cy="8302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%CX,%AX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ADC %BX,%DX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2"/>
          <p:cNvSpPr txBox="1"/>
          <p:nvPr/>
        </p:nvSpPr>
        <p:spPr>
          <a:xfrm>
            <a:off x="1676400" y="457200"/>
            <a:ext cx="6172200" cy="5543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</a:t>
            </a:r>
          </a:p>
          <a:p>
            <a:pPr algn="just" eaLnBrk="0" hangingPunct="0"/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DST, SRC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(DST) - (SRC)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带借位减法指令：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DST, SRC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- (SRC) - CF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指令：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  OPR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- 1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求补指令：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 OPR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 (OPR)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CMP  OPR1, OPR2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(OPR1) - (OPR2)</a:t>
            </a:r>
          </a:p>
        </p:txBody>
      </p:sp>
      <p:sp>
        <p:nvSpPr>
          <p:cNvPr id="81922" name="Rectangle 3"/>
          <p:cNvSpPr/>
          <p:nvPr/>
        </p:nvSpPr>
        <p:spPr>
          <a:xfrm>
            <a:off x="6324600" y="5105400"/>
            <a:ext cx="2566988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DEC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指令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标志外，均对条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件标志位有影响。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2"/>
          <p:cNvSpPr txBox="1"/>
          <p:nvPr/>
        </p:nvSpPr>
        <p:spPr>
          <a:xfrm>
            <a:off x="990600" y="6858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减法指令对条件标志位（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CF/OF/ZF/SF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）的影响：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286000" y="4724400"/>
            <a:ext cx="50292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减法的溢出。</a:t>
            </a:r>
          </a:p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带符号数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减法的溢出。</a:t>
            </a:r>
          </a:p>
        </p:txBody>
      </p:sp>
      <p:sp>
        <p:nvSpPr>
          <p:cNvPr id="82947" name="Text Box 4"/>
          <p:cNvSpPr txBox="1"/>
          <p:nvPr/>
        </p:nvSpPr>
        <p:spPr>
          <a:xfrm>
            <a:off x="2362200" y="1600200"/>
            <a:ext cx="5335588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被减数的最高有效位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向高位的借位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48" name="Text Box 5"/>
          <p:cNvSpPr txBox="1"/>
          <p:nvPr/>
        </p:nvSpPr>
        <p:spPr>
          <a:xfrm>
            <a:off x="1371600" y="16764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AutoShape 6"/>
          <p:cNvSpPr/>
          <p:nvPr/>
        </p:nvSpPr>
        <p:spPr>
          <a:xfrm>
            <a:off x="2133600" y="16002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Text Box 7"/>
          <p:cNvSpPr txBox="1"/>
          <p:nvPr/>
        </p:nvSpPr>
        <p:spPr>
          <a:xfrm>
            <a:off x="2362200" y="3657600"/>
            <a:ext cx="6573838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两个操作数符号相反，而结果的符号与减数相同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51" name="Text Box 8"/>
          <p:cNvSpPr txBox="1"/>
          <p:nvPr/>
        </p:nvSpPr>
        <p:spPr>
          <a:xfrm>
            <a:off x="1371600" y="3733800"/>
            <a:ext cx="7794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2" name="AutoShape 9"/>
          <p:cNvSpPr/>
          <p:nvPr/>
        </p:nvSpPr>
        <p:spPr>
          <a:xfrm>
            <a:off x="2133600" y="36576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3" name="Text Box 10"/>
          <p:cNvSpPr txBox="1"/>
          <p:nvPr/>
        </p:nvSpPr>
        <p:spPr>
          <a:xfrm>
            <a:off x="2362200" y="2590800"/>
            <a:ext cx="4492625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减法转换为加法运算时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54" name="Text Box 11"/>
          <p:cNvSpPr txBox="1"/>
          <p:nvPr/>
        </p:nvSpPr>
        <p:spPr>
          <a:xfrm>
            <a:off x="1371600" y="26670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5" name="AutoShape 12"/>
          <p:cNvSpPr/>
          <p:nvPr/>
        </p:nvSpPr>
        <p:spPr>
          <a:xfrm>
            <a:off x="2133600" y="2590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6" name="Text Box 13"/>
          <p:cNvSpPr txBox="1"/>
          <p:nvPr/>
        </p:nvSpPr>
        <p:spPr>
          <a:xfrm>
            <a:off x="1447800" y="2133600"/>
            <a:ext cx="4921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/>
          <p:nvPr/>
        </p:nvSpPr>
        <p:spPr>
          <a:xfrm>
            <a:off x="1752600" y="91440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</a:p>
        </p:txBody>
      </p:sp>
      <p:sp>
        <p:nvSpPr>
          <p:cNvPr id="83970" name="Text Box 3"/>
          <p:cNvSpPr txBox="1"/>
          <p:nvPr/>
        </p:nvSpPr>
        <p:spPr>
          <a:xfrm>
            <a:off x="3048000" y="1981200"/>
            <a:ext cx="1936750" cy="10636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3971" name="Text Box 4"/>
          <p:cNvSpPr txBox="1"/>
          <p:nvPr/>
        </p:nvSpPr>
        <p:spPr>
          <a:xfrm>
            <a:off x="1905000" y="2362200"/>
            <a:ext cx="839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AutoShape 5"/>
          <p:cNvSpPr/>
          <p:nvPr/>
        </p:nvSpPr>
        <p:spPr>
          <a:xfrm>
            <a:off x="2819400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3" name="Text Box 6"/>
          <p:cNvSpPr txBox="1"/>
          <p:nvPr/>
        </p:nvSpPr>
        <p:spPr>
          <a:xfrm>
            <a:off x="3048000" y="3810000"/>
            <a:ext cx="5029200" cy="14620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-128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（字节运算）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-32768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（字运算）</a:t>
            </a:r>
          </a:p>
          <a:p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3974" name="Text Box 7"/>
          <p:cNvSpPr txBox="1"/>
          <p:nvPr/>
        </p:nvSpPr>
        <p:spPr>
          <a:xfrm>
            <a:off x="1905000" y="4343400"/>
            <a:ext cx="855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5" name="AutoShape 8"/>
          <p:cNvSpPr/>
          <p:nvPr/>
        </p:nvSpPr>
        <p:spPr>
          <a:xfrm>
            <a:off x="2819400" y="3962400"/>
            <a:ext cx="76200" cy="1219200"/>
          </a:xfrm>
          <a:prstGeom prst="leftBrace">
            <a:avLst>
              <a:gd name="adj1" fmla="val 133185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6" name="Text Box 9"/>
          <p:cNvSpPr txBox="1"/>
          <p:nvPr/>
        </p:nvSpPr>
        <p:spPr>
          <a:xfrm>
            <a:off x="6324600" y="1295400"/>
            <a:ext cx="21336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1 1 1 1</a:t>
            </a:r>
          </a:p>
        </p:txBody>
      </p:sp>
      <p:grpSp>
        <p:nvGrpSpPr>
          <p:cNvPr id="53258" name="Group 10"/>
          <p:cNvGrpSpPr/>
          <p:nvPr/>
        </p:nvGrpSpPr>
        <p:grpSpPr>
          <a:xfrm>
            <a:off x="6705600" y="1143000"/>
            <a:ext cx="1752600" cy="1600200"/>
            <a:chOff x="4176" y="672"/>
            <a:chExt cx="1104" cy="1008"/>
          </a:xfrm>
        </p:grpSpPr>
        <p:sp>
          <p:nvSpPr>
            <p:cNvPr id="83978" name="Line 11"/>
            <p:cNvSpPr/>
            <p:nvPr/>
          </p:nvSpPr>
          <p:spPr>
            <a:xfrm>
              <a:off x="4368" y="1440"/>
              <a:ext cx="768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979" name="Oval 12"/>
            <p:cNvSpPr/>
            <p:nvPr/>
          </p:nvSpPr>
          <p:spPr>
            <a:xfrm>
              <a:off x="4176" y="672"/>
              <a:ext cx="1104" cy="1008"/>
            </a:xfrm>
            <a:prstGeom prst="ellipse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/>
          <p:nvPr/>
        </p:nvSpPr>
        <p:spPr>
          <a:xfrm>
            <a:off x="1752600" y="91440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</a:p>
        </p:txBody>
      </p:sp>
      <p:sp>
        <p:nvSpPr>
          <p:cNvPr id="84994" name="Text Box 3"/>
          <p:cNvSpPr txBox="1"/>
          <p:nvPr/>
        </p:nvSpPr>
        <p:spPr>
          <a:xfrm>
            <a:off x="3048000" y="1981200"/>
            <a:ext cx="1936750" cy="10636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4995" name="Text Box 4"/>
          <p:cNvSpPr txBox="1"/>
          <p:nvPr/>
        </p:nvSpPr>
        <p:spPr>
          <a:xfrm>
            <a:off x="1905000" y="2362200"/>
            <a:ext cx="839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6" name="AutoShape 5"/>
          <p:cNvSpPr/>
          <p:nvPr/>
        </p:nvSpPr>
        <p:spPr>
          <a:xfrm>
            <a:off x="2819400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7" name="Text Box 6"/>
          <p:cNvSpPr txBox="1"/>
          <p:nvPr/>
        </p:nvSpPr>
        <p:spPr>
          <a:xfrm>
            <a:off x="3048000" y="3810000"/>
            <a:ext cx="5029200" cy="14620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-128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（字节运算）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-32768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（字运算）</a:t>
            </a:r>
          </a:p>
          <a:p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                         </a:t>
            </a:r>
          </a:p>
        </p:txBody>
      </p:sp>
      <p:sp>
        <p:nvSpPr>
          <p:cNvPr id="84998" name="Text Box 7"/>
          <p:cNvSpPr txBox="1"/>
          <p:nvPr/>
        </p:nvSpPr>
        <p:spPr>
          <a:xfrm>
            <a:off x="1905000" y="4343400"/>
            <a:ext cx="855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9" name="AutoShape 8"/>
          <p:cNvSpPr/>
          <p:nvPr/>
        </p:nvSpPr>
        <p:spPr>
          <a:xfrm>
            <a:off x="2743200" y="4191000"/>
            <a:ext cx="211138" cy="746125"/>
          </a:xfrm>
          <a:prstGeom prst="leftBrace">
            <a:avLst>
              <a:gd name="adj1" fmla="val 29415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Text Box 9"/>
          <p:cNvSpPr txBox="1"/>
          <p:nvPr/>
        </p:nvSpPr>
        <p:spPr>
          <a:xfrm>
            <a:off x="5562600" y="1752600"/>
            <a:ext cx="21336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0 0 0 0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1  0 0 0 0</a:t>
            </a:r>
          </a:p>
        </p:txBody>
      </p:sp>
      <p:sp>
        <p:nvSpPr>
          <p:cNvPr id="85001" name="Line 10"/>
          <p:cNvSpPr/>
          <p:nvPr/>
        </p:nvSpPr>
        <p:spPr>
          <a:xfrm>
            <a:off x="6248400" y="2819400"/>
            <a:ext cx="1219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2" name="Oval 11"/>
          <p:cNvSpPr/>
          <p:nvPr/>
        </p:nvSpPr>
        <p:spPr>
          <a:xfrm>
            <a:off x="5867400" y="1600200"/>
            <a:ext cx="1905000" cy="17526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3" name="Text Box 12"/>
          <p:cNvSpPr txBox="1"/>
          <p:nvPr/>
        </p:nvSpPr>
        <p:spPr>
          <a:xfrm>
            <a:off x="5410200" y="4953000"/>
            <a:ext cx="18288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1 0 0 0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1 0 0 0</a:t>
            </a:r>
          </a:p>
        </p:txBody>
      </p:sp>
      <p:sp>
        <p:nvSpPr>
          <p:cNvPr id="85004" name="Line 13"/>
          <p:cNvSpPr/>
          <p:nvPr/>
        </p:nvSpPr>
        <p:spPr>
          <a:xfrm>
            <a:off x="6096000" y="6019800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5" name="Oval 14"/>
          <p:cNvSpPr/>
          <p:nvPr/>
        </p:nvSpPr>
        <p:spPr>
          <a:xfrm>
            <a:off x="5638800" y="4724400"/>
            <a:ext cx="2209800" cy="19050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2"/>
          <p:cNvSpPr txBox="1"/>
          <p:nvPr/>
        </p:nvSpPr>
        <p:spPr>
          <a:xfrm>
            <a:off x="1447800" y="533400"/>
            <a:ext cx="7239000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均为双精度数，分别存放在地址为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 X+2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Y+2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Z, Z+2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的存储单元中，用指令序列实现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x + y + 24 - z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，并用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 W+2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单元存放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55299" name="Rectangle 3"/>
          <p:cNvSpPr/>
          <p:nvPr/>
        </p:nvSpPr>
        <p:spPr>
          <a:xfrm>
            <a:off x="2286000" y="2057400"/>
            <a:ext cx="6248400" cy="40608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AX,  X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DX,  X+2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 Y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DX,  Y+2      ;  x+y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 24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DX,  0        ;  x+y+24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AX,  Z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DX,  Z+2      ;  x+y+24-z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W,   AX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W+2, DX       ;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结果存入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 W+2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50825" y="476250"/>
            <a:ext cx="864235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立即寻址方式*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操作数在指令中给出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定义：操作数作为指令的一部分而直接写在指令中，这种操作数称为立即数，这种寻址方式也就称为立即数寻址方式。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指令格式：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AL,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MOV  AX, 3064H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MOV  AL, ‘A’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只能用于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SRC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字段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MOV  40H, AL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Monotype Sort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SRC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DST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的字长一致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				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AH, 3064H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3314" name="Group 6"/>
          <p:cNvGrpSpPr/>
          <p:nvPr/>
        </p:nvGrpSpPr>
        <p:grpSpPr>
          <a:xfrm>
            <a:off x="6529388" y="1866900"/>
            <a:ext cx="1600200" cy="1066800"/>
            <a:chOff x="3072" y="2928"/>
            <a:chExt cx="1008" cy="672"/>
          </a:xfrm>
        </p:grpSpPr>
        <p:sp>
          <p:nvSpPr>
            <p:cNvPr id="13315" name="Rectangle 7"/>
            <p:cNvSpPr/>
            <p:nvPr/>
          </p:nvSpPr>
          <p:spPr>
            <a:xfrm>
              <a:off x="3072" y="3264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操作数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3316" name="Rectangle 8"/>
            <p:cNvSpPr/>
            <p:nvPr/>
          </p:nvSpPr>
          <p:spPr>
            <a:xfrm>
              <a:off x="3072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ahoma" panose="020B0604030504040204" pitchFamily="34" charset="0"/>
                  <a:ea typeface="宋体" panose="02010600030101010101" pitchFamily="2" charset="-122"/>
                </a:rPr>
                <a:t>指令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2"/>
          <p:cNvSpPr txBox="1"/>
          <p:nvPr/>
        </p:nvSpPr>
        <p:spPr>
          <a:xfrm>
            <a:off x="1447800" y="533400"/>
            <a:ext cx="7239000" cy="391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乘法指令</a:t>
            </a:r>
          </a:p>
          <a:p>
            <a:pPr algn="just" eaLnBrk="0" hangingPunct="0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无符号数乘法指令：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SRC</a:t>
            </a:r>
          </a:p>
          <a:p>
            <a:pPr algn="just" eaLnBrk="0" hangingPunct="0">
              <a:spcBef>
                <a:spcPct val="3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带符号数乘法指令：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SRC</a:t>
            </a:r>
          </a:p>
          <a:p>
            <a:pPr algn="just" eaLnBrk="0" hangingPunct="0">
              <a:lnSpc>
                <a:spcPct val="120000"/>
              </a:lnSpc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字节操作数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(AL) * (SRC)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字操作数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(DX, 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(AX) * (SRC)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3"/>
          <p:cNvSpPr/>
          <p:nvPr/>
        </p:nvSpPr>
        <p:spPr>
          <a:xfrm>
            <a:off x="1828800" y="4419600"/>
            <a:ext cx="5943600" cy="1917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AL (AX)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为隐含的乘数寄存器。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AX (DX,AX)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为隐含的乘积寄存器。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不能为立即数。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OF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外，对条件标志位无定义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2"/>
          <p:cNvSpPr txBox="1"/>
          <p:nvPr/>
        </p:nvSpPr>
        <p:spPr>
          <a:xfrm>
            <a:off x="1447800" y="381000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乘法指令对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的影响：</a:t>
            </a:r>
          </a:p>
        </p:txBody>
      </p:sp>
      <p:sp>
        <p:nvSpPr>
          <p:cNvPr id="88066" name="Rectangle 3"/>
          <p:cNvSpPr/>
          <p:nvPr/>
        </p:nvSpPr>
        <p:spPr>
          <a:xfrm>
            <a:off x="1447800" y="3352800"/>
            <a:ext cx="7391400" cy="31670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16A5H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= 0611H</a:t>
            </a: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(1)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BL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(AX)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(AL) * (BL)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A5*11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5B*11=060B  F9F5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;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0F9F5H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CF=OF=1</a:t>
            </a: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(2)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BX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(DX, AX)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(AX) * (BX)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16A5*0611=0089 5EF5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(DX)=0089H  (AX)=5EF5H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CF=OF=1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Text Box 4"/>
          <p:cNvSpPr txBox="1"/>
          <p:nvPr/>
        </p:nvSpPr>
        <p:spPr>
          <a:xfrm>
            <a:off x="4116388" y="1143000"/>
            <a:ext cx="3060700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乘积的高一半为零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8068" name="Text Box 5"/>
          <p:cNvSpPr txBox="1"/>
          <p:nvPr/>
        </p:nvSpPr>
        <p:spPr>
          <a:xfrm>
            <a:off x="1373188" y="1295400"/>
            <a:ext cx="2620962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CF,OF 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9" name="AutoShape 6"/>
          <p:cNvSpPr/>
          <p:nvPr/>
        </p:nvSpPr>
        <p:spPr>
          <a:xfrm>
            <a:off x="4040188" y="1143000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0" name="Text Box 7"/>
          <p:cNvSpPr txBox="1"/>
          <p:nvPr/>
        </p:nvSpPr>
        <p:spPr>
          <a:xfrm>
            <a:off x="4116388" y="1981200"/>
            <a:ext cx="5027612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乘积的高一半是低一半的符号扩展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8071" name="Text Box 8"/>
          <p:cNvSpPr txBox="1"/>
          <p:nvPr/>
        </p:nvSpPr>
        <p:spPr>
          <a:xfrm>
            <a:off x="1068388" y="2057400"/>
            <a:ext cx="288131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CF,OF 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2" name="AutoShape 9"/>
          <p:cNvSpPr/>
          <p:nvPr/>
        </p:nvSpPr>
        <p:spPr>
          <a:xfrm>
            <a:off x="4040188" y="1981200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3" name="Text Box 10"/>
          <p:cNvSpPr txBox="1"/>
          <p:nvPr/>
        </p:nvSpPr>
        <p:spPr>
          <a:xfrm>
            <a:off x="7086600" y="2667000"/>
            <a:ext cx="1828800" cy="1004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1010 0101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0101 1011</a:t>
            </a:r>
          </a:p>
        </p:txBody>
      </p:sp>
      <p:sp>
        <p:nvSpPr>
          <p:cNvPr id="88074" name="Oval 11"/>
          <p:cNvSpPr/>
          <p:nvPr/>
        </p:nvSpPr>
        <p:spPr>
          <a:xfrm>
            <a:off x="6858000" y="2514600"/>
            <a:ext cx="1828800" cy="13716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2"/>
          <p:cNvSpPr txBox="1"/>
          <p:nvPr/>
        </p:nvSpPr>
        <p:spPr>
          <a:xfrm>
            <a:off x="1447800" y="350838"/>
            <a:ext cx="7467600" cy="6016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除法指令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无符号数除法指令：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  SRC</a:t>
            </a:r>
          </a:p>
          <a:p>
            <a:pPr algn="just" eaLnBrk="0" hangingPunct="0">
              <a:spcAft>
                <a:spcPct val="30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带符号数除法指令：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IDIV  SRC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字节操作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(AL)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的商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(AH)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的余数</a:t>
            </a:r>
          </a:p>
          <a:p>
            <a:pPr algn="just" eaLnBrk="0" hangingPunct="0">
              <a:lnSpc>
                <a:spcPct val="110000"/>
              </a:lnSpc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字操作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(DX, 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的商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(DX, 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的余数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*  AX (DX,AX)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为隐含的被除数寄存器。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AL (AX)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为隐含的商寄存器。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AH (DX)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为隐含的余数寄存器。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不能为立即数。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对所有条件标志位均无定义。</a:t>
            </a:r>
            <a:r>
              <a:rPr lang="zh-CN" altLang="zh-C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如何判别结果有效？</a:t>
            </a:r>
            <a:endParaRPr lang="zh-CN" altLang="en-US" sz="2000" b="1" u="sng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/>
          <p:nvPr/>
        </p:nvSpPr>
        <p:spPr>
          <a:xfrm>
            <a:off x="1524000" y="457200"/>
            <a:ext cx="7086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, y , z , v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位带符号数，计算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v - ( x*y + z – 540 )  )  / x</a:t>
            </a:r>
          </a:p>
        </p:txBody>
      </p:sp>
      <p:sp>
        <p:nvSpPr>
          <p:cNvPr id="59395" name="Rectangle 3"/>
          <p:cNvSpPr/>
          <p:nvPr/>
        </p:nvSpPr>
        <p:spPr>
          <a:xfrm>
            <a:off x="2133600" y="1676400"/>
            <a:ext cx="7010400" cy="4968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X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Y          ;  x*y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DX,AX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CX, AX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BX, DX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Z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CWD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CX, AX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 BX, DX     ;  x*y+z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CX, 540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 BX, 0      ;  x*y+z-540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V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CWD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AX, CX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 DX, BX     ;  v-(x*y+z-540)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IDIV  X          ;  (v-(x*y+z-540))/x→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          余数→（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0115" name="文本框 1"/>
          <p:cNvSpPr txBox="1"/>
          <p:nvPr/>
        </p:nvSpPr>
        <p:spPr>
          <a:xfrm>
            <a:off x="6397625" y="4213225"/>
            <a:ext cx="2746375" cy="828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SUB  $0x540,%CX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SBB  $0x0,%BX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/>
          <p:nvPr/>
        </p:nvSpPr>
        <p:spPr>
          <a:xfrm>
            <a:off x="1676400" y="609600"/>
            <a:ext cx="6956425" cy="57023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十进制调整指令</a:t>
            </a:r>
          </a:p>
          <a:p>
            <a:pPr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码：用二进制编码的十进制数，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又称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十进制数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位二进制数表示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位十进制数</a:t>
            </a:r>
          </a:p>
          <a:p>
            <a:pPr lvl="1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( 59 )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( 0101 1001 )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位二进制数表示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位十进制数</a:t>
            </a:r>
          </a:p>
          <a:p>
            <a:pPr lvl="3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例：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( 59 )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( 0000 0101   0000 1001 )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数字的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码是一种 非压缩的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BCD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码</a:t>
            </a:r>
          </a:p>
          <a:p>
            <a:pPr lvl="1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DIGIT	               ASCII		     BCD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		30H		0011  0000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		31H		0011  0001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		32H		0011  0010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		…	                …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		39H		0011  1001</a:t>
            </a:r>
          </a:p>
        </p:txBody>
      </p:sp>
      <p:sp>
        <p:nvSpPr>
          <p:cNvPr id="91138" name="AutoShape 3"/>
          <p:cNvSpPr>
            <a:spLocks noChangeAspect="1"/>
          </p:cNvSpPr>
          <p:nvPr/>
        </p:nvSpPr>
        <p:spPr>
          <a:xfrm>
            <a:off x="2362200" y="2057400"/>
            <a:ext cx="1981200" cy="9144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2"/>
          <p:cNvSpPr txBox="1"/>
          <p:nvPr/>
        </p:nvSpPr>
        <p:spPr>
          <a:xfrm>
            <a:off x="1447800" y="609600"/>
            <a:ext cx="7239000" cy="267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例：写出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的压缩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码和非压缩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码，并分 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别 把它们存入数据区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PAKED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UNPAK</a:t>
            </a:r>
          </a:p>
          <a:p>
            <a:pPr eaLnBrk="0" hangingPunct="0">
              <a:lnSpc>
                <a:spcPct val="115000"/>
              </a:lnSpc>
            </a:pP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	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( 0011 0101 1001 0000 )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</a:p>
          <a:p>
            <a:pPr eaLnBrk="0" hangingPunct="0">
              <a:lnSpc>
                <a:spcPct val="115000"/>
              </a:lnSpc>
            </a:pPr>
            <a:endParaRPr lang="en-US" altLang="zh-CN" sz="2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( 00000011 00000101 00001001 00000000 )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2" name="Text Box 3"/>
          <p:cNvSpPr txBox="1"/>
          <p:nvPr/>
        </p:nvSpPr>
        <p:spPr>
          <a:xfrm>
            <a:off x="2063750" y="3810000"/>
            <a:ext cx="1957388" cy="7334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PAKED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35H</a:t>
            </a:r>
          </a:p>
        </p:txBody>
      </p:sp>
      <p:sp>
        <p:nvSpPr>
          <p:cNvPr id="92163" name="Line 4"/>
          <p:cNvSpPr/>
          <p:nvPr/>
        </p:nvSpPr>
        <p:spPr>
          <a:xfrm>
            <a:off x="3352800" y="3657600"/>
            <a:ext cx="0" cy="2057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4" name="Line 5"/>
          <p:cNvSpPr/>
          <p:nvPr/>
        </p:nvSpPr>
        <p:spPr>
          <a:xfrm>
            <a:off x="4038600" y="3657600"/>
            <a:ext cx="0" cy="2057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5" name="Line 6"/>
          <p:cNvSpPr/>
          <p:nvPr/>
        </p:nvSpPr>
        <p:spPr>
          <a:xfrm>
            <a:off x="3352800" y="38862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6" name="Line 7"/>
          <p:cNvSpPr/>
          <p:nvPr/>
        </p:nvSpPr>
        <p:spPr>
          <a:xfrm>
            <a:off x="3352800" y="41910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7" name="Line 8"/>
          <p:cNvSpPr/>
          <p:nvPr/>
        </p:nvSpPr>
        <p:spPr>
          <a:xfrm>
            <a:off x="3352800" y="44958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8" name="Line 9"/>
          <p:cNvSpPr/>
          <p:nvPr/>
        </p:nvSpPr>
        <p:spPr>
          <a:xfrm>
            <a:off x="3352800" y="48006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9" name="Line 10"/>
          <p:cNvSpPr/>
          <p:nvPr/>
        </p:nvSpPr>
        <p:spPr>
          <a:xfrm>
            <a:off x="3352800" y="51054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70" name="Text Box 11"/>
          <p:cNvSpPr txBox="1"/>
          <p:nvPr/>
        </p:nvSpPr>
        <p:spPr>
          <a:xfrm>
            <a:off x="4883150" y="3810000"/>
            <a:ext cx="1971675" cy="13747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UNPAK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09H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05H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03H</a:t>
            </a:r>
          </a:p>
        </p:txBody>
      </p:sp>
      <p:grpSp>
        <p:nvGrpSpPr>
          <p:cNvPr id="92171" name="Group 12"/>
          <p:cNvGrpSpPr/>
          <p:nvPr/>
        </p:nvGrpSpPr>
        <p:grpSpPr>
          <a:xfrm>
            <a:off x="6180138" y="3657600"/>
            <a:ext cx="685800" cy="2057400"/>
            <a:chOff x="3648" y="3024"/>
            <a:chExt cx="432" cy="1296"/>
          </a:xfrm>
        </p:grpSpPr>
        <p:sp>
          <p:nvSpPr>
            <p:cNvPr id="92172" name="Line 13"/>
            <p:cNvSpPr/>
            <p:nvPr/>
          </p:nvSpPr>
          <p:spPr>
            <a:xfrm>
              <a:off x="3648" y="3024"/>
              <a:ext cx="0" cy="129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3" name="Line 14"/>
            <p:cNvSpPr/>
            <p:nvPr/>
          </p:nvSpPr>
          <p:spPr>
            <a:xfrm>
              <a:off x="4080" y="3024"/>
              <a:ext cx="0" cy="129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4" name="Line 15"/>
            <p:cNvSpPr/>
            <p:nvPr/>
          </p:nvSpPr>
          <p:spPr>
            <a:xfrm>
              <a:off x="3648" y="3168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5" name="Line 16"/>
            <p:cNvSpPr/>
            <p:nvPr/>
          </p:nvSpPr>
          <p:spPr>
            <a:xfrm>
              <a:off x="3648" y="3360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6" name="Line 17"/>
            <p:cNvSpPr/>
            <p:nvPr/>
          </p:nvSpPr>
          <p:spPr>
            <a:xfrm>
              <a:off x="3648" y="3552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7" name="Line 18"/>
            <p:cNvSpPr/>
            <p:nvPr/>
          </p:nvSpPr>
          <p:spPr>
            <a:xfrm>
              <a:off x="3648" y="3744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8" name="Line 19"/>
            <p:cNvSpPr/>
            <p:nvPr/>
          </p:nvSpPr>
          <p:spPr>
            <a:xfrm>
              <a:off x="3648" y="3936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2"/>
          <p:cNvSpPr txBox="1"/>
          <p:nvPr/>
        </p:nvSpPr>
        <p:spPr>
          <a:xfrm>
            <a:off x="1828800" y="1646238"/>
            <a:ext cx="233680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问题的提出：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3"/>
          <p:cNvSpPr/>
          <p:nvPr/>
        </p:nvSpPr>
        <p:spPr>
          <a:xfrm>
            <a:off x="1828800" y="633413"/>
            <a:ext cx="3051175" cy="57943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十进制调整指令</a:t>
            </a:r>
          </a:p>
        </p:txBody>
      </p:sp>
      <p:sp>
        <p:nvSpPr>
          <p:cNvPr id="93187" name="Text Box 4"/>
          <p:cNvSpPr txBox="1"/>
          <p:nvPr/>
        </p:nvSpPr>
        <p:spPr>
          <a:xfrm>
            <a:off x="3205163" y="3124200"/>
            <a:ext cx="3663950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BCD:     0001  1001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Text Box 5"/>
          <p:cNvSpPr txBox="1"/>
          <p:nvPr/>
        </p:nvSpPr>
        <p:spPr>
          <a:xfrm>
            <a:off x="2667000" y="3824288"/>
            <a:ext cx="5334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27                           0010   0001  +  110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9" name="Text Box 6"/>
          <p:cNvSpPr txBox="1"/>
          <p:nvPr/>
        </p:nvSpPr>
        <p:spPr>
          <a:xfrm>
            <a:off x="2286000" y="3443288"/>
            <a:ext cx="4953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+  08                       +  0000  1000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0" name="Line 7"/>
          <p:cNvSpPr/>
          <p:nvPr/>
        </p:nvSpPr>
        <p:spPr>
          <a:xfrm>
            <a:off x="2819400" y="382428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1" name="Line 8"/>
          <p:cNvSpPr/>
          <p:nvPr/>
        </p:nvSpPr>
        <p:spPr>
          <a:xfrm>
            <a:off x="5181600" y="3824288"/>
            <a:ext cx="1676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2" name="Text Box 9"/>
          <p:cNvSpPr txBox="1"/>
          <p:nvPr/>
        </p:nvSpPr>
        <p:spPr>
          <a:xfrm>
            <a:off x="2362200" y="4281488"/>
            <a:ext cx="4953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(0010  0111)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                           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3" name="Rectangle 10"/>
          <p:cNvSpPr/>
          <p:nvPr/>
        </p:nvSpPr>
        <p:spPr>
          <a:xfrm>
            <a:off x="5334000" y="3900488"/>
            <a:ext cx="2438400" cy="3048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4" name="Line 11"/>
          <p:cNvSpPr/>
          <p:nvPr/>
        </p:nvSpPr>
        <p:spPr>
          <a:xfrm flipH="1">
            <a:off x="4648200" y="4281488"/>
            <a:ext cx="1295400" cy="2286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lg" len="med"/>
          </a:ln>
        </p:spPr>
      </p:sp>
      <p:sp>
        <p:nvSpPr>
          <p:cNvPr id="93195" name="Text Box 12"/>
          <p:cNvSpPr txBox="1"/>
          <p:nvPr/>
        </p:nvSpPr>
        <p:spPr>
          <a:xfrm>
            <a:off x="6196013" y="4349750"/>
            <a:ext cx="795337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AF=1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6" name="Line 13"/>
          <p:cNvSpPr/>
          <p:nvPr/>
        </p:nvSpPr>
        <p:spPr>
          <a:xfrm flipH="1" flipV="1">
            <a:off x="6096000" y="4052888"/>
            <a:ext cx="152400" cy="4572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0" name="Text Box 3"/>
          <p:cNvSpPr txBox="1"/>
          <p:nvPr/>
        </p:nvSpPr>
        <p:spPr>
          <a:xfrm>
            <a:off x="1524000" y="838200"/>
            <a:ext cx="6781800" cy="50307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）压缩的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DAA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加法的十进制调整指令    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DAS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减法的十进制调整指令    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）非压缩的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AAA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AAS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AAM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AAD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Text Box 3"/>
          <p:cNvSpPr txBox="1"/>
          <p:nvPr/>
        </p:nvSpPr>
        <p:spPr>
          <a:xfrm>
            <a:off x="1547813" y="836613"/>
            <a:ext cx="7162800" cy="52959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运算举例：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AL, BCD1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BCD1=34H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   AL, BCD2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BCD2=59H,   (AL)=8DH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DAA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;  8DH+06H=93H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BCD3, AL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BCD3=93H</a:t>
            </a:r>
          </a:p>
          <a:p>
            <a:pPr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AL, BCD1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BCD1=34H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     AL, BCD2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; BCD2=59H ,   (AL)=0DBH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;  0DBH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06H=75H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BCD3, AL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; BCD3= 75 = - 25  (10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Text Box 3"/>
          <p:cNvSpPr txBox="1"/>
          <p:nvPr/>
        </p:nvSpPr>
        <p:spPr>
          <a:xfrm>
            <a:off x="1524000" y="838200"/>
            <a:ext cx="7620000" cy="3670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运算举例：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    BL          ; (AX)=(AL)×(BL)=08 × 09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AAM                     ; (AL)/0AH= 48H /0AH→ 0702</a:t>
            </a: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AAD                   ; (AX) →(AH) ×0AH+(AL)=48H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       BL         ; (AL) = (AX)/(BL)=48H/4=12H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AAM                   ; (AL)/0AH=12H/0AH=0108</a:t>
            </a:r>
          </a:p>
        </p:txBody>
      </p:sp>
      <p:sp>
        <p:nvSpPr>
          <p:cNvPr id="96259" name="文本框 1"/>
          <p:cNvSpPr txBox="1"/>
          <p:nvPr/>
        </p:nvSpPr>
        <p:spPr>
          <a:xfrm>
            <a:off x="2366963" y="2546350"/>
            <a:ext cx="232410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MUL  %BL</a:t>
            </a:r>
          </a:p>
        </p:txBody>
      </p:sp>
      <p:sp>
        <p:nvSpPr>
          <p:cNvPr id="96260" name="文本框 2"/>
          <p:cNvSpPr txBox="1"/>
          <p:nvPr/>
        </p:nvSpPr>
        <p:spPr>
          <a:xfrm>
            <a:off x="2330450" y="4873625"/>
            <a:ext cx="2312988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DIV  %BL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/>
          <p:nvPr/>
        </p:nvSpPr>
        <p:spPr>
          <a:xfrm>
            <a:off x="609600" y="838200"/>
            <a:ext cx="7848600" cy="11604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立即寻址方式*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操作数在指令中给出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指令格式：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AX, 4576H                        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4339" name="Group 25"/>
          <p:cNvGrpSpPr/>
          <p:nvPr/>
        </p:nvGrpSpPr>
        <p:grpSpPr>
          <a:xfrm>
            <a:off x="971550" y="2492375"/>
            <a:ext cx="7467600" cy="3886200"/>
            <a:chOff x="2064" y="816"/>
            <a:chExt cx="3696" cy="2208"/>
          </a:xfrm>
        </p:grpSpPr>
        <p:grpSp>
          <p:nvGrpSpPr>
            <p:cNvPr id="14340" name="Group 26"/>
            <p:cNvGrpSpPr/>
            <p:nvPr/>
          </p:nvGrpSpPr>
          <p:grpSpPr>
            <a:xfrm>
              <a:off x="2160" y="1008"/>
              <a:ext cx="3600" cy="1728"/>
              <a:chOff x="2160" y="1008"/>
              <a:chExt cx="3600" cy="1728"/>
            </a:xfrm>
          </p:grpSpPr>
          <p:sp>
            <p:nvSpPr>
              <p:cNvPr id="14341" name="Line 27"/>
              <p:cNvSpPr/>
              <p:nvPr/>
            </p:nvSpPr>
            <p:spPr>
              <a:xfrm>
                <a:off x="3360" y="1008"/>
                <a:ext cx="0" cy="1728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2" name="Line 28"/>
              <p:cNvSpPr/>
              <p:nvPr/>
            </p:nvSpPr>
            <p:spPr>
              <a:xfrm>
                <a:off x="4320" y="1008"/>
                <a:ext cx="0" cy="1728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3" name="Rectangle 29"/>
              <p:cNvSpPr/>
              <p:nvPr/>
            </p:nvSpPr>
            <p:spPr>
              <a:xfrm>
                <a:off x="3360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76H</a:t>
                </a:r>
              </a:p>
            </p:txBody>
          </p:sp>
          <p:sp>
            <p:nvSpPr>
              <p:cNvPr id="14344" name="Rectangle 30"/>
              <p:cNvSpPr/>
              <p:nvPr/>
            </p:nvSpPr>
            <p:spPr>
              <a:xfrm>
                <a:off x="3360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14345" name="Rectangle 31"/>
              <p:cNvSpPr/>
              <p:nvPr/>
            </p:nvSpPr>
            <p:spPr>
              <a:xfrm>
                <a:off x="3360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45H</a:t>
                </a:r>
              </a:p>
            </p:txBody>
          </p:sp>
          <p:sp>
            <p:nvSpPr>
              <p:cNvPr id="14346" name="Rectangle 32"/>
              <p:cNvSpPr/>
              <p:nvPr/>
            </p:nvSpPr>
            <p:spPr>
              <a:xfrm>
                <a:off x="3360" y="216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7" name="Line 33"/>
              <p:cNvSpPr/>
              <p:nvPr/>
            </p:nvSpPr>
            <p:spPr>
              <a:xfrm>
                <a:off x="3360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8" name="Text Box 34"/>
              <p:cNvSpPr txBox="1"/>
              <p:nvPr/>
            </p:nvSpPr>
            <p:spPr>
              <a:xfrm>
                <a:off x="2593" y="1008"/>
                <a:ext cx="864" cy="2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CS→</a:t>
                </a:r>
              </a:p>
            </p:txBody>
          </p:sp>
          <p:sp>
            <p:nvSpPr>
              <p:cNvPr id="14349" name="AutoShape 35"/>
              <p:cNvSpPr/>
              <p:nvPr/>
            </p:nvSpPr>
            <p:spPr>
              <a:xfrm>
                <a:off x="4368" y="1584"/>
                <a:ext cx="48" cy="576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0" name="Text Box 36"/>
              <p:cNvSpPr txBox="1"/>
              <p:nvPr/>
            </p:nvSpPr>
            <p:spPr>
              <a:xfrm>
                <a:off x="4464" y="1728"/>
                <a:ext cx="1296" cy="4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MOV AX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4576H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指令的存储形式</a:t>
                </a:r>
              </a:p>
            </p:txBody>
          </p:sp>
          <p:sp>
            <p:nvSpPr>
              <p:cNvPr id="14351" name="Rectangle 37"/>
              <p:cNvSpPr/>
              <p:nvPr/>
            </p:nvSpPr>
            <p:spPr>
              <a:xfrm>
                <a:off x="2160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45          76</a:t>
                </a:r>
              </a:p>
            </p:txBody>
          </p:sp>
          <p:sp>
            <p:nvSpPr>
              <p:cNvPr id="14352" name="Line 38"/>
              <p:cNvSpPr/>
              <p:nvPr/>
            </p:nvSpPr>
            <p:spPr>
              <a:xfrm>
                <a:off x="2640" y="1584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3" name="Line 39"/>
              <p:cNvSpPr/>
              <p:nvPr/>
            </p:nvSpPr>
            <p:spPr>
              <a:xfrm flipH="1">
                <a:off x="2928" y="192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4" name="Line 40"/>
              <p:cNvSpPr/>
              <p:nvPr/>
            </p:nvSpPr>
            <p:spPr>
              <a:xfrm flipV="1">
                <a:off x="2928" y="1776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4355" name="Line 41"/>
              <p:cNvSpPr/>
              <p:nvPr/>
            </p:nvSpPr>
            <p:spPr>
              <a:xfrm flipH="1">
                <a:off x="2496" y="2064"/>
                <a:ext cx="864" cy="0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6" name="Line 42"/>
              <p:cNvSpPr/>
              <p:nvPr/>
            </p:nvSpPr>
            <p:spPr>
              <a:xfrm flipV="1">
                <a:off x="2496" y="177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4357" name="Text Box 43"/>
              <p:cNvSpPr txBox="1"/>
              <p:nvPr/>
            </p:nvSpPr>
            <p:spPr>
              <a:xfrm>
                <a:off x="2208" y="1297"/>
                <a:ext cx="864" cy="2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AX</a:t>
                </a:r>
              </a:p>
            </p:txBody>
          </p:sp>
        </p:grpSp>
        <p:sp>
          <p:nvSpPr>
            <p:cNvPr id="14358" name="Rectangle 44"/>
            <p:cNvSpPr/>
            <p:nvPr/>
          </p:nvSpPr>
          <p:spPr>
            <a:xfrm>
              <a:off x="2064" y="816"/>
              <a:ext cx="3696" cy="2208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752600" y="762000"/>
            <a:ext cx="67056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逻辑运算指令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TEST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移位指令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SHR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SAL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/>
          <p:nvPr/>
        </p:nvSpPr>
        <p:spPr>
          <a:xfrm>
            <a:off x="1219200" y="1600200"/>
            <a:ext cx="7010400" cy="47815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逻辑非指令：</a:t>
            </a:r>
            <a:r>
              <a:rPr lang="en-US" altLang="zh-CN" sz="2200" b="1" dirty="0">
                <a:solidFill>
                  <a:srgbClr val="000000"/>
                </a:solidFill>
              </a:rPr>
              <a:t>NOT  OPR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*  OPR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不能为立即数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200" b="1" dirty="0">
                <a:solidFill>
                  <a:srgbClr val="000000"/>
                </a:solidFill>
              </a:rPr>
              <a:t>(OPR)      </a:t>
            </a:r>
            <a:r>
              <a:rPr lang="en-US" altLang="zh-CN" sz="1800" b="1" dirty="0">
                <a:solidFill>
                  <a:srgbClr val="000000"/>
                </a:solidFill>
              </a:rPr>
              <a:t>* 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不影响标志位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逻辑与指令：</a:t>
            </a:r>
            <a:r>
              <a:rPr lang="en-US" altLang="zh-CN" sz="2200" b="1" dirty="0">
                <a:solidFill>
                  <a:srgbClr val="000000"/>
                </a:solidFill>
              </a:rPr>
              <a:t>AND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逻辑或指令：</a:t>
            </a:r>
            <a:r>
              <a:rPr lang="en-US" altLang="zh-CN" sz="2200" b="1" dirty="0">
                <a:solidFill>
                  <a:srgbClr val="000000"/>
                </a:solidFill>
              </a:rPr>
              <a:t>OR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异或指令：    </a:t>
            </a:r>
            <a:r>
              <a:rPr lang="en-US" altLang="zh-CN" sz="2200" b="1" dirty="0">
                <a:solidFill>
                  <a:srgbClr val="000000"/>
                </a:solidFill>
              </a:rPr>
              <a:t>XOR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测试指令：    </a:t>
            </a:r>
            <a:r>
              <a:rPr lang="en-US" altLang="zh-CN" sz="2200" b="1" dirty="0">
                <a:solidFill>
                  <a:srgbClr val="000000"/>
                </a:solidFill>
              </a:rPr>
              <a:t>TEST  OPR1, OPR2</a:t>
            </a:r>
            <a:br>
              <a:rPr lang="en-US" altLang="zh-CN" sz="2200" b="1" dirty="0">
                <a:solidFill>
                  <a:srgbClr val="000000"/>
                </a:solidFill>
              </a:rPr>
            </a:b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(OPR1)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200" b="1" dirty="0">
                <a:solidFill>
                  <a:srgbClr val="000000"/>
                </a:solidFill>
              </a:rPr>
              <a:t>(OPR2)</a:t>
            </a:r>
          </a:p>
        </p:txBody>
      </p:sp>
      <p:sp>
        <p:nvSpPr>
          <p:cNvPr id="4099" name="AutoShape 3"/>
          <p:cNvSpPr/>
          <p:nvPr/>
        </p:nvSpPr>
        <p:spPr>
          <a:xfrm>
            <a:off x="6248400" y="2743200"/>
            <a:ext cx="228600" cy="3505200"/>
          </a:xfrm>
          <a:prstGeom prst="rightBrace">
            <a:avLst>
              <a:gd name="adj1" fmla="val 127777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100" name="Text Box 4"/>
          <p:cNvSpPr txBox="1"/>
          <p:nvPr/>
        </p:nvSpPr>
        <p:spPr>
          <a:xfrm>
            <a:off x="6497638" y="4038600"/>
            <a:ext cx="2646362" cy="77946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CF OF SF ZF PF  AF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0     0    *    *    *  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无定义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101" name="AutoShape 5"/>
          <p:cNvSpPr/>
          <p:nvPr/>
        </p:nvSpPr>
        <p:spPr>
          <a:xfrm rot="-5400000">
            <a:off x="7772400" y="4495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102" name="Text Box 6"/>
          <p:cNvSpPr txBox="1"/>
          <p:nvPr/>
        </p:nvSpPr>
        <p:spPr>
          <a:xfrm>
            <a:off x="6781800" y="5029200"/>
            <a:ext cx="2089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根据运算结果设置</a:t>
            </a:r>
          </a:p>
        </p:txBody>
      </p:sp>
      <p:sp>
        <p:nvSpPr>
          <p:cNvPr id="4103" name="Rectangle 7"/>
          <p:cNvSpPr/>
          <p:nvPr/>
        </p:nvSpPr>
        <p:spPr>
          <a:xfrm>
            <a:off x="1524000" y="533400"/>
            <a:ext cx="2706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</a:rPr>
              <a:t>逻辑运算指令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2159000" y="403225"/>
            <a:ext cx="2900363" cy="6526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例：屏蔽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两位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</a:t>
            </a:r>
            <a:r>
              <a:rPr lang="en-US" altLang="zh-CN" sz="2200" b="1" dirty="0">
                <a:solidFill>
                  <a:srgbClr val="000000"/>
                </a:solidFill>
              </a:rPr>
              <a:t>AND  AL, 0FCH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例：置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5</a:t>
            </a:r>
            <a:r>
              <a:rPr lang="zh-CN" altLang="en-US" sz="2200" b="1" dirty="0">
                <a:solidFill>
                  <a:srgbClr val="000000"/>
                </a:solidFill>
              </a:rPr>
              <a:t>位为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OR  AL, 20H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例：使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位变反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XOR  AL, 3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例：测试某些位是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是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TEST  AL, 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JZ       EVEN</a:t>
            </a:r>
          </a:p>
        </p:txBody>
      </p:sp>
      <p:sp>
        <p:nvSpPr>
          <p:cNvPr id="5123" name="Text Box 3"/>
          <p:cNvSpPr txBox="1"/>
          <p:nvPr/>
        </p:nvSpPr>
        <p:spPr>
          <a:xfrm>
            <a:off x="5181600" y="2133600"/>
            <a:ext cx="2971800" cy="1158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* *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OR       0 0 1 0  0 0 0 0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1 *  * * * *</a:t>
            </a:r>
          </a:p>
        </p:txBody>
      </p:sp>
      <p:sp>
        <p:nvSpPr>
          <p:cNvPr id="5124" name="Line 4"/>
          <p:cNvSpPr/>
          <p:nvPr/>
        </p:nvSpPr>
        <p:spPr>
          <a:xfrm>
            <a:off x="5424488" y="29718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" name="Text Box 5"/>
          <p:cNvSpPr txBox="1"/>
          <p:nvPr/>
        </p:nvSpPr>
        <p:spPr>
          <a:xfrm>
            <a:off x="5181600" y="3352800"/>
            <a:ext cx="2971800" cy="14636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0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XOR    0 0 0 0  0 0 1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1 0</a:t>
            </a:r>
          </a:p>
        </p:txBody>
      </p:sp>
      <p:sp>
        <p:nvSpPr>
          <p:cNvPr id="5126" name="Line 6"/>
          <p:cNvSpPr/>
          <p:nvPr/>
        </p:nvSpPr>
        <p:spPr>
          <a:xfrm>
            <a:off x="5454650" y="43434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7" name="Oval 7"/>
          <p:cNvSpPr/>
          <p:nvPr/>
        </p:nvSpPr>
        <p:spPr>
          <a:xfrm>
            <a:off x="7512050" y="4419600"/>
            <a:ext cx="457200" cy="381000"/>
          </a:xfrm>
          <a:prstGeom prst="ellipse">
            <a:avLst/>
          </a:prstGeom>
          <a:noFill/>
          <a:ln w="127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128" name="Oval 8"/>
          <p:cNvSpPr/>
          <p:nvPr/>
        </p:nvSpPr>
        <p:spPr>
          <a:xfrm>
            <a:off x="7512050" y="3505200"/>
            <a:ext cx="457200" cy="381000"/>
          </a:xfrm>
          <a:prstGeom prst="ellipse">
            <a:avLst/>
          </a:prstGeom>
          <a:noFill/>
          <a:ln w="12700" cap="sq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129" name="Text Box 9"/>
          <p:cNvSpPr txBox="1"/>
          <p:nvPr/>
        </p:nvSpPr>
        <p:spPr>
          <a:xfrm>
            <a:off x="5181600" y="838200"/>
            <a:ext cx="2971800" cy="1158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* *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AND    1 1 1 1  1 1 0 0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0 0</a:t>
            </a:r>
          </a:p>
        </p:txBody>
      </p:sp>
      <p:sp>
        <p:nvSpPr>
          <p:cNvPr id="5130" name="Line 10"/>
          <p:cNvSpPr/>
          <p:nvPr/>
        </p:nvSpPr>
        <p:spPr>
          <a:xfrm>
            <a:off x="5426075" y="16764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1" name="Text Box 11"/>
          <p:cNvSpPr txBox="1"/>
          <p:nvPr/>
        </p:nvSpPr>
        <p:spPr>
          <a:xfrm>
            <a:off x="5219700" y="5157788"/>
            <a:ext cx="3455988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* * * *  * * *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AND    0 0 0 0  0 0 0 1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0 0 0 0  0 0 0 *</a:t>
            </a:r>
          </a:p>
        </p:txBody>
      </p:sp>
      <p:sp>
        <p:nvSpPr>
          <p:cNvPr id="5132" name="Line 12"/>
          <p:cNvSpPr/>
          <p:nvPr/>
        </p:nvSpPr>
        <p:spPr>
          <a:xfrm>
            <a:off x="5508625" y="5949950"/>
            <a:ext cx="2592388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矩形 12"/>
          <p:cNvSpPr/>
          <p:nvPr/>
        </p:nvSpPr>
        <p:spPr bwMode="auto">
          <a:xfrm>
            <a:off x="190500" y="12922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ANDL   $0FCH,%AL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500" y="2671763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ORL   $20CH,%AL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0500" y="4173538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XORL   $3,%AL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0500" y="6156325"/>
            <a:ext cx="2314575" cy="6254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TESTL   $1,%AL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JE LABEL    EVEN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323850" y="460375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移位指令   </a:t>
            </a:r>
            <a:r>
              <a:rPr kumimoji="1" lang="zh-CN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记忆的技巧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68313" y="1495425"/>
            <a:ext cx="82073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hift)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ift Logical)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有符号数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算数移位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rithmetic)  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</a:t>
            </a:r>
            <a:r>
              <a:rPr kumimoji="1" lang="zh-CN" altLang="en-US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  <a:endParaRPr kumimoji="1" lang="en-US" altLang="zh-CN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otate)</a:t>
            </a:r>
            <a:endParaRPr kumimoji="1" lang="en-US" altLang="zh-CN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小循环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不带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CF)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tate)      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大循环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CF)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otate 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arry)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en-US" altLang="zh-CN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1600200" y="1371600"/>
            <a:ext cx="5943600" cy="410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逻辑左移  </a:t>
            </a:r>
            <a:r>
              <a:rPr lang="en-US" altLang="zh-CN" sz="2400" b="1" dirty="0">
                <a:solidFill>
                  <a:srgbClr val="000000"/>
                </a:solidFill>
              </a:rPr>
              <a:t>SHL  OPR, CNT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逻辑右移  </a:t>
            </a:r>
            <a:r>
              <a:rPr lang="en-US" altLang="zh-CN" sz="2400" b="1" dirty="0">
                <a:solidFill>
                  <a:srgbClr val="000000"/>
                </a:solidFill>
              </a:rPr>
              <a:t>SHR  OPR, CNT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算术左移  </a:t>
            </a:r>
            <a:r>
              <a:rPr lang="en-US" altLang="zh-CN" sz="2400" b="1" dirty="0">
                <a:solidFill>
                  <a:srgbClr val="000000"/>
                </a:solidFill>
              </a:rPr>
              <a:t>SAL  OPR, CNT</a:t>
            </a:r>
            <a:r>
              <a:rPr lang="zh-CN" altLang="en-US" sz="2400" b="1" dirty="0">
                <a:solidFill>
                  <a:srgbClr val="000000"/>
                </a:solidFill>
              </a:rPr>
              <a:t>（同逻辑左移）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算术右移  </a:t>
            </a:r>
            <a:r>
              <a:rPr lang="en-US" altLang="zh-CN" sz="2400" b="1" dirty="0">
                <a:solidFill>
                  <a:srgbClr val="000000"/>
                </a:solidFill>
              </a:rPr>
              <a:t>SAR  OPR, CNT</a:t>
            </a:r>
          </a:p>
        </p:txBody>
      </p:sp>
      <p:sp>
        <p:nvSpPr>
          <p:cNvPr id="7171" name="Rectangle 3"/>
          <p:cNvSpPr/>
          <p:nvPr/>
        </p:nvSpPr>
        <p:spPr>
          <a:xfrm>
            <a:off x="3810000" y="1981200"/>
            <a:ext cx="25908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2" name="Rectangle 4"/>
          <p:cNvSpPr/>
          <p:nvPr/>
        </p:nvSpPr>
        <p:spPr>
          <a:xfrm>
            <a:off x="28956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3" name="Rectangle 5"/>
          <p:cNvSpPr/>
          <p:nvPr/>
        </p:nvSpPr>
        <p:spPr>
          <a:xfrm>
            <a:off x="38100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4" name="Line 6"/>
          <p:cNvSpPr/>
          <p:nvPr/>
        </p:nvSpPr>
        <p:spPr>
          <a:xfrm flipH="1">
            <a:off x="3124200" y="217170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5" name="Rectangle 7"/>
          <p:cNvSpPr/>
          <p:nvPr/>
        </p:nvSpPr>
        <p:spPr>
          <a:xfrm>
            <a:off x="59436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6" name="Line 8"/>
          <p:cNvSpPr/>
          <p:nvPr/>
        </p:nvSpPr>
        <p:spPr>
          <a:xfrm flipH="1">
            <a:off x="6172200" y="2171700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7" name="Line 9"/>
          <p:cNvSpPr/>
          <p:nvPr/>
        </p:nvSpPr>
        <p:spPr>
          <a:xfrm flipH="1">
            <a:off x="4419600" y="21717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8" name="Text Box 10"/>
          <p:cNvSpPr txBox="1"/>
          <p:nvPr/>
        </p:nvSpPr>
        <p:spPr>
          <a:xfrm>
            <a:off x="2133600" y="1905000"/>
            <a:ext cx="49530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</a:rPr>
              <a:t>CF                                                              0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79" name="Rectangle 11"/>
          <p:cNvSpPr/>
          <p:nvPr/>
        </p:nvSpPr>
        <p:spPr>
          <a:xfrm>
            <a:off x="3810000" y="3429000"/>
            <a:ext cx="25908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0" name="Rectangle 12"/>
          <p:cNvSpPr/>
          <p:nvPr/>
        </p:nvSpPr>
        <p:spPr>
          <a:xfrm>
            <a:off x="68580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1" name="Rectangle 13"/>
          <p:cNvSpPr/>
          <p:nvPr/>
        </p:nvSpPr>
        <p:spPr>
          <a:xfrm>
            <a:off x="38100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2" name="Rectangle 14"/>
          <p:cNvSpPr/>
          <p:nvPr/>
        </p:nvSpPr>
        <p:spPr>
          <a:xfrm>
            <a:off x="59436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3" name="Line 15"/>
          <p:cNvSpPr/>
          <p:nvPr/>
        </p:nvSpPr>
        <p:spPr>
          <a:xfrm rot="-10800000" flipH="1">
            <a:off x="4419600" y="36195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4" name="Text Box 16"/>
          <p:cNvSpPr txBox="1"/>
          <p:nvPr/>
        </p:nvSpPr>
        <p:spPr>
          <a:xfrm>
            <a:off x="3200400" y="3429000"/>
            <a:ext cx="47244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0                                                              CF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85" name="Text Box 17"/>
          <p:cNvSpPr txBox="1"/>
          <p:nvPr/>
        </p:nvSpPr>
        <p:spPr>
          <a:xfrm>
            <a:off x="7315200" y="5715000"/>
            <a:ext cx="6858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7186" name="Rectangle 18"/>
          <p:cNvSpPr/>
          <p:nvPr/>
        </p:nvSpPr>
        <p:spPr>
          <a:xfrm>
            <a:off x="3810000" y="5638800"/>
            <a:ext cx="25908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7" name="Rectangle 19"/>
          <p:cNvSpPr/>
          <p:nvPr/>
        </p:nvSpPr>
        <p:spPr>
          <a:xfrm>
            <a:off x="68580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8" name="Rectangle 20"/>
          <p:cNvSpPr/>
          <p:nvPr/>
        </p:nvSpPr>
        <p:spPr>
          <a:xfrm>
            <a:off x="38100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9" name="Rectangle 21"/>
          <p:cNvSpPr/>
          <p:nvPr/>
        </p:nvSpPr>
        <p:spPr>
          <a:xfrm>
            <a:off x="59436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90" name="Line 22"/>
          <p:cNvSpPr/>
          <p:nvPr/>
        </p:nvSpPr>
        <p:spPr>
          <a:xfrm rot="-10800000" flipH="1">
            <a:off x="3581400" y="58372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1" name="Line 23"/>
          <p:cNvSpPr/>
          <p:nvPr/>
        </p:nvSpPr>
        <p:spPr>
          <a:xfrm rot="-10800000" flipH="1">
            <a:off x="4419600" y="5837238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2" name="Line 24"/>
          <p:cNvSpPr/>
          <p:nvPr/>
        </p:nvSpPr>
        <p:spPr>
          <a:xfrm flipV="1">
            <a:off x="3581400" y="5824538"/>
            <a:ext cx="0" cy="4238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3" name="Line 25"/>
          <p:cNvSpPr/>
          <p:nvPr/>
        </p:nvSpPr>
        <p:spPr>
          <a:xfrm>
            <a:off x="3581400" y="6245225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4" name="Line 26"/>
          <p:cNvSpPr/>
          <p:nvPr/>
        </p:nvSpPr>
        <p:spPr>
          <a:xfrm flipV="1">
            <a:off x="4038600" y="5908675"/>
            <a:ext cx="0" cy="3365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5" name="Line 28"/>
          <p:cNvSpPr/>
          <p:nvPr/>
        </p:nvSpPr>
        <p:spPr>
          <a:xfrm rot="-10800000" flipH="1">
            <a:off x="6172200" y="361950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6" name="Line 29"/>
          <p:cNvSpPr/>
          <p:nvPr/>
        </p:nvSpPr>
        <p:spPr>
          <a:xfrm rot="-10800000" flipH="1">
            <a:off x="3581400" y="3619500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7" name="Line 30"/>
          <p:cNvSpPr/>
          <p:nvPr/>
        </p:nvSpPr>
        <p:spPr>
          <a:xfrm rot="-10800000" flipH="1">
            <a:off x="6172200" y="58372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539750" y="4603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移位指令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6219825" y="1309688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219825" y="2684463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92838" y="50260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69113" y="4298950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/>
          <p:nvPr/>
        </p:nvSpPr>
        <p:spPr>
          <a:xfrm>
            <a:off x="990600" y="685800"/>
            <a:ext cx="7086600" cy="46672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>
              <a:solidFill>
                <a:srgbClr val="000000"/>
              </a:solidFill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2057400" y="609600"/>
            <a:ext cx="4876800" cy="484822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循环左移  </a:t>
            </a:r>
            <a:r>
              <a:rPr lang="en-US" altLang="zh-CN" sz="2400" b="1" dirty="0">
                <a:solidFill>
                  <a:srgbClr val="000000"/>
                </a:solidFill>
              </a:rPr>
              <a:t>ROL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循环右移  </a:t>
            </a:r>
            <a:r>
              <a:rPr lang="en-US" altLang="zh-CN" sz="2400" b="1" dirty="0">
                <a:solidFill>
                  <a:srgbClr val="000000"/>
                </a:solidFill>
              </a:rPr>
              <a:t>ROR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带进位循环左移  </a:t>
            </a:r>
            <a:r>
              <a:rPr lang="en-US" altLang="zh-CN" sz="2400" b="1" dirty="0">
                <a:solidFill>
                  <a:srgbClr val="000000"/>
                </a:solidFill>
              </a:rPr>
              <a:t>RCL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带进位循环右移  </a:t>
            </a:r>
            <a:r>
              <a:rPr lang="en-US" altLang="zh-CN" sz="2400" b="1" dirty="0">
                <a:solidFill>
                  <a:srgbClr val="000000"/>
                </a:solidFill>
              </a:rPr>
              <a:t>RCR  OPR, CNT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2209800" y="11430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 </a:t>
            </a:r>
            <a:r>
              <a:rPr lang="en-US" altLang="zh-CN" sz="2400" b="1" dirty="0">
                <a:solidFill>
                  <a:srgbClr val="000000"/>
                </a:solidFill>
              </a:rPr>
              <a:t>                                                  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819400" y="1143000"/>
            <a:ext cx="3733800" cy="609600"/>
            <a:chOff x="1392" y="912"/>
            <a:chExt cx="2352" cy="432"/>
          </a:xfrm>
        </p:grpSpPr>
        <p:grpSp>
          <p:nvGrpSpPr>
            <p:cNvPr id="8238" name="Group 6"/>
            <p:cNvGrpSpPr/>
            <p:nvPr/>
          </p:nvGrpSpPr>
          <p:grpSpPr>
            <a:xfrm>
              <a:off x="1392" y="912"/>
              <a:ext cx="2352" cy="288"/>
              <a:chOff x="1680" y="1152"/>
              <a:chExt cx="2352" cy="288"/>
            </a:xfrm>
          </p:grpSpPr>
          <p:sp>
            <p:nvSpPr>
              <p:cNvPr id="8242" name="Rectangle 7"/>
              <p:cNvSpPr/>
              <p:nvPr/>
            </p:nvSpPr>
            <p:spPr>
              <a:xfrm>
                <a:off x="2256" y="1152"/>
                <a:ext cx="1632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3" name="Rectangle 8"/>
              <p:cNvSpPr/>
              <p:nvPr/>
            </p:nvSpPr>
            <p:spPr>
              <a:xfrm>
                <a:off x="1680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4" name="Rectangle 9"/>
              <p:cNvSpPr/>
              <p:nvPr/>
            </p:nvSpPr>
            <p:spPr>
              <a:xfrm>
                <a:off x="2256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5" name="Line 10"/>
              <p:cNvSpPr/>
              <p:nvPr/>
            </p:nvSpPr>
            <p:spPr>
              <a:xfrm flipH="1">
                <a:off x="1824" y="1296"/>
                <a:ext cx="576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6" name="Rectangle 11"/>
              <p:cNvSpPr/>
              <p:nvPr/>
            </p:nvSpPr>
            <p:spPr>
              <a:xfrm>
                <a:off x="3600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7" name="Line 12"/>
              <p:cNvSpPr/>
              <p:nvPr/>
            </p:nvSpPr>
            <p:spPr>
              <a:xfrm flipH="1">
                <a:off x="3744" y="1296"/>
                <a:ext cx="288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8" name="Line 13"/>
              <p:cNvSpPr/>
              <p:nvPr/>
            </p:nvSpPr>
            <p:spPr>
              <a:xfrm flipH="1">
                <a:off x="2640" y="1296"/>
                <a:ext cx="864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8239" name="Line 14"/>
            <p:cNvSpPr/>
            <p:nvPr/>
          </p:nvSpPr>
          <p:spPr>
            <a:xfrm>
              <a:off x="1824" y="1056"/>
              <a:ext cx="0" cy="288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0" name="Line 15"/>
            <p:cNvSpPr/>
            <p:nvPr/>
          </p:nvSpPr>
          <p:spPr>
            <a:xfrm>
              <a:off x="1824" y="1344"/>
              <a:ext cx="192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1" name="Line 16"/>
            <p:cNvSpPr/>
            <p:nvPr/>
          </p:nvSpPr>
          <p:spPr>
            <a:xfrm flipV="1">
              <a:off x="3744" y="1056"/>
              <a:ext cx="0" cy="288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198" name="Group 17"/>
          <p:cNvGrpSpPr/>
          <p:nvPr/>
        </p:nvGrpSpPr>
        <p:grpSpPr>
          <a:xfrm>
            <a:off x="2819400" y="4191000"/>
            <a:ext cx="3733800" cy="411163"/>
            <a:chOff x="1680" y="1152"/>
            <a:chExt cx="2352" cy="288"/>
          </a:xfrm>
        </p:grpSpPr>
        <p:sp>
          <p:nvSpPr>
            <p:cNvPr id="8231" name="Rectangle 18"/>
            <p:cNvSpPr/>
            <p:nvPr/>
          </p:nvSpPr>
          <p:spPr>
            <a:xfrm>
              <a:off x="2256" y="1152"/>
              <a:ext cx="1632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2" name="Rectangle 19"/>
            <p:cNvSpPr/>
            <p:nvPr/>
          </p:nvSpPr>
          <p:spPr>
            <a:xfrm>
              <a:off x="1680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3" name="Rectangle 20"/>
            <p:cNvSpPr/>
            <p:nvPr/>
          </p:nvSpPr>
          <p:spPr>
            <a:xfrm>
              <a:off x="2256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4" name="Line 21"/>
            <p:cNvSpPr/>
            <p:nvPr/>
          </p:nvSpPr>
          <p:spPr>
            <a:xfrm flipH="1">
              <a:off x="1824" y="1296"/>
              <a:ext cx="576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35" name="Rectangle 22"/>
            <p:cNvSpPr/>
            <p:nvPr/>
          </p:nvSpPr>
          <p:spPr>
            <a:xfrm>
              <a:off x="3600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6" name="Line 23"/>
            <p:cNvSpPr/>
            <p:nvPr/>
          </p:nvSpPr>
          <p:spPr>
            <a:xfrm flipH="1">
              <a:off x="3744" y="1296"/>
              <a:ext cx="288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37" name="Line 24"/>
            <p:cNvSpPr/>
            <p:nvPr/>
          </p:nvSpPr>
          <p:spPr>
            <a:xfrm flipH="1">
              <a:off x="2640" y="1296"/>
              <a:ext cx="86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9" name="Line 25"/>
          <p:cNvSpPr/>
          <p:nvPr/>
        </p:nvSpPr>
        <p:spPr>
          <a:xfrm flipH="1">
            <a:off x="2590800" y="4397375"/>
            <a:ext cx="381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0" name="Line 26"/>
          <p:cNvSpPr/>
          <p:nvPr/>
        </p:nvSpPr>
        <p:spPr>
          <a:xfrm>
            <a:off x="2590800" y="4397375"/>
            <a:ext cx="0" cy="47942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1" name="Line 27"/>
          <p:cNvSpPr/>
          <p:nvPr/>
        </p:nvSpPr>
        <p:spPr>
          <a:xfrm>
            <a:off x="2590800" y="4876800"/>
            <a:ext cx="396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2" name="Line 28"/>
          <p:cNvSpPr/>
          <p:nvPr/>
        </p:nvSpPr>
        <p:spPr>
          <a:xfrm flipV="1">
            <a:off x="6553200" y="4397375"/>
            <a:ext cx="0" cy="47942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3" name="Text Box 29"/>
          <p:cNvSpPr txBox="1"/>
          <p:nvPr/>
        </p:nvSpPr>
        <p:spPr>
          <a:xfrm>
            <a:off x="2690813" y="4586288"/>
            <a:ext cx="6032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04" name="Rectangle 30"/>
          <p:cNvSpPr/>
          <p:nvPr/>
        </p:nvSpPr>
        <p:spPr>
          <a:xfrm>
            <a:off x="3733800" y="2667000"/>
            <a:ext cx="25908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5" name="Rectangle 31"/>
          <p:cNvSpPr/>
          <p:nvPr/>
        </p:nvSpPr>
        <p:spPr>
          <a:xfrm>
            <a:off x="67818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6" name="Rectangle 32"/>
          <p:cNvSpPr/>
          <p:nvPr/>
        </p:nvSpPr>
        <p:spPr>
          <a:xfrm>
            <a:off x="37338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7" name="Rectangle 33"/>
          <p:cNvSpPr/>
          <p:nvPr/>
        </p:nvSpPr>
        <p:spPr>
          <a:xfrm>
            <a:off x="58674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8" name="Line 34"/>
          <p:cNvSpPr/>
          <p:nvPr/>
        </p:nvSpPr>
        <p:spPr>
          <a:xfrm rot="-10800000" flipH="1">
            <a:off x="3505200" y="28654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9" name="Line 35"/>
          <p:cNvSpPr/>
          <p:nvPr/>
        </p:nvSpPr>
        <p:spPr>
          <a:xfrm rot="-10800000" flipH="1">
            <a:off x="4343400" y="2865438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0" name="Text Box 36"/>
          <p:cNvSpPr txBox="1"/>
          <p:nvPr/>
        </p:nvSpPr>
        <p:spPr>
          <a:xfrm>
            <a:off x="7315200" y="2671763"/>
            <a:ext cx="6096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11" name="Line 37"/>
          <p:cNvSpPr/>
          <p:nvPr/>
        </p:nvSpPr>
        <p:spPr>
          <a:xfrm>
            <a:off x="6553200" y="2870200"/>
            <a:ext cx="0" cy="406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2" name="Line 38"/>
          <p:cNvSpPr/>
          <p:nvPr/>
        </p:nvSpPr>
        <p:spPr>
          <a:xfrm flipH="1">
            <a:off x="3505200" y="3276600"/>
            <a:ext cx="3048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3" name="Line 39"/>
          <p:cNvSpPr/>
          <p:nvPr/>
        </p:nvSpPr>
        <p:spPr>
          <a:xfrm flipV="1">
            <a:off x="3505200" y="2870200"/>
            <a:ext cx="0" cy="406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4" name="Line 40"/>
          <p:cNvSpPr/>
          <p:nvPr/>
        </p:nvSpPr>
        <p:spPr>
          <a:xfrm rot="-10800000" flipH="1">
            <a:off x="6096000" y="28654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5" name="Rectangle 41"/>
          <p:cNvSpPr/>
          <p:nvPr/>
        </p:nvSpPr>
        <p:spPr>
          <a:xfrm>
            <a:off x="3733800" y="5562600"/>
            <a:ext cx="25908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6" name="Rectangle 42"/>
          <p:cNvSpPr/>
          <p:nvPr/>
        </p:nvSpPr>
        <p:spPr>
          <a:xfrm>
            <a:off x="67818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7" name="Rectangle 43"/>
          <p:cNvSpPr/>
          <p:nvPr/>
        </p:nvSpPr>
        <p:spPr>
          <a:xfrm>
            <a:off x="37338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8" name="Rectangle 44"/>
          <p:cNvSpPr/>
          <p:nvPr/>
        </p:nvSpPr>
        <p:spPr>
          <a:xfrm>
            <a:off x="58674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9" name="Line 45"/>
          <p:cNvSpPr/>
          <p:nvPr/>
        </p:nvSpPr>
        <p:spPr>
          <a:xfrm rot="-10800000" flipH="1">
            <a:off x="3505200" y="57864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0" name="Line 46"/>
          <p:cNvSpPr/>
          <p:nvPr/>
        </p:nvSpPr>
        <p:spPr>
          <a:xfrm rot="-10800000" flipH="1">
            <a:off x="4343400" y="5786438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1" name="Line 47"/>
          <p:cNvSpPr/>
          <p:nvPr/>
        </p:nvSpPr>
        <p:spPr>
          <a:xfrm>
            <a:off x="7086600" y="5791200"/>
            <a:ext cx="381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2" name="Line 48"/>
          <p:cNvSpPr/>
          <p:nvPr/>
        </p:nvSpPr>
        <p:spPr>
          <a:xfrm>
            <a:off x="7467600" y="5791200"/>
            <a:ext cx="0" cy="457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3" name="Line 49"/>
          <p:cNvSpPr/>
          <p:nvPr/>
        </p:nvSpPr>
        <p:spPr>
          <a:xfrm flipH="1">
            <a:off x="3505200" y="6248400"/>
            <a:ext cx="396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4" name="Line 50"/>
          <p:cNvSpPr/>
          <p:nvPr/>
        </p:nvSpPr>
        <p:spPr>
          <a:xfrm flipV="1">
            <a:off x="3505200" y="5791200"/>
            <a:ext cx="0" cy="457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5" name="Text Box 51"/>
          <p:cNvSpPr txBox="1"/>
          <p:nvPr/>
        </p:nvSpPr>
        <p:spPr>
          <a:xfrm>
            <a:off x="6769100" y="5957888"/>
            <a:ext cx="488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26" name="Line 52"/>
          <p:cNvSpPr/>
          <p:nvPr/>
        </p:nvSpPr>
        <p:spPr>
          <a:xfrm rot="-10800000" flipH="1">
            <a:off x="6096000" y="57864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" name="矩形 52"/>
          <p:cNvSpPr/>
          <p:nvPr/>
        </p:nvSpPr>
        <p:spPr bwMode="auto">
          <a:xfrm>
            <a:off x="6615113" y="606425"/>
            <a:ext cx="2314575" cy="6254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15113" y="19780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619875" y="3487738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RCLL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650038" y="4859338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RCRL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/>
          <p:nvPr/>
        </p:nvSpPr>
        <p:spPr>
          <a:xfrm>
            <a:off x="914400" y="1233488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</a:endParaRPr>
          </a:p>
        </p:txBody>
      </p:sp>
      <p:grpSp>
        <p:nvGrpSpPr>
          <p:cNvPr id="9219" name="Group 3"/>
          <p:cNvGrpSpPr/>
          <p:nvPr/>
        </p:nvGrpSpPr>
        <p:grpSpPr>
          <a:xfrm>
            <a:off x="1600200" y="420688"/>
            <a:ext cx="6553200" cy="5789612"/>
            <a:chOff x="1056" y="368"/>
            <a:chExt cx="4128" cy="3647"/>
          </a:xfrm>
        </p:grpSpPr>
        <p:sp>
          <p:nvSpPr>
            <p:cNvPr id="9220" name="Text Box 4"/>
            <p:cNvSpPr txBox="1"/>
            <p:nvPr/>
          </p:nvSpPr>
          <p:spPr>
            <a:xfrm>
              <a:off x="1056" y="368"/>
              <a:ext cx="4128" cy="364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注意</a:t>
              </a:r>
              <a:r>
                <a:rPr lang="en-US" altLang="zh-CN" sz="2800" b="1" dirty="0">
                  <a:solidFill>
                    <a:srgbClr val="000000"/>
                  </a:solidFill>
                  <a:ea typeface="楷体_GB2312" pitchFamily="49" charset="-122"/>
                </a:rPr>
                <a:t>: </a:t>
              </a:r>
              <a:r>
                <a:rPr lang="en-US" altLang="zh-CN" sz="28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OPR</a:t>
              </a: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可用除立即数以外的任何寻址方式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CNT=1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SHL    OPR, 1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    CNT&gt;1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MOV  CL,    CNT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                     SHL    OPR, CL        ; </a:t>
              </a: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</a:rPr>
                <a:t>以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SHL</a:t>
              </a: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</a:rPr>
                <a:t>为例</a:t>
              </a:r>
              <a:endPara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endParaRP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条件标志位：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CF =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移入的数值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         </a:t>
              </a:r>
              <a:r>
                <a:rPr lang="en-US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1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CNT=1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时，最高有效位的值发生变化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         0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CNT=1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时，最高有效位的值不变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移位指令：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SF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ZF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PF 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根据移位结果设置，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AF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无定义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循环移位指令：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</a:t>
              </a: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不影响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SF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ZF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PF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AF</a:t>
              </a:r>
            </a:p>
          </p:txBody>
        </p:sp>
        <p:sp>
          <p:nvSpPr>
            <p:cNvPr id="9221" name="Text Box 5"/>
            <p:cNvSpPr txBox="1"/>
            <p:nvPr/>
          </p:nvSpPr>
          <p:spPr>
            <a:xfrm>
              <a:off x="1296" y="2640"/>
              <a:ext cx="53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OF =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9222" name="AutoShape 6"/>
            <p:cNvSpPr/>
            <p:nvPr/>
          </p:nvSpPr>
          <p:spPr>
            <a:xfrm>
              <a:off x="1776" y="259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/>
          <p:nvPr/>
        </p:nvSpPr>
        <p:spPr>
          <a:xfrm>
            <a:off x="1600200" y="609600"/>
            <a:ext cx="7086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</a:rPr>
              <a:t>(AX)= 0012H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</a:rPr>
              <a:t>(BX)= 0034H</a:t>
            </a:r>
            <a:r>
              <a:rPr lang="zh-CN" altLang="en-US" sz="2000" b="1" dirty="0">
                <a:solidFill>
                  <a:srgbClr val="000000"/>
                </a:solidFill>
              </a:rPr>
              <a:t>，把它们装配成</a:t>
            </a:r>
            <a:r>
              <a:rPr lang="en-US" altLang="zh-CN" sz="2000" b="1" dirty="0">
                <a:solidFill>
                  <a:srgbClr val="000000"/>
                </a:solidFill>
              </a:rPr>
              <a:t>(AX)= 1234H                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3731" name="Rectangle 3"/>
          <p:cNvSpPr/>
          <p:nvPr/>
        </p:nvSpPr>
        <p:spPr>
          <a:xfrm>
            <a:off x="1547813" y="2781300"/>
            <a:ext cx="7345362" cy="36147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</a:rPr>
              <a:t>(BX) = 84F0H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(1)  (BX) </a:t>
            </a:r>
            <a:r>
              <a:rPr lang="zh-CN" altLang="zh-CN" sz="2000" b="1" dirty="0">
                <a:solidFill>
                  <a:srgbClr val="000000"/>
                </a:solidFill>
              </a:rPr>
              <a:t>为无符号数，求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/ 2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SHR  BX, 1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; (BX) = 4278H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(2)  (BX) </a:t>
            </a:r>
            <a:r>
              <a:rPr lang="zh-CN" altLang="zh-CN" sz="2000" b="1" dirty="0">
                <a:solidFill>
                  <a:srgbClr val="000000"/>
                </a:solidFill>
              </a:rPr>
              <a:t>为带符号数，求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×2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         </a:t>
            </a: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SAL  BX, 1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; (BX) = 09E0H, OF=1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(3)  (BX) </a:t>
            </a:r>
            <a:r>
              <a:rPr lang="zh-CN" altLang="zh-CN" sz="2000" b="1" dirty="0">
                <a:solidFill>
                  <a:srgbClr val="000000"/>
                </a:solidFill>
              </a:rPr>
              <a:t>为带符号数，求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</a:t>
            </a:r>
            <a:r>
              <a:rPr lang="en-US" altLang="zh-CN" sz="2400" b="1" dirty="0">
                <a:solidFill>
                  <a:srgbClr val="000000"/>
                </a:solidFill>
              </a:rPr>
              <a:t>/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MOV  CL,  2                                         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	    SAR  BX, CL      ; (BX) = 0E13CH</a:t>
            </a:r>
          </a:p>
        </p:txBody>
      </p:sp>
      <p:sp>
        <p:nvSpPr>
          <p:cNvPr id="73732" name="Rectangle 4"/>
          <p:cNvSpPr/>
          <p:nvPr/>
        </p:nvSpPr>
        <p:spPr>
          <a:xfrm>
            <a:off x="3810000" y="1219200"/>
            <a:ext cx="2133600" cy="12969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CL, 8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ROL  AX, CL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AX, 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1981200" y="2057400"/>
            <a:ext cx="5943600" cy="36639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CH, 4          ;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循环次数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CL, 4          ; </a:t>
            </a:r>
            <a:r>
              <a:rPr lang="zh-CN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移位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次数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ROL   BX, CL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AX, BX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AND   AX, 0FH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PUSH  AX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DEC   CH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JNZ   NEXT</a:t>
            </a:r>
          </a:p>
        </p:txBody>
      </p:sp>
      <p:sp>
        <p:nvSpPr>
          <p:cNvPr id="11267" name="Rectangle 3"/>
          <p:cNvSpPr/>
          <p:nvPr/>
        </p:nvSpPr>
        <p:spPr>
          <a:xfrm>
            <a:off x="6230938" y="4114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68" name="Rectangle 4"/>
          <p:cNvSpPr/>
          <p:nvPr/>
        </p:nvSpPr>
        <p:spPr>
          <a:xfrm>
            <a:off x="6230938" y="4495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69" name="Rectangle 5"/>
          <p:cNvSpPr/>
          <p:nvPr/>
        </p:nvSpPr>
        <p:spPr>
          <a:xfrm>
            <a:off x="6230938" y="4876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0" name="Rectangle 6"/>
          <p:cNvSpPr/>
          <p:nvPr/>
        </p:nvSpPr>
        <p:spPr>
          <a:xfrm>
            <a:off x="6230938" y="5257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1" name="Line 7"/>
          <p:cNvSpPr/>
          <p:nvPr/>
        </p:nvSpPr>
        <p:spPr>
          <a:xfrm>
            <a:off x="6230938" y="38862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Line 8"/>
          <p:cNvSpPr/>
          <p:nvPr/>
        </p:nvSpPr>
        <p:spPr>
          <a:xfrm>
            <a:off x="7297738" y="38862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3" name="Text Box 9"/>
          <p:cNvSpPr txBox="1"/>
          <p:nvPr/>
        </p:nvSpPr>
        <p:spPr>
          <a:xfrm>
            <a:off x="6383338" y="5257800"/>
            <a:ext cx="692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0008</a:t>
            </a:r>
          </a:p>
        </p:txBody>
      </p:sp>
      <p:sp>
        <p:nvSpPr>
          <p:cNvPr id="11274" name="Text Box 10"/>
          <p:cNvSpPr txBox="1"/>
          <p:nvPr/>
        </p:nvSpPr>
        <p:spPr>
          <a:xfrm>
            <a:off x="6383338" y="4876800"/>
            <a:ext cx="692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0004</a:t>
            </a:r>
          </a:p>
        </p:txBody>
      </p:sp>
      <p:sp>
        <p:nvSpPr>
          <p:cNvPr id="11275" name="Text Box 11"/>
          <p:cNvSpPr txBox="1"/>
          <p:nvPr/>
        </p:nvSpPr>
        <p:spPr>
          <a:xfrm>
            <a:off x="6369050" y="4495800"/>
            <a:ext cx="7207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000F</a:t>
            </a:r>
          </a:p>
        </p:txBody>
      </p:sp>
      <p:sp>
        <p:nvSpPr>
          <p:cNvPr id="11276" name="Text Box 12"/>
          <p:cNvSpPr txBox="1"/>
          <p:nvPr/>
        </p:nvSpPr>
        <p:spPr>
          <a:xfrm>
            <a:off x="5486400" y="4084638"/>
            <a:ext cx="28051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0000    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000" b="1" dirty="0">
                <a:solidFill>
                  <a:srgbClr val="000000"/>
                </a:solidFill>
              </a:rPr>
              <a:t>(SP)</a:t>
            </a:r>
          </a:p>
        </p:txBody>
      </p:sp>
      <p:sp>
        <p:nvSpPr>
          <p:cNvPr id="11277" name="Rectangle 13"/>
          <p:cNvSpPr/>
          <p:nvPr/>
        </p:nvSpPr>
        <p:spPr>
          <a:xfrm>
            <a:off x="1752600" y="685800"/>
            <a:ext cx="709771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(3)  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(BX)=84F0H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把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(BX)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中的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16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位数每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4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位压入堆栈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/>
          <p:nvPr/>
        </p:nvSpPr>
        <p:spPr>
          <a:xfrm>
            <a:off x="1385888" y="1754981"/>
            <a:ext cx="6480572" cy="357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500" b="1" dirty="0"/>
              <a:t>     </a:t>
            </a:r>
            <a:r>
              <a:rPr lang="zh-CN" altLang="en-US" sz="1800" b="1" dirty="0"/>
              <a:t>字符串操作指令的实质是对一片连续存储单元进行处理，这片存储单元是由隐含指针</a:t>
            </a:r>
            <a:r>
              <a:rPr lang="en-US" altLang="zh-CN" sz="1800" b="1" dirty="0"/>
              <a:t>DS:SI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ES:DI</a:t>
            </a:r>
            <a:r>
              <a:rPr lang="zh-CN" altLang="en-US" sz="1800" b="1" dirty="0"/>
              <a:t>来指定的。字符串操作指令可对内存单元按字节或字进行处理，并能根据操作对象的字节数使变址寄存器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）增减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。具体规定如下：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1800" b="1" dirty="0"/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）当</a:t>
            </a:r>
            <a:r>
              <a:rPr lang="en-US" altLang="zh-CN" sz="1800" b="1" dirty="0"/>
              <a:t>DF=0</a:t>
            </a:r>
            <a:r>
              <a:rPr lang="zh-CN" altLang="en-US" sz="1800" b="1" dirty="0"/>
              <a:t>时，变址寄存器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）增加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；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 当</a:t>
            </a:r>
            <a:r>
              <a:rPr lang="en-US" altLang="zh-CN" sz="1800" b="1" dirty="0"/>
              <a:t>DF=1</a:t>
            </a:r>
            <a:r>
              <a:rPr lang="zh-CN" altLang="en-US" sz="1800" b="1" dirty="0"/>
              <a:t>时，变址寄存器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）减少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。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  在后面各指令中，有关变址寄存器都按上述规定进行增减，不再一一说明。 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601391" y="1214438"/>
            <a:ext cx="2268141" cy="39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  <a:endParaRPr kumimoji="1" lang="zh-CN" altLang="en-US" sz="18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10894</Words>
  <Application>Microsoft Office PowerPoint</Application>
  <PresentationFormat>全屏显示(4:3)</PresentationFormat>
  <Paragraphs>1955</Paragraphs>
  <Slides>136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136</vt:i4>
      </vt:variant>
    </vt:vector>
  </HeadingPairs>
  <TitlesOfParts>
    <vt:vector size="138" baseType="lpstr">
      <vt:lpstr>默认设计模板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your name</dc:creator>
  <cp:lastModifiedBy>Sunny</cp:lastModifiedBy>
  <cp:revision>180</cp:revision>
  <dcterms:created xsi:type="dcterms:W3CDTF">2003-09-03T07:59:00Z</dcterms:created>
  <dcterms:modified xsi:type="dcterms:W3CDTF">2017-10-18T13:32:57Z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