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Id2"/>
    <p:sldId id="257" r:id="rId3"/>
    <p:sldId id="291" r:id="rId4"/>
    <p:sldId id="258" r:id="rId5"/>
    <p:sldId id="259" r:id="rId6"/>
    <p:sldId id="260" r:id="rId7"/>
    <p:sldId id="261" r:id="rId8"/>
    <p:sldId id="262" r:id="rId9"/>
    <p:sldId id="292" r:id="rId10"/>
    <p:sldId id="293" r:id="rId11"/>
    <p:sldId id="295" r:id="rId12"/>
    <p:sldId id="296" r:id="rId13"/>
    <p:sldId id="294" r:id="rId14"/>
    <p:sldId id="263" r:id="rId15"/>
    <p:sldId id="264" r:id="rId16"/>
    <p:sldId id="297" r:id="rId17"/>
    <p:sldId id="266" r:id="rId18"/>
    <p:sldId id="300" r:id="rId19"/>
    <p:sldId id="301" r:id="rId20"/>
    <p:sldId id="298" r:id="rId21"/>
    <p:sldId id="299" r:id="rId22"/>
    <p:sldId id="267" r:id="rId23"/>
    <p:sldId id="302" r:id="rId24"/>
    <p:sldId id="269" r:id="rId25"/>
    <p:sldId id="270" r:id="rId26"/>
    <p:sldId id="303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347" r:id="rId37"/>
    <p:sldId id="348" r:id="rId38"/>
    <p:sldId id="349" r:id="rId39"/>
    <p:sldId id="350" r:id="rId40"/>
    <p:sldId id="351" r:id="rId41"/>
    <p:sldId id="352" r:id="rId42"/>
    <p:sldId id="353" r:id="rId43"/>
    <p:sldId id="354" r:id="rId44"/>
    <p:sldId id="355" r:id="rId45"/>
    <p:sldId id="356" r:id="rId46"/>
    <p:sldId id="357" r:id="rId47"/>
    <p:sldId id="358" r:id="rId48"/>
    <p:sldId id="359" r:id="rId49"/>
    <p:sldId id="360" r:id="rId50"/>
    <p:sldId id="361" r:id="rId51"/>
    <p:sldId id="362" r:id="rId52"/>
    <p:sldId id="363" r:id="rId53"/>
    <p:sldId id="364" r:id="rId54"/>
    <p:sldId id="365" r:id="rId55"/>
    <p:sldId id="366" r:id="rId56"/>
    <p:sldId id="367" r:id="rId57"/>
    <p:sldId id="368" r:id="rId5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rgbClr val="000000"/>
        </a:solidFill>
        <a:latin typeface="Lucida Console" panose="020B0609040504020204" pitchFamily="49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rgbClr val="000000"/>
        </a:solidFill>
        <a:latin typeface="Lucida Console" panose="020B0609040504020204" pitchFamily="49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rgbClr val="000000"/>
        </a:solidFill>
        <a:latin typeface="Lucida Console" panose="020B0609040504020204" pitchFamily="49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rgbClr val="000000"/>
        </a:solidFill>
        <a:latin typeface="Lucida Console" panose="020B0609040504020204" pitchFamily="49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rgbClr val="000000"/>
        </a:solidFill>
        <a:latin typeface="Lucida Console" panose="020B0609040504020204" pitchFamily="49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rgbClr val="000000"/>
        </a:solidFill>
        <a:latin typeface="Lucida Console" panose="020B0609040504020204" pitchFamily="49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rgbClr val="000000"/>
        </a:solidFill>
        <a:latin typeface="Lucida Console" panose="020B0609040504020204" pitchFamily="49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rgbClr val="000000"/>
        </a:solidFill>
        <a:latin typeface="Lucida Console" panose="020B0609040504020204" pitchFamily="49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rgbClr val="000000"/>
        </a:solidFill>
        <a:latin typeface="Lucida Console" panose="020B0609040504020204" pitchFamily="49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04"/>
    <p:restoredTop sz="94660"/>
  </p:normalViewPr>
  <p:slideViewPr>
    <p:cSldViewPr showGuides="1">
      <p:cViewPr varScale="1">
        <p:scale>
          <a:sx n="110" d="100"/>
          <a:sy n="110" d="100"/>
        </p:scale>
        <p:origin x="2130" y="102"/>
      </p:cViewPr>
      <p:guideLst>
        <p:guide orient="horz" pos="2160"/>
        <p:guide pos="28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0"/>
            </a:lvl1pPr>
          </a:lstStyle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0"/>
            </a:lvl1pPr>
          </a:lstStyle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600" b="1" i="0" u="none" kern="1200" baseline="0">
          <a:solidFill>
            <a:srgbClr val="000000"/>
          </a:solidFill>
          <a:latin typeface="Lucida Console" panose="020B0609040504020204" pitchFamily="49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600" b="1" i="0" u="none" kern="1200" baseline="0">
          <a:solidFill>
            <a:srgbClr val="000000"/>
          </a:solidFill>
          <a:latin typeface="Lucida Console" panose="020B0609040504020204" pitchFamily="49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600" b="1" i="0" u="none" kern="1200" baseline="0">
          <a:solidFill>
            <a:srgbClr val="000000"/>
          </a:solidFill>
          <a:latin typeface="Lucida Console" panose="020B0609040504020204" pitchFamily="49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600" b="1" i="0" u="none" kern="1200" baseline="0">
          <a:solidFill>
            <a:srgbClr val="000000"/>
          </a:solidFill>
          <a:latin typeface="Lucida Console" panose="020B0609040504020204" pitchFamily="49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600" b="1" i="0" u="none" kern="1200" baseline="0">
          <a:solidFill>
            <a:srgbClr val="000000"/>
          </a:solidFill>
          <a:latin typeface="Lucida Console" panose="020B0609040504020204" pitchFamily="49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600" b="1" i="0" u="none" kern="1200" baseline="0">
          <a:solidFill>
            <a:srgbClr val="000000"/>
          </a:solidFill>
          <a:latin typeface="Lucida Console" panose="020B0609040504020204" pitchFamily="49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600" b="1" i="0" u="none" kern="1200" baseline="0">
          <a:solidFill>
            <a:srgbClr val="000000"/>
          </a:solidFill>
          <a:latin typeface="Lucida Console" panose="020B0609040504020204" pitchFamily="49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600" b="1" i="0" u="none" kern="1200" baseline="0">
          <a:solidFill>
            <a:srgbClr val="000000"/>
          </a:solidFill>
          <a:latin typeface="Lucida Console" panose="020B0609040504020204" pitchFamily="49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矩形 36867"/>
          <p:cNvSpPr/>
          <p:nvPr/>
        </p:nvSpPr>
        <p:spPr>
          <a:xfrm>
            <a:off x="1603375" y="1196975"/>
            <a:ext cx="5776913" cy="64770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altLang="zh-CN" sz="40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40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汇编语言</a:t>
            </a:r>
            <a:r>
              <a:rPr lang="en-US" altLang="zh-CN" sz="4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</a:p>
        </p:txBody>
      </p:sp>
      <p:sp>
        <p:nvSpPr>
          <p:cNvPr id="2050" name="文本框 36868"/>
          <p:cNvSpPr txBox="1"/>
          <p:nvPr/>
        </p:nvSpPr>
        <p:spPr>
          <a:xfrm>
            <a:off x="228600" y="1719263"/>
            <a:ext cx="8839200" cy="17986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GB" altLang="x-none" sz="2800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x-none" sz="2800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Assembly Language</a:t>
            </a:r>
            <a:r>
              <a:rPr lang="en-GB" altLang="x-none" sz="2800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2800" dirty="0">
              <a:solidFill>
                <a:srgbClr val="8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  <a:buClr>
                <a:srgbClr val="3333FF"/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主讲教师           </a:t>
            </a:r>
            <a:r>
              <a:rPr lang="zh-CN" altLang="en-US" sz="32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孙鑫</a:t>
            </a:r>
            <a:r>
              <a:rPr lang="en-US" altLang="zh-CN" sz="24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(sunxin@ouc.edu.cn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>
              <a:spcBef>
                <a:spcPct val="5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</a:t>
            </a:r>
            <a:r>
              <a:rPr lang="en-US" altLang="zh-CN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信息学院南楼</a:t>
            </a:r>
            <a:r>
              <a:rPr lang="en-US" altLang="zh-CN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B313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室</a:t>
            </a:r>
            <a:r>
              <a:rPr lang="en-US" altLang="zh-CN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pic>
        <p:nvPicPr>
          <p:cNvPr id="2051" name="图片 36869" descr="top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836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Oval 50"/>
          <p:cNvSpPr>
            <a:spLocks noChangeArrowheads="1"/>
          </p:cNvSpPr>
          <p:nvPr/>
        </p:nvSpPr>
        <p:spPr bwMode="gray">
          <a:xfrm>
            <a:off x="5616575" y="5516563"/>
            <a:ext cx="900113" cy="900113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Oval 51"/>
          <p:cNvSpPr>
            <a:spLocks noChangeArrowheads="1"/>
          </p:cNvSpPr>
          <p:nvPr/>
        </p:nvSpPr>
        <p:spPr bwMode="gray">
          <a:xfrm>
            <a:off x="6877050" y="4868863"/>
            <a:ext cx="1533525" cy="154305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Oval 52"/>
          <p:cNvSpPr>
            <a:spLocks noChangeArrowheads="1"/>
          </p:cNvSpPr>
          <p:nvPr/>
        </p:nvSpPr>
        <p:spPr bwMode="gray">
          <a:xfrm>
            <a:off x="4427538" y="5805488"/>
            <a:ext cx="649288" cy="574675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文本框 40963"/>
          <p:cNvSpPr txBox="1"/>
          <p:nvPr/>
        </p:nvSpPr>
        <p:spPr>
          <a:xfrm>
            <a:off x="152400" y="173038"/>
            <a:ext cx="8458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3)</a:t>
            </a:r>
            <a:r>
              <a:rPr lang="en-US" altLang="zh-CN" sz="2800" dirty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组合方式   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组合方式有六种类型可供选择。 </a:t>
            </a:r>
            <a:endParaRPr lang="zh-CN" altLang="en-US" sz="2400" b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965" name="文本框 40964"/>
          <p:cNvSpPr txBox="1"/>
          <p:nvPr/>
        </p:nvSpPr>
        <p:spPr>
          <a:xfrm>
            <a:off x="282575" y="620713"/>
            <a:ext cx="8610600" cy="5813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lang="en-US" altLang="zh-CN" sz="24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PRIVATE </a:t>
            </a:r>
            <a:r>
              <a:rPr lang="en-US" altLang="zh-CN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该段为</a:t>
            </a:r>
            <a:r>
              <a:rPr lang="zh-CN" altLang="en-US" sz="24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私有段</a:t>
            </a: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，在连接时将不与其他同名段合并</a:t>
            </a:r>
            <a:endParaRPr lang="zh-CN" altLang="en-US" sz="2200" noProof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lang="en-US" altLang="zh-CN" sz="24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PUBLIC</a:t>
            </a:r>
            <a:r>
              <a:rPr lang="en-US" altLang="zh-CN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该段在连接时可以把</a:t>
            </a:r>
            <a:r>
              <a:rPr lang="zh-CN" altLang="en-US" sz="24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不同模块的</a:t>
            </a:r>
            <a:r>
              <a:rPr lang="zh-CN" altLang="en-US" sz="24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同名段</a:t>
            </a:r>
            <a:r>
              <a:rPr lang="zh-CN" altLang="en-US" sz="24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相连接而形成一个段</a:t>
            </a: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 每一段从小段的边界开始，所以各段之间有小于</a:t>
            </a:r>
            <a:r>
              <a:rPr lang="en-US" altLang="zh-CN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16</a:t>
            </a: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个字节的间隙。</a:t>
            </a:r>
            <a:endParaRPr lang="zh-CN" altLang="en-US" sz="2200" noProof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lang="en-US" altLang="zh-CN" sz="24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COMMON</a:t>
            </a:r>
            <a:r>
              <a:rPr lang="en-US" altLang="zh-CN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该段在连接时可以</a:t>
            </a:r>
            <a:r>
              <a:rPr lang="zh-CN" altLang="en-US" sz="24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把不同模块中的</a:t>
            </a:r>
            <a:r>
              <a:rPr lang="zh-CN" altLang="en-US" sz="24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同名段</a:t>
            </a:r>
            <a:r>
              <a:rPr lang="zh-CN" altLang="en-US" sz="24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重叠而形成一个段</a:t>
            </a: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，由于各同名段有相同的起始地址，所以会产生覆盖。</a:t>
            </a:r>
            <a:endParaRPr lang="zh-CN" altLang="en-US" sz="2200" noProof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lang="en-US" altLang="zh-CN" sz="24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STACK</a:t>
            </a:r>
            <a:r>
              <a:rPr lang="en-US" altLang="zh-CN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把</a:t>
            </a:r>
            <a:r>
              <a:rPr lang="zh-CN" altLang="en-US" sz="24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不同模块的同名段组合而成一个堆栈段</a:t>
            </a: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。各段之间没有间隙。</a:t>
            </a:r>
            <a:endParaRPr lang="zh-CN" altLang="en-US" sz="2200" noProof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lang="en-US" altLang="zh-CN" sz="24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MEMORY</a:t>
            </a:r>
            <a:r>
              <a:rPr lang="en-US" altLang="zh-CN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同</a:t>
            </a:r>
            <a:r>
              <a:rPr lang="en-US" altLang="zh-CN" sz="2400" noProof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PUBLIC</a:t>
            </a:r>
            <a:endParaRPr lang="en-US" altLang="zh-CN" sz="2400" noProof="1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lang="en-US" altLang="zh-CN" sz="24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AT </a:t>
            </a:r>
            <a:r>
              <a:rPr lang="zh-CN" altLang="en-US" sz="24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表达式</a:t>
            </a: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使段地址是表达式所计算出来的</a:t>
            </a:r>
            <a:r>
              <a:rPr lang="en-US" altLang="zh-CN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16</a:t>
            </a: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位值，</a:t>
            </a:r>
            <a:r>
              <a:rPr lang="en-US" altLang="zh-CN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</a:t>
            </a: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除外。</a:t>
            </a:r>
            <a:endParaRPr lang="zh-CN" altLang="en-US" sz="2200" noProof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</a:t>
            </a:r>
            <a:r>
              <a:rPr lang="zh-CN" altLang="en-US" sz="2400" noProof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默认为</a:t>
            </a:r>
            <a:r>
              <a:rPr lang="zh-CN" altLang="en-US" sz="240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lang="en-US" altLang="zh-CN" sz="24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PRIVATE </a:t>
            </a:r>
            <a:endParaRPr lang="en-US" altLang="zh-CN" sz="24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43011"/>
          <p:cNvSpPr txBox="1"/>
          <p:nvPr/>
        </p:nvSpPr>
        <p:spPr>
          <a:xfrm>
            <a:off x="152400" y="487363"/>
            <a:ext cx="4267200" cy="45227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【例】有两个模块，各模块段定义如下</a:t>
            </a:r>
            <a:endParaRPr lang="zh-CN" altLang="en-US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模块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		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┆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DATA1	SEGMENT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PARA  PUBLIC ‘DATA1’</a:t>
            </a:r>
          </a:p>
          <a:p>
            <a:pPr algn="just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M1	DB  45H  DUP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DATA1	ENDS</a:t>
            </a:r>
          </a:p>
          <a:p>
            <a:pPr algn="just">
              <a:spcBef>
                <a:spcPct val="50000"/>
              </a:spcBef>
            </a:pPr>
            <a:endParaRPr lang="en-US" altLang="zh-CN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DATA2	SEGMENT  PARA  COMMON ‘DATA2’</a:t>
            </a:r>
          </a:p>
          <a:p>
            <a:pPr algn="just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N1       DB  102H  DUP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DATA2	ENDS</a:t>
            </a:r>
          </a:p>
          <a:p>
            <a:pPr algn="just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END </a:t>
            </a:r>
          </a:p>
        </p:txBody>
      </p:sp>
      <p:sp>
        <p:nvSpPr>
          <p:cNvPr id="12290" name="文本框 43012"/>
          <p:cNvSpPr txBox="1"/>
          <p:nvPr/>
        </p:nvSpPr>
        <p:spPr>
          <a:xfrm>
            <a:off x="4724400" y="428625"/>
            <a:ext cx="4038600" cy="55927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模块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pPr algn="just"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┆</a:t>
            </a:r>
          </a:p>
          <a:p>
            <a:pPr algn="just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DATA1	SEGMENT  PARA  PUBLIC ‘DATA1’</a:t>
            </a:r>
          </a:p>
          <a:p>
            <a:pPr algn="just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M2	DB  104H DUP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11H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 algn="just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DATA1	ENDS</a:t>
            </a:r>
          </a:p>
          <a:p>
            <a:pPr algn="just">
              <a:spcBef>
                <a:spcPct val="50000"/>
              </a:spcBef>
            </a:pPr>
            <a:endParaRPr lang="en-US" altLang="zh-CN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DATA2	SEGMENT  PARA  COMMON ‘DATA2’</a:t>
            </a:r>
          </a:p>
          <a:p>
            <a:pPr algn="just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N2	DB  105H DUP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 algn="just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DATA2	ENDS</a:t>
            </a:r>
          </a:p>
          <a:p>
            <a:pPr algn="just">
              <a:spcBef>
                <a:spcPct val="50000"/>
              </a:spcBef>
            </a:pPr>
            <a:endParaRPr lang="en-US" altLang="zh-CN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DATA3	SEGMENT</a:t>
            </a:r>
          </a:p>
          <a:p>
            <a:pPr algn="just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T1	DB  50 DUP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20H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 algn="just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DATA3	ENDS</a:t>
            </a:r>
          </a:p>
          <a:p>
            <a:pPr algn="just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文本框 44036"/>
          <p:cNvSpPr txBox="1"/>
          <p:nvPr/>
        </p:nvSpPr>
        <p:spPr>
          <a:xfrm>
            <a:off x="200025" y="188913"/>
            <a:ext cx="6172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该段的定位组合方式示意图如图所示。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3314" name="图片 440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8" y="620713"/>
            <a:ext cx="6477000" cy="57038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文本框 41987"/>
          <p:cNvSpPr txBox="1"/>
          <p:nvPr/>
        </p:nvSpPr>
        <p:spPr>
          <a:xfrm>
            <a:off x="323850" y="981075"/>
            <a:ext cx="8659813" cy="39385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noProof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4) </a:t>
            </a:r>
            <a:r>
              <a:rPr lang="zh-CN" altLang="en-US" sz="2800" noProof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使用类型</a:t>
            </a:r>
            <a:endParaRPr lang="zh-CN" altLang="en-US" sz="2800" noProof="1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lang="en-US" altLang="zh-CN" sz="28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USE16</a:t>
            </a:r>
            <a:r>
              <a:rPr lang="en-US" altLang="zh-CN" sz="28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lang="zh-CN" altLang="en-US" sz="28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使用</a:t>
            </a:r>
            <a:r>
              <a:rPr lang="en-US" altLang="zh-CN" sz="28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16</a:t>
            </a:r>
            <a:r>
              <a:rPr lang="zh-CN" altLang="en-US" sz="28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位寻址方式     段长</a:t>
            </a:r>
            <a:r>
              <a:rPr lang="en-US" altLang="zh-CN" sz="28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≤64K</a:t>
            </a:r>
            <a:endParaRPr lang="en-US" altLang="zh-CN" sz="2800" noProof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8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lang="en-US" altLang="zh-CN" sz="28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USE32</a:t>
            </a:r>
            <a:r>
              <a:rPr lang="en-US" altLang="zh-CN" sz="28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lang="zh-CN" altLang="en-US" sz="28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使用</a:t>
            </a:r>
            <a:r>
              <a:rPr lang="en-US" altLang="zh-CN" sz="28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32</a:t>
            </a:r>
            <a:r>
              <a:rPr lang="zh-CN" altLang="en-US" sz="28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位寻址方式     段长</a:t>
            </a:r>
            <a:r>
              <a:rPr lang="en-US" altLang="zh-CN" sz="28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≤4G</a:t>
            </a:r>
            <a:endParaRPr lang="en-US" altLang="zh-CN" sz="2800" noProof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800" noProof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5) </a:t>
            </a:r>
            <a:r>
              <a:rPr lang="zh-CN" altLang="en-US" sz="2800" noProof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类别</a:t>
            </a:r>
            <a:endParaRPr lang="zh-CN" altLang="en-US" sz="2800" noProof="1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在引号中给出连接时组成的段组的类型名。在</a:t>
            </a:r>
            <a:r>
              <a:rPr lang="zh-CN" altLang="en-US" sz="280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连接后形成的装入模块中，可使相同类别的段位置靠在一起。</a:t>
            </a:r>
            <a:endParaRPr lang="zh-CN" altLang="en-US" sz="2800" noProof="1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1989" name="矩形 41988"/>
          <p:cNvSpPr/>
          <p:nvPr/>
        </p:nvSpPr>
        <p:spPr>
          <a:xfrm>
            <a:off x="179388" y="188913"/>
            <a:ext cx="60198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fontAlgn="base"/>
            <a:r>
              <a:rPr lang="en-US" altLang="zh-CN" sz="280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◆ </a:t>
            </a:r>
            <a:r>
              <a:rPr lang="zh-CN" altLang="en-US" sz="280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段定义伪操作：</a:t>
            </a:r>
            <a:endParaRPr lang="zh-CN" altLang="en-US" sz="2800" strike="noStrike" noProof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文本框 9218"/>
          <p:cNvSpPr txBox="1"/>
          <p:nvPr/>
        </p:nvSpPr>
        <p:spPr>
          <a:xfrm>
            <a:off x="611188" y="260350"/>
            <a:ext cx="3505200" cy="4889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60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完整的段定义格式</a:t>
            </a:r>
            <a:r>
              <a:rPr lang="zh-CN" altLang="en-US" sz="260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endParaRPr lang="zh-CN" altLang="en-US" sz="2600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362" name="矩形 9219"/>
          <p:cNvSpPr/>
          <p:nvPr/>
        </p:nvSpPr>
        <p:spPr>
          <a:xfrm>
            <a:off x="827088" y="630238"/>
            <a:ext cx="5762625" cy="618172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data   segment       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zh-CN" altLang="en-US" sz="1800" dirty="0">
                <a:latin typeface="Lucida Console" panose="020B0609040504020204" pitchFamily="49" charset="0"/>
                <a:ea typeface="楷体_GB2312" pitchFamily="49" charset="-122"/>
              </a:rPr>
              <a:t>定义数据段</a:t>
            </a:r>
            <a:endParaRPr lang="zh-CN" altLang="en-US" sz="180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dirty="0">
                <a:latin typeface="Lucida Console" panose="020B0609040504020204" pitchFamily="49" charset="0"/>
                <a:ea typeface="宋体" panose="02010600030101010101" pitchFamily="2" charset="-122"/>
              </a:rPr>
              <a:t>       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…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data   ends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;----------------------------------------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extra  segment       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zh-CN" altLang="en-US" sz="1800" dirty="0">
                <a:latin typeface="Lucida Console" panose="020B0609040504020204" pitchFamily="49" charset="0"/>
                <a:ea typeface="楷体_GB2312" pitchFamily="49" charset="-122"/>
              </a:rPr>
              <a:t>定义附加段</a:t>
            </a:r>
            <a:endParaRPr lang="zh-CN" altLang="en-US" sz="180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dirty="0">
                <a:latin typeface="Lucida Console" panose="020B0609040504020204" pitchFamily="49" charset="0"/>
                <a:ea typeface="宋体" panose="02010600030101010101" pitchFamily="2" charset="-122"/>
              </a:rPr>
              <a:t>       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…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extra  ends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;----------------------------------------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stack  segment  STACK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	    ... 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stack  ends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;----------------------------------------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code   segment       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zh-CN" altLang="en-US" sz="1800" dirty="0">
                <a:latin typeface="Lucida Console" panose="020B0609040504020204" pitchFamily="49" charset="0"/>
                <a:ea typeface="楷体_GB2312" pitchFamily="49" charset="-122"/>
              </a:rPr>
              <a:t>定义代码段</a:t>
            </a:r>
            <a:endParaRPr lang="zh-CN" altLang="en-US" sz="180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dirty="0">
                <a:latin typeface="Lucida Console" panose="020B0609040504020204" pitchFamily="49" charset="0"/>
                <a:ea typeface="宋体" panose="02010600030101010101" pitchFamily="2" charset="-122"/>
              </a:rPr>
              <a:t>   </a:t>
            </a:r>
            <a:r>
              <a:rPr lang="en-US" altLang="zh-CN" err="1">
                <a:latin typeface="Lucida Console" panose="020B0609040504020204" pitchFamily="49" charset="0"/>
                <a:ea typeface="宋体" panose="02010600030101010101" pitchFamily="2" charset="-122"/>
              </a:rPr>
              <a:t>assume cs:code, ds:data, es:extra,ss:stack</a:t>
            </a:r>
            <a:endParaRPr lang="en-US" altLang="zh-CN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  start: 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err="1">
                <a:latin typeface="Lucida Console" panose="020B0609040504020204" pitchFamily="49" charset="0"/>
                <a:ea typeface="宋体" panose="02010600030101010101" pitchFamily="2" charset="-122"/>
              </a:rPr>
              <a:t>       mov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   ax, data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err="1">
                <a:latin typeface="Lucida Console" panose="020B0609040504020204" pitchFamily="49" charset="0"/>
                <a:ea typeface="宋体" panose="02010600030101010101" pitchFamily="2" charset="-122"/>
              </a:rPr>
              <a:t>       mov   ds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, ax   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zh-CN" altLang="en-US" sz="1800" dirty="0">
                <a:latin typeface="Lucida Console" panose="020B0609040504020204" pitchFamily="49" charset="0"/>
                <a:ea typeface="楷体_GB2312" pitchFamily="49" charset="-122"/>
              </a:rPr>
              <a:t>段地址 </a:t>
            </a:r>
            <a:r>
              <a:rPr lang="en-US" altLang="zh-CN" sz="1800" dirty="0">
                <a:latin typeface="Lucida Console" panose="020B0609040504020204" pitchFamily="49" charset="0"/>
                <a:ea typeface="楷体_GB2312" pitchFamily="49" charset="-122"/>
                <a:sym typeface="Symbol" panose="05050102010706020507" pitchFamily="18" charset="2"/>
              </a:rPr>
              <a:t> </a:t>
            </a:r>
            <a:r>
              <a:rPr lang="zh-CN" altLang="en-US" sz="1800" dirty="0">
                <a:latin typeface="Lucida Console" panose="020B0609040504020204" pitchFamily="49" charset="0"/>
                <a:ea typeface="楷体_GB2312" pitchFamily="49" charset="-122"/>
              </a:rPr>
              <a:t>段寄存器</a:t>
            </a:r>
            <a:endParaRPr lang="zh-CN" altLang="en-US" sz="1800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dirty="0">
                <a:latin typeface="Lucida Console" panose="020B0609040504020204" pitchFamily="49" charset="0"/>
                <a:ea typeface="宋体" panose="02010600030101010101" pitchFamily="2" charset="-122"/>
              </a:rPr>
              <a:t>       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...       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程序代码</a:t>
            </a:r>
          </a:p>
          <a:p>
            <a:pPr eaLnBrk="0" hangingPunct="0">
              <a:lnSpc>
                <a:spcPct val="110000"/>
              </a:lnSpc>
            </a:pPr>
            <a:r>
              <a:rPr lang="zh-CN" altLang="en-US" dirty="0">
                <a:latin typeface="Lucida Console" panose="020B0609040504020204" pitchFamily="49" charset="0"/>
                <a:ea typeface="宋体" panose="02010600030101010101" pitchFamily="2" charset="-122"/>
              </a:rPr>
              <a:t>      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MOV AX</a:t>
            </a:r>
            <a:r>
              <a:rPr lang="zh-CN" altLang="en-US" dirty="0">
                <a:latin typeface="Lucida Console" panose="020B0609040504020204" pitchFamily="49" charset="0"/>
                <a:ea typeface="宋体" panose="02010600030101010101" pitchFamily="2" charset="-122"/>
              </a:rPr>
              <a:t>，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4C00H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程序终止，返回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DOS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       INT 21H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code   ends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       end   start</a:t>
            </a:r>
          </a:p>
        </p:txBody>
      </p:sp>
      <p:sp>
        <p:nvSpPr>
          <p:cNvPr id="15363" name="矩形 9220"/>
          <p:cNvSpPr/>
          <p:nvPr/>
        </p:nvSpPr>
        <p:spPr>
          <a:xfrm>
            <a:off x="611188" y="692150"/>
            <a:ext cx="6337300" cy="5976938"/>
          </a:xfrm>
          <a:prstGeom prst="rect">
            <a:avLst/>
          </a:prstGeom>
          <a:noFill/>
          <a:ln w="12700" cap="flat" cmpd="sng">
            <a:solidFill>
              <a:schemeClr val="bg2"/>
            </a:solidFill>
            <a:prstDash val="dash"/>
            <a:miter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endParaRPr lang="zh-CN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4" name="直接连接符 9221"/>
          <p:cNvSpPr/>
          <p:nvPr/>
        </p:nvSpPr>
        <p:spPr>
          <a:xfrm>
            <a:off x="7543800" y="3429000"/>
            <a:ext cx="0" cy="2209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65" name="直接连接符 9222"/>
          <p:cNvSpPr/>
          <p:nvPr/>
        </p:nvSpPr>
        <p:spPr>
          <a:xfrm>
            <a:off x="8534400" y="3429000"/>
            <a:ext cx="0" cy="2209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66" name="矩形 9223"/>
          <p:cNvSpPr/>
          <p:nvPr/>
        </p:nvSpPr>
        <p:spPr>
          <a:xfrm>
            <a:off x="7543800" y="3733800"/>
            <a:ext cx="990600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lstStyle/>
          <a:p>
            <a:endParaRPr lang="zh-CN" altLang="en-US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5367" name="文本框 9224"/>
          <p:cNvSpPr txBox="1"/>
          <p:nvPr/>
        </p:nvSpPr>
        <p:spPr>
          <a:xfrm>
            <a:off x="7696200" y="3733800"/>
            <a:ext cx="7620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  <a:t>PSP</a:t>
            </a:r>
          </a:p>
        </p:txBody>
      </p:sp>
      <p:sp>
        <p:nvSpPr>
          <p:cNvPr id="15368" name="文本框 9225"/>
          <p:cNvSpPr txBox="1"/>
          <p:nvPr/>
        </p:nvSpPr>
        <p:spPr>
          <a:xfrm>
            <a:off x="7239000" y="3581400"/>
            <a:ext cx="381000" cy="3048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9" name="文本框 9226"/>
          <p:cNvSpPr txBox="1"/>
          <p:nvPr/>
        </p:nvSpPr>
        <p:spPr>
          <a:xfrm>
            <a:off x="7010400" y="3505200"/>
            <a:ext cx="457200" cy="51752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r>
              <a:rPr lang="en-US" altLang="zh-CN" sz="1400">
                <a:latin typeface="Lucida Console" panose="020B0609040504020204" pitchFamily="49" charset="0"/>
                <a:ea typeface="宋体" panose="02010600030101010101" pitchFamily="2" charset="-122"/>
              </a:rPr>
              <a:t>DS</a:t>
            </a:r>
          </a:p>
          <a:p>
            <a:r>
              <a:rPr lang="en-US" altLang="zh-CN" sz="1400">
                <a:latin typeface="Lucida Console" panose="020B0609040504020204" pitchFamily="49" charset="0"/>
                <a:ea typeface="宋体" panose="02010600030101010101" pitchFamily="2" charset="-122"/>
              </a:rPr>
              <a:t>ES</a:t>
            </a:r>
          </a:p>
        </p:txBody>
      </p:sp>
      <p:sp>
        <p:nvSpPr>
          <p:cNvPr id="15370" name="文本框 9227"/>
          <p:cNvSpPr txBox="1"/>
          <p:nvPr/>
        </p:nvSpPr>
        <p:spPr>
          <a:xfrm>
            <a:off x="7010400" y="4038600"/>
            <a:ext cx="685800" cy="3048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SS</a:t>
            </a:r>
            <a:endParaRPr lang="en-US" altLang="zh-CN" sz="140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5371" name="矩形 9228"/>
          <p:cNvSpPr/>
          <p:nvPr/>
        </p:nvSpPr>
        <p:spPr>
          <a:xfrm>
            <a:off x="7543800" y="4191000"/>
            <a:ext cx="990600" cy="1219200"/>
          </a:xfrm>
          <a:prstGeom prst="rect">
            <a:avLst/>
          </a:prstGeom>
          <a:solidFill>
            <a:schemeClr val="hlink">
              <a:alpha val="50000"/>
            </a:schemeClr>
          </a:solidFill>
          <a:ln w="127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lstStyle/>
          <a:p>
            <a:endParaRPr lang="zh-CN" altLang="en-US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5372" name="文本框 9229"/>
          <p:cNvSpPr txBox="1"/>
          <p:nvPr/>
        </p:nvSpPr>
        <p:spPr>
          <a:xfrm>
            <a:off x="7010400" y="4343400"/>
            <a:ext cx="685800" cy="3048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CS</a:t>
            </a:r>
            <a:endParaRPr lang="en-US" altLang="zh-CN" sz="140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5373" name="文本框 9230"/>
          <p:cNvSpPr txBox="1"/>
          <p:nvPr/>
        </p:nvSpPr>
        <p:spPr>
          <a:xfrm>
            <a:off x="6934200" y="5867400"/>
            <a:ext cx="2057400" cy="3048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EXE</a:t>
            </a:r>
            <a:r>
              <a:rPr lang="zh-CN" alt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程序的内存映象图</a:t>
            </a:r>
          </a:p>
        </p:txBody>
      </p:sp>
      <p:sp>
        <p:nvSpPr>
          <p:cNvPr id="15374" name="文本框 9231"/>
          <p:cNvSpPr txBox="1"/>
          <p:nvPr/>
        </p:nvSpPr>
        <p:spPr>
          <a:xfrm>
            <a:off x="8534400" y="4419600"/>
            <a:ext cx="396875" cy="8382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0" dirty="0">
                <a:latin typeface="Times New Roman" panose="02020603050405020304" pitchFamily="18" charset="0"/>
                <a:ea typeface="楷体_GB2312" pitchFamily="49" charset="-122"/>
              </a:rPr>
              <a:t>装入模块</a:t>
            </a:r>
            <a:endParaRPr lang="zh-CN" altLang="en-US" sz="1400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375" name="文本框 9232"/>
          <p:cNvSpPr txBox="1"/>
          <p:nvPr/>
        </p:nvSpPr>
        <p:spPr>
          <a:xfrm>
            <a:off x="8534400" y="3657600"/>
            <a:ext cx="396875" cy="6858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0" dirty="0">
                <a:latin typeface="Times New Roman" panose="02020603050405020304" pitchFamily="18" charset="0"/>
                <a:ea typeface="楷体_GB2312" pitchFamily="49" charset="-122"/>
              </a:rPr>
              <a:t>文件头</a:t>
            </a:r>
            <a:endParaRPr lang="zh-CN" altLang="en-US" sz="1400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11588" y="4733925"/>
            <a:ext cx="1839913" cy="350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框 10241"/>
          <p:cNvSpPr txBox="1"/>
          <p:nvPr/>
        </p:nvSpPr>
        <p:spPr>
          <a:xfrm>
            <a:off x="1828800" y="762000"/>
            <a:ext cx="2819400" cy="48387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……</a:t>
            </a:r>
          </a:p>
          <a:p>
            <a:pPr>
              <a:lnSpc>
                <a:spcPct val="120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code  segment</a:t>
            </a:r>
          </a:p>
          <a:p>
            <a:pPr>
              <a:lnSpc>
                <a:spcPct val="120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main  proc  far</a:t>
            </a:r>
          </a:p>
          <a:p>
            <a:pPr>
              <a:lnSpc>
                <a:spcPct val="120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assume ……</a:t>
            </a:r>
          </a:p>
          <a:p>
            <a:pPr>
              <a:lnSpc>
                <a:spcPct val="120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start:</a:t>
            </a:r>
          </a:p>
          <a:p>
            <a:pPr>
              <a:lnSpc>
                <a:spcPct val="120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2000" b="0" err="1">
                <a:solidFill>
                  <a:srgbClr val="FF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push  ds</a:t>
            </a:r>
            <a:endParaRPr lang="en-US" altLang="zh-CN" sz="2000" b="0">
              <a:solidFill>
                <a:srgbClr val="FF0000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0" err="1">
                <a:solidFill>
                  <a:srgbClr val="FF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   mov</a:t>
            </a:r>
            <a:r>
              <a:rPr lang="en-US" altLang="zh-CN" sz="2000" b="0">
                <a:solidFill>
                  <a:srgbClr val="FF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ax, 0</a:t>
            </a:r>
          </a:p>
          <a:p>
            <a:pPr>
              <a:lnSpc>
                <a:spcPct val="120000"/>
              </a:lnSpc>
            </a:pPr>
            <a:r>
              <a:rPr lang="en-US" altLang="zh-CN" sz="2000" b="0">
                <a:solidFill>
                  <a:srgbClr val="FF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   push  ax</a:t>
            </a:r>
          </a:p>
          <a:p>
            <a:pPr>
              <a:lnSpc>
                <a:spcPct val="120000"/>
              </a:lnSpc>
            </a:pPr>
            <a:r>
              <a:rPr lang="en-US" altLang="zh-CN" sz="2000" b="0">
                <a:solidFill>
                  <a:srgbClr val="FF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   ……</a:t>
            </a:r>
          </a:p>
          <a:p>
            <a:pPr>
              <a:lnSpc>
                <a:spcPct val="120000"/>
              </a:lnSpc>
            </a:pPr>
            <a:r>
              <a:rPr lang="en-US" altLang="zh-CN" sz="2000" b="0">
                <a:solidFill>
                  <a:srgbClr val="FF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   ret</a:t>
            </a:r>
          </a:p>
          <a:p>
            <a:pPr>
              <a:lnSpc>
                <a:spcPct val="120000"/>
              </a:lnSpc>
            </a:pPr>
            <a:r>
              <a:rPr lang="en-US" altLang="zh-CN" sz="2000" b="0" err="1">
                <a:latin typeface="Lucida Console" panose="020B0609040504020204" pitchFamily="49" charset="0"/>
                <a:ea typeface="宋体" panose="02010600030101010101" pitchFamily="2" charset="-122"/>
              </a:rPr>
              <a:t>main  endp</a:t>
            </a:r>
            <a:endParaRPr lang="en-US" altLang="zh-CN" sz="2000" b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code  ends</a:t>
            </a:r>
          </a:p>
          <a:p>
            <a:pPr>
              <a:lnSpc>
                <a:spcPct val="120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end   start</a:t>
            </a:r>
          </a:p>
        </p:txBody>
      </p:sp>
      <p:sp>
        <p:nvSpPr>
          <p:cNvPr id="16386" name="矩形 10242"/>
          <p:cNvSpPr/>
          <p:nvPr/>
        </p:nvSpPr>
        <p:spPr>
          <a:xfrm>
            <a:off x="1676400" y="762000"/>
            <a:ext cx="3048000" cy="4876800"/>
          </a:xfrm>
          <a:prstGeom prst="rect">
            <a:avLst/>
          </a:prstGeom>
          <a:noFill/>
          <a:ln w="12700" cap="flat" cmpd="sng">
            <a:solidFill>
              <a:schemeClr val="bg2"/>
            </a:solidFill>
            <a:prstDash val="dash"/>
            <a:miter/>
            <a:headEnd type="none" w="sm" len="sm"/>
            <a:tailEnd type="none" w="sm" len="sm"/>
          </a:ln>
        </p:spPr>
        <p:txBody>
          <a:bodyPr anchor="t"/>
          <a:lstStyle/>
          <a:p>
            <a:endParaRPr lang="zh-CN" altLang="en-US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6387" name="文本框 10243"/>
          <p:cNvSpPr txBox="1"/>
          <p:nvPr/>
        </p:nvSpPr>
        <p:spPr>
          <a:xfrm>
            <a:off x="5334000" y="1676400"/>
            <a:ext cx="3352800" cy="44735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……</a:t>
            </a:r>
          </a:p>
          <a:p>
            <a:pPr>
              <a:lnSpc>
                <a:spcPct val="120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code  segment</a:t>
            </a:r>
          </a:p>
          <a:p>
            <a:pPr>
              <a:lnSpc>
                <a:spcPct val="120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main  proc  far</a:t>
            </a:r>
          </a:p>
          <a:p>
            <a:pPr>
              <a:lnSpc>
                <a:spcPct val="120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assume ……</a:t>
            </a:r>
          </a:p>
          <a:p>
            <a:pPr>
              <a:lnSpc>
                <a:spcPct val="120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start:</a:t>
            </a:r>
          </a:p>
          <a:p>
            <a:pPr>
              <a:lnSpc>
                <a:spcPct val="120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……</a:t>
            </a:r>
          </a:p>
          <a:p>
            <a:pPr>
              <a:lnSpc>
                <a:spcPct val="120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……</a:t>
            </a:r>
          </a:p>
          <a:p>
            <a:pPr>
              <a:lnSpc>
                <a:spcPct val="120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2000" b="0" err="1">
                <a:solidFill>
                  <a:srgbClr val="FF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mov</a:t>
            </a:r>
            <a:r>
              <a:rPr lang="en-US" altLang="zh-CN" sz="2000" b="0">
                <a:solidFill>
                  <a:srgbClr val="FF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ax,4c00h</a:t>
            </a:r>
          </a:p>
          <a:p>
            <a:pPr>
              <a:lnSpc>
                <a:spcPct val="120000"/>
              </a:lnSpc>
            </a:pPr>
            <a:r>
              <a:rPr lang="en-US" altLang="zh-CN" sz="2000" b="0" err="1">
                <a:solidFill>
                  <a:srgbClr val="FF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   int</a:t>
            </a:r>
            <a:r>
              <a:rPr lang="en-US" altLang="zh-CN" sz="2000" b="0">
                <a:solidFill>
                  <a:srgbClr val="FF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21h</a:t>
            </a:r>
          </a:p>
          <a:p>
            <a:pPr>
              <a:lnSpc>
                <a:spcPct val="120000"/>
              </a:lnSpc>
            </a:pPr>
            <a:r>
              <a:rPr lang="en-US" altLang="zh-CN" sz="2000" b="0" err="1">
                <a:latin typeface="Lucida Console" panose="020B0609040504020204" pitchFamily="49" charset="0"/>
                <a:ea typeface="宋体" panose="02010600030101010101" pitchFamily="2" charset="-122"/>
              </a:rPr>
              <a:t>main  endp</a:t>
            </a:r>
            <a:endParaRPr lang="en-US" altLang="zh-CN" sz="2000" b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code  ends</a:t>
            </a:r>
          </a:p>
          <a:p>
            <a:pPr>
              <a:lnSpc>
                <a:spcPct val="120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end  start</a:t>
            </a:r>
          </a:p>
        </p:txBody>
      </p:sp>
      <p:sp>
        <p:nvSpPr>
          <p:cNvPr id="16388" name="矩形 10244"/>
          <p:cNvSpPr/>
          <p:nvPr/>
        </p:nvSpPr>
        <p:spPr>
          <a:xfrm>
            <a:off x="5257800" y="1752600"/>
            <a:ext cx="3276600" cy="4419600"/>
          </a:xfrm>
          <a:prstGeom prst="rect">
            <a:avLst/>
          </a:prstGeom>
          <a:noFill/>
          <a:ln w="12700" cap="flat" cmpd="sng">
            <a:solidFill>
              <a:schemeClr val="bg2"/>
            </a:solidFill>
            <a:prstDash val="dash"/>
            <a:miter/>
            <a:headEnd type="none" w="sm" len="sm"/>
            <a:tailEnd type="none" w="sm" len="sm"/>
          </a:ln>
        </p:spPr>
        <p:txBody>
          <a:bodyPr anchor="t"/>
          <a:lstStyle/>
          <a:p>
            <a:endParaRPr lang="zh-CN" altLang="en-US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文本框 45059"/>
          <p:cNvSpPr txBox="1"/>
          <p:nvPr/>
        </p:nvSpPr>
        <p:spPr>
          <a:xfrm>
            <a:off x="250825" y="260350"/>
            <a:ext cx="8713788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80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存储模式与简化段定义伪操作 </a:t>
            </a:r>
            <a:endParaRPr lang="zh-CN" altLang="en-US" sz="1800" b="0" noProof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1" name="矩形 45060"/>
          <p:cNvSpPr/>
          <p:nvPr/>
        </p:nvSpPr>
        <p:spPr>
          <a:xfrm>
            <a:off x="684213" y="836613"/>
            <a:ext cx="8001000" cy="54419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just" fontAlgn="base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strike="noStrike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lang="zh-CN" altLang="en-US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前面介绍了完整的段定义格式，用完整段定义格式虽然可以控制段的各种属性，但程序员很少使用。现在的汇编程序提供了一种简化的段定义方式，它使定义段更简单、方便。具体形式如下：</a:t>
            </a:r>
            <a:endParaRPr lang="zh-CN" altLang="en-US" sz="2000" strike="noStrike" noProof="1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algn="just" fontAlgn="base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</a:t>
            </a:r>
            <a:r>
              <a:rPr lang="en-US" altLang="zh-CN" sz="2000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.MODEL  SMALL</a:t>
            </a:r>
            <a:r>
              <a:rPr lang="en-US" altLang="zh-CN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;</a:t>
            </a:r>
            <a:r>
              <a:rPr lang="zh-CN" altLang="en-US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定义存储模式</a:t>
            </a:r>
            <a:endParaRPr lang="zh-CN" altLang="en-US" sz="2000" strike="noStrike" noProof="1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algn="just" fontAlgn="base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2000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.STACK</a:t>
            </a:r>
            <a:r>
              <a:rPr lang="en-US" altLang="zh-CN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	;</a:t>
            </a:r>
            <a:r>
              <a:rPr lang="zh-CN" altLang="en-US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定义堆栈段</a:t>
            </a:r>
            <a:endParaRPr lang="zh-CN" altLang="en-US" sz="2000" strike="noStrike" noProof="1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algn="just" fontAlgn="base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2000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.DATA</a:t>
            </a:r>
            <a:r>
              <a:rPr lang="en-US" altLang="zh-CN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          		;</a:t>
            </a:r>
            <a:r>
              <a:rPr lang="zh-CN" altLang="en-US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定义数据段</a:t>
            </a:r>
            <a:endParaRPr lang="zh-CN" altLang="en-US" sz="2000" strike="noStrike" noProof="1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algn="just" fontAlgn="base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</a:t>
            </a:r>
            <a:r>
              <a:rPr lang="en-US" altLang="zh-CN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...	              		;</a:t>
            </a:r>
            <a:r>
              <a:rPr lang="zh-CN" altLang="en-US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定义数据</a:t>
            </a:r>
            <a:endParaRPr lang="zh-CN" altLang="en-US" sz="2000" strike="noStrike" noProof="1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algn="just" fontAlgn="base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2000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.CODE</a:t>
            </a:r>
            <a:r>
              <a:rPr lang="en-US" altLang="zh-CN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          		;</a:t>
            </a:r>
            <a:r>
              <a:rPr lang="zh-CN" altLang="en-US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定义代码段</a:t>
            </a:r>
            <a:endParaRPr lang="zh-CN" altLang="en-US" sz="2000" strike="noStrike" noProof="1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algn="just" fontAlgn="base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2000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.STARTUP</a:t>
            </a:r>
            <a:r>
              <a:rPr lang="en-US" altLang="zh-CN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          ;</a:t>
            </a:r>
            <a:r>
              <a:rPr lang="zh-CN" altLang="en-US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程序起始点，并建立</a:t>
            </a:r>
            <a:r>
              <a:rPr lang="en-US" altLang="zh-CN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DS</a:t>
            </a:r>
            <a:r>
              <a:rPr lang="zh-CN" altLang="en-US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SS</a:t>
            </a:r>
            <a:r>
              <a:rPr lang="zh-CN" altLang="en-US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内容</a:t>
            </a:r>
            <a:endParaRPr lang="zh-CN" altLang="en-US" sz="2000" strike="noStrike" noProof="1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algn="just" fontAlgn="base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</a:t>
            </a:r>
            <a:r>
              <a:rPr lang="en-US" altLang="zh-CN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...                       		;</a:t>
            </a:r>
            <a:r>
              <a:rPr lang="zh-CN" altLang="en-US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程序代码</a:t>
            </a:r>
            <a:endParaRPr lang="zh-CN" altLang="en-US" sz="2000" strike="noStrike" noProof="1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algn="just" fontAlgn="base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2000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.EXIT 0</a:t>
            </a:r>
            <a:r>
              <a:rPr lang="en-US" altLang="zh-CN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         		;</a:t>
            </a:r>
            <a:r>
              <a:rPr lang="zh-CN" altLang="en-US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程序结束点，返回</a:t>
            </a:r>
            <a:r>
              <a:rPr lang="en-US" altLang="zh-CN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DOS</a:t>
            </a:r>
            <a:endParaRPr lang="en-US" altLang="zh-CN" sz="2000" strike="noStrike" noProof="1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algn="just" fontAlgn="base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...	              		;</a:t>
            </a:r>
            <a:r>
              <a:rPr lang="zh-CN" altLang="en-US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子程序</a:t>
            </a:r>
            <a:endParaRPr lang="zh-CN" altLang="en-US" sz="2000" strike="noStrike" noProof="1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algn="just" fontAlgn="base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2000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END</a:t>
            </a:r>
            <a:r>
              <a:rPr lang="en-US" altLang="zh-CN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         		;</a:t>
            </a:r>
            <a:r>
              <a:rPr lang="zh-CN" altLang="en-US" sz="20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汇编结束</a:t>
            </a:r>
            <a:endParaRPr lang="zh-CN" altLang="en-US" sz="2000" strike="noStrike" noProof="1">
              <a:solidFill>
                <a:srgbClr val="000066"/>
              </a:solidFill>
              <a:latin typeface="Times New Roman" panose="02020603050405020304" pitchFamily="18" charset="0"/>
              <a:hlinkClick r:id="rId2" action="ppaction://hlinksldjum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12289"/>
          <p:cNvSpPr txBox="1"/>
          <p:nvPr/>
        </p:nvSpPr>
        <p:spPr>
          <a:xfrm>
            <a:off x="250825" y="388938"/>
            <a:ext cx="8713788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80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存储模式与简化段定义伪操作 </a:t>
            </a:r>
            <a:endParaRPr lang="zh-CN" altLang="en-US" sz="1800" b="0" noProof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4" name="文本框 12290"/>
          <p:cNvSpPr txBox="1"/>
          <p:nvPr/>
        </p:nvSpPr>
        <p:spPr>
          <a:xfrm>
            <a:off x="684213" y="1052513"/>
            <a:ext cx="7391400" cy="19367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 MODEL </a:t>
            </a:r>
            <a:r>
              <a:rPr lang="zh-CN" altLang="en-US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伪操作</a:t>
            </a:r>
          </a:p>
          <a:p>
            <a:pPr marL="457200" indent="-457200">
              <a:spcBef>
                <a:spcPct val="50000"/>
              </a:spcBef>
            </a:pP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.MODEL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存储模式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[,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语言类型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]  [,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操作系统类型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]  [,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堆栈选项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存储模式：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tiny  small  medium  compact  large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 sz="1800">
                <a:latin typeface="Lucida Console" panose="020B0609040504020204" pitchFamily="49" charset="0"/>
                <a:ea typeface="宋体" panose="02010600030101010101" pitchFamily="2" charset="-122"/>
              </a:rPr>
              <a:t>            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huge  flat</a:t>
            </a:r>
          </a:p>
        </p:txBody>
      </p:sp>
      <p:sp>
        <p:nvSpPr>
          <p:cNvPr id="18435" name="文本框 12291"/>
          <p:cNvSpPr txBox="1"/>
          <p:nvPr/>
        </p:nvSpPr>
        <p:spPr>
          <a:xfrm>
            <a:off x="1828800" y="3063875"/>
            <a:ext cx="2362200" cy="31067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.model  small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.stack  100H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.data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   ……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.code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.startup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   ……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.exit 0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end</a:t>
            </a:r>
          </a:p>
        </p:txBody>
      </p:sp>
      <p:sp>
        <p:nvSpPr>
          <p:cNvPr id="18436" name="矩形 12292"/>
          <p:cNvSpPr/>
          <p:nvPr/>
        </p:nvSpPr>
        <p:spPr>
          <a:xfrm>
            <a:off x="1692275" y="3068638"/>
            <a:ext cx="2590800" cy="3240087"/>
          </a:xfrm>
          <a:prstGeom prst="rect">
            <a:avLst/>
          </a:prstGeom>
          <a:noFill/>
          <a:ln w="12700" cap="flat" cmpd="sng">
            <a:solidFill>
              <a:schemeClr val="bg2"/>
            </a:solidFill>
            <a:prstDash val="dash"/>
            <a:miter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endParaRPr lang="zh-CN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7" name="矩形 12293"/>
          <p:cNvSpPr/>
          <p:nvPr/>
        </p:nvSpPr>
        <p:spPr>
          <a:xfrm>
            <a:off x="4724400" y="2928938"/>
            <a:ext cx="3449638" cy="30861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marL="457200" indent="-457200"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(2)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简化的段定义伪操作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altLang="zh-CN" sz="200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.code [name]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altLang="zh-CN" sz="200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.data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altLang="zh-CN" sz="200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.data?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altLang="zh-CN" sz="2000" err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.fardata</a:t>
            </a:r>
            <a:r>
              <a:rPr lang="en-US" altLang="zh-CN" sz="200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[name]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altLang="zh-CN" sz="2000" err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.fardata</a:t>
            </a:r>
            <a:r>
              <a:rPr lang="en-US" altLang="zh-CN" sz="200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? [name]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altLang="zh-CN" sz="200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.const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altLang="zh-CN" sz="200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.stack [size]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矩形 48131"/>
          <p:cNvSpPr/>
          <p:nvPr/>
        </p:nvSpPr>
        <p:spPr>
          <a:xfrm>
            <a:off x="304800" y="476250"/>
            <a:ext cx="8534400" cy="5899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fontAlgn="base">
              <a:lnSpc>
                <a:spcPct val="140000"/>
              </a:lnSpc>
              <a:spcBef>
                <a:spcPct val="1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strike="noStrike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lang="zh-CN" altLang="en-US" sz="2400" strike="noStrike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汇编语言提供</a:t>
            </a:r>
            <a:r>
              <a:rPr lang="en-US" altLang="zh-CN" sz="240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lang="zh-CN" altLang="en-US" sz="240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种标准段</a:t>
            </a:r>
            <a:r>
              <a:rPr lang="zh-CN" altLang="en-US" sz="2400" strike="noStrike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，通常在编写一个独立的汇编程序时定义以下三个标准段：</a:t>
            </a:r>
            <a:endParaRPr lang="zh-CN" altLang="en-US" sz="2400" strike="noStrike" noProof="1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lvl="1" fontAlgn="base">
              <a:lnSpc>
                <a:spcPct val="140000"/>
              </a:lnSpc>
              <a:spcBef>
                <a:spcPct val="1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 STACK [</a:t>
            </a:r>
            <a:r>
              <a:rPr lang="zh-CN" altLang="en-US" sz="2400" b="1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大小</a:t>
            </a:r>
            <a:r>
              <a:rPr lang="en-US" altLang="zh-CN" sz="2400" b="1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	             </a:t>
            </a:r>
            <a:r>
              <a:rPr lang="zh-CN" altLang="en-US" sz="2400" b="1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；堆栈段</a:t>
            </a:r>
            <a:endParaRPr lang="zh-CN" altLang="en-US" sz="2400" b="1" strike="noStrike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lnSpc>
                <a:spcPct val="140000"/>
              </a:lnSpc>
              <a:spcBef>
                <a:spcPct val="1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sz="2400" strike="noStrike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它的参数指定堆栈段所占存储区的字节数，默认是</a:t>
            </a:r>
            <a:r>
              <a:rPr lang="en-US" altLang="zh-CN" sz="2400" strike="noStrike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1KB</a:t>
            </a:r>
            <a:r>
              <a:rPr lang="zh-CN" altLang="en-US" sz="2400" strike="noStrike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lang="zh-CN" altLang="en-US" sz="2400" strike="noStrike" noProof="1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lvl="1" fontAlgn="base">
              <a:lnSpc>
                <a:spcPct val="140000"/>
              </a:lnSpc>
              <a:spcBef>
                <a:spcPct val="1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 DATA         	             </a:t>
            </a:r>
            <a:r>
              <a:rPr lang="zh-CN" altLang="en-US" sz="2400" b="1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；数据段</a:t>
            </a:r>
            <a:endParaRPr lang="zh-CN" altLang="en-US" sz="2400" b="1" strike="noStrike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lnSpc>
                <a:spcPct val="140000"/>
              </a:lnSpc>
              <a:spcBef>
                <a:spcPct val="1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sz="2400" strike="noStrike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它用于定义具有初值的变量，当然也允许定义无初值的变量。无初值变量可以安排在另一个段中，它用</a:t>
            </a:r>
            <a:r>
              <a:rPr lang="en-US" altLang="zh-CN" sz="2400" strike="noStrike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.data?</a:t>
            </a:r>
            <a:r>
              <a:rPr lang="zh-CN" altLang="en-US" sz="2400" strike="noStrike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伪指令创建。</a:t>
            </a:r>
            <a:endParaRPr lang="zh-CN" altLang="en-US" sz="2400" strike="noStrike" noProof="1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lvl="1" fontAlgn="base">
              <a:lnSpc>
                <a:spcPct val="140000"/>
              </a:lnSpc>
              <a:spcBef>
                <a:spcPct val="1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.CODE [</a:t>
            </a:r>
            <a:r>
              <a:rPr lang="zh-CN" altLang="en-US" sz="2400" b="1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段名</a:t>
            </a:r>
            <a:r>
              <a:rPr lang="en-US" altLang="zh-CN" sz="2400" b="1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	             </a:t>
            </a:r>
            <a:r>
              <a:rPr lang="zh-CN" altLang="en-US" sz="2400" b="1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；代码段</a:t>
            </a:r>
            <a:endParaRPr lang="zh-CN" altLang="en-US" sz="2400" b="1" strike="noStrike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lnSpc>
                <a:spcPct val="135000"/>
              </a:lnSpc>
              <a:spcBef>
                <a:spcPct val="1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sz="2400" strike="noStrike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它的参数指定该代码段的段名。如果没有给出段名，则采用默认段名。</a:t>
            </a:r>
            <a:endParaRPr lang="zh-CN" altLang="en-US" sz="2400" strike="noStrike" noProof="1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矩形 49155"/>
          <p:cNvSpPr/>
          <p:nvPr/>
        </p:nvSpPr>
        <p:spPr>
          <a:xfrm>
            <a:off x="457200" y="838200"/>
            <a:ext cx="4191000" cy="5243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fontAlgn="base">
              <a:lnSpc>
                <a:spcPct val="140000"/>
              </a:lnSpc>
              <a:buClr>
                <a:srgbClr val="66FF33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CN" sz="2200" strike="noStrike" noProof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200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简化段定义伪指令指明一个逻辑段的开始，同时自动结束前面的一个段，</a:t>
            </a:r>
            <a:r>
              <a:rPr lang="zh-CN" altLang="en-US" sz="2200" strike="noStrike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不用</a:t>
            </a:r>
            <a:r>
              <a:rPr lang="en-US" altLang="zh-CN" sz="2200" strike="noStrike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ENDS</a:t>
            </a:r>
            <a:r>
              <a:rPr lang="zh-CN" altLang="en-US" sz="2200" strike="noStrike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作为段结束符</a:t>
            </a:r>
            <a:r>
              <a:rPr lang="zh-CN" altLang="en-US" sz="2200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lang="zh-CN" altLang="en-US" sz="2200" strike="noStrike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lnSpc>
                <a:spcPct val="140000"/>
              </a:lnSpc>
              <a:buClr>
                <a:srgbClr val="66FF33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en-US" sz="2200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采用简化段定义伪指令前，</a:t>
            </a:r>
            <a:r>
              <a:rPr lang="zh-CN" altLang="en-US" sz="2200" strike="noStrike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需有</a:t>
            </a:r>
            <a:r>
              <a:rPr lang="en-US" altLang="zh-CN" sz="2200" strike="noStrike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.MODEL</a:t>
            </a:r>
            <a:r>
              <a:rPr lang="zh-CN" altLang="en-US" sz="2200" strike="noStrike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存储模式语句</a:t>
            </a:r>
            <a:r>
              <a:rPr lang="zh-CN" altLang="en-US" sz="2200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lang="zh-CN" altLang="en-US" sz="2200" strike="noStrike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lnSpc>
                <a:spcPct val="140000"/>
              </a:lnSpc>
              <a:buClr>
                <a:srgbClr val="66FF33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en-US" sz="2200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使用简化段定义，</a:t>
            </a:r>
            <a:r>
              <a:rPr lang="zh-CN" altLang="en-US" sz="2200" strike="noStrike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各段名称和其他用户所需的信息可以使用</a:t>
            </a:r>
            <a:r>
              <a:rPr lang="en-US" altLang="zh-CN" sz="2200" strike="noStrike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MASM</a:t>
            </a:r>
            <a:r>
              <a:rPr lang="zh-CN" altLang="en-US" sz="2200" strike="noStrike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预定义符号</a:t>
            </a:r>
            <a:r>
              <a:rPr lang="zh-CN" altLang="en-US" sz="2200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，例如：</a:t>
            </a:r>
            <a:endParaRPr lang="zh-CN" altLang="en-US" sz="2200" strike="noStrike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lnSpc>
                <a:spcPct val="140000"/>
              </a:lnSpc>
              <a:buClr>
                <a:srgbClr val="66FF33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200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200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@data</a:t>
            </a:r>
            <a:r>
              <a:rPr lang="zh-CN" altLang="en-US" sz="2200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表示由</a:t>
            </a:r>
            <a:r>
              <a:rPr lang="en-US" altLang="zh-CN" sz="2200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.data</a:t>
            </a:r>
            <a:r>
              <a:rPr lang="zh-CN" altLang="en-US" sz="2200" strike="noStrike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等定义的数据段的段名。</a:t>
            </a:r>
            <a:endParaRPr lang="zh-CN" altLang="en-US" sz="2200" strike="noStrike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0482" name="矩形 49156"/>
          <p:cNvSpPr/>
          <p:nvPr/>
        </p:nvSpPr>
        <p:spPr>
          <a:xfrm>
            <a:off x="5257800" y="838200"/>
            <a:ext cx="3505200" cy="521652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例：简化段定义</a:t>
            </a:r>
          </a:p>
          <a:p>
            <a:pPr>
              <a:lnSpc>
                <a:spcPct val="140000"/>
              </a:lnSpc>
            </a:pPr>
            <a:r>
              <a:rPr lang="zh-CN" altLang="en-US" sz="2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MODEL  SMALL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. STACK   100H     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. DATA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……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. CODE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START: MOV AX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@DATA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MOV  DS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AX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……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MOV AX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4C00H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INT 21H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END  START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矩形 3073"/>
          <p:cNvSpPr/>
          <p:nvPr/>
        </p:nvSpPr>
        <p:spPr>
          <a:xfrm>
            <a:off x="2195513" y="1844675"/>
            <a:ext cx="5867400" cy="3276600"/>
          </a:xfrm>
          <a:prstGeom prst="rect">
            <a:avLst/>
          </a:prstGeom>
          <a:noFill/>
          <a:ln w="12700">
            <a:noFill/>
          </a:ln>
        </p:spPr>
        <p:txBody>
          <a:bodyPr anchor="t"/>
          <a:lstStyle/>
          <a:p>
            <a:pPr marL="342900" indent="-342900">
              <a:lnSpc>
                <a:spcPct val="15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3200" b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  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</a:rPr>
              <a:t>汇编程序功能</a:t>
            </a:r>
          </a:p>
          <a:p>
            <a:pPr marL="342900" indent="-342900">
              <a:lnSpc>
                <a:spcPct val="15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  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</a:rPr>
              <a:t>伪操作</a:t>
            </a:r>
          </a:p>
          <a:p>
            <a:pPr marL="342900" indent="-342900">
              <a:lnSpc>
                <a:spcPct val="15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  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</a:rPr>
              <a:t>汇编语言程序格式</a:t>
            </a:r>
          </a:p>
          <a:p>
            <a:pPr marL="342900" indent="-342900">
              <a:lnSpc>
                <a:spcPct val="15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  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</a:rPr>
              <a:t>汇编语言程序的上机过程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4" name="矩形 3074"/>
          <p:cNvSpPr/>
          <p:nvPr/>
        </p:nvSpPr>
        <p:spPr>
          <a:xfrm>
            <a:off x="1619250" y="620713"/>
            <a:ext cx="6324600" cy="685800"/>
          </a:xfrm>
          <a:prstGeom prst="rect">
            <a:avLst/>
          </a:prstGeom>
          <a:noFill/>
          <a:ln w="9525" cap="flat" cmpd="sng">
            <a:solidFill>
              <a:srgbClr val="800000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zh-CN" altLang="en-US" sz="30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第</a:t>
            </a:r>
            <a:r>
              <a:rPr lang="en-US" altLang="zh-CN" sz="30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r>
              <a:rPr lang="zh-CN" altLang="en-US" sz="30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章  汇编语言程序格式</a:t>
            </a:r>
            <a:endParaRPr lang="zh-CN" altLang="en-US" sz="300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矩形 46083"/>
          <p:cNvSpPr/>
          <p:nvPr/>
        </p:nvSpPr>
        <p:spPr>
          <a:xfrm>
            <a:off x="533400" y="685800"/>
            <a:ext cx="8001000" cy="564356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①  TINY</a:t>
            </a:r>
            <a:r>
              <a:rPr lang="zh-CN" altLang="en-US" sz="2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：该存储类型是为编写</a:t>
            </a:r>
            <a:r>
              <a:rPr lang="en-US" altLang="zh-CN" sz="2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</a:t>
            </a:r>
            <a:r>
              <a:rPr lang="zh-CN" altLang="en-US" sz="2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文件类型而设置的。</a:t>
            </a:r>
            <a:endParaRPr lang="zh-CN" altLang="en-US" sz="200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4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② SMALL</a:t>
            </a:r>
            <a:r>
              <a:rPr lang="zh-CN" altLang="en-US" sz="2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：所有的数据变量必须在一个数据段之内，所有的代码也必须在一个代码段之内。在这种模型下，数据段寄存器的内容保持不变，所有转移也都是段内转移。</a:t>
            </a:r>
          </a:p>
          <a:p>
            <a:pPr algn="just">
              <a:lnSpc>
                <a:spcPct val="14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③ MEDIUM</a:t>
            </a:r>
            <a:r>
              <a:rPr lang="zh-CN" altLang="en-US" sz="2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：所有的数据变量必须在一个数据段之内，但代码段可以有多个。在这种模型下，数据段寄存器的内容保持不变，转移可以是段间转移。</a:t>
            </a:r>
          </a:p>
          <a:p>
            <a:pPr algn="just">
              <a:lnSpc>
                <a:spcPct val="14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④  COMPACT</a:t>
            </a:r>
            <a:r>
              <a:rPr lang="zh-CN" altLang="en-US" sz="2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：数据段可以有多个，但代码段只能有一。</a:t>
            </a:r>
          </a:p>
          <a:p>
            <a:pPr algn="just">
              <a:lnSpc>
                <a:spcPct val="14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⑤ LARGE</a:t>
            </a:r>
            <a:r>
              <a:rPr lang="zh-CN" altLang="en-US" sz="2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：数据段和代码段都可以有多个，但一个数组的字节数不能超过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64KB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algn="just">
              <a:lnSpc>
                <a:spcPct val="14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⑥  HUGE</a:t>
            </a:r>
            <a:r>
              <a:rPr lang="zh-CN" altLang="en-US" sz="2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：数据段和代码段都可以有多个，一个数组的字节数也可以超过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64KB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algn="just">
              <a:lnSpc>
                <a:spcPct val="14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⑦  FLAT</a:t>
            </a:r>
            <a:r>
              <a:rPr lang="zh-CN" altLang="en-US" sz="2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：只能在</a:t>
            </a:r>
            <a:r>
              <a:rPr lang="en-US" altLang="zh-CN" sz="2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80386</a:t>
            </a:r>
            <a:r>
              <a:rPr lang="zh-CN" altLang="en-US" sz="2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及其以后的计算机系统中运行。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矩形 47107"/>
          <p:cNvSpPr/>
          <p:nvPr/>
        </p:nvSpPr>
        <p:spPr>
          <a:xfrm>
            <a:off x="533400" y="333375"/>
            <a:ext cx="60198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287655" indent="-287655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6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SMALL</a:t>
            </a:r>
            <a:r>
              <a:rPr lang="zh-CN" altLang="en-US" sz="36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存储模式</a:t>
            </a:r>
            <a:endParaRPr lang="zh-CN" altLang="en-US" sz="360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9" name="矩形 47108"/>
          <p:cNvSpPr/>
          <p:nvPr/>
        </p:nvSpPr>
        <p:spPr>
          <a:xfrm>
            <a:off x="457200" y="1171575"/>
            <a:ext cx="8001000" cy="52038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just" fontAlgn="base">
              <a:lnSpc>
                <a:spcPct val="140000"/>
              </a:lnSpc>
            </a:pPr>
            <a:r>
              <a:rPr lang="en-US" altLang="zh-CN" sz="2000" strike="noStrike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lang="zh-CN" altLang="en-US" sz="2400" strike="noStrike" noProof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一般的程序都可用这种模式。在小型模式下，一个程序至多只能有一个代码段和一个数据段，每段不大于</a:t>
            </a:r>
            <a:r>
              <a:rPr lang="en-US" altLang="zh-CN" sz="2400" strike="noStrike" noProof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64KB</a:t>
            </a:r>
            <a:r>
              <a:rPr lang="zh-CN" altLang="en-US" sz="2400" strike="noStrike" noProof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lang="zh-CN" altLang="en-US" sz="2400" strike="noStrike" noProof="1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 algn="just" fontAlgn="base">
              <a:lnSpc>
                <a:spcPct val="140000"/>
              </a:lnSpc>
            </a:pPr>
            <a:r>
              <a:rPr lang="zh-CN" altLang="en-US" sz="2400" strike="noStrike" noProof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lang="zh-CN" altLang="en-US" sz="2400" strike="noStrike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这里的数据段是指数据段、堆栈段和附加段的总和，它们共用同一个段基址，总长度不可超过</a:t>
            </a:r>
            <a:r>
              <a:rPr lang="en-US" altLang="zh-CN" sz="2400" strike="noStrike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64KB</a:t>
            </a:r>
            <a:r>
              <a:rPr lang="zh-CN" altLang="en-US" sz="2400" strike="noStrike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；因此小模式下程序的最大长度为</a:t>
            </a:r>
            <a:r>
              <a:rPr lang="en-US" altLang="zh-CN" sz="2400" strike="noStrike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128KB</a:t>
            </a:r>
            <a:r>
              <a:rPr lang="zh-CN" altLang="en-US" sz="2400" strike="noStrike" noProof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lang="zh-CN" altLang="en-US" sz="2400" strike="noStrike" noProof="1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 algn="just" fontAlgn="base">
              <a:lnSpc>
                <a:spcPct val="140000"/>
              </a:lnSpc>
            </a:pPr>
            <a:r>
              <a:rPr lang="zh-CN" altLang="en-US" sz="2400" strike="noStrike" noProof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访问操作数或指令都只需要使用</a:t>
            </a:r>
            <a:r>
              <a:rPr lang="en-US" altLang="zh-CN" sz="24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16</a:t>
            </a:r>
            <a:r>
              <a:rPr lang="zh-CN" altLang="en-US" sz="24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位偏移地址</a:t>
            </a:r>
            <a:r>
              <a:rPr lang="zh-CN" altLang="en-US" sz="2400" strike="noStrike" noProof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；这意味着诸如指令转移、程序调用以及数据访问等都是</a:t>
            </a:r>
            <a:r>
              <a:rPr lang="zh-CN" altLang="en-US" sz="2400" strike="noStrike" noProof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近属性</a:t>
            </a:r>
            <a:r>
              <a:rPr lang="zh-CN" altLang="en-US" sz="2400" strike="noStrike" noProof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2400" strike="noStrike" noProof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NEAR</a:t>
            </a:r>
            <a:r>
              <a:rPr lang="zh-CN" altLang="en-US" sz="2400" strike="noStrike" noProof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），即小型模式下的调用类型和数据指针缺省分别为近调用和近指针。</a:t>
            </a:r>
            <a:endParaRPr lang="zh-CN" altLang="en-US" sz="2400" strike="noStrike" noProof="1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组合 13313"/>
          <p:cNvGrpSpPr/>
          <p:nvPr/>
        </p:nvGrpSpPr>
        <p:grpSpPr>
          <a:xfrm>
            <a:off x="1981200" y="457200"/>
            <a:ext cx="2209800" cy="2517775"/>
            <a:chOff x="1104" y="720"/>
            <a:chExt cx="1392" cy="1922"/>
          </a:xfrm>
        </p:grpSpPr>
        <p:sp>
          <p:nvSpPr>
            <p:cNvPr id="23554" name="矩形 13314"/>
            <p:cNvSpPr/>
            <p:nvPr/>
          </p:nvSpPr>
          <p:spPr>
            <a:xfrm>
              <a:off x="1152" y="720"/>
              <a:ext cx="1344" cy="192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.model small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.data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……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.code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.startup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   ……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.exit 0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end </a:t>
              </a:r>
            </a:p>
          </p:txBody>
        </p:sp>
        <p:sp>
          <p:nvSpPr>
            <p:cNvPr id="23555" name="矩形 13315"/>
            <p:cNvSpPr/>
            <p:nvPr/>
          </p:nvSpPr>
          <p:spPr>
            <a:xfrm>
              <a:off x="1104" y="720"/>
              <a:ext cx="1392" cy="1920"/>
            </a:xfrm>
            <a:prstGeom prst="rect">
              <a:avLst/>
            </a:prstGeom>
            <a:noFill/>
            <a:ln w="12700" cap="flat" cmpd="sng">
              <a:solidFill>
                <a:schemeClr val="bg2"/>
              </a:solidFill>
              <a:prstDash val="dash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317" name="组合 13316"/>
          <p:cNvGrpSpPr/>
          <p:nvPr/>
        </p:nvGrpSpPr>
        <p:grpSpPr>
          <a:xfrm>
            <a:off x="5257800" y="304800"/>
            <a:ext cx="3352800" cy="3200400"/>
            <a:chOff x="2688" y="576"/>
            <a:chExt cx="2400" cy="2208"/>
          </a:xfrm>
        </p:grpSpPr>
        <p:sp>
          <p:nvSpPr>
            <p:cNvPr id="23557" name="矩形 13317"/>
            <p:cNvSpPr/>
            <p:nvPr/>
          </p:nvSpPr>
          <p:spPr>
            <a:xfrm>
              <a:off x="2736" y="576"/>
              <a:ext cx="2352" cy="2153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800" dirty="0">
                  <a:latin typeface="Lucida Console" panose="020B0609040504020204" pitchFamily="49" charset="0"/>
                  <a:ea typeface="宋体" panose="02010600030101010101" pitchFamily="2" charset="-122"/>
                </a:rPr>
                <a:t>       </a:t>
              </a:r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.model small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       .data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       ……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       .code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err="1">
                  <a:latin typeface="Lucida Console" panose="020B0609040504020204" pitchFamily="49" charset="0"/>
                  <a:ea typeface="宋体" panose="02010600030101010101" pitchFamily="2" charset="-122"/>
                </a:rPr>
                <a:t>start: mov</a:t>
              </a:r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 ax, @data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err="1">
                  <a:latin typeface="Lucida Console" panose="020B0609040504020204" pitchFamily="49" charset="0"/>
                  <a:ea typeface="宋体" panose="02010600030101010101" pitchFamily="2" charset="-122"/>
                </a:rPr>
                <a:t>       mov ds</a:t>
              </a:r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, ax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       ……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err="1">
                  <a:latin typeface="Lucida Console" panose="020B0609040504020204" pitchFamily="49" charset="0"/>
                  <a:ea typeface="宋体" panose="02010600030101010101" pitchFamily="2" charset="-122"/>
                </a:rPr>
                <a:t>       mov</a:t>
              </a:r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 ax, 4c00h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err="1">
                  <a:latin typeface="Lucida Console" panose="020B0609040504020204" pitchFamily="49" charset="0"/>
                  <a:ea typeface="宋体" panose="02010600030101010101" pitchFamily="2" charset="-122"/>
                </a:rPr>
                <a:t>       int</a:t>
              </a:r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 21h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       end start</a:t>
              </a:r>
            </a:p>
          </p:txBody>
        </p:sp>
        <p:sp>
          <p:nvSpPr>
            <p:cNvPr id="23558" name="矩形 13318"/>
            <p:cNvSpPr/>
            <p:nvPr/>
          </p:nvSpPr>
          <p:spPr>
            <a:xfrm>
              <a:off x="2688" y="576"/>
              <a:ext cx="2304" cy="2208"/>
            </a:xfrm>
            <a:prstGeom prst="rect">
              <a:avLst/>
            </a:prstGeom>
            <a:noFill/>
            <a:ln w="12700" cap="flat" cmpd="sng">
              <a:solidFill>
                <a:schemeClr val="bg2"/>
              </a:solidFill>
              <a:prstDash val="dash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320" name="组合 13319"/>
          <p:cNvGrpSpPr/>
          <p:nvPr/>
        </p:nvGrpSpPr>
        <p:grpSpPr>
          <a:xfrm>
            <a:off x="2209800" y="3124200"/>
            <a:ext cx="3581400" cy="3505200"/>
            <a:chOff x="2688" y="576"/>
            <a:chExt cx="2400" cy="2208"/>
          </a:xfrm>
        </p:grpSpPr>
        <p:sp>
          <p:nvSpPr>
            <p:cNvPr id="23560" name="矩形 13320"/>
            <p:cNvSpPr/>
            <p:nvPr/>
          </p:nvSpPr>
          <p:spPr>
            <a:xfrm>
              <a:off x="2736" y="576"/>
              <a:ext cx="2352" cy="214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       .model small</a:t>
              </a:r>
            </a:p>
            <a:p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       .const</a:t>
              </a:r>
            </a:p>
            <a:p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       ……</a:t>
              </a:r>
            </a:p>
            <a:p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       .data</a:t>
              </a:r>
            </a:p>
            <a:p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       ……</a:t>
              </a:r>
            </a:p>
            <a:p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       .code</a:t>
              </a:r>
            </a:p>
            <a:p>
              <a:r>
                <a:rPr lang="en-US" altLang="zh-CN" sz="1800" err="1">
                  <a:latin typeface="Lucida Console" panose="020B0609040504020204" pitchFamily="49" charset="0"/>
                  <a:ea typeface="宋体" panose="02010600030101010101" pitchFamily="2" charset="-122"/>
                </a:rPr>
                <a:t>start: mov</a:t>
              </a:r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 ax, DGROUP</a:t>
              </a:r>
            </a:p>
            <a:p>
              <a:r>
                <a:rPr lang="en-US" altLang="zh-CN" sz="1800" err="1">
                  <a:latin typeface="Lucida Console" panose="020B0609040504020204" pitchFamily="49" charset="0"/>
                  <a:ea typeface="宋体" panose="02010600030101010101" pitchFamily="2" charset="-122"/>
                </a:rPr>
                <a:t>       mov ds</a:t>
              </a:r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, ax</a:t>
              </a:r>
            </a:p>
            <a:p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       ……</a:t>
              </a:r>
            </a:p>
            <a:p>
              <a:r>
                <a:rPr lang="en-US" altLang="zh-CN" sz="1800" err="1">
                  <a:latin typeface="Lucida Console" panose="020B0609040504020204" pitchFamily="49" charset="0"/>
                  <a:ea typeface="宋体" panose="02010600030101010101" pitchFamily="2" charset="-122"/>
                </a:rPr>
                <a:t>       mov</a:t>
              </a:r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 ax, 4c00h</a:t>
              </a:r>
            </a:p>
            <a:p>
              <a:r>
                <a:rPr lang="en-US" altLang="zh-CN" sz="1800" err="1">
                  <a:latin typeface="Lucida Console" panose="020B0609040504020204" pitchFamily="49" charset="0"/>
                  <a:ea typeface="宋体" panose="02010600030101010101" pitchFamily="2" charset="-122"/>
                </a:rPr>
                <a:t>       int</a:t>
              </a:r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 21h</a:t>
              </a:r>
            </a:p>
            <a:p>
              <a:r>
                <a:rPr lang="en-US" altLang="zh-CN" sz="1800">
                  <a:latin typeface="Lucida Console" panose="020B0609040504020204" pitchFamily="49" charset="0"/>
                  <a:ea typeface="宋体" panose="02010600030101010101" pitchFamily="2" charset="-122"/>
                </a:rPr>
                <a:t>       end start</a:t>
              </a:r>
            </a:p>
          </p:txBody>
        </p:sp>
        <p:sp>
          <p:nvSpPr>
            <p:cNvPr id="23561" name="矩形 13321"/>
            <p:cNvSpPr/>
            <p:nvPr/>
          </p:nvSpPr>
          <p:spPr>
            <a:xfrm>
              <a:off x="2688" y="576"/>
              <a:ext cx="2304" cy="2208"/>
            </a:xfrm>
            <a:prstGeom prst="rect">
              <a:avLst/>
            </a:prstGeom>
            <a:noFill/>
            <a:ln w="12700" cap="flat" cmpd="sng">
              <a:solidFill>
                <a:schemeClr val="bg2"/>
              </a:solidFill>
              <a:prstDash val="dash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</p:grpSp>
      <p:sp>
        <p:nvSpPr>
          <p:cNvPr id="23562" name="直接连接符 13322"/>
          <p:cNvSpPr/>
          <p:nvPr/>
        </p:nvSpPr>
        <p:spPr>
          <a:xfrm flipV="1">
            <a:off x="3505200" y="1752600"/>
            <a:ext cx="1905000" cy="1524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3563" name="直接连接符 13323"/>
          <p:cNvSpPr/>
          <p:nvPr/>
        </p:nvSpPr>
        <p:spPr>
          <a:xfrm>
            <a:off x="3200400" y="2438400"/>
            <a:ext cx="3048000" cy="2286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矩形 50179"/>
          <p:cNvSpPr/>
          <p:nvPr/>
        </p:nvSpPr>
        <p:spPr>
          <a:xfrm>
            <a:off x="533400" y="838200"/>
            <a:ext cx="7924800" cy="547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40000"/>
              </a:lnSpc>
              <a:buClr>
                <a:srgbClr val="66FF33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格式：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段组名     </a:t>
            </a:r>
            <a:r>
              <a:rPr lang="en-US" altLang="zh-CN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GROUP   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数据段名</a:t>
            </a:r>
            <a:r>
              <a:rPr lang="en-US" altLang="zh-CN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1[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，数据段名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]</a:t>
            </a:r>
          </a:p>
          <a:p>
            <a:pPr>
              <a:lnSpc>
                <a:spcPct val="140000"/>
              </a:lnSpc>
              <a:buClr>
                <a:srgbClr val="66FF33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功能：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汇编程序把各数据段组成一个段组，以便程序在访问各数据段时使用一个数据段寄存器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zh-CN" altLang="en-US" sz="2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。如：</a:t>
            </a:r>
          </a:p>
          <a:p>
            <a:pPr>
              <a:lnSpc>
                <a:spcPct val="110000"/>
              </a:lnSpc>
              <a:buClr>
                <a:srgbClr val="66FF33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data1   segment</a:t>
            </a:r>
          </a:p>
          <a:p>
            <a:pPr>
              <a:lnSpc>
                <a:spcPct val="110000"/>
              </a:lnSpc>
              <a:buClr>
                <a:srgbClr val="66FF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r>
              <a:rPr lang="zh-CN" altLang="en-US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︰</a:t>
            </a:r>
          </a:p>
          <a:p>
            <a:pPr>
              <a:lnSpc>
                <a:spcPct val="110000"/>
              </a:lnSpc>
              <a:buClr>
                <a:srgbClr val="66FF33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data1   ends</a:t>
            </a:r>
          </a:p>
          <a:p>
            <a:pPr>
              <a:lnSpc>
                <a:spcPct val="110000"/>
              </a:lnSpc>
              <a:buClr>
                <a:srgbClr val="66FF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data2   segment </a:t>
            </a:r>
          </a:p>
          <a:p>
            <a:pPr>
              <a:lnSpc>
                <a:spcPct val="110000"/>
              </a:lnSpc>
              <a:buClr>
                <a:srgbClr val="66FF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r>
              <a:rPr lang="zh-CN" altLang="en-US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︰ </a:t>
            </a:r>
          </a:p>
          <a:p>
            <a:pPr>
              <a:lnSpc>
                <a:spcPct val="110000"/>
              </a:lnSpc>
              <a:buClr>
                <a:srgbClr val="66FF33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data2   ends</a:t>
            </a:r>
          </a:p>
          <a:p>
            <a:pPr>
              <a:lnSpc>
                <a:spcPct val="110000"/>
              </a:lnSpc>
              <a:buClr>
                <a:srgbClr val="66FF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000" err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datagroup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group  data1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data2</a:t>
            </a:r>
          </a:p>
          <a:p>
            <a:pPr>
              <a:lnSpc>
                <a:spcPct val="110000"/>
              </a:lnSpc>
              <a:buClr>
                <a:srgbClr val="66FF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code    segment</a:t>
            </a:r>
          </a:p>
          <a:p>
            <a:pPr>
              <a:lnSpc>
                <a:spcPct val="110000"/>
              </a:lnSpc>
              <a:buClr>
                <a:srgbClr val="66FF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err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assume  cs</a:t>
            </a:r>
            <a:r>
              <a:rPr lang="zh-CN" altLang="en-US" sz="2000" err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000" err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code</a:t>
            </a:r>
            <a:r>
              <a:rPr lang="zh-CN" altLang="en-US" sz="2000" err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err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zh-CN" altLang="en-US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000" err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datagroup</a:t>
            </a:r>
            <a:endParaRPr lang="en-US" altLang="zh-CN" sz="200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rgbClr val="66FF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err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start</a:t>
            </a:r>
            <a:r>
              <a:rPr lang="zh-CN" altLang="en-US" sz="2000" err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000" err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</a:t>
            </a:r>
            <a:r>
              <a:rPr lang="en-US" altLang="zh-CN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ax</a:t>
            </a:r>
            <a:r>
              <a:rPr lang="zh-CN" altLang="en-US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err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datagroup</a:t>
            </a:r>
            <a:endParaRPr lang="en-US" altLang="zh-CN" sz="200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rgbClr val="66FF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err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mov  ds</a:t>
            </a:r>
            <a:r>
              <a:rPr lang="zh-CN" altLang="en-US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</a:p>
          <a:p>
            <a:pPr>
              <a:lnSpc>
                <a:spcPct val="110000"/>
              </a:lnSpc>
              <a:buClr>
                <a:srgbClr val="66FF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lang="zh-CN" altLang="en-US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︰  </a:t>
            </a:r>
          </a:p>
        </p:txBody>
      </p:sp>
      <p:sp>
        <p:nvSpPr>
          <p:cNvPr id="24578" name="文本框 50180"/>
          <p:cNvSpPr txBox="1"/>
          <p:nvPr/>
        </p:nvSpPr>
        <p:spPr>
          <a:xfrm>
            <a:off x="250825" y="333375"/>
            <a:ext cx="3581400" cy="5191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段组定义伪操作</a:t>
            </a:r>
            <a:endParaRPr lang="zh-CN" altLang="en-US" sz="28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矩形 15361"/>
          <p:cNvSpPr/>
          <p:nvPr/>
        </p:nvSpPr>
        <p:spPr>
          <a:xfrm>
            <a:off x="2667000" y="304800"/>
            <a:ext cx="4114800" cy="30559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just" eaLnBrk="0" hangingPunct="0"/>
            <a:r>
              <a:rPr lang="en-US" altLang="zh-CN">
                <a:latin typeface="Lucida Sans Unicode" panose="020B0602030504020204" pitchFamily="34" charset="0"/>
                <a:ea typeface="宋体" panose="02010600030101010101" pitchFamily="2" charset="-122"/>
              </a:rPr>
              <a:t>data1    segment  </a:t>
            </a:r>
            <a:r>
              <a:rPr lang="en-US" altLang="zh-CN" i="1">
                <a:latin typeface="Lucida Sans Unicode" panose="020B0602030504020204" pitchFamily="34" charset="0"/>
                <a:ea typeface="宋体" panose="02010600030101010101" pitchFamily="2" charset="-122"/>
              </a:rPr>
              <a:t>word</a:t>
            </a:r>
            <a:r>
              <a:rPr lang="en-US" altLang="zh-CN">
                <a:latin typeface="Lucida Sans Unicode" panose="020B0602030504020204" pitchFamily="34" charset="0"/>
                <a:ea typeface="宋体" panose="02010600030101010101" pitchFamily="2" charset="-122"/>
              </a:rPr>
              <a:t>  </a:t>
            </a:r>
          </a:p>
          <a:p>
            <a:pPr algn="just" eaLnBrk="0" hangingPunct="0"/>
            <a:r>
              <a:rPr lang="en-US" altLang="zh-CN" err="1">
                <a:latin typeface="Lucida Sans Unicode" panose="020B0602030504020204" pitchFamily="34" charset="0"/>
                <a:ea typeface="宋体" panose="02010600030101010101" pitchFamily="2" charset="-122"/>
              </a:rPr>
              <a:t>  const1    dw</a:t>
            </a:r>
            <a:r>
              <a:rPr lang="en-US" altLang="zh-CN">
                <a:latin typeface="Lucida Sans Unicode" panose="020B0602030504020204" pitchFamily="34" charset="0"/>
                <a:ea typeface="宋体" panose="02010600030101010101" pitchFamily="2" charset="-122"/>
              </a:rPr>
              <a:t>     100</a:t>
            </a:r>
          </a:p>
          <a:p>
            <a:pPr algn="just" eaLnBrk="0" hangingPunct="0"/>
            <a:r>
              <a:rPr lang="en-US" altLang="zh-CN">
                <a:latin typeface="Lucida Sans Unicode" panose="020B0602030504020204" pitchFamily="34" charset="0"/>
                <a:ea typeface="宋体" panose="02010600030101010101" pitchFamily="2" charset="-122"/>
              </a:rPr>
              <a:t>data1    ends</a:t>
            </a:r>
          </a:p>
          <a:p>
            <a:pPr algn="just" eaLnBrk="0" hangingPunct="0"/>
            <a:r>
              <a:rPr lang="en-US" altLang="zh-CN">
                <a:latin typeface="Lucida Sans Unicode" panose="020B0602030504020204" pitchFamily="34" charset="0"/>
                <a:ea typeface="宋体" panose="02010600030101010101" pitchFamily="2" charset="-122"/>
              </a:rPr>
              <a:t> </a:t>
            </a:r>
          </a:p>
          <a:p>
            <a:pPr algn="just" eaLnBrk="0" hangingPunct="0"/>
            <a:r>
              <a:rPr lang="en-US" altLang="zh-CN">
                <a:latin typeface="Lucida Sans Unicode" panose="020B0602030504020204" pitchFamily="34" charset="0"/>
                <a:ea typeface="宋体" panose="02010600030101010101" pitchFamily="2" charset="-122"/>
              </a:rPr>
              <a:t>data2     segment  </a:t>
            </a:r>
            <a:r>
              <a:rPr lang="en-US" altLang="zh-CN" i="1">
                <a:latin typeface="Lucida Sans Unicode" panose="020B0602030504020204" pitchFamily="34" charset="0"/>
                <a:ea typeface="宋体" panose="02010600030101010101" pitchFamily="2" charset="-122"/>
              </a:rPr>
              <a:t>word</a:t>
            </a:r>
            <a:r>
              <a:rPr lang="en-US" altLang="zh-CN">
                <a:latin typeface="Lucida Sans Unicode" panose="020B0602030504020204" pitchFamily="34" charset="0"/>
                <a:ea typeface="宋体" panose="02010600030101010101" pitchFamily="2" charset="-122"/>
              </a:rPr>
              <a:t>  </a:t>
            </a:r>
          </a:p>
          <a:p>
            <a:pPr algn="just" eaLnBrk="0" hangingPunct="0"/>
            <a:r>
              <a:rPr lang="en-US" altLang="zh-CN" err="1">
                <a:latin typeface="Lucida Sans Unicode" panose="020B0602030504020204" pitchFamily="34" charset="0"/>
                <a:ea typeface="宋体" panose="02010600030101010101" pitchFamily="2" charset="-122"/>
              </a:rPr>
              <a:t>   var1        dw</a:t>
            </a:r>
            <a:r>
              <a:rPr lang="en-US" altLang="zh-CN">
                <a:latin typeface="Lucida Sans Unicode" panose="020B0602030504020204" pitchFamily="34" charset="0"/>
                <a:ea typeface="宋体" panose="02010600030101010101" pitchFamily="2" charset="-122"/>
              </a:rPr>
              <a:t>     ?</a:t>
            </a:r>
          </a:p>
          <a:p>
            <a:pPr algn="just" eaLnBrk="0" hangingPunct="0"/>
            <a:r>
              <a:rPr lang="en-US" altLang="zh-CN">
                <a:latin typeface="Lucida Sans Unicode" panose="020B0602030504020204" pitchFamily="34" charset="0"/>
                <a:ea typeface="宋体" panose="02010600030101010101" pitchFamily="2" charset="-122"/>
              </a:rPr>
              <a:t>data2     ends</a:t>
            </a:r>
          </a:p>
          <a:p>
            <a:pPr algn="just" eaLnBrk="0" hangingPunct="0"/>
            <a:endParaRPr lang="en-US" altLang="zh-CN">
              <a:latin typeface="Lucida Sans Unicode" panose="020B0602030504020204" pitchFamily="34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en-US" altLang="zh-CN" sz="1800" err="1">
                <a:latin typeface="Lucida Sans Unicode" panose="020B0602030504020204" pitchFamily="34" charset="0"/>
                <a:ea typeface="宋体" panose="02010600030101010101" pitchFamily="2" charset="-122"/>
              </a:rPr>
              <a:t>datagroup</a:t>
            </a:r>
            <a:r>
              <a:rPr lang="en-US" altLang="zh-CN" sz="1800">
                <a:latin typeface="Lucida Sans Unicode" panose="020B0602030504020204" pitchFamily="34" charset="0"/>
                <a:ea typeface="宋体" panose="02010600030101010101" pitchFamily="2" charset="-122"/>
              </a:rPr>
              <a:t>  group  data1,data2</a:t>
            </a:r>
          </a:p>
          <a:p>
            <a:pPr algn="just" eaLnBrk="0" hangingPunct="0"/>
            <a:endParaRPr lang="en-US" altLang="zh-CN">
              <a:latin typeface="Lucida Sans Unicode" panose="020B0602030504020204" pitchFamily="34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en-US" altLang="zh-CN">
                <a:latin typeface="Lucida Sans Unicode" panose="020B0602030504020204" pitchFamily="34" charset="0"/>
                <a:ea typeface="宋体" panose="02010600030101010101" pitchFamily="2" charset="-122"/>
              </a:rPr>
              <a:t>code        segment   </a:t>
            </a:r>
          </a:p>
          <a:p>
            <a:pPr algn="just" eaLnBrk="0" hangingPunct="0"/>
            <a:r>
              <a:rPr lang="en-US" altLang="zh-CN" err="1">
                <a:latin typeface="Lucida Sans Unicode" panose="020B0602030504020204" pitchFamily="34" charset="0"/>
                <a:ea typeface="宋体" panose="02010600030101010101" pitchFamily="2" charset="-122"/>
              </a:rPr>
              <a:t>assume    cs:code,  ds:datagroup</a:t>
            </a:r>
            <a:endParaRPr lang="en-US" altLang="zh-CN">
              <a:latin typeface="Lucida Sans Unicode" panose="020B0602030504020204" pitchFamily="34" charset="0"/>
              <a:ea typeface="宋体" panose="02010600030101010101" pitchFamily="2" charset="-122"/>
            </a:endParaRPr>
          </a:p>
        </p:txBody>
      </p:sp>
      <p:sp>
        <p:nvSpPr>
          <p:cNvPr id="25602" name="文本框 15362"/>
          <p:cNvSpPr txBox="1"/>
          <p:nvPr/>
        </p:nvSpPr>
        <p:spPr>
          <a:xfrm>
            <a:off x="2590800" y="2743200"/>
            <a:ext cx="4572000" cy="3632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just" eaLnBrk="0" hangingPunct="0"/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endParaRPr lang="en-US" altLang="zh-CN" sz="1800" dirty="0">
              <a:latin typeface="Lucida Sans Unicode" panose="020B0602030504020204" pitchFamily="34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en-US" altLang="zh-CN" sz="1800" dirty="0">
                <a:latin typeface="Lucida Sans Unicode" panose="020B0602030504020204" pitchFamily="34" charset="0"/>
                <a:ea typeface="宋体" panose="02010600030101010101" pitchFamily="2" charset="-122"/>
              </a:rPr>
              <a:t>      </a:t>
            </a:r>
          </a:p>
          <a:p>
            <a:pPr algn="just" eaLnBrk="0" hangingPunct="0"/>
            <a:r>
              <a:rPr lang="en-US" altLang="zh-CN" sz="1800" dirty="0">
                <a:latin typeface="Lucida Sans Unicode" panose="020B0602030504020204" pitchFamily="34" charset="0"/>
                <a:ea typeface="宋体" panose="02010600030101010101" pitchFamily="2" charset="-122"/>
              </a:rPr>
              <a:t>               </a:t>
            </a:r>
            <a:r>
              <a:rPr lang="en-US" altLang="zh-CN" sz="1800" err="1">
                <a:latin typeface="Lucida Sans Unicode" panose="020B0602030504020204" pitchFamily="34" charset="0"/>
                <a:ea typeface="宋体" panose="02010600030101010101" pitchFamily="2" charset="-122"/>
              </a:rPr>
              <a:t>mov  ax, datagroup</a:t>
            </a:r>
            <a:endParaRPr lang="en-US" altLang="zh-CN" sz="1800">
              <a:latin typeface="Lucida Sans Unicode" panose="020B0602030504020204" pitchFamily="34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en-US" altLang="zh-CN" sz="1800" err="1">
                <a:latin typeface="Lucida Sans Unicode" panose="020B0602030504020204" pitchFamily="34" charset="0"/>
                <a:ea typeface="宋体" panose="02010600030101010101" pitchFamily="2" charset="-122"/>
              </a:rPr>
              <a:t>               mov  ds</a:t>
            </a:r>
            <a:r>
              <a:rPr lang="en-US" altLang="zh-CN" sz="1800">
                <a:latin typeface="Lucida Sans Unicode" panose="020B0602030504020204" pitchFamily="34" charset="0"/>
                <a:ea typeface="宋体" panose="02010600030101010101" pitchFamily="2" charset="-122"/>
              </a:rPr>
              <a:t>, ax</a:t>
            </a:r>
          </a:p>
          <a:p>
            <a:pPr algn="just" eaLnBrk="0" hangingPunct="0"/>
            <a:r>
              <a:rPr lang="en-US" altLang="zh-CN" sz="1800">
                <a:latin typeface="Lucida Sans Unicode" panose="020B0602030504020204" pitchFamily="34" charset="0"/>
                <a:ea typeface="宋体" panose="02010600030101010101" pitchFamily="2" charset="-122"/>
              </a:rPr>
              <a:t> </a:t>
            </a:r>
          </a:p>
          <a:p>
            <a:pPr algn="just" eaLnBrk="0" hangingPunct="0"/>
            <a:r>
              <a:rPr lang="en-US" altLang="zh-CN" sz="1800" err="1">
                <a:latin typeface="Lucida Sans Unicode" panose="020B0602030504020204" pitchFamily="34" charset="0"/>
                <a:ea typeface="宋体" panose="02010600030101010101" pitchFamily="2" charset="-122"/>
              </a:rPr>
              <a:t>               mov</a:t>
            </a:r>
            <a:r>
              <a:rPr lang="en-US" altLang="zh-CN" sz="1800">
                <a:latin typeface="Lucida Sans Unicode" panose="020B0602030504020204" pitchFamily="34" charset="0"/>
                <a:ea typeface="宋体" panose="02010600030101010101" pitchFamily="2" charset="-122"/>
              </a:rPr>
              <a:t>  ax, const1</a:t>
            </a:r>
          </a:p>
          <a:p>
            <a:pPr algn="just" eaLnBrk="0" hangingPunct="0"/>
            <a:r>
              <a:rPr lang="en-US" altLang="zh-CN" sz="1800" err="1">
                <a:latin typeface="Lucida Sans Unicode" panose="020B0602030504020204" pitchFamily="34" charset="0"/>
                <a:ea typeface="宋体" panose="02010600030101010101" pitchFamily="2" charset="-122"/>
              </a:rPr>
              <a:t>               mov</a:t>
            </a:r>
            <a:r>
              <a:rPr lang="en-US" altLang="zh-CN" sz="1800">
                <a:latin typeface="Lucida Sans Unicode" panose="020B0602030504020204" pitchFamily="34" charset="0"/>
                <a:ea typeface="宋体" panose="02010600030101010101" pitchFamily="2" charset="-122"/>
              </a:rPr>
              <a:t>  var1, ax</a:t>
            </a:r>
          </a:p>
          <a:p>
            <a:pPr algn="just" eaLnBrk="0" hangingPunct="0"/>
            <a:r>
              <a:rPr lang="en-US" altLang="zh-CN" sz="1800">
                <a:latin typeface="Lucida Sans Unicode" panose="020B0602030504020204" pitchFamily="34" charset="0"/>
                <a:ea typeface="宋体" panose="02010600030101010101" pitchFamily="2" charset="-122"/>
              </a:rPr>
              <a:t>               …</a:t>
            </a:r>
          </a:p>
          <a:p>
            <a:pPr algn="just" eaLnBrk="0" hangingPunct="0"/>
            <a:r>
              <a:rPr lang="en-US" altLang="zh-CN" sz="1800" err="1">
                <a:latin typeface="Lucida Sans Unicode" panose="020B0602030504020204" pitchFamily="34" charset="0"/>
                <a:ea typeface="宋体" panose="02010600030101010101" pitchFamily="2" charset="-122"/>
              </a:rPr>
              <a:t>               mov</a:t>
            </a:r>
            <a:r>
              <a:rPr lang="en-US" altLang="zh-CN" sz="1800">
                <a:latin typeface="Lucida Sans Unicode" panose="020B0602030504020204" pitchFamily="34" charset="0"/>
                <a:ea typeface="宋体" panose="02010600030101010101" pitchFamily="2" charset="-122"/>
              </a:rPr>
              <a:t>  ax, 4c00h</a:t>
            </a:r>
          </a:p>
          <a:p>
            <a:pPr algn="just" eaLnBrk="0" hangingPunct="0"/>
            <a:r>
              <a:rPr lang="en-US" altLang="zh-CN" sz="1800" err="1">
                <a:latin typeface="Lucida Sans Unicode" panose="020B0602030504020204" pitchFamily="34" charset="0"/>
                <a:ea typeface="宋体" panose="02010600030101010101" pitchFamily="2" charset="-122"/>
              </a:rPr>
              <a:t>               int</a:t>
            </a:r>
            <a:r>
              <a:rPr lang="en-US" altLang="zh-CN" sz="1800">
                <a:latin typeface="Lucida Sans Unicode" panose="020B0602030504020204" pitchFamily="34" charset="0"/>
                <a:ea typeface="宋体" panose="02010600030101010101" pitchFamily="2" charset="-122"/>
              </a:rPr>
              <a:t>    21h</a:t>
            </a:r>
          </a:p>
          <a:p>
            <a:pPr algn="just" eaLnBrk="0" hangingPunct="0"/>
            <a:r>
              <a:rPr lang="en-US" altLang="zh-CN" sz="1800">
                <a:latin typeface="Lucida Sans Unicode" panose="020B0602030504020204" pitchFamily="34" charset="0"/>
                <a:ea typeface="宋体" panose="02010600030101010101" pitchFamily="2" charset="-122"/>
              </a:rPr>
              <a:t>code        ends</a:t>
            </a:r>
          </a:p>
          <a:p>
            <a:pPr algn="just" eaLnBrk="0" hangingPunct="0"/>
            <a:r>
              <a:rPr lang="en-US" altLang="zh-CN" sz="1800">
                <a:latin typeface="Lucida Sans Unicode" panose="020B0602030504020204" pitchFamily="34" charset="0"/>
                <a:ea typeface="宋体" panose="02010600030101010101" pitchFamily="2" charset="-122"/>
              </a:rPr>
              <a:t>               end   start</a:t>
            </a:r>
          </a:p>
        </p:txBody>
      </p:sp>
      <p:sp>
        <p:nvSpPr>
          <p:cNvPr id="25603" name="左中括号 15363"/>
          <p:cNvSpPr/>
          <p:nvPr/>
        </p:nvSpPr>
        <p:spPr>
          <a:xfrm>
            <a:off x="2514600" y="457200"/>
            <a:ext cx="76200" cy="533400"/>
          </a:xfrm>
          <a:prstGeom prst="leftBracket">
            <a:avLst>
              <a:gd name="adj" fmla="val 58333"/>
            </a:avLst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/>
          <a:lstStyle/>
          <a:p>
            <a:endParaRPr lang="zh-CN" altLang="en-US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25604" name="左中括号 15364"/>
          <p:cNvSpPr/>
          <p:nvPr/>
        </p:nvSpPr>
        <p:spPr>
          <a:xfrm>
            <a:off x="2514600" y="1447800"/>
            <a:ext cx="76200" cy="533400"/>
          </a:xfrm>
          <a:prstGeom prst="leftBracket">
            <a:avLst>
              <a:gd name="adj" fmla="val 58333"/>
            </a:avLst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/>
          <a:lstStyle/>
          <a:p>
            <a:endParaRPr lang="zh-CN" altLang="en-US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25605" name="左中括号 15365"/>
          <p:cNvSpPr/>
          <p:nvPr/>
        </p:nvSpPr>
        <p:spPr>
          <a:xfrm>
            <a:off x="2514600" y="2971800"/>
            <a:ext cx="76200" cy="3200400"/>
          </a:xfrm>
          <a:prstGeom prst="leftBracket">
            <a:avLst>
              <a:gd name="adj" fmla="val 350000"/>
            </a:avLst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/>
          <a:lstStyle/>
          <a:p>
            <a:endParaRPr lang="zh-CN" altLang="en-US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文本框 16385"/>
          <p:cNvSpPr txBox="1"/>
          <p:nvPr/>
        </p:nvSpPr>
        <p:spPr>
          <a:xfrm>
            <a:off x="762000" y="609600"/>
            <a:ext cx="18415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8" name="矩形 16387"/>
          <p:cNvSpPr/>
          <p:nvPr/>
        </p:nvSpPr>
        <p:spPr>
          <a:xfrm>
            <a:off x="468313" y="476250"/>
            <a:ext cx="56388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fontAlgn="base"/>
            <a:r>
              <a:rPr lang="en-US" altLang="zh-CN" sz="280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◆ </a:t>
            </a:r>
            <a:r>
              <a:rPr lang="zh-CN" altLang="en-US" sz="280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程序开始和结束伪操作：</a:t>
            </a:r>
            <a:endParaRPr lang="zh-CN" altLang="en-US" sz="2800" strike="noStrike" noProof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6389" name="文本框 16388"/>
          <p:cNvSpPr txBox="1"/>
          <p:nvPr/>
        </p:nvSpPr>
        <p:spPr>
          <a:xfrm>
            <a:off x="250825" y="1557338"/>
            <a:ext cx="8229600" cy="356076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TITLE  </a:t>
            </a:r>
            <a:r>
              <a:rPr lang="en-US" altLang="zh-CN" sz="240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text</a:t>
            </a:r>
            <a:r>
              <a:rPr lang="en-US" altLang="zh-CN" sz="24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		</a:t>
            </a:r>
            <a:r>
              <a:rPr lang="zh-CN" altLang="en-US" sz="24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；指定列表文件每页打印的标题</a:t>
            </a:r>
            <a:endParaRPr lang="zh-CN" altLang="en-US" sz="2400" noProof="1">
              <a:latin typeface="Times New Roman" panose="02020603050405020304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4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NAME  </a:t>
            </a:r>
            <a:r>
              <a:rPr lang="en-US" altLang="zh-CN" sz="240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module_name</a:t>
            </a:r>
            <a:r>
              <a:rPr lang="en-US" altLang="zh-CN" sz="24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lang="zh-CN" altLang="en-US" sz="24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；指出模块的名字</a:t>
            </a:r>
            <a:endParaRPr lang="zh-CN" altLang="en-US" sz="2400" noProof="1">
              <a:latin typeface="Times New Roman" panose="02020603050405020304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4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END     [</a:t>
            </a:r>
            <a:r>
              <a:rPr lang="en-US" altLang="zh-CN" sz="24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label</a:t>
            </a:r>
            <a:r>
              <a:rPr lang="en-US" altLang="zh-CN" sz="24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]	</a:t>
            </a:r>
            <a:r>
              <a:rPr lang="zh-CN" altLang="en-US" sz="24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；表示源程序结束，</a:t>
            </a:r>
            <a:r>
              <a:rPr lang="en-US" altLang="zh-CN" sz="24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label </a:t>
            </a:r>
            <a:r>
              <a:rPr lang="zh-CN" altLang="en-US" sz="24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指示程序 	               			；开始执行的起始标号</a:t>
            </a:r>
            <a:endParaRPr lang="en-US" altLang="en-US" sz="2400" noProof="1">
              <a:latin typeface="Times New Roman" panose="02020603050405020304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4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 STARTUP</a:t>
            </a:r>
            <a:r>
              <a:rPr lang="en-US" altLang="zh-CN" sz="24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	</a:t>
            </a:r>
            <a:r>
              <a:rPr lang="zh-CN" altLang="en-US" sz="24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；定义程序的入口点</a:t>
            </a:r>
            <a:endParaRPr lang="zh-CN" altLang="en-US" sz="2400" noProof="1">
              <a:latin typeface="Times New Roman" panose="02020603050405020304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4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 EXIT  [ </a:t>
            </a:r>
            <a:r>
              <a:rPr lang="en-US" altLang="zh-CN" sz="240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return_value</a:t>
            </a:r>
            <a:r>
              <a:rPr lang="en-US" altLang="zh-CN" sz="24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]</a:t>
            </a:r>
            <a:r>
              <a:rPr lang="en-US" altLang="zh-CN" sz="24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</a:t>
            </a:r>
            <a:r>
              <a:rPr lang="zh-CN" altLang="en-US" sz="24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；退出程序并返回操作系统</a:t>
            </a:r>
            <a:endParaRPr lang="zh-CN" altLang="en-US" sz="2400" noProof="1">
              <a:latin typeface="Times New Roman" panose="02020603050405020304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24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    ；</a:t>
            </a:r>
            <a:r>
              <a:rPr lang="en-US" altLang="zh-CN" sz="24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return_value</a:t>
            </a:r>
            <a:r>
              <a:rPr lang="zh-CN" altLang="en-US" sz="24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常用</a:t>
            </a:r>
            <a:r>
              <a:rPr lang="en-US" altLang="zh-CN" sz="240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lang="zh-CN" altLang="en-US" sz="24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作返回值</a:t>
            </a:r>
            <a:endParaRPr lang="zh-CN" altLang="en-US" sz="2400" noProof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628" name="右大括号 16389"/>
          <p:cNvSpPr/>
          <p:nvPr/>
        </p:nvSpPr>
        <p:spPr>
          <a:xfrm>
            <a:off x="8305800" y="1693863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9" name="文本框 16390"/>
          <p:cNvSpPr txBox="1"/>
          <p:nvPr/>
        </p:nvSpPr>
        <p:spPr>
          <a:xfrm>
            <a:off x="8458200" y="1541463"/>
            <a:ext cx="685800" cy="1004887"/>
          </a:xfrm>
          <a:prstGeom prst="rect">
            <a:avLst/>
          </a:prstGeom>
          <a:noFill/>
          <a:ln w="9525">
            <a:noFill/>
          </a:ln>
        </p:spPr>
        <p:txBody>
          <a:bodyPr lIns="0" rIns="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可以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没有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矩形 51203"/>
          <p:cNvSpPr/>
          <p:nvPr/>
        </p:nvSpPr>
        <p:spPr>
          <a:xfrm>
            <a:off x="395288" y="260350"/>
            <a:ext cx="8001000" cy="22987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145000"/>
              </a:lnSpc>
              <a:buClr>
                <a:srgbClr val="66FF33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在汇编程序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MASM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中，提供了二组简化的代码伪指令：</a:t>
            </a:r>
          </a:p>
          <a:p>
            <a:pPr>
              <a:lnSpc>
                <a:spcPct val="145000"/>
              </a:lnSpc>
              <a:buClr>
                <a:srgbClr val="66FF33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.STARTUP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.EXIT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lvl="1" indent="0">
              <a:lnSpc>
                <a:spcPct val="145000"/>
              </a:lnSpc>
              <a:buClr>
                <a:srgbClr val="66FF33"/>
              </a:buClr>
              <a:buFont typeface="Wingdings" panose="05000000000000000000" pitchFamily="2" charset="2"/>
              <a:buChar char="v"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.STARTUP——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在代码段的开始，用于自动初始化寄存器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SS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lvl="1" indent="0">
              <a:lnSpc>
                <a:spcPct val="145000"/>
              </a:lnSpc>
              <a:buClr>
                <a:srgbClr val="66FF33"/>
              </a:buClr>
              <a:buFont typeface="Wingdings" panose="05000000000000000000" pitchFamily="2" charset="2"/>
              <a:buChar char="v"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.EXIT——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用于结束程序的运行。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0" name="矩形 51204"/>
          <p:cNvSpPr/>
          <p:nvPr/>
        </p:nvSpPr>
        <p:spPr>
          <a:xfrm>
            <a:off x="2528888" y="3384550"/>
            <a:ext cx="2057400" cy="2781300"/>
          </a:xfrm>
          <a:prstGeom prst="rect">
            <a:avLst/>
          </a:prstGeom>
          <a:noFill/>
          <a:ln w="9525" cap="flat" cmpd="sng">
            <a:solidFill>
              <a:srgbClr val="FFFF66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.model small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.data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.code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.startup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……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.exit 0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end </a:t>
            </a:r>
          </a:p>
        </p:txBody>
      </p:sp>
      <p:sp>
        <p:nvSpPr>
          <p:cNvPr id="27651" name="矩形 51205"/>
          <p:cNvSpPr/>
          <p:nvPr/>
        </p:nvSpPr>
        <p:spPr>
          <a:xfrm>
            <a:off x="5119688" y="2698750"/>
            <a:ext cx="2971800" cy="3451225"/>
          </a:xfrm>
          <a:prstGeom prst="rect">
            <a:avLst/>
          </a:prstGeom>
          <a:noFill/>
          <a:ln w="9525" cap="flat" cmpd="sng">
            <a:solidFill>
              <a:srgbClr val="FFFF66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.model small 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.data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……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.code</a:t>
            </a:r>
          </a:p>
          <a:p>
            <a:pPr>
              <a:lnSpc>
                <a:spcPct val="110000"/>
              </a:lnSpc>
            </a:pPr>
            <a:r>
              <a:rPr lang="en-US" altLang="zh-CN" sz="200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start: mov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ax, @data</a:t>
            </a:r>
          </a:p>
          <a:p>
            <a:pPr>
              <a:lnSpc>
                <a:spcPct val="110000"/>
              </a:lnSpc>
            </a:pPr>
            <a:r>
              <a:rPr lang="en-US" altLang="zh-CN" sz="200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mov ds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ax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……</a:t>
            </a:r>
          </a:p>
          <a:p>
            <a:pPr>
              <a:lnSpc>
                <a:spcPct val="110000"/>
              </a:lnSpc>
            </a:pPr>
            <a:r>
              <a:rPr lang="en-US" altLang="zh-CN" sz="200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mov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ax, 4c00h</a:t>
            </a:r>
          </a:p>
          <a:p>
            <a:pPr>
              <a:lnSpc>
                <a:spcPct val="110000"/>
              </a:lnSpc>
            </a:pPr>
            <a:r>
              <a:rPr lang="en-US" altLang="zh-CN" sz="200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int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21h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end start</a:t>
            </a:r>
          </a:p>
        </p:txBody>
      </p:sp>
      <p:sp>
        <p:nvSpPr>
          <p:cNvPr id="27652" name="直接连接符 51206"/>
          <p:cNvSpPr/>
          <p:nvPr/>
        </p:nvSpPr>
        <p:spPr>
          <a:xfrm flipV="1">
            <a:off x="3595688" y="4375150"/>
            <a:ext cx="1524000" cy="609600"/>
          </a:xfrm>
          <a:prstGeom prst="line">
            <a:avLst/>
          </a:prstGeom>
          <a:ln w="19050" cap="flat" cmpd="sng">
            <a:solidFill>
              <a:srgbClr val="66FF33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7653" name="直接连接符 51207"/>
          <p:cNvSpPr/>
          <p:nvPr/>
        </p:nvSpPr>
        <p:spPr>
          <a:xfrm flipV="1">
            <a:off x="3367088" y="5365750"/>
            <a:ext cx="1752600" cy="228600"/>
          </a:xfrm>
          <a:prstGeom prst="line">
            <a:avLst/>
          </a:prstGeom>
          <a:ln w="19050" cap="flat" cmpd="sng">
            <a:solidFill>
              <a:srgbClr val="FFFF66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7654" name="直接连接符 51208"/>
          <p:cNvSpPr/>
          <p:nvPr/>
        </p:nvSpPr>
        <p:spPr>
          <a:xfrm flipV="1">
            <a:off x="3138488" y="5975350"/>
            <a:ext cx="1981200" cy="0"/>
          </a:xfrm>
          <a:prstGeom prst="line">
            <a:avLst/>
          </a:prstGeom>
          <a:ln w="19050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矩形 17409"/>
          <p:cNvSpPr/>
          <p:nvPr/>
        </p:nvSpPr>
        <p:spPr>
          <a:xfrm>
            <a:off x="539750" y="479425"/>
            <a:ext cx="6715125" cy="5191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◆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数据定义及存储器分配伪操作：</a:t>
            </a:r>
          </a:p>
        </p:txBody>
      </p:sp>
      <p:sp>
        <p:nvSpPr>
          <p:cNvPr id="28674" name="文本框 17410"/>
          <p:cNvSpPr txBox="1"/>
          <p:nvPr/>
        </p:nvSpPr>
        <p:spPr>
          <a:xfrm>
            <a:off x="900113" y="1219200"/>
            <a:ext cx="7634287" cy="933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 eaLnBrk="0" hangingPunct="0">
              <a:lnSpc>
                <a:spcPct val="115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变量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助记符   操作数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 ,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操作数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, … ]  [ ;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注释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algn="just" eaLnBrk="0" hangingPunct="0">
              <a:lnSpc>
                <a:spcPct val="115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助记符：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DB DW DD DF DQ DT</a:t>
            </a:r>
            <a:endParaRPr lang="en-US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文本框 17411"/>
          <p:cNvSpPr txBox="1"/>
          <p:nvPr/>
        </p:nvSpPr>
        <p:spPr>
          <a:xfrm>
            <a:off x="1524000" y="4495800"/>
            <a:ext cx="5257800" cy="82232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just" eaLnBrk="0" hangingPunct="0">
              <a:lnSpc>
                <a:spcPct val="120000"/>
              </a:lnSpc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DATA_BYTE  DB  10,4,10H,?</a:t>
            </a: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DATA_WORD  DW  100,100H,-5,?</a:t>
            </a:r>
          </a:p>
        </p:txBody>
      </p:sp>
      <p:grpSp>
        <p:nvGrpSpPr>
          <p:cNvPr id="28676" name="组合 17412"/>
          <p:cNvGrpSpPr/>
          <p:nvPr/>
        </p:nvGrpSpPr>
        <p:grpSpPr>
          <a:xfrm>
            <a:off x="7162800" y="2286000"/>
            <a:ext cx="762000" cy="4343400"/>
            <a:chOff x="4512" y="1440"/>
            <a:chExt cx="480" cy="2736"/>
          </a:xfrm>
        </p:grpSpPr>
        <p:grpSp>
          <p:nvGrpSpPr>
            <p:cNvPr id="28677" name="组合 17413"/>
            <p:cNvGrpSpPr/>
            <p:nvPr/>
          </p:nvGrpSpPr>
          <p:grpSpPr>
            <a:xfrm>
              <a:off x="4512" y="3744"/>
              <a:ext cx="480" cy="220"/>
              <a:chOff x="4176" y="2352"/>
              <a:chExt cx="480" cy="220"/>
            </a:xfrm>
          </p:grpSpPr>
          <p:sp>
            <p:nvSpPr>
              <p:cNvPr id="28678" name="矩形 17414"/>
              <p:cNvSpPr/>
              <p:nvPr/>
            </p:nvSpPr>
            <p:spPr>
              <a:xfrm>
                <a:off x="4176" y="2352"/>
                <a:ext cx="480" cy="192"/>
              </a:xfrm>
              <a:prstGeom prst="rect">
                <a:avLst/>
              </a:prstGeom>
              <a:noFill/>
              <a:ln w="1270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endParaRPr lang="zh-CN" altLang="en-US">
                  <a:latin typeface="Lucida Console" panose="020B06090405040202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79" name="文本框 17415"/>
              <p:cNvSpPr txBox="1"/>
              <p:nvPr/>
            </p:nvSpPr>
            <p:spPr>
              <a:xfrm>
                <a:off x="4176" y="2352"/>
                <a:ext cx="480" cy="220"/>
              </a:xfrm>
              <a:prstGeom prst="rect">
                <a:avLst/>
              </a:prstGeom>
              <a:noFill/>
              <a:ln w="1270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latin typeface="Lucida Console" panose="020B0609040504020204" pitchFamily="49" charset="0"/>
                    <a:ea typeface="宋体" panose="02010600030101010101" pitchFamily="2" charset="-122"/>
                  </a:rPr>
                  <a:t>  </a:t>
                </a:r>
                <a:r>
                  <a:rPr lang="en-US" altLang="zh-CN">
                    <a:latin typeface="Lucida Console" panose="020B0609040504020204" pitchFamily="49" charset="0"/>
                    <a:ea typeface="宋体" panose="02010600030101010101" pitchFamily="2" charset="-122"/>
                  </a:rPr>
                  <a:t>-</a:t>
                </a:r>
              </a:p>
            </p:txBody>
          </p:sp>
        </p:grpSp>
        <p:grpSp>
          <p:nvGrpSpPr>
            <p:cNvPr id="28680" name="组合 17416"/>
            <p:cNvGrpSpPr/>
            <p:nvPr/>
          </p:nvGrpSpPr>
          <p:grpSpPr>
            <a:xfrm>
              <a:off x="4512" y="1632"/>
              <a:ext cx="480" cy="2140"/>
              <a:chOff x="4176" y="1920"/>
              <a:chExt cx="480" cy="2140"/>
            </a:xfrm>
          </p:grpSpPr>
          <p:grpSp>
            <p:nvGrpSpPr>
              <p:cNvPr id="28681" name="组合 17417"/>
              <p:cNvGrpSpPr/>
              <p:nvPr/>
            </p:nvGrpSpPr>
            <p:grpSpPr>
              <a:xfrm>
                <a:off x="4176" y="1920"/>
                <a:ext cx="480" cy="1756"/>
                <a:chOff x="4176" y="2352"/>
                <a:chExt cx="480" cy="1756"/>
              </a:xfrm>
            </p:grpSpPr>
            <p:grpSp>
              <p:nvGrpSpPr>
                <p:cNvPr id="28682" name="组合 17418"/>
                <p:cNvGrpSpPr/>
                <p:nvPr/>
              </p:nvGrpSpPr>
              <p:grpSpPr>
                <a:xfrm>
                  <a:off x="4176" y="2352"/>
                  <a:ext cx="480" cy="220"/>
                  <a:chOff x="4176" y="2352"/>
                  <a:chExt cx="480" cy="220"/>
                </a:xfrm>
              </p:grpSpPr>
              <p:sp>
                <p:nvSpPr>
                  <p:cNvPr id="28683" name="矩形 17419"/>
                  <p:cNvSpPr/>
                  <p:nvPr/>
                </p:nvSpPr>
                <p:spPr>
                  <a:xfrm>
                    <a:off x="4176" y="2352"/>
                    <a:ext cx="480" cy="192"/>
                  </a:xfrm>
                  <a:prstGeom prst="rect">
                    <a:avLst/>
                  </a:prstGeom>
                  <a:noFill/>
                  <a:ln w="12700" cap="sq" cmpd="sng">
                    <a:solidFill>
                      <a:schemeClr val="bg2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anchor="t"/>
                  <a:lstStyle/>
                  <a:p>
                    <a:endParaRPr lang="zh-CN" altLang="en-US">
                      <a:latin typeface="Lucida Console" panose="020B0609040504020204" pitchFamily="49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8684" name="文本框 17420"/>
                  <p:cNvSpPr txBox="1"/>
                  <p:nvPr/>
                </p:nvSpPr>
                <p:spPr>
                  <a:xfrm>
                    <a:off x="4176" y="2352"/>
                    <a:ext cx="480" cy="220"/>
                  </a:xfrm>
                  <a:prstGeom prst="rect">
                    <a:avLst/>
                  </a:prstGeom>
                  <a:noFill/>
                  <a:ln w="12700" cap="sq" cmpd="sng">
                    <a:solidFill>
                      <a:schemeClr val="bg2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anchor="t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b="0" dirty="0">
                        <a:latin typeface="Lucida Console" panose="020B0609040504020204" pitchFamily="49" charset="0"/>
                        <a:ea typeface="宋体" panose="02010600030101010101" pitchFamily="2" charset="-122"/>
                      </a:rPr>
                      <a:t> </a:t>
                    </a:r>
                    <a:r>
                      <a:rPr lang="en-US" altLang="zh-CN">
                        <a:latin typeface="Lucida Console" panose="020B0609040504020204" pitchFamily="49" charset="0"/>
                        <a:ea typeface="宋体" panose="02010600030101010101" pitchFamily="2" charset="-122"/>
                      </a:rPr>
                      <a:t>0AH</a:t>
                    </a:r>
                  </a:p>
                </p:txBody>
              </p:sp>
            </p:grpSp>
            <p:grpSp>
              <p:nvGrpSpPr>
                <p:cNvPr id="28685" name="组合 17421"/>
                <p:cNvGrpSpPr/>
                <p:nvPr/>
              </p:nvGrpSpPr>
              <p:grpSpPr>
                <a:xfrm>
                  <a:off x="4176" y="2544"/>
                  <a:ext cx="480" cy="220"/>
                  <a:chOff x="4176" y="2352"/>
                  <a:chExt cx="480" cy="220"/>
                </a:xfrm>
              </p:grpSpPr>
              <p:sp>
                <p:nvSpPr>
                  <p:cNvPr id="28686" name="矩形 17422"/>
                  <p:cNvSpPr/>
                  <p:nvPr/>
                </p:nvSpPr>
                <p:spPr>
                  <a:xfrm>
                    <a:off x="4176" y="2352"/>
                    <a:ext cx="480" cy="192"/>
                  </a:xfrm>
                  <a:prstGeom prst="rect">
                    <a:avLst/>
                  </a:prstGeom>
                  <a:noFill/>
                  <a:ln w="12700" cap="sq" cmpd="sng">
                    <a:solidFill>
                      <a:schemeClr val="bg2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anchor="t"/>
                  <a:lstStyle/>
                  <a:p>
                    <a:endParaRPr lang="zh-CN" altLang="en-US">
                      <a:latin typeface="Lucida Console" panose="020B0609040504020204" pitchFamily="49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8687" name="文本框 17423"/>
                  <p:cNvSpPr txBox="1"/>
                  <p:nvPr/>
                </p:nvSpPr>
                <p:spPr>
                  <a:xfrm>
                    <a:off x="4176" y="2352"/>
                    <a:ext cx="480" cy="220"/>
                  </a:xfrm>
                  <a:prstGeom prst="rect">
                    <a:avLst/>
                  </a:prstGeom>
                  <a:noFill/>
                  <a:ln w="12700" cap="sq" cmpd="sng">
                    <a:solidFill>
                      <a:schemeClr val="bg2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anchor="t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b="0" dirty="0">
                        <a:latin typeface="Lucida Console" panose="020B0609040504020204" pitchFamily="49" charset="0"/>
                        <a:ea typeface="宋体" panose="02010600030101010101" pitchFamily="2" charset="-122"/>
                      </a:rPr>
                      <a:t> </a:t>
                    </a:r>
                    <a:r>
                      <a:rPr lang="en-US" altLang="zh-CN">
                        <a:latin typeface="Lucida Console" panose="020B0609040504020204" pitchFamily="49" charset="0"/>
                        <a:ea typeface="宋体" panose="02010600030101010101" pitchFamily="2" charset="-122"/>
                      </a:rPr>
                      <a:t>04H</a:t>
                    </a:r>
                  </a:p>
                </p:txBody>
              </p:sp>
            </p:grpSp>
            <p:grpSp>
              <p:nvGrpSpPr>
                <p:cNvPr id="28688" name="组合 17424"/>
                <p:cNvGrpSpPr/>
                <p:nvPr/>
              </p:nvGrpSpPr>
              <p:grpSpPr>
                <a:xfrm>
                  <a:off x="4176" y="2736"/>
                  <a:ext cx="480" cy="220"/>
                  <a:chOff x="4176" y="2352"/>
                  <a:chExt cx="480" cy="220"/>
                </a:xfrm>
              </p:grpSpPr>
              <p:sp>
                <p:nvSpPr>
                  <p:cNvPr id="28689" name="矩形 17425"/>
                  <p:cNvSpPr/>
                  <p:nvPr/>
                </p:nvSpPr>
                <p:spPr>
                  <a:xfrm>
                    <a:off x="4176" y="2352"/>
                    <a:ext cx="480" cy="192"/>
                  </a:xfrm>
                  <a:prstGeom prst="rect">
                    <a:avLst/>
                  </a:prstGeom>
                  <a:noFill/>
                  <a:ln w="12700" cap="sq" cmpd="sng">
                    <a:solidFill>
                      <a:schemeClr val="bg2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anchor="t"/>
                  <a:lstStyle/>
                  <a:p>
                    <a:endParaRPr lang="zh-CN" altLang="en-US">
                      <a:latin typeface="Lucida Console" panose="020B0609040504020204" pitchFamily="49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8690" name="文本框 17426"/>
                  <p:cNvSpPr txBox="1"/>
                  <p:nvPr/>
                </p:nvSpPr>
                <p:spPr>
                  <a:xfrm>
                    <a:off x="4176" y="2352"/>
                    <a:ext cx="480" cy="220"/>
                  </a:xfrm>
                  <a:prstGeom prst="rect">
                    <a:avLst/>
                  </a:prstGeom>
                  <a:noFill/>
                  <a:ln w="12700" cap="sq" cmpd="sng">
                    <a:solidFill>
                      <a:schemeClr val="bg2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anchor="t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b="0">
                        <a:latin typeface="Lucida Console" panose="020B0609040504020204" pitchFamily="49" charset="0"/>
                        <a:ea typeface="宋体" panose="02010600030101010101" pitchFamily="2" charset="-122"/>
                      </a:rPr>
                      <a:t> </a:t>
                    </a:r>
                    <a:r>
                      <a:rPr lang="en-US" altLang="zh-CN">
                        <a:latin typeface="Lucida Console" panose="020B0609040504020204" pitchFamily="49" charset="0"/>
                        <a:ea typeface="宋体" panose="02010600030101010101" pitchFamily="2" charset="-122"/>
                      </a:rPr>
                      <a:t>10H</a:t>
                    </a:r>
                  </a:p>
                </p:txBody>
              </p:sp>
            </p:grpSp>
            <p:grpSp>
              <p:nvGrpSpPr>
                <p:cNvPr id="28691" name="组合 17427"/>
                <p:cNvGrpSpPr/>
                <p:nvPr/>
              </p:nvGrpSpPr>
              <p:grpSpPr>
                <a:xfrm>
                  <a:off x="4176" y="2928"/>
                  <a:ext cx="480" cy="220"/>
                  <a:chOff x="4176" y="2352"/>
                  <a:chExt cx="480" cy="220"/>
                </a:xfrm>
              </p:grpSpPr>
              <p:sp>
                <p:nvSpPr>
                  <p:cNvPr id="28692" name="矩形 17428"/>
                  <p:cNvSpPr/>
                  <p:nvPr/>
                </p:nvSpPr>
                <p:spPr>
                  <a:xfrm>
                    <a:off x="4176" y="2352"/>
                    <a:ext cx="480" cy="192"/>
                  </a:xfrm>
                  <a:prstGeom prst="rect">
                    <a:avLst/>
                  </a:prstGeom>
                  <a:noFill/>
                  <a:ln w="12700" cap="sq" cmpd="sng">
                    <a:solidFill>
                      <a:schemeClr val="bg2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anchor="t"/>
                  <a:lstStyle/>
                  <a:p>
                    <a:endParaRPr lang="zh-CN" altLang="en-US">
                      <a:latin typeface="Lucida Console" panose="020B0609040504020204" pitchFamily="49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8693" name="文本框 17429"/>
                  <p:cNvSpPr txBox="1"/>
                  <p:nvPr/>
                </p:nvSpPr>
                <p:spPr>
                  <a:xfrm>
                    <a:off x="4176" y="2352"/>
                    <a:ext cx="480" cy="220"/>
                  </a:xfrm>
                  <a:prstGeom prst="rect">
                    <a:avLst/>
                  </a:prstGeom>
                  <a:noFill/>
                  <a:ln w="12700" cap="sq" cmpd="sng">
                    <a:solidFill>
                      <a:schemeClr val="bg2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anchor="t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b="0">
                        <a:latin typeface="Lucida Console" panose="020B0609040504020204" pitchFamily="49" charset="0"/>
                        <a:ea typeface="宋体" panose="02010600030101010101" pitchFamily="2" charset="-122"/>
                      </a:rPr>
                      <a:t>  </a:t>
                    </a:r>
                    <a:r>
                      <a:rPr lang="en-US" altLang="zh-CN">
                        <a:latin typeface="Lucida Console" panose="020B0609040504020204" pitchFamily="49" charset="0"/>
                        <a:ea typeface="宋体" panose="02010600030101010101" pitchFamily="2" charset="-122"/>
                      </a:rPr>
                      <a:t>-</a:t>
                    </a:r>
                  </a:p>
                </p:txBody>
              </p:sp>
            </p:grpSp>
            <p:grpSp>
              <p:nvGrpSpPr>
                <p:cNvPr id="28694" name="组合 17430"/>
                <p:cNvGrpSpPr/>
                <p:nvPr/>
              </p:nvGrpSpPr>
              <p:grpSpPr>
                <a:xfrm>
                  <a:off x="4176" y="3120"/>
                  <a:ext cx="480" cy="220"/>
                  <a:chOff x="4176" y="2352"/>
                  <a:chExt cx="480" cy="220"/>
                </a:xfrm>
              </p:grpSpPr>
              <p:sp>
                <p:nvSpPr>
                  <p:cNvPr id="28695" name="矩形 17431"/>
                  <p:cNvSpPr/>
                  <p:nvPr/>
                </p:nvSpPr>
                <p:spPr>
                  <a:xfrm>
                    <a:off x="4176" y="2352"/>
                    <a:ext cx="480" cy="192"/>
                  </a:xfrm>
                  <a:prstGeom prst="rect">
                    <a:avLst/>
                  </a:prstGeom>
                  <a:noFill/>
                  <a:ln w="12700" cap="sq" cmpd="sng">
                    <a:solidFill>
                      <a:schemeClr val="bg2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anchor="t"/>
                  <a:lstStyle/>
                  <a:p>
                    <a:endParaRPr lang="zh-CN" altLang="en-US">
                      <a:latin typeface="Lucida Console" panose="020B0609040504020204" pitchFamily="49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8696" name="文本框 17432"/>
                  <p:cNvSpPr txBox="1"/>
                  <p:nvPr/>
                </p:nvSpPr>
                <p:spPr>
                  <a:xfrm>
                    <a:off x="4176" y="2352"/>
                    <a:ext cx="480" cy="220"/>
                  </a:xfrm>
                  <a:prstGeom prst="rect">
                    <a:avLst/>
                  </a:prstGeom>
                  <a:noFill/>
                  <a:ln w="12700" cap="sq" cmpd="sng">
                    <a:solidFill>
                      <a:schemeClr val="bg2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anchor="t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b="0">
                        <a:latin typeface="Lucida Console" panose="020B0609040504020204" pitchFamily="49" charset="0"/>
                        <a:ea typeface="宋体" panose="02010600030101010101" pitchFamily="2" charset="-122"/>
                      </a:rPr>
                      <a:t> </a:t>
                    </a:r>
                    <a:r>
                      <a:rPr lang="en-US" altLang="zh-CN">
                        <a:latin typeface="Lucida Console" panose="020B0609040504020204" pitchFamily="49" charset="0"/>
                        <a:ea typeface="宋体" panose="02010600030101010101" pitchFamily="2" charset="-122"/>
                      </a:rPr>
                      <a:t>64H</a:t>
                    </a:r>
                  </a:p>
                </p:txBody>
              </p:sp>
            </p:grpSp>
            <p:grpSp>
              <p:nvGrpSpPr>
                <p:cNvPr id="28697" name="组合 17433"/>
                <p:cNvGrpSpPr/>
                <p:nvPr/>
              </p:nvGrpSpPr>
              <p:grpSpPr>
                <a:xfrm>
                  <a:off x="4176" y="3312"/>
                  <a:ext cx="480" cy="220"/>
                  <a:chOff x="4176" y="2352"/>
                  <a:chExt cx="480" cy="220"/>
                </a:xfrm>
              </p:grpSpPr>
              <p:sp>
                <p:nvSpPr>
                  <p:cNvPr id="28698" name="矩形 17434"/>
                  <p:cNvSpPr/>
                  <p:nvPr/>
                </p:nvSpPr>
                <p:spPr>
                  <a:xfrm>
                    <a:off x="4176" y="2352"/>
                    <a:ext cx="480" cy="192"/>
                  </a:xfrm>
                  <a:prstGeom prst="rect">
                    <a:avLst/>
                  </a:prstGeom>
                  <a:noFill/>
                  <a:ln w="12700" cap="sq" cmpd="sng">
                    <a:solidFill>
                      <a:schemeClr val="bg2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anchor="t"/>
                  <a:lstStyle/>
                  <a:p>
                    <a:endParaRPr lang="zh-CN" altLang="en-US">
                      <a:latin typeface="Lucida Console" panose="020B0609040504020204" pitchFamily="49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8699" name="文本框 17435"/>
                  <p:cNvSpPr txBox="1"/>
                  <p:nvPr/>
                </p:nvSpPr>
                <p:spPr>
                  <a:xfrm>
                    <a:off x="4176" y="2352"/>
                    <a:ext cx="480" cy="220"/>
                  </a:xfrm>
                  <a:prstGeom prst="rect">
                    <a:avLst/>
                  </a:prstGeom>
                  <a:noFill/>
                  <a:ln w="12700" cap="sq" cmpd="sng">
                    <a:solidFill>
                      <a:schemeClr val="bg2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anchor="t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b="0" dirty="0">
                        <a:latin typeface="Lucida Console" panose="020B0609040504020204" pitchFamily="49" charset="0"/>
                        <a:ea typeface="宋体" panose="02010600030101010101" pitchFamily="2" charset="-122"/>
                      </a:rPr>
                      <a:t> </a:t>
                    </a:r>
                    <a:r>
                      <a:rPr lang="en-US" altLang="zh-CN">
                        <a:latin typeface="Lucida Console" panose="020B0609040504020204" pitchFamily="49" charset="0"/>
                        <a:ea typeface="宋体" panose="02010600030101010101" pitchFamily="2" charset="-122"/>
                      </a:rPr>
                      <a:t>00H</a:t>
                    </a:r>
                  </a:p>
                </p:txBody>
              </p:sp>
            </p:grpSp>
            <p:grpSp>
              <p:nvGrpSpPr>
                <p:cNvPr id="28700" name="组合 17436"/>
                <p:cNvGrpSpPr/>
                <p:nvPr/>
              </p:nvGrpSpPr>
              <p:grpSpPr>
                <a:xfrm>
                  <a:off x="4176" y="3504"/>
                  <a:ext cx="480" cy="220"/>
                  <a:chOff x="4176" y="2352"/>
                  <a:chExt cx="480" cy="220"/>
                </a:xfrm>
              </p:grpSpPr>
              <p:sp>
                <p:nvSpPr>
                  <p:cNvPr id="28701" name="矩形 17437"/>
                  <p:cNvSpPr/>
                  <p:nvPr/>
                </p:nvSpPr>
                <p:spPr>
                  <a:xfrm>
                    <a:off x="4176" y="2352"/>
                    <a:ext cx="480" cy="192"/>
                  </a:xfrm>
                  <a:prstGeom prst="rect">
                    <a:avLst/>
                  </a:prstGeom>
                  <a:noFill/>
                  <a:ln w="12700" cap="sq" cmpd="sng">
                    <a:solidFill>
                      <a:schemeClr val="bg2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anchor="t"/>
                  <a:lstStyle/>
                  <a:p>
                    <a:endParaRPr lang="zh-CN" altLang="en-US">
                      <a:latin typeface="Lucida Console" panose="020B0609040504020204" pitchFamily="49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8702" name="文本框 17438"/>
                  <p:cNvSpPr txBox="1"/>
                  <p:nvPr/>
                </p:nvSpPr>
                <p:spPr>
                  <a:xfrm>
                    <a:off x="4176" y="2352"/>
                    <a:ext cx="480" cy="220"/>
                  </a:xfrm>
                  <a:prstGeom prst="rect">
                    <a:avLst/>
                  </a:prstGeom>
                  <a:noFill/>
                  <a:ln w="12700" cap="sq" cmpd="sng">
                    <a:solidFill>
                      <a:schemeClr val="bg2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anchor="t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b="0" dirty="0">
                        <a:latin typeface="Lucida Console" panose="020B0609040504020204" pitchFamily="49" charset="0"/>
                        <a:ea typeface="宋体" panose="02010600030101010101" pitchFamily="2" charset="-122"/>
                      </a:rPr>
                      <a:t> </a:t>
                    </a:r>
                    <a:r>
                      <a:rPr lang="en-US" altLang="zh-CN">
                        <a:latin typeface="Lucida Console" panose="020B0609040504020204" pitchFamily="49" charset="0"/>
                        <a:ea typeface="宋体" panose="02010600030101010101" pitchFamily="2" charset="-122"/>
                      </a:rPr>
                      <a:t>00H</a:t>
                    </a:r>
                  </a:p>
                </p:txBody>
              </p:sp>
            </p:grpSp>
            <p:grpSp>
              <p:nvGrpSpPr>
                <p:cNvPr id="28703" name="组合 17439"/>
                <p:cNvGrpSpPr/>
                <p:nvPr/>
              </p:nvGrpSpPr>
              <p:grpSpPr>
                <a:xfrm>
                  <a:off x="4176" y="3696"/>
                  <a:ext cx="480" cy="220"/>
                  <a:chOff x="4176" y="2352"/>
                  <a:chExt cx="480" cy="220"/>
                </a:xfrm>
              </p:grpSpPr>
              <p:sp>
                <p:nvSpPr>
                  <p:cNvPr id="28704" name="矩形 17440"/>
                  <p:cNvSpPr/>
                  <p:nvPr/>
                </p:nvSpPr>
                <p:spPr>
                  <a:xfrm>
                    <a:off x="4176" y="2352"/>
                    <a:ext cx="480" cy="192"/>
                  </a:xfrm>
                  <a:prstGeom prst="rect">
                    <a:avLst/>
                  </a:prstGeom>
                  <a:noFill/>
                  <a:ln w="12700" cap="sq" cmpd="sng">
                    <a:solidFill>
                      <a:schemeClr val="bg2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anchor="t"/>
                  <a:lstStyle/>
                  <a:p>
                    <a:endParaRPr lang="zh-CN" altLang="en-US">
                      <a:latin typeface="Lucida Console" panose="020B0609040504020204" pitchFamily="49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8705" name="文本框 17441"/>
                  <p:cNvSpPr txBox="1"/>
                  <p:nvPr/>
                </p:nvSpPr>
                <p:spPr>
                  <a:xfrm>
                    <a:off x="4176" y="2352"/>
                    <a:ext cx="480" cy="220"/>
                  </a:xfrm>
                  <a:prstGeom prst="rect">
                    <a:avLst/>
                  </a:prstGeom>
                  <a:noFill/>
                  <a:ln w="12700" cap="sq" cmpd="sng">
                    <a:solidFill>
                      <a:schemeClr val="bg2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anchor="t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dirty="0">
                        <a:latin typeface="Lucida Console" panose="020B0609040504020204" pitchFamily="49" charset="0"/>
                        <a:ea typeface="宋体" panose="02010600030101010101" pitchFamily="2" charset="-122"/>
                      </a:rPr>
                      <a:t> </a:t>
                    </a:r>
                    <a:r>
                      <a:rPr lang="en-US" altLang="zh-CN">
                        <a:latin typeface="Lucida Console" panose="020B0609040504020204" pitchFamily="49" charset="0"/>
                        <a:ea typeface="宋体" panose="02010600030101010101" pitchFamily="2" charset="-122"/>
                      </a:rPr>
                      <a:t>01H</a:t>
                    </a:r>
                  </a:p>
                </p:txBody>
              </p:sp>
            </p:grpSp>
            <p:grpSp>
              <p:nvGrpSpPr>
                <p:cNvPr id="28706" name="组合 17442"/>
                <p:cNvGrpSpPr/>
                <p:nvPr/>
              </p:nvGrpSpPr>
              <p:grpSpPr>
                <a:xfrm>
                  <a:off x="4176" y="3888"/>
                  <a:ext cx="480" cy="220"/>
                  <a:chOff x="4176" y="2352"/>
                  <a:chExt cx="480" cy="220"/>
                </a:xfrm>
              </p:grpSpPr>
              <p:sp>
                <p:nvSpPr>
                  <p:cNvPr id="28707" name="矩形 17443"/>
                  <p:cNvSpPr/>
                  <p:nvPr/>
                </p:nvSpPr>
                <p:spPr>
                  <a:xfrm>
                    <a:off x="4176" y="2352"/>
                    <a:ext cx="480" cy="192"/>
                  </a:xfrm>
                  <a:prstGeom prst="rect">
                    <a:avLst/>
                  </a:prstGeom>
                  <a:noFill/>
                  <a:ln w="12700" cap="sq" cmpd="sng">
                    <a:solidFill>
                      <a:schemeClr val="bg2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anchor="t"/>
                  <a:lstStyle/>
                  <a:p>
                    <a:endParaRPr lang="zh-CN" altLang="en-US">
                      <a:latin typeface="Lucida Console" panose="020B0609040504020204" pitchFamily="49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8708" name="文本框 17444"/>
                  <p:cNvSpPr txBox="1"/>
                  <p:nvPr/>
                </p:nvSpPr>
                <p:spPr>
                  <a:xfrm>
                    <a:off x="4176" y="2352"/>
                    <a:ext cx="480" cy="220"/>
                  </a:xfrm>
                  <a:prstGeom prst="rect">
                    <a:avLst/>
                  </a:prstGeom>
                  <a:noFill/>
                  <a:ln w="12700" cap="sq" cmpd="sng">
                    <a:solidFill>
                      <a:schemeClr val="bg2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anchor="t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b="0">
                        <a:latin typeface="Lucida Console" panose="020B0609040504020204" pitchFamily="49" charset="0"/>
                        <a:ea typeface="宋体" panose="02010600030101010101" pitchFamily="2" charset="-122"/>
                      </a:rPr>
                      <a:t> </a:t>
                    </a:r>
                    <a:r>
                      <a:rPr lang="en-US" altLang="zh-CN">
                        <a:latin typeface="Lucida Console" panose="020B0609040504020204" pitchFamily="49" charset="0"/>
                        <a:ea typeface="宋体" panose="02010600030101010101" pitchFamily="2" charset="-122"/>
                      </a:rPr>
                      <a:t>FBH</a:t>
                    </a:r>
                  </a:p>
                </p:txBody>
              </p:sp>
            </p:grpSp>
          </p:grpSp>
          <p:grpSp>
            <p:nvGrpSpPr>
              <p:cNvPr id="28709" name="组合 17445"/>
              <p:cNvGrpSpPr/>
              <p:nvPr/>
            </p:nvGrpSpPr>
            <p:grpSpPr>
              <a:xfrm>
                <a:off x="4176" y="3648"/>
                <a:ext cx="480" cy="220"/>
                <a:chOff x="4176" y="2352"/>
                <a:chExt cx="480" cy="220"/>
              </a:xfrm>
            </p:grpSpPr>
            <p:sp>
              <p:nvSpPr>
                <p:cNvPr id="28710" name="矩形 17446"/>
                <p:cNvSpPr/>
                <p:nvPr/>
              </p:nvSpPr>
              <p:spPr>
                <a:xfrm>
                  <a:off x="4176" y="2352"/>
                  <a:ext cx="480" cy="192"/>
                </a:xfrm>
                <a:prstGeom prst="rect">
                  <a:avLst/>
                </a:prstGeom>
                <a:noFill/>
                <a:ln w="12700" cap="sq" cmpd="sng">
                  <a:solidFill>
                    <a:schemeClr val="bg2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 anchor="t"/>
                <a:lstStyle/>
                <a:p>
                  <a:endParaRPr lang="zh-CN" altLang="en-US">
                    <a:latin typeface="Lucida Console" panose="020B0609040504020204" pitchFamily="49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711" name="文本框 17447"/>
                <p:cNvSpPr txBox="1"/>
                <p:nvPr/>
              </p:nvSpPr>
              <p:spPr>
                <a:xfrm>
                  <a:off x="4176" y="2352"/>
                  <a:ext cx="480" cy="220"/>
                </a:xfrm>
                <a:prstGeom prst="rect">
                  <a:avLst/>
                </a:prstGeom>
                <a:noFill/>
                <a:ln w="12700" cap="sq" cmpd="sng">
                  <a:solidFill>
                    <a:schemeClr val="bg2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0">
                      <a:latin typeface="Lucida Console" panose="020B0609040504020204" pitchFamily="49" charset="0"/>
                      <a:ea typeface="宋体" panose="02010600030101010101" pitchFamily="2" charset="-122"/>
                    </a:rPr>
                    <a:t> </a:t>
                  </a:r>
                  <a:r>
                    <a:rPr lang="en-US" altLang="zh-CN">
                      <a:latin typeface="Lucida Console" panose="020B0609040504020204" pitchFamily="49" charset="0"/>
                      <a:ea typeface="宋体" panose="02010600030101010101" pitchFamily="2" charset="-122"/>
                    </a:rPr>
                    <a:t>FFH</a:t>
                  </a:r>
                </a:p>
              </p:txBody>
            </p:sp>
          </p:grpSp>
          <p:grpSp>
            <p:nvGrpSpPr>
              <p:cNvPr id="28712" name="组合 17448"/>
              <p:cNvGrpSpPr/>
              <p:nvPr/>
            </p:nvGrpSpPr>
            <p:grpSpPr>
              <a:xfrm>
                <a:off x="4176" y="3840"/>
                <a:ext cx="480" cy="220"/>
                <a:chOff x="4176" y="2352"/>
                <a:chExt cx="480" cy="220"/>
              </a:xfrm>
            </p:grpSpPr>
            <p:sp>
              <p:nvSpPr>
                <p:cNvPr id="28713" name="矩形 17449"/>
                <p:cNvSpPr/>
                <p:nvPr/>
              </p:nvSpPr>
              <p:spPr>
                <a:xfrm>
                  <a:off x="4176" y="2352"/>
                  <a:ext cx="480" cy="192"/>
                </a:xfrm>
                <a:prstGeom prst="rect">
                  <a:avLst/>
                </a:prstGeom>
                <a:noFill/>
                <a:ln w="12700" cap="sq" cmpd="sng">
                  <a:solidFill>
                    <a:schemeClr val="bg2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 anchor="t"/>
                <a:lstStyle/>
                <a:p>
                  <a:endParaRPr lang="zh-CN" altLang="en-US">
                    <a:latin typeface="Lucida Console" panose="020B0609040504020204" pitchFamily="49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714" name="文本框 17450"/>
                <p:cNvSpPr txBox="1"/>
                <p:nvPr/>
              </p:nvSpPr>
              <p:spPr>
                <a:xfrm>
                  <a:off x="4176" y="2352"/>
                  <a:ext cx="480" cy="220"/>
                </a:xfrm>
                <a:prstGeom prst="rect">
                  <a:avLst/>
                </a:prstGeom>
                <a:noFill/>
                <a:ln w="12700" cap="sq" cmpd="sng">
                  <a:solidFill>
                    <a:schemeClr val="bg2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0">
                      <a:latin typeface="Lucida Console" panose="020B0609040504020204" pitchFamily="49" charset="0"/>
                      <a:ea typeface="宋体" panose="02010600030101010101" pitchFamily="2" charset="-122"/>
                    </a:rPr>
                    <a:t>  </a:t>
                  </a:r>
                  <a:r>
                    <a:rPr lang="en-US" altLang="zh-CN">
                      <a:latin typeface="Lucida Console" panose="020B0609040504020204" pitchFamily="49" charset="0"/>
                      <a:ea typeface="宋体" panose="02010600030101010101" pitchFamily="2" charset="-122"/>
                    </a:rPr>
                    <a:t>-</a:t>
                  </a:r>
                </a:p>
              </p:txBody>
            </p:sp>
          </p:grpSp>
        </p:grpSp>
        <p:sp>
          <p:nvSpPr>
            <p:cNvPr id="28715" name="直接连接符 17451"/>
            <p:cNvSpPr/>
            <p:nvPr/>
          </p:nvSpPr>
          <p:spPr>
            <a:xfrm>
              <a:off x="4992" y="1440"/>
              <a:ext cx="0" cy="24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716" name="直接连接符 17452"/>
            <p:cNvSpPr/>
            <p:nvPr/>
          </p:nvSpPr>
          <p:spPr>
            <a:xfrm>
              <a:off x="4512" y="1440"/>
              <a:ext cx="0" cy="24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717" name="直接连接符 17453"/>
            <p:cNvSpPr/>
            <p:nvPr/>
          </p:nvSpPr>
          <p:spPr>
            <a:xfrm>
              <a:off x="4992" y="3936"/>
              <a:ext cx="0" cy="24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718" name="直接连接符 17454"/>
            <p:cNvSpPr/>
            <p:nvPr/>
          </p:nvSpPr>
          <p:spPr>
            <a:xfrm>
              <a:off x="4512" y="3936"/>
              <a:ext cx="0" cy="24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28719" name="文本框 17455"/>
          <p:cNvSpPr txBox="1"/>
          <p:nvPr/>
        </p:nvSpPr>
        <p:spPr>
          <a:xfrm>
            <a:off x="5562600" y="2590800"/>
            <a:ext cx="1676400" cy="3365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DATA_BYTE 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endParaRPr lang="en-US" altLang="zh-CN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28720" name="文本框 17456"/>
          <p:cNvSpPr txBox="1"/>
          <p:nvPr/>
        </p:nvSpPr>
        <p:spPr>
          <a:xfrm>
            <a:off x="5486400" y="3810000"/>
            <a:ext cx="1676400" cy="3365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DATA_WORD 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endParaRPr lang="en-US" altLang="zh-CN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28721" name="文本框 17457"/>
          <p:cNvSpPr txBox="1"/>
          <p:nvPr/>
        </p:nvSpPr>
        <p:spPr>
          <a:xfrm>
            <a:off x="1042988" y="4005263"/>
            <a:ext cx="12192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例：</a:t>
            </a: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文本框 18433"/>
          <p:cNvSpPr txBox="1"/>
          <p:nvPr/>
        </p:nvSpPr>
        <p:spPr>
          <a:xfrm>
            <a:off x="1905000" y="914400"/>
            <a:ext cx="3657600" cy="11874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just" eaLnBrk="0" hangingPunct="0">
              <a:lnSpc>
                <a:spcPct val="120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ARRAY  DB  ‘HELLO’</a:t>
            </a: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 DB  ‘AB’</a:t>
            </a: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 DW  ‘AB’     </a:t>
            </a:r>
          </a:p>
        </p:txBody>
      </p:sp>
      <p:grpSp>
        <p:nvGrpSpPr>
          <p:cNvPr id="29698" name="组合 18434"/>
          <p:cNvGrpSpPr/>
          <p:nvPr/>
        </p:nvGrpSpPr>
        <p:grpSpPr>
          <a:xfrm>
            <a:off x="7010400" y="914400"/>
            <a:ext cx="762000" cy="2787650"/>
            <a:chOff x="4176" y="2352"/>
            <a:chExt cx="480" cy="1756"/>
          </a:xfrm>
        </p:grpSpPr>
        <p:grpSp>
          <p:nvGrpSpPr>
            <p:cNvPr id="29699" name="组合 18435"/>
            <p:cNvGrpSpPr/>
            <p:nvPr/>
          </p:nvGrpSpPr>
          <p:grpSpPr>
            <a:xfrm>
              <a:off x="4176" y="2352"/>
              <a:ext cx="480" cy="220"/>
              <a:chOff x="4176" y="2352"/>
              <a:chExt cx="480" cy="220"/>
            </a:xfrm>
          </p:grpSpPr>
          <p:sp>
            <p:nvSpPr>
              <p:cNvPr id="29700" name="矩形 18436"/>
              <p:cNvSpPr/>
              <p:nvPr/>
            </p:nvSpPr>
            <p:spPr>
              <a:xfrm>
                <a:off x="4176" y="2352"/>
                <a:ext cx="480" cy="192"/>
              </a:xfrm>
              <a:prstGeom prst="rect">
                <a:avLst/>
              </a:prstGeom>
              <a:noFill/>
              <a:ln w="1270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endParaRPr lang="zh-CN" altLang="en-US">
                  <a:latin typeface="Lucida Console" panose="020B06090405040202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01" name="文本框 18437"/>
              <p:cNvSpPr txBox="1"/>
              <p:nvPr/>
            </p:nvSpPr>
            <p:spPr>
              <a:xfrm>
                <a:off x="4176" y="2352"/>
                <a:ext cx="480" cy="220"/>
              </a:xfrm>
              <a:prstGeom prst="rect">
                <a:avLst/>
              </a:prstGeom>
              <a:noFill/>
              <a:ln w="1270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latin typeface="Lucida Console" panose="020B0609040504020204" pitchFamily="49" charset="0"/>
                    <a:ea typeface="宋体" panose="02010600030101010101" pitchFamily="2" charset="-122"/>
                  </a:rPr>
                  <a:t> </a:t>
                </a:r>
                <a:r>
                  <a:rPr lang="en-US" altLang="zh-CN">
                    <a:latin typeface="Lucida Console" panose="020B0609040504020204" pitchFamily="49" charset="0"/>
                    <a:ea typeface="宋体" panose="02010600030101010101" pitchFamily="2" charset="-122"/>
                  </a:rPr>
                  <a:t>48H</a:t>
                </a:r>
              </a:p>
            </p:txBody>
          </p:sp>
        </p:grpSp>
        <p:grpSp>
          <p:nvGrpSpPr>
            <p:cNvPr id="29702" name="组合 18438"/>
            <p:cNvGrpSpPr/>
            <p:nvPr/>
          </p:nvGrpSpPr>
          <p:grpSpPr>
            <a:xfrm>
              <a:off x="4176" y="2544"/>
              <a:ext cx="480" cy="220"/>
              <a:chOff x="4176" y="2352"/>
              <a:chExt cx="480" cy="220"/>
            </a:xfrm>
          </p:grpSpPr>
          <p:sp>
            <p:nvSpPr>
              <p:cNvPr id="29703" name="矩形 18439"/>
              <p:cNvSpPr/>
              <p:nvPr/>
            </p:nvSpPr>
            <p:spPr>
              <a:xfrm>
                <a:off x="4176" y="2352"/>
                <a:ext cx="480" cy="192"/>
              </a:xfrm>
              <a:prstGeom prst="rect">
                <a:avLst/>
              </a:prstGeom>
              <a:noFill/>
              <a:ln w="1270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endParaRPr lang="zh-CN" altLang="en-US">
                  <a:latin typeface="Lucida Console" panose="020B06090405040202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04" name="文本框 18440"/>
              <p:cNvSpPr txBox="1"/>
              <p:nvPr/>
            </p:nvSpPr>
            <p:spPr>
              <a:xfrm>
                <a:off x="4176" y="2352"/>
                <a:ext cx="480" cy="220"/>
              </a:xfrm>
              <a:prstGeom prst="rect">
                <a:avLst/>
              </a:prstGeom>
              <a:noFill/>
              <a:ln w="1270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latin typeface="Lucida Console" panose="020B0609040504020204" pitchFamily="49" charset="0"/>
                    <a:ea typeface="宋体" panose="02010600030101010101" pitchFamily="2" charset="-122"/>
                  </a:rPr>
                  <a:t> </a:t>
                </a:r>
                <a:r>
                  <a:rPr lang="en-US" altLang="zh-CN">
                    <a:latin typeface="Lucida Console" panose="020B0609040504020204" pitchFamily="49" charset="0"/>
                    <a:ea typeface="宋体" panose="02010600030101010101" pitchFamily="2" charset="-122"/>
                  </a:rPr>
                  <a:t>45H</a:t>
                </a:r>
              </a:p>
            </p:txBody>
          </p:sp>
        </p:grpSp>
        <p:grpSp>
          <p:nvGrpSpPr>
            <p:cNvPr id="29705" name="组合 18441"/>
            <p:cNvGrpSpPr/>
            <p:nvPr/>
          </p:nvGrpSpPr>
          <p:grpSpPr>
            <a:xfrm>
              <a:off x="4176" y="2736"/>
              <a:ext cx="480" cy="220"/>
              <a:chOff x="4176" y="2352"/>
              <a:chExt cx="480" cy="220"/>
            </a:xfrm>
          </p:grpSpPr>
          <p:sp>
            <p:nvSpPr>
              <p:cNvPr id="29706" name="矩形 18442"/>
              <p:cNvSpPr/>
              <p:nvPr/>
            </p:nvSpPr>
            <p:spPr>
              <a:xfrm>
                <a:off x="4176" y="2352"/>
                <a:ext cx="480" cy="192"/>
              </a:xfrm>
              <a:prstGeom prst="rect">
                <a:avLst/>
              </a:prstGeom>
              <a:noFill/>
              <a:ln w="1270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endParaRPr lang="zh-CN" altLang="en-US">
                  <a:latin typeface="Lucida Console" panose="020B06090405040202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07" name="文本框 18443"/>
              <p:cNvSpPr txBox="1"/>
              <p:nvPr/>
            </p:nvSpPr>
            <p:spPr>
              <a:xfrm>
                <a:off x="4176" y="2352"/>
                <a:ext cx="480" cy="220"/>
              </a:xfrm>
              <a:prstGeom prst="rect">
                <a:avLst/>
              </a:prstGeom>
              <a:noFill/>
              <a:ln w="1270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latin typeface="Lucida Console" panose="020B0609040504020204" pitchFamily="49" charset="0"/>
                    <a:ea typeface="宋体" panose="02010600030101010101" pitchFamily="2" charset="-122"/>
                  </a:rPr>
                  <a:t> </a:t>
                </a:r>
                <a:r>
                  <a:rPr lang="en-US" altLang="zh-CN">
                    <a:latin typeface="Lucida Console" panose="020B0609040504020204" pitchFamily="49" charset="0"/>
                    <a:ea typeface="宋体" panose="02010600030101010101" pitchFamily="2" charset="-122"/>
                  </a:rPr>
                  <a:t>4CH</a:t>
                </a:r>
              </a:p>
            </p:txBody>
          </p:sp>
        </p:grpSp>
        <p:grpSp>
          <p:nvGrpSpPr>
            <p:cNvPr id="29708" name="组合 18444"/>
            <p:cNvGrpSpPr/>
            <p:nvPr/>
          </p:nvGrpSpPr>
          <p:grpSpPr>
            <a:xfrm>
              <a:off x="4176" y="2928"/>
              <a:ext cx="480" cy="220"/>
              <a:chOff x="4176" y="2352"/>
              <a:chExt cx="480" cy="220"/>
            </a:xfrm>
          </p:grpSpPr>
          <p:sp>
            <p:nvSpPr>
              <p:cNvPr id="29709" name="矩形 18445"/>
              <p:cNvSpPr/>
              <p:nvPr/>
            </p:nvSpPr>
            <p:spPr>
              <a:xfrm>
                <a:off x="4176" y="2352"/>
                <a:ext cx="480" cy="192"/>
              </a:xfrm>
              <a:prstGeom prst="rect">
                <a:avLst/>
              </a:prstGeom>
              <a:noFill/>
              <a:ln w="1270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endParaRPr lang="zh-CN" altLang="en-US">
                  <a:latin typeface="Lucida Console" panose="020B06090405040202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10" name="文本框 18446"/>
              <p:cNvSpPr txBox="1"/>
              <p:nvPr/>
            </p:nvSpPr>
            <p:spPr>
              <a:xfrm>
                <a:off x="4176" y="2352"/>
                <a:ext cx="480" cy="220"/>
              </a:xfrm>
              <a:prstGeom prst="rect">
                <a:avLst/>
              </a:prstGeom>
              <a:noFill/>
              <a:ln w="1270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latin typeface="Lucida Console" panose="020B0609040504020204" pitchFamily="49" charset="0"/>
                    <a:ea typeface="宋体" panose="02010600030101010101" pitchFamily="2" charset="-122"/>
                  </a:rPr>
                  <a:t> </a:t>
                </a:r>
                <a:r>
                  <a:rPr lang="en-US" altLang="zh-CN">
                    <a:latin typeface="Lucida Console" panose="020B0609040504020204" pitchFamily="49" charset="0"/>
                    <a:ea typeface="宋体" panose="02010600030101010101" pitchFamily="2" charset="-122"/>
                  </a:rPr>
                  <a:t>4CH</a:t>
                </a:r>
              </a:p>
            </p:txBody>
          </p:sp>
        </p:grpSp>
        <p:grpSp>
          <p:nvGrpSpPr>
            <p:cNvPr id="29711" name="组合 18447"/>
            <p:cNvGrpSpPr/>
            <p:nvPr/>
          </p:nvGrpSpPr>
          <p:grpSpPr>
            <a:xfrm>
              <a:off x="4176" y="3120"/>
              <a:ext cx="480" cy="220"/>
              <a:chOff x="4176" y="2352"/>
              <a:chExt cx="480" cy="220"/>
            </a:xfrm>
          </p:grpSpPr>
          <p:sp>
            <p:nvSpPr>
              <p:cNvPr id="29712" name="矩形 18448"/>
              <p:cNvSpPr/>
              <p:nvPr/>
            </p:nvSpPr>
            <p:spPr>
              <a:xfrm>
                <a:off x="4176" y="2352"/>
                <a:ext cx="480" cy="192"/>
              </a:xfrm>
              <a:prstGeom prst="rect">
                <a:avLst/>
              </a:prstGeom>
              <a:noFill/>
              <a:ln w="1270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endParaRPr lang="zh-CN" altLang="en-US">
                  <a:latin typeface="Lucida Console" panose="020B06090405040202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13" name="文本框 18449"/>
              <p:cNvSpPr txBox="1"/>
              <p:nvPr/>
            </p:nvSpPr>
            <p:spPr>
              <a:xfrm>
                <a:off x="4176" y="2352"/>
                <a:ext cx="480" cy="220"/>
              </a:xfrm>
              <a:prstGeom prst="rect">
                <a:avLst/>
              </a:prstGeom>
              <a:noFill/>
              <a:ln w="1270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latin typeface="Lucida Console" panose="020B0609040504020204" pitchFamily="49" charset="0"/>
                    <a:ea typeface="宋体" panose="02010600030101010101" pitchFamily="2" charset="-122"/>
                  </a:rPr>
                  <a:t> </a:t>
                </a:r>
                <a:r>
                  <a:rPr lang="en-US" altLang="zh-CN">
                    <a:latin typeface="Lucida Console" panose="020B0609040504020204" pitchFamily="49" charset="0"/>
                    <a:ea typeface="宋体" panose="02010600030101010101" pitchFamily="2" charset="-122"/>
                  </a:rPr>
                  <a:t>4FH</a:t>
                </a:r>
              </a:p>
            </p:txBody>
          </p:sp>
        </p:grpSp>
        <p:grpSp>
          <p:nvGrpSpPr>
            <p:cNvPr id="29714" name="组合 18450"/>
            <p:cNvGrpSpPr/>
            <p:nvPr/>
          </p:nvGrpSpPr>
          <p:grpSpPr>
            <a:xfrm>
              <a:off x="4176" y="3312"/>
              <a:ext cx="480" cy="220"/>
              <a:chOff x="4176" y="2352"/>
              <a:chExt cx="480" cy="220"/>
            </a:xfrm>
          </p:grpSpPr>
          <p:sp>
            <p:nvSpPr>
              <p:cNvPr id="29715" name="矩形 18451"/>
              <p:cNvSpPr/>
              <p:nvPr/>
            </p:nvSpPr>
            <p:spPr>
              <a:xfrm>
                <a:off x="4176" y="2352"/>
                <a:ext cx="480" cy="192"/>
              </a:xfrm>
              <a:prstGeom prst="rect">
                <a:avLst/>
              </a:prstGeom>
              <a:noFill/>
              <a:ln w="1270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endParaRPr lang="zh-CN" altLang="en-US">
                  <a:latin typeface="Lucida Console" panose="020B06090405040202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16" name="文本框 18452"/>
              <p:cNvSpPr txBox="1"/>
              <p:nvPr/>
            </p:nvSpPr>
            <p:spPr>
              <a:xfrm>
                <a:off x="4176" y="2352"/>
                <a:ext cx="480" cy="220"/>
              </a:xfrm>
              <a:prstGeom prst="rect">
                <a:avLst/>
              </a:prstGeom>
              <a:noFill/>
              <a:ln w="1270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latin typeface="Lucida Console" panose="020B0609040504020204" pitchFamily="49" charset="0"/>
                    <a:ea typeface="宋体" panose="02010600030101010101" pitchFamily="2" charset="-122"/>
                  </a:rPr>
                  <a:t> </a:t>
                </a:r>
                <a:r>
                  <a:rPr lang="en-US" altLang="zh-CN">
                    <a:latin typeface="Lucida Console" panose="020B0609040504020204" pitchFamily="49" charset="0"/>
                    <a:ea typeface="宋体" panose="02010600030101010101" pitchFamily="2" charset="-122"/>
                  </a:rPr>
                  <a:t>41H</a:t>
                </a:r>
              </a:p>
            </p:txBody>
          </p:sp>
        </p:grpSp>
        <p:grpSp>
          <p:nvGrpSpPr>
            <p:cNvPr id="29717" name="组合 18453"/>
            <p:cNvGrpSpPr/>
            <p:nvPr/>
          </p:nvGrpSpPr>
          <p:grpSpPr>
            <a:xfrm>
              <a:off x="4176" y="3504"/>
              <a:ext cx="480" cy="220"/>
              <a:chOff x="4176" y="2352"/>
              <a:chExt cx="480" cy="220"/>
            </a:xfrm>
          </p:grpSpPr>
          <p:sp>
            <p:nvSpPr>
              <p:cNvPr id="29718" name="矩形 18454"/>
              <p:cNvSpPr/>
              <p:nvPr/>
            </p:nvSpPr>
            <p:spPr>
              <a:xfrm>
                <a:off x="4176" y="2352"/>
                <a:ext cx="480" cy="192"/>
              </a:xfrm>
              <a:prstGeom prst="rect">
                <a:avLst/>
              </a:prstGeom>
              <a:noFill/>
              <a:ln w="1270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endParaRPr lang="zh-CN" altLang="en-US">
                  <a:latin typeface="Lucida Console" panose="020B06090405040202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19" name="文本框 18455"/>
              <p:cNvSpPr txBox="1"/>
              <p:nvPr/>
            </p:nvSpPr>
            <p:spPr>
              <a:xfrm>
                <a:off x="4176" y="2352"/>
                <a:ext cx="480" cy="220"/>
              </a:xfrm>
              <a:prstGeom prst="rect">
                <a:avLst/>
              </a:prstGeom>
              <a:noFill/>
              <a:ln w="1270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latin typeface="Lucida Console" panose="020B0609040504020204" pitchFamily="49" charset="0"/>
                    <a:ea typeface="宋体" panose="02010600030101010101" pitchFamily="2" charset="-122"/>
                  </a:rPr>
                  <a:t> </a:t>
                </a:r>
                <a:r>
                  <a:rPr lang="en-US" altLang="zh-CN">
                    <a:latin typeface="Lucida Console" panose="020B0609040504020204" pitchFamily="49" charset="0"/>
                    <a:ea typeface="宋体" panose="02010600030101010101" pitchFamily="2" charset="-122"/>
                  </a:rPr>
                  <a:t>42H</a:t>
                </a:r>
              </a:p>
            </p:txBody>
          </p:sp>
        </p:grpSp>
        <p:grpSp>
          <p:nvGrpSpPr>
            <p:cNvPr id="29720" name="组合 18456"/>
            <p:cNvGrpSpPr/>
            <p:nvPr/>
          </p:nvGrpSpPr>
          <p:grpSpPr>
            <a:xfrm>
              <a:off x="4176" y="3696"/>
              <a:ext cx="480" cy="220"/>
              <a:chOff x="4176" y="2352"/>
              <a:chExt cx="480" cy="220"/>
            </a:xfrm>
          </p:grpSpPr>
          <p:sp>
            <p:nvSpPr>
              <p:cNvPr id="29721" name="矩形 18457"/>
              <p:cNvSpPr/>
              <p:nvPr/>
            </p:nvSpPr>
            <p:spPr>
              <a:xfrm>
                <a:off x="4176" y="2352"/>
                <a:ext cx="480" cy="192"/>
              </a:xfrm>
              <a:prstGeom prst="rect">
                <a:avLst/>
              </a:prstGeom>
              <a:noFill/>
              <a:ln w="1270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endParaRPr lang="zh-CN" altLang="en-US">
                  <a:latin typeface="Lucida Console" panose="020B06090405040202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22" name="文本框 18458"/>
              <p:cNvSpPr txBox="1"/>
              <p:nvPr/>
            </p:nvSpPr>
            <p:spPr>
              <a:xfrm>
                <a:off x="4176" y="2352"/>
                <a:ext cx="480" cy="220"/>
              </a:xfrm>
              <a:prstGeom prst="rect">
                <a:avLst/>
              </a:prstGeom>
              <a:noFill/>
              <a:ln w="1270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latin typeface="Lucida Console" panose="020B0609040504020204" pitchFamily="49" charset="0"/>
                    <a:ea typeface="宋体" panose="02010600030101010101" pitchFamily="2" charset="-122"/>
                  </a:rPr>
                  <a:t> </a:t>
                </a:r>
                <a:r>
                  <a:rPr lang="en-US" altLang="zh-CN">
                    <a:latin typeface="Lucida Console" panose="020B0609040504020204" pitchFamily="49" charset="0"/>
                    <a:ea typeface="宋体" panose="02010600030101010101" pitchFamily="2" charset="-122"/>
                  </a:rPr>
                  <a:t>42H</a:t>
                </a:r>
              </a:p>
            </p:txBody>
          </p:sp>
        </p:grpSp>
        <p:grpSp>
          <p:nvGrpSpPr>
            <p:cNvPr id="29723" name="组合 18459"/>
            <p:cNvGrpSpPr/>
            <p:nvPr/>
          </p:nvGrpSpPr>
          <p:grpSpPr>
            <a:xfrm>
              <a:off x="4176" y="3888"/>
              <a:ext cx="480" cy="220"/>
              <a:chOff x="4176" y="2352"/>
              <a:chExt cx="480" cy="220"/>
            </a:xfrm>
          </p:grpSpPr>
          <p:sp>
            <p:nvSpPr>
              <p:cNvPr id="29724" name="矩形 18460"/>
              <p:cNvSpPr/>
              <p:nvPr/>
            </p:nvSpPr>
            <p:spPr>
              <a:xfrm>
                <a:off x="4176" y="2352"/>
                <a:ext cx="480" cy="192"/>
              </a:xfrm>
              <a:prstGeom prst="rect">
                <a:avLst/>
              </a:prstGeom>
              <a:noFill/>
              <a:ln w="1270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endParaRPr lang="zh-CN" altLang="en-US">
                  <a:latin typeface="Lucida Console" panose="020B06090405040202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25" name="文本框 18461"/>
              <p:cNvSpPr txBox="1"/>
              <p:nvPr/>
            </p:nvSpPr>
            <p:spPr>
              <a:xfrm>
                <a:off x="4176" y="2352"/>
                <a:ext cx="480" cy="220"/>
              </a:xfrm>
              <a:prstGeom prst="rect">
                <a:avLst/>
              </a:prstGeom>
              <a:noFill/>
              <a:ln w="1270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Lucida Console" panose="020B0609040504020204" pitchFamily="49" charset="0"/>
                    <a:ea typeface="宋体" panose="02010600030101010101" pitchFamily="2" charset="-122"/>
                  </a:rPr>
                  <a:t> 41H</a:t>
                </a:r>
              </a:p>
            </p:txBody>
          </p:sp>
        </p:grpSp>
      </p:grpSp>
      <p:sp>
        <p:nvSpPr>
          <p:cNvPr id="29726" name="直接连接符 18462"/>
          <p:cNvSpPr/>
          <p:nvPr/>
        </p:nvSpPr>
        <p:spPr>
          <a:xfrm>
            <a:off x="7772400" y="609600"/>
            <a:ext cx="0" cy="3810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27" name="直接连接符 18463"/>
          <p:cNvSpPr/>
          <p:nvPr/>
        </p:nvSpPr>
        <p:spPr>
          <a:xfrm>
            <a:off x="7010400" y="609600"/>
            <a:ext cx="0" cy="3810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28" name="直接连接符 18464"/>
          <p:cNvSpPr/>
          <p:nvPr/>
        </p:nvSpPr>
        <p:spPr>
          <a:xfrm>
            <a:off x="7772400" y="3657600"/>
            <a:ext cx="0" cy="3810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29" name="直接连接符 18465"/>
          <p:cNvSpPr/>
          <p:nvPr/>
        </p:nvSpPr>
        <p:spPr>
          <a:xfrm>
            <a:off x="7010400" y="3657600"/>
            <a:ext cx="0" cy="3810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30" name="文本框 18466"/>
          <p:cNvSpPr txBox="1"/>
          <p:nvPr/>
        </p:nvSpPr>
        <p:spPr>
          <a:xfrm>
            <a:off x="5486400" y="914400"/>
            <a:ext cx="1676400" cy="3365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Lucida Console" panose="020B0609040504020204" pitchFamily="49" charset="0"/>
                <a:ea typeface="宋体" panose="02010600030101010101" pitchFamily="2" charset="-122"/>
              </a:rPr>
              <a:t>    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ARRAY 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endParaRPr lang="en-US" altLang="zh-CN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8468" name="矩形 18467"/>
          <p:cNvSpPr/>
          <p:nvPr/>
        </p:nvSpPr>
        <p:spPr>
          <a:xfrm>
            <a:off x="1752600" y="3581400"/>
            <a:ext cx="5334000" cy="26479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PAR1  DW  100,200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PAR2  DW  300,400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ADDR_TABLE  DW  PAR1,PAR2</a:t>
            </a:r>
          </a:p>
          <a:p>
            <a:pPr eaLnBrk="0" hangingPunct="0">
              <a:lnSpc>
                <a:spcPct val="120000"/>
              </a:lnSpc>
            </a:pPr>
            <a:endParaRPr lang="en-US" altLang="zh-CN" sz="2000" b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endParaRPr lang="en-US" altLang="zh-CN" sz="2000" b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VAR  DB  100 DUP (?)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DB  2 DUP (0,2 DUP(1,2),3)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文本框 19457"/>
          <p:cNvSpPr txBox="1"/>
          <p:nvPr/>
        </p:nvSpPr>
        <p:spPr>
          <a:xfrm>
            <a:off x="1905000" y="685800"/>
            <a:ext cx="6172200" cy="435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 eaLnBrk="0" hangingPunct="0"/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OPER1  DB  ?, ?</a:t>
            </a:r>
          </a:p>
          <a:p>
            <a:pPr algn="just" eaLnBrk="0" hangingPunct="0"/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OPER2  DW  ?, ?</a:t>
            </a:r>
          </a:p>
          <a:p>
            <a:pPr algn="just" eaLnBrk="0" hangingPunct="0"/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 ……</a:t>
            </a:r>
          </a:p>
          <a:p>
            <a:pPr algn="just" eaLnBrk="0" hangingPunct="0"/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 MOV  OPER1, 0   </a:t>
            </a:r>
            <a:r>
              <a:rPr lang="en-US" altLang="zh-CN" sz="1800" b="0" dirty="0">
                <a:latin typeface="楷体_GB2312" pitchFamily="49" charset="-122"/>
                <a:ea typeface="楷体_GB2312" pitchFamily="49" charset="-122"/>
              </a:rPr>
              <a:t>;</a:t>
            </a:r>
            <a:r>
              <a:rPr lang="zh-CN" altLang="en-US" sz="1800" b="0" dirty="0">
                <a:latin typeface="楷体_GB2312" pitchFamily="49" charset="-122"/>
                <a:ea typeface="楷体_GB2312" pitchFamily="49" charset="-122"/>
              </a:rPr>
              <a:t>字节指令</a:t>
            </a:r>
          </a:p>
          <a:p>
            <a:pPr algn="just" eaLnBrk="0" hangingPunct="0"/>
            <a:r>
              <a:rPr lang="zh-CN" altLang="en-US" sz="2000" b="0" dirty="0">
                <a:latin typeface="Lucida Console" panose="020B0609040504020204" pitchFamily="49" charset="0"/>
                <a:ea typeface="宋体" panose="02010600030101010101" pitchFamily="2" charset="-122"/>
              </a:rPr>
              <a:t>       </a:t>
            </a: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MOV  OPER2, 0   </a:t>
            </a:r>
            <a:r>
              <a:rPr lang="en-US" altLang="zh-CN" sz="1800" b="0" dirty="0">
                <a:latin typeface="楷体_GB2312" pitchFamily="49" charset="-122"/>
                <a:ea typeface="楷体_GB2312" pitchFamily="49" charset="-122"/>
              </a:rPr>
              <a:t>;</a:t>
            </a:r>
            <a:r>
              <a:rPr lang="zh-CN" altLang="en-US" sz="1800" b="0" dirty="0">
                <a:latin typeface="楷体_GB2312" pitchFamily="49" charset="-122"/>
                <a:ea typeface="楷体_GB2312" pitchFamily="49" charset="-122"/>
              </a:rPr>
              <a:t>字指令</a:t>
            </a:r>
          </a:p>
          <a:p>
            <a:pPr algn="just" eaLnBrk="0" hangingPunct="0"/>
            <a:endParaRPr lang="zh-CN" altLang="en-US" sz="2000" b="0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OPER1  DB  1, 2</a:t>
            </a:r>
          </a:p>
          <a:p>
            <a:pPr algn="just" eaLnBrk="0" hangingPunct="0"/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OPER2  DW  1234H, 5678H</a:t>
            </a:r>
          </a:p>
          <a:p>
            <a:pPr algn="just" eaLnBrk="0" hangingPunct="0"/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 ……</a:t>
            </a:r>
          </a:p>
          <a:p>
            <a:pPr algn="just" eaLnBrk="0" hangingPunct="0"/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 MOV  AX, OPER1+1  ×</a:t>
            </a:r>
          </a:p>
          <a:p>
            <a:pPr algn="just" eaLnBrk="0" hangingPunct="0"/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 MOV  AL, OPER2    ×  </a:t>
            </a:r>
            <a:r>
              <a:rPr lang="zh-CN" altLang="en-US" sz="2000" b="0" dirty="0">
                <a:latin typeface="Lucida Console" panose="020B0609040504020204" pitchFamily="49" charset="0"/>
                <a:ea typeface="楷体_GB2312" pitchFamily="49" charset="-122"/>
              </a:rPr>
              <a:t>类型不匹配</a:t>
            </a:r>
            <a:endParaRPr lang="zh-CN" altLang="en-US" sz="2000" b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indent="0" eaLnBrk="0" hangingPunct="0"/>
            <a:r>
              <a:rPr lang="zh-CN" altLang="en-US" sz="2000" b="0" i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</a:p>
          <a:p>
            <a:pPr lvl="1" indent="0" eaLnBrk="0" hangingPunct="0"/>
            <a:r>
              <a:rPr lang="zh-CN" altLang="en-US" sz="2000" b="0" i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MOV  AX, </a:t>
            </a:r>
            <a:r>
              <a:rPr lang="en-US" altLang="zh-CN" sz="2000" i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WORD PTR</a:t>
            </a:r>
            <a:r>
              <a:rPr lang="en-US" altLang="zh-CN" sz="200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OPER1+1</a:t>
            </a:r>
          </a:p>
          <a:p>
            <a:pPr lvl="1" indent="0" algn="just" eaLnBrk="0" hangingPunct="0"/>
            <a:r>
              <a:rPr lang="en-US" altLang="zh-CN" sz="200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 MOV  AL, </a:t>
            </a:r>
            <a:r>
              <a:rPr lang="en-US" altLang="zh-CN" sz="2000" i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BYTE PTR</a:t>
            </a:r>
            <a:r>
              <a:rPr lang="en-US" altLang="zh-CN" sz="200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OPER2</a:t>
            </a:r>
            <a:endParaRPr lang="en-US" altLang="zh-CN" sz="2000" b="0">
              <a:solidFill>
                <a:srgbClr val="000000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9459" name="矩形 19458"/>
          <p:cNvSpPr/>
          <p:nvPr/>
        </p:nvSpPr>
        <p:spPr>
          <a:xfrm>
            <a:off x="3048000" y="5410200"/>
            <a:ext cx="3536950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(AX)=3402H    (AL)=34H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矩形 37892"/>
          <p:cNvSpPr/>
          <p:nvPr/>
        </p:nvSpPr>
        <p:spPr>
          <a:xfrm>
            <a:off x="228600" y="1549400"/>
            <a:ext cx="1066800" cy="3810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sz="2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8" name="文本框 37893"/>
          <p:cNvSpPr txBox="1"/>
          <p:nvPr/>
        </p:nvSpPr>
        <p:spPr>
          <a:xfrm>
            <a:off x="228600" y="1549400"/>
            <a:ext cx="110490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8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编辑程序</a:t>
            </a:r>
            <a:endParaRPr lang="zh-CN" altLang="en-US" sz="180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9" name="椭圆 37894"/>
          <p:cNvSpPr/>
          <p:nvPr/>
        </p:nvSpPr>
        <p:spPr>
          <a:xfrm>
            <a:off x="1676400" y="1244600"/>
            <a:ext cx="1143000" cy="990600"/>
          </a:xfrm>
          <a:prstGeom prst="ellipse">
            <a:avLst/>
          </a:prstGeom>
          <a:noFill/>
          <a:ln w="9525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0" name="文本框 37895"/>
          <p:cNvSpPr txBox="1"/>
          <p:nvPr/>
        </p:nvSpPr>
        <p:spPr>
          <a:xfrm>
            <a:off x="1790700" y="1397000"/>
            <a:ext cx="87630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00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ASM</a:t>
            </a:r>
          </a:p>
          <a:p>
            <a:r>
              <a:rPr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文件</a:t>
            </a:r>
          </a:p>
        </p:txBody>
      </p:sp>
      <p:sp>
        <p:nvSpPr>
          <p:cNvPr id="4101" name="矩形 37896"/>
          <p:cNvSpPr/>
          <p:nvPr/>
        </p:nvSpPr>
        <p:spPr>
          <a:xfrm>
            <a:off x="3200400" y="1473200"/>
            <a:ext cx="1066800" cy="3810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sz="2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2" name="文本框 37897"/>
          <p:cNvSpPr txBox="1"/>
          <p:nvPr/>
        </p:nvSpPr>
        <p:spPr>
          <a:xfrm>
            <a:off x="3200400" y="1473200"/>
            <a:ext cx="110490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8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汇编程序</a:t>
            </a:r>
            <a:endParaRPr lang="zh-CN" altLang="en-US" sz="180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3" name="椭圆 37898"/>
          <p:cNvSpPr/>
          <p:nvPr/>
        </p:nvSpPr>
        <p:spPr>
          <a:xfrm>
            <a:off x="4648200" y="1168400"/>
            <a:ext cx="1143000" cy="990600"/>
          </a:xfrm>
          <a:prstGeom prst="ellipse">
            <a:avLst/>
          </a:prstGeom>
          <a:noFill/>
          <a:ln w="9525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4" name="文本框 37899"/>
          <p:cNvSpPr txBox="1"/>
          <p:nvPr/>
        </p:nvSpPr>
        <p:spPr>
          <a:xfrm>
            <a:off x="4762500" y="1320800"/>
            <a:ext cx="822325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00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OBJ</a:t>
            </a:r>
          </a:p>
          <a:p>
            <a:r>
              <a:rPr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文件</a:t>
            </a:r>
          </a:p>
        </p:txBody>
      </p:sp>
      <p:sp>
        <p:nvSpPr>
          <p:cNvPr id="4105" name="矩形 37900"/>
          <p:cNvSpPr/>
          <p:nvPr/>
        </p:nvSpPr>
        <p:spPr>
          <a:xfrm>
            <a:off x="6172200" y="1473200"/>
            <a:ext cx="1066800" cy="3810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sz="2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6" name="文本框 37901"/>
          <p:cNvSpPr txBox="1"/>
          <p:nvPr/>
        </p:nvSpPr>
        <p:spPr>
          <a:xfrm>
            <a:off x="6172200" y="1473200"/>
            <a:ext cx="110490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8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连接程序</a:t>
            </a:r>
            <a:endParaRPr lang="zh-CN" altLang="en-US" sz="180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7" name="椭圆 37902"/>
          <p:cNvSpPr/>
          <p:nvPr/>
        </p:nvSpPr>
        <p:spPr>
          <a:xfrm>
            <a:off x="7620000" y="1168400"/>
            <a:ext cx="1143000" cy="990600"/>
          </a:xfrm>
          <a:prstGeom prst="ellipse">
            <a:avLst/>
          </a:prstGeom>
          <a:noFill/>
          <a:ln w="9525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8" name="文本框 37903"/>
          <p:cNvSpPr txBox="1"/>
          <p:nvPr/>
        </p:nvSpPr>
        <p:spPr>
          <a:xfrm>
            <a:off x="7734300" y="1320800"/>
            <a:ext cx="835025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00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EXE</a:t>
            </a:r>
          </a:p>
          <a:p>
            <a:r>
              <a:rPr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文件</a:t>
            </a:r>
          </a:p>
        </p:txBody>
      </p:sp>
      <p:sp>
        <p:nvSpPr>
          <p:cNvPr id="4109" name="直接连接符 37904"/>
          <p:cNvSpPr/>
          <p:nvPr/>
        </p:nvSpPr>
        <p:spPr>
          <a:xfrm>
            <a:off x="1295400" y="1701800"/>
            <a:ext cx="381000" cy="0"/>
          </a:xfrm>
          <a:prstGeom prst="line">
            <a:avLst/>
          </a:prstGeom>
          <a:ln w="19050" cap="flat" cmpd="sng">
            <a:solidFill>
              <a:srgbClr val="008000"/>
            </a:solidFill>
            <a:prstDash val="solid"/>
            <a:round/>
            <a:headEnd type="none" w="med" len="med"/>
            <a:tailEnd type="triangle" w="sm" len="med"/>
          </a:ln>
        </p:spPr>
      </p:sp>
      <p:sp>
        <p:nvSpPr>
          <p:cNvPr id="4110" name="直接连接符 37905"/>
          <p:cNvSpPr/>
          <p:nvPr/>
        </p:nvSpPr>
        <p:spPr>
          <a:xfrm>
            <a:off x="2819400" y="1701800"/>
            <a:ext cx="381000" cy="0"/>
          </a:xfrm>
          <a:prstGeom prst="line">
            <a:avLst/>
          </a:prstGeom>
          <a:ln w="19050" cap="flat" cmpd="sng">
            <a:solidFill>
              <a:srgbClr val="008000"/>
            </a:solidFill>
            <a:prstDash val="solid"/>
            <a:round/>
            <a:headEnd type="none" w="med" len="med"/>
            <a:tailEnd type="triangle" w="sm" len="med"/>
          </a:ln>
        </p:spPr>
      </p:sp>
      <p:sp>
        <p:nvSpPr>
          <p:cNvPr id="4111" name="直接连接符 37906"/>
          <p:cNvSpPr/>
          <p:nvPr/>
        </p:nvSpPr>
        <p:spPr>
          <a:xfrm>
            <a:off x="4267200" y="1701800"/>
            <a:ext cx="381000" cy="0"/>
          </a:xfrm>
          <a:prstGeom prst="line">
            <a:avLst/>
          </a:prstGeom>
          <a:ln w="19050" cap="flat" cmpd="sng">
            <a:solidFill>
              <a:srgbClr val="008000"/>
            </a:solidFill>
            <a:prstDash val="solid"/>
            <a:round/>
            <a:headEnd type="none" w="med" len="med"/>
            <a:tailEnd type="triangle" w="sm" len="med"/>
          </a:ln>
        </p:spPr>
      </p:sp>
      <p:sp>
        <p:nvSpPr>
          <p:cNvPr id="4112" name="直接连接符 37907"/>
          <p:cNvSpPr/>
          <p:nvPr/>
        </p:nvSpPr>
        <p:spPr>
          <a:xfrm>
            <a:off x="5791200" y="1701800"/>
            <a:ext cx="381000" cy="0"/>
          </a:xfrm>
          <a:prstGeom prst="line">
            <a:avLst/>
          </a:prstGeom>
          <a:ln w="19050" cap="flat" cmpd="sng">
            <a:solidFill>
              <a:srgbClr val="008000"/>
            </a:solidFill>
            <a:prstDash val="solid"/>
            <a:round/>
            <a:headEnd type="none" w="med" len="med"/>
            <a:tailEnd type="triangle" w="sm" len="med"/>
          </a:ln>
        </p:spPr>
      </p:sp>
      <p:sp>
        <p:nvSpPr>
          <p:cNvPr id="4113" name="直接连接符 37908"/>
          <p:cNvSpPr/>
          <p:nvPr/>
        </p:nvSpPr>
        <p:spPr>
          <a:xfrm>
            <a:off x="7239000" y="1701800"/>
            <a:ext cx="381000" cy="0"/>
          </a:xfrm>
          <a:prstGeom prst="line">
            <a:avLst/>
          </a:prstGeom>
          <a:ln w="19050" cap="flat" cmpd="sng">
            <a:solidFill>
              <a:srgbClr val="008000"/>
            </a:solidFill>
            <a:prstDash val="solid"/>
            <a:round/>
            <a:headEnd type="none" w="med" len="med"/>
            <a:tailEnd type="triangle" w="sm" len="med"/>
          </a:ln>
        </p:spPr>
      </p:sp>
      <p:sp>
        <p:nvSpPr>
          <p:cNvPr id="4114" name="椭圆形标注 37909"/>
          <p:cNvSpPr/>
          <p:nvPr/>
        </p:nvSpPr>
        <p:spPr>
          <a:xfrm>
            <a:off x="228600" y="2235200"/>
            <a:ext cx="1219200" cy="762000"/>
          </a:xfrm>
          <a:prstGeom prst="wedgeEllipseCallout">
            <a:avLst>
              <a:gd name="adj1" fmla="val 2472"/>
              <a:gd name="adj2" fmla="val -72917"/>
            </a:avLst>
          </a:prstGeom>
          <a:solidFill>
            <a:srgbClr val="FFCC99"/>
          </a:solidFill>
          <a:ln w="9525">
            <a:noFill/>
          </a:ln>
        </p:spPr>
        <p:txBody>
          <a:bodyPr anchor="t"/>
          <a:lstStyle/>
          <a:p>
            <a:pPr algn="ctr"/>
            <a:endParaRPr lang="zh-CN" sz="2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15" name="椭圆形标注 37910"/>
          <p:cNvSpPr/>
          <p:nvPr/>
        </p:nvSpPr>
        <p:spPr>
          <a:xfrm>
            <a:off x="3200400" y="2159000"/>
            <a:ext cx="1219200" cy="685800"/>
          </a:xfrm>
          <a:prstGeom prst="wedgeEllipseCallout">
            <a:avLst>
              <a:gd name="adj1" fmla="val -1042"/>
              <a:gd name="adj2" fmla="val -76620"/>
            </a:avLst>
          </a:prstGeom>
          <a:solidFill>
            <a:srgbClr val="FFCC99"/>
          </a:solidFill>
          <a:ln w="9525">
            <a:noFill/>
          </a:ln>
        </p:spPr>
        <p:txBody>
          <a:bodyPr anchor="t"/>
          <a:lstStyle/>
          <a:p>
            <a:pPr algn="ctr"/>
            <a:endParaRPr lang="zh-CN" sz="2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16" name="椭圆形标注 37911"/>
          <p:cNvSpPr/>
          <p:nvPr/>
        </p:nvSpPr>
        <p:spPr>
          <a:xfrm>
            <a:off x="6172200" y="2159000"/>
            <a:ext cx="1219200" cy="685800"/>
          </a:xfrm>
          <a:prstGeom prst="wedgeEllipseCallout">
            <a:avLst>
              <a:gd name="adj1" fmla="val -3255"/>
              <a:gd name="adj2" fmla="val -74769"/>
            </a:avLst>
          </a:prstGeom>
          <a:solidFill>
            <a:srgbClr val="FFCC99"/>
          </a:solidFill>
          <a:ln w="9525">
            <a:noFill/>
          </a:ln>
        </p:spPr>
        <p:txBody>
          <a:bodyPr anchor="t"/>
          <a:lstStyle/>
          <a:p>
            <a:pPr algn="ctr"/>
            <a:endParaRPr lang="zh-CN" sz="2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17" name="文本框 37912"/>
          <p:cNvSpPr txBox="1"/>
          <p:nvPr/>
        </p:nvSpPr>
        <p:spPr>
          <a:xfrm>
            <a:off x="381000" y="2454275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Edit </a:t>
            </a: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</a:t>
            </a:r>
          </a:p>
        </p:txBody>
      </p:sp>
      <p:sp>
        <p:nvSpPr>
          <p:cNvPr id="4118" name="文本框 37913"/>
          <p:cNvSpPr txBox="1"/>
          <p:nvPr/>
        </p:nvSpPr>
        <p:spPr>
          <a:xfrm>
            <a:off x="3352800" y="23876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MASM</a:t>
            </a:r>
          </a:p>
        </p:txBody>
      </p:sp>
      <p:sp>
        <p:nvSpPr>
          <p:cNvPr id="4119" name="文本框 37914"/>
          <p:cNvSpPr txBox="1"/>
          <p:nvPr/>
        </p:nvSpPr>
        <p:spPr>
          <a:xfrm>
            <a:off x="6400800" y="23876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LINK</a:t>
            </a:r>
          </a:p>
        </p:txBody>
      </p:sp>
      <p:sp>
        <p:nvSpPr>
          <p:cNvPr id="37916" name="文本框 37915"/>
          <p:cNvSpPr txBox="1"/>
          <p:nvPr/>
        </p:nvSpPr>
        <p:spPr>
          <a:xfrm>
            <a:off x="250825" y="317500"/>
            <a:ext cx="6324600" cy="5191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80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汇编语言程序的建立及执行过程</a:t>
            </a:r>
            <a:endParaRPr lang="zh-CN" altLang="en-US" sz="280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121" name="文本框 37916"/>
          <p:cNvSpPr txBox="1"/>
          <p:nvPr/>
        </p:nvSpPr>
        <p:spPr>
          <a:xfrm>
            <a:off x="107950" y="3357563"/>
            <a:ext cx="8785225" cy="26479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在计算机上运行汇编语言程序的步骤是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用编辑程序（任何一种文本编辑程序）建立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ASM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文件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用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MASM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程序把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ASM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文件转换成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OBJ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文件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检查源程序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给出出错信息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用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LINK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程序把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OBJ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文件转换成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EXE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文件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用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DOS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命令直接键入文件名就可执行该程序</a:t>
            </a:r>
            <a:endParaRPr lang="zh-CN" altLang="en-US" sz="24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20481"/>
          <p:cNvSpPr txBox="1"/>
          <p:nvPr/>
        </p:nvSpPr>
        <p:spPr>
          <a:xfrm>
            <a:off x="1447800" y="3276600"/>
            <a:ext cx="4298950" cy="13112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BYTE_ARRAY  LABEL  BYTE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WORD_ARRAY  DW  50  DUP (?)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 tos  LABEL  WORD</a:t>
            </a:r>
          </a:p>
        </p:txBody>
      </p:sp>
      <p:sp>
        <p:nvSpPr>
          <p:cNvPr id="31746" name="文本框 20482"/>
          <p:cNvSpPr txBox="1"/>
          <p:nvPr/>
        </p:nvSpPr>
        <p:spPr>
          <a:xfrm>
            <a:off x="1752600" y="762000"/>
            <a:ext cx="59436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LABEL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伪操作：  </a:t>
            </a:r>
            <a: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  <a:t>name  LABEL  type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1747" name="组合 20483"/>
          <p:cNvGrpSpPr/>
          <p:nvPr/>
        </p:nvGrpSpPr>
        <p:grpSpPr>
          <a:xfrm>
            <a:off x="7010400" y="2057400"/>
            <a:ext cx="762000" cy="349250"/>
            <a:chOff x="4176" y="2352"/>
            <a:chExt cx="480" cy="220"/>
          </a:xfrm>
        </p:grpSpPr>
        <p:sp>
          <p:nvSpPr>
            <p:cNvPr id="31748" name="矩形 20484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1749" name="文本框 20485"/>
            <p:cNvSpPr txBox="1"/>
            <p:nvPr/>
          </p:nvSpPr>
          <p:spPr>
            <a:xfrm>
              <a:off x="4176" y="2352"/>
              <a:ext cx="480" cy="220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 </a:t>
              </a:r>
            </a:p>
          </p:txBody>
        </p:sp>
      </p:grpSp>
      <p:grpSp>
        <p:nvGrpSpPr>
          <p:cNvPr id="31750" name="组合 20486"/>
          <p:cNvGrpSpPr/>
          <p:nvPr/>
        </p:nvGrpSpPr>
        <p:grpSpPr>
          <a:xfrm>
            <a:off x="7010400" y="5105400"/>
            <a:ext cx="762000" cy="349250"/>
            <a:chOff x="4176" y="2352"/>
            <a:chExt cx="480" cy="220"/>
          </a:xfrm>
        </p:grpSpPr>
        <p:sp>
          <p:nvSpPr>
            <p:cNvPr id="31751" name="矩形 20487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1752" name="文本框 20488"/>
            <p:cNvSpPr txBox="1"/>
            <p:nvPr/>
          </p:nvSpPr>
          <p:spPr>
            <a:xfrm>
              <a:off x="4176" y="2352"/>
              <a:ext cx="480" cy="220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 </a:t>
              </a:r>
            </a:p>
          </p:txBody>
        </p:sp>
      </p:grpSp>
      <p:sp>
        <p:nvSpPr>
          <p:cNvPr id="31753" name="直接连接符 20489"/>
          <p:cNvSpPr/>
          <p:nvPr/>
        </p:nvSpPr>
        <p:spPr>
          <a:xfrm>
            <a:off x="7772400" y="1752600"/>
            <a:ext cx="0" cy="3810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54" name="直接连接符 20490"/>
          <p:cNvSpPr/>
          <p:nvPr/>
        </p:nvSpPr>
        <p:spPr>
          <a:xfrm>
            <a:off x="7010400" y="1752600"/>
            <a:ext cx="0" cy="3810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55" name="直接连接符 20491"/>
          <p:cNvSpPr/>
          <p:nvPr/>
        </p:nvSpPr>
        <p:spPr>
          <a:xfrm>
            <a:off x="7010400" y="2362200"/>
            <a:ext cx="0" cy="35814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56" name="文本框 20492"/>
          <p:cNvSpPr txBox="1"/>
          <p:nvPr/>
        </p:nvSpPr>
        <p:spPr>
          <a:xfrm>
            <a:off x="5334000" y="1981200"/>
            <a:ext cx="1828800" cy="4826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BYTE_ARRAY 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</a:p>
          <a:p>
            <a:pPr>
              <a:lnSpc>
                <a:spcPct val="80000"/>
              </a:lnSpc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WORD_ARRAY 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</a:p>
        </p:txBody>
      </p:sp>
      <p:sp>
        <p:nvSpPr>
          <p:cNvPr id="31757" name="文本框 20493"/>
          <p:cNvSpPr txBox="1"/>
          <p:nvPr/>
        </p:nvSpPr>
        <p:spPr>
          <a:xfrm>
            <a:off x="6172200" y="5105400"/>
            <a:ext cx="914400" cy="2873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tos 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</a:p>
        </p:txBody>
      </p:sp>
      <p:sp>
        <p:nvSpPr>
          <p:cNvPr id="31758" name="直接连接符 20494"/>
          <p:cNvSpPr/>
          <p:nvPr/>
        </p:nvSpPr>
        <p:spPr>
          <a:xfrm>
            <a:off x="7772400" y="2362200"/>
            <a:ext cx="0" cy="35814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31759" name="组合 20495"/>
          <p:cNvGrpSpPr/>
          <p:nvPr/>
        </p:nvGrpSpPr>
        <p:grpSpPr>
          <a:xfrm>
            <a:off x="7010400" y="4800600"/>
            <a:ext cx="762000" cy="349250"/>
            <a:chOff x="4176" y="2352"/>
            <a:chExt cx="480" cy="220"/>
          </a:xfrm>
        </p:grpSpPr>
        <p:sp>
          <p:nvSpPr>
            <p:cNvPr id="31760" name="矩形 20496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1761" name="文本框 20497"/>
            <p:cNvSpPr txBox="1"/>
            <p:nvPr/>
          </p:nvSpPr>
          <p:spPr>
            <a:xfrm>
              <a:off x="4176" y="2352"/>
              <a:ext cx="480" cy="220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 </a:t>
              </a:r>
            </a:p>
          </p:txBody>
        </p:sp>
      </p:grpSp>
      <p:grpSp>
        <p:nvGrpSpPr>
          <p:cNvPr id="31762" name="组合 20498"/>
          <p:cNvGrpSpPr/>
          <p:nvPr/>
        </p:nvGrpSpPr>
        <p:grpSpPr>
          <a:xfrm>
            <a:off x="7010400" y="2362200"/>
            <a:ext cx="762000" cy="349250"/>
            <a:chOff x="4176" y="2352"/>
            <a:chExt cx="480" cy="220"/>
          </a:xfrm>
        </p:grpSpPr>
        <p:sp>
          <p:nvSpPr>
            <p:cNvPr id="31763" name="矩形 20499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1764" name="文本框 20500"/>
            <p:cNvSpPr txBox="1"/>
            <p:nvPr/>
          </p:nvSpPr>
          <p:spPr>
            <a:xfrm>
              <a:off x="4176" y="2352"/>
              <a:ext cx="480" cy="220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 </a:t>
              </a:r>
            </a:p>
          </p:txBody>
        </p:sp>
      </p:grpSp>
      <p:sp>
        <p:nvSpPr>
          <p:cNvPr id="31765" name="右大括号 20501"/>
          <p:cNvSpPr/>
          <p:nvPr/>
        </p:nvSpPr>
        <p:spPr>
          <a:xfrm>
            <a:off x="7924800" y="3336925"/>
            <a:ext cx="228600" cy="488950"/>
          </a:xfrm>
          <a:prstGeom prst="rightBrace">
            <a:avLst>
              <a:gd name="adj1" fmla="val 17814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/>
            <a:endParaRPr 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66" name="文本框 20502"/>
          <p:cNvSpPr txBox="1"/>
          <p:nvPr/>
        </p:nvSpPr>
        <p:spPr>
          <a:xfrm>
            <a:off x="8153400" y="3429000"/>
            <a:ext cx="838200" cy="3968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字</a:t>
            </a:r>
            <a:endParaRPr lang="zh-CN" altLang="en-US" sz="20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04" name="文本框 20503"/>
          <p:cNvSpPr txBox="1"/>
          <p:nvPr/>
        </p:nvSpPr>
        <p:spPr>
          <a:xfrm>
            <a:off x="7772400" y="5105400"/>
            <a:ext cx="990600" cy="3968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0064H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50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1505"/>
          <p:cNvSpPr/>
          <p:nvPr/>
        </p:nvSpPr>
        <p:spPr>
          <a:xfrm>
            <a:off x="827088" y="631825"/>
            <a:ext cx="4786313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fontAlgn="base"/>
            <a:r>
              <a:rPr lang="en-US" altLang="zh-CN" sz="280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◆ </a:t>
            </a:r>
            <a:r>
              <a:rPr lang="zh-CN" altLang="en-US" sz="280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表达式赋值伪操作：</a:t>
            </a:r>
            <a:endParaRPr lang="zh-CN" altLang="en-US" sz="2800" strike="noStrike" noProof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2770" name="文本框 21506"/>
          <p:cNvSpPr txBox="1"/>
          <p:nvPr/>
        </p:nvSpPr>
        <p:spPr>
          <a:xfrm>
            <a:off x="2438400" y="1295400"/>
            <a:ext cx="5181600" cy="4991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 eaLnBrk="0" hangingPunct="0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表达式名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EQU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表达式</a:t>
            </a:r>
          </a:p>
          <a:p>
            <a:pPr algn="just" eaLnBrk="0" hangingPunct="0"/>
            <a:endParaRPr lang="zh-CN" altLang="en-US" sz="2200" b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2" indent="0" algn="just" eaLnBrk="0" hangingPunct="0">
              <a:lnSpc>
                <a:spcPct val="120000"/>
              </a:lnSpc>
            </a:pPr>
            <a:r>
              <a:rPr lang="en-US" altLang="zh-CN" sz="2200" b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ALPHA   EQU  9</a:t>
            </a:r>
          </a:p>
          <a:p>
            <a:pPr lvl="2" indent="0" algn="just" eaLnBrk="0" hangingPunct="0">
              <a:lnSpc>
                <a:spcPct val="120000"/>
              </a:lnSpc>
            </a:pPr>
            <a:r>
              <a:rPr lang="en-US" altLang="zh-CN" sz="2200" b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BETA    EQU  ALPHA+18</a:t>
            </a:r>
          </a:p>
          <a:p>
            <a:pPr lvl="2" indent="0" algn="just" eaLnBrk="0" hangingPunct="0">
              <a:lnSpc>
                <a:spcPct val="120000"/>
              </a:lnSpc>
            </a:pPr>
            <a:r>
              <a:rPr lang="en-US" altLang="zh-CN" sz="2200" b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BB      EQU  [BP+8]</a:t>
            </a:r>
          </a:p>
          <a:p>
            <a:pPr algn="just" eaLnBrk="0" hangingPunct="0"/>
            <a:endParaRPr lang="en-US" altLang="zh-CN" sz="2200" b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“ = ”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伪操作 （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49" charset="-122"/>
              </a:rPr>
              <a:t>允许重复定义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 algn="just" eaLnBrk="0" hangingPunct="0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indent="0" algn="just" eaLnBrk="0" hangingPunct="0">
              <a:lnSpc>
                <a:spcPct val="115000"/>
              </a:lnSpc>
            </a:pPr>
            <a:r>
              <a:rPr lang="en-US" altLang="zh-CN" sz="2200" b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……</a:t>
            </a:r>
          </a:p>
          <a:p>
            <a:pPr lvl="2" indent="0" algn="just" eaLnBrk="0" hangingPunct="0">
              <a:lnSpc>
                <a:spcPct val="115000"/>
              </a:lnSpc>
            </a:pPr>
            <a:r>
              <a:rPr lang="en-US" altLang="zh-CN" sz="2200" b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EMP = 7</a:t>
            </a:r>
          </a:p>
          <a:p>
            <a:pPr lvl="2" indent="0" algn="just" eaLnBrk="0" hangingPunct="0">
              <a:lnSpc>
                <a:spcPct val="115000"/>
              </a:lnSpc>
            </a:pPr>
            <a:r>
              <a:rPr lang="en-US" altLang="zh-CN" sz="2200" b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……</a:t>
            </a:r>
          </a:p>
          <a:p>
            <a:pPr lvl="2" indent="0" algn="just" eaLnBrk="0" hangingPunct="0">
              <a:lnSpc>
                <a:spcPct val="115000"/>
              </a:lnSpc>
            </a:pPr>
            <a:r>
              <a:rPr lang="en-US" altLang="zh-CN" sz="2200" b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EMP = EMP+1</a:t>
            </a:r>
          </a:p>
          <a:p>
            <a:pPr lvl="2" indent="0" algn="just" eaLnBrk="0" hangingPunct="0">
              <a:lnSpc>
                <a:spcPct val="115000"/>
              </a:lnSpc>
            </a:pPr>
            <a:r>
              <a:rPr lang="en-US" altLang="zh-CN" sz="2200" b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矩形 22529"/>
          <p:cNvSpPr/>
          <p:nvPr/>
        </p:nvSpPr>
        <p:spPr>
          <a:xfrm>
            <a:off x="611188" y="404813"/>
            <a:ext cx="5853112" cy="519112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◆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地址计数器与对准伪操作：</a:t>
            </a:r>
          </a:p>
        </p:txBody>
      </p:sp>
      <p:sp>
        <p:nvSpPr>
          <p:cNvPr id="33794" name="矩形 22530"/>
          <p:cNvSpPr/>
          <p:nvPr/>
        </p:nvSpPr>
        <p:spPr>
          <a:xfrm>
            <a:off x="1524000" y="914400"/>
            <a:ext cx="6934200" cy="297656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地址计数器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$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保存当前正在汇编的指令的地址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200">
                <a:latin typeface="Lucida Console" panose="020B060904050402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200" b="0">
                <a:latin typeface="Lucida Console" panose="020B0609040504020204" pitchFamily="49" charset="0"/>
                <a:ea typeface="宋体" panose="02010600030101010101" pitchFamily="2" charset="-122"/>
              </a:rPr>
              <a:t>ORG  $+8       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;  </a:t>
            </a:r>
            <a:r>
              <a:rPr lang="zh-CN" altLang="en-US" sz="2000" b="0" dirty="0">
                <a:latin typeface="Times New Roman" panose="02020603050405020304" pitchFamily="18" charset="0"/>
                <a:ea typeface="楷体_GB2312" pitchFamily="49" charset="-122"/>
              </a:rPr>
              <a:t>跳过</a:t>
            </a:r>
            <a:r>
              <a:rPr lang="en-US" altLang="zh-CN" sz="2000" b="0" dirty="0">
                <a:latin typeface="Times New Roman" panose="02020603050405020304" pitchFamily="18" charset="0"/>
                <a:ea typeface="楷体_GB2312" pitchFamily="49" charset="-122"/>
              </a:rPr>
              <a:t>8</a:t>
            </a:r>
            <a:r>
              <a:rPr lang="zh-CN" altLang="en-US" sz="2000" b="0" dirty="0">
                <a:latin typeface="Times New Roman" panose="02020603050405020304" pitchFamily="18" charset="0"/>
                <a:ea typeface="楷体_GB2312" pitchFamily="49" charset="-122"/>
              </a:rPr>
              <a:t>个字节的存储区</a:t>
            </a:r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200" b="0">
                <a:latin typeface="Lucida Console" panose="020B060904050402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200" b="0">
                <a:latin typeface="Lucida Console" panose="020B0609040504020204" pitchFamily="49" charset="0"/>
                <a:ea typeface="宋体" panose="02010600030101010101" pitchFamily="2" charset="-122"/>
              </a:rPr>
              <a:t>JNE  $+6       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;  </a:t>
            </a:r>
            <a:r>
              <a:rPr lang="zh-CN" altLang="en-US" sz="2000" b="0" dirty="0">
                <a:latin typeface="Times New Roman" panose="02020603050405020304" pitchFamily="18" charset="0"/>
                <a:ea typeface="楷体_GB2312" pitchFamily="49" charset="-122"/>
              </a:rPr>
              <a:t>转向地址是 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JNE </a:t>
            </a:r>
            <a:r>
              <a:rPr lang="zh-CN" altLang="en-US" sz="2000" b="0" dirty="0">
                <a:latin typeface="Times New Roman" panose="02020603050405020304" pitchFamily="18" charset="0"/>
                <a:ea typeface="楷体_GB2312" pitchFamily="49" charset="-122"/>
              </a:rPr>
              <a:t>的首址 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+6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2200" b="0">
                <a:latin typeface="Lucida Console" panose="020B0609040504020204" pitchFamily="49" charset="0"/>
                <a:ea typeface="宋体" panose="02010600030101010101" pitchFamily="2" charset="-122"/>
              </a:rPr>
              <a:t>JMP  $+2       </a:t>
            </a:r>
            <a:r>
              <a:rPr lang="en-US" altLang="zh-CN" sz="2000" b="0" dirty="0">
                <a:latin typeface="Lucida Console" panose="020B0609040504020204" pitchFamily="49" charset="0"/>
                <a:ea typeface="宋体" panose="02010600030101010101" pitchFamily="2" charset="-122"/>
              </a:rPr>
              <a:t>;</a:t>
            </a:r>
            <a:r>
              <a:rPr lang="zh-CN" altLang="en-US" sz="2000" b="0" dirty="0">
                <a:latin typeface="Lucida Console" panose="020B0609040504020204" pitchFamily="49" charset="0"/>
                <a:ea typeface="宋体" panose="02010600030101010101" pitchFamily="2" charset="-122"/>
              </a:rPr>
              <a:t>转向下一条指令</a:t>
            </a:r>
          </a:p>
          <a:p>
            <a:pPr eaLnBrk="0" hangingPunct="0">
              <a:lnSpc>
                <a:spcPct val="120000"/>
              </a:lnSpc>
            </a:pPr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$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用在伪操作的参数字段：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200" dirty="0">
                <a:latin typeface="Times New Roman" panose="02020603050405020304" pitchFamily="18" charset="0"/>
                <a:ea typeface="楷体_GB2312" pitchFamily="49" charset="-122"/>
              </a:rPr>
              <a:t>表示地址计数器的当前值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</a:p>
        </p:txBody>
      </p:sp>
      <p:sp>
        <p:nvSpPr>
          <p:cNvPr id="33795" name="矩形 22531"/>
          <p:cNvSpPr/>
          <p:nvPr/>
        </p:nvSpPr>
        <p:spPr>
          <a:xfrm>
            <a:off x="1447800" y="4419600"/>
            <a:ext cx="4117975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ARRAY   DW   1, 2 , $+4 , 3 , 4 , $+4</a:t>
            </a:r>
          </a:p>
        </p:txBody>
      </p:sp>
      <p:grpSp>
        <p:nvGrpSpPr>
          <p:cNvPr id="33796" name="组合 22532"/>
          <p:cNvGrpSpPr/>
          <p:nvPr/>
        </p:nvGrpSpPr>
        <p:grpSpPr>
          <a:xfrm>
            <a:off x="7010400" y="5927725"/>
            <a:ext cx="762000" cy="349250"/>
            <a:chOff x="4176" y="2352"/>
            <a:chExt cx="480" cy="242"/>
          </a:xfrm>
        </p:grpSpPr>
        <p:sp>
          <p:nvSpPr>
            <p:cNvPr id="33797" name="矩形 22533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3798" name="文本框 22534"/>
            <p:cNvSpPr txBox="1"/>
            <p:nvPr/>
          </p:nvSpPr>
          <p:spPr>
            <a:xfrm>
              <a:off x="4176" y="2352"/>
              <a:ext cx="480" cy="24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>
                  <a:latin typeface="Lucida Console" panose="020B0609040504020204" pitchFamily="49" charset="0"/>
                  <a:ea typeface="宋体" panose="02010600030101010101" pitchFamily="2" charset="-122"/>
                </a:rPr>
                <a:t>00H</a:t>
              </a:r>
            </a:p>
          </p:txBody>
        </p:sp>
      </p:grpSp>
      <p:grpSp>
        <p:nvGrpSpPr>
          <p:cNvPr id="33799" name="组合 22535"/>
          <p:cNvGrpSpPr/>
          <p:nvPr/>
        </p:nvGrpSpPr>
        <p:grpSpPr>
          <a:xfrm>
            <a:off x="7010400" y="2895600"/>
            <a:ext cx="762000" cy="349250"/>
            <a:chOff x="4176" y="2352"/>
            <a:chExt cx="480" cy="241"/>
          </a:xfrm>
        </p:grpSpPr>
        <p:sp>
          <p:nvSpPr>
            <p:cNvPr id="33800" name="矩形 22536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3801" name="文本框 22537"/>
            <p:cNvSpPr txBox="1"/>
            <p:nvPr/>
          </p:nvSpPr>
          <p:spPr>
            <a:xfrm>
              <a:off x="4176" y="2352"/>
              <a:ext cx="480" cy="241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dirty="0">
                  <a:latin typeface="Lucida Console" panose="020B06090405040202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01H</a:t>
              </a:r>
            </a:p>
          </p:txBody>
        </p:sp>
      </p:grpSp>
      <p:grpSp>
        <p:nvGrpSpPr>
          <p:cNvPr id="33802" name="组合 22538"/>
          <p:cNvGrpSpPr/>
          <p:nvPr/>
        </p:nvGrpSpPr>
        <p:grpSpPr>
          <a:xfrm>
            <a:off x="7010400" y="3173413"/>
            <a:ext cx="762000" cy="349250"/>
            <a:chOff x="4176" y="2352"/>
            <a:chExt cx="480" cy="241"/>
          </a:xfrm>
        </p:grpSpPr>
        <p:sp>
          <p:nvSpPr>
            <p:cNvPr id="33803" name="矩形 22539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3804" name="文本框 22540"/>
            <p:cNvSpPr txBox="1"/>
            <p:nvPr/>
          </p:nvSpPr>
          <p:spPr>
            <a:xfrm>
              <a:off x="4176" y="2352"/>
              <a:ext cx="480" cy="241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dirty="0">
                  <a:latin typeface="Lucida Console" panose="020B06090405040202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00H</a:t>
              </a:r>
            </a:p>
          </p:txBody>
        </p:sp>
      </p:grpSp>
      <p:grpSp>
        <p:nvGrpSpPr>
          <p:cNvPr id="33805" name="组合 22541"/>
          <p:cNvGrpSpPr/>
          <p:nvPr/>
        </p:nvGrpSpPr>
        <p:grpSpPr>
          <a:xfrm>
            <a:off x="7010400" y="3429000"/>
            <a:ext cx="762000" cy="349250"/>
            <a:chOff x="4176" y="2351"/>
            <a:chExt cx="480" cy="241"/>
          </a:xfrm>
        </p:grpSpPr>
        <p:sp>
          <p:nvSpPr>
            <p:cNvPr id="33806" name="矩形 22542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3807" name="文本框 22543"/>
            <p:cNvSpPr txBox="1"/>
            <p:nvPr/>
          </p:nvSpPr>
          <p:spPr>
            <a:xfrm>
              <a:off x="4176" y="2351"/>
              <a:ext cx="480" cy="241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 02H</a:t>
              </a:r>
            </a:p>
          </p:txBody>
        </p:sp>
      </p:grpSp>
      <p:grpSp>
        <p:nvGrpSpPr>
          <p:cNvPr id="33808" name="组合 22544"/>
          <p:cNvGrpSpPr/>
          <p:nvPr/>
        </p:nvGrpSpPr>
        <p:grpSpPr>
          <a:xfrm>
            <a:off x="7010400" y="3730625"/>
            <a:ext cx="762000" cy="349250"/>
            <a:chOff x="4176" y="2352"/>
            <a:chExt cx="480" cy="242"/>
          </a:xfrm>
        </p:grpSpPr>
        <p:sp>
          <p:nvSpPr>
            <p:cNvPr id="33809" name="矩形 22545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3810" name="文本框 22546"/>
            <p:cNvSpPr txBox="1"/>
            <p:nvPr/>
          </p:nvSpPr>
          <p:spPr>
            <a:xfrm>
              <a:off x="4176" y="2352"/>
              <a:ext cx="480" cy="24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 00H</a:t>
              </a:r>
            </a:p>
          </p:txBody>
        </p:sp>
      </p:grpSp>
      <p:grpSp>
        <p:nvGrpSpPr>
          <p:cNvPr id="33811" name="组合 22547"/>
          <p:cNvGrpSpPr/>
          <p:nvPr/>
        </p:nvGrpSpPr>
        <p:grpSpPr>
          <a:xfrm>
            <a:off x="7010400" y="4008438"/>
            <a:ext cx="762000" cy="349250"/>
            <a:chOff x="4176" y="2352"/>
            <a:chExt cx="480" cy="242"/>
          </a:xfrm>
        </p:grpSpPr>
        <p:sp>
          <p:nvSpPr>
            <p:cNvPr id="33812" name="矩形 22548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3813" name="文本框 22549"/>
            <p:cNvSpPr txBox="1"/>
            <p:nvPr/>
          </p:nvSpPr>
          <p:spPr>
            <a:xfrm>
              <a:off x="4176" y="2352"/>
              <a:ext cx="480" cy="24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>
                  <a:latin typeface="Lucida Console" panose="020B0609040504020204" pitchFamily="49" charset="0"/>
                  <a:ea typeface="宋体" panose="02010600030101010101" pitchFamily="2" charset="-122"/>
                </a:rPr>
                <a:t>7CH</a:t>
              </a:r>
            </a:p>
          </p:txBody>
        </p:sp>
      </p:grpSp>
      <p:grpSp>
        <p:nvGrpSpPr>
          <p:cNvPr id="33814" name="组合 22550"/>
          <p:cNvGrpSpPr/>
          <p:nvPr/>
        </p:nvGrpSpPr>
        <p:grpSpPr>
          <a:xfrm>
            <a:off x="7010400" y="4286250"/>
            <a:ext cx="762000" cy="349250"/>
            <a:chOff x="4176" y="2352"/>
            <a:chExt cx="480" cy="241"/>
          </a:xfrm>
        </p:grpSpPr>
        <p:sp>
          <p:nvSpPr>
            <p:cNvPr id="33815" name="矩形 22551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3816" name="文本框 22552"/>
            <p:cNvSpPr txBox="1"/>
            <p:nvPr/>
          </p:nvSpPr>
          <p:spPr>
            <a:xfrm>
              <a:off x="4176" y="2352"/>
              <a:ext cx="480" cy="241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dirty="0">
                  <a:latin typeface="Lucida Console" panose="020B06090405040202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>
                  <a:latin typeface="Lucida Console" panose="020B0609040504020204" pitchFamily="49" charset="0"/>
                  <a:ea typeface="宋体" panose="02010600030101010101" pitchFamily="2" charset="-122"/>
                </a:rPr>
                <a:t>00H</a:t>
              </a:r>
            </a:p>
          </p:txBody>
        </p:sp>
      </p:grpSp>
      <p:grpSp>
        <p:nvGrpSpPr>
          <p:cNvPr id="33817" name="组合 22553"/>
          <p:cNvGrpSpPr/>
          <p:nvPr/>
        </p:nvGrpSpPr>
        <p:grpSpPr>
          <a:xfrm>
            <a:off x="7010400" y="4564063"/>
            <a:ext cx="762000" cy="349250"/>
            <a:chOff x="4176" y="2352"/>
            <a:chExt cx="480" cy="241"/>
          </a:xfrm>
        </p:grpSpPr>
        <p:sp>
          <p:nvSpPr>
            <p:cNvPr id="33818" name="矩形 22554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3819" name="文本框 22555"/>
            <p:cNvSpPr txBox="1"/>
            <p:nvPr/>
          </p:nvSpPr>
          <p:spPr>
            <a:xfrm>
              <a:off x="4176" y="2352"/>
              <a:ext cx="480" cy="241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dirty="0">
                  <a:latin typeface="Lucida Console" panose="020B06090405040202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03H</a:t>
              </a:r>
            </a:p>
          </p:txBody>
        </p:sp>
      </p:grpSp>
      <p:grpSp>
        <p:nvGrpSpPr>
          <p:cNvPr id="33820" name="组合 22556"/>
          <p:cNvGrpSpPr/>
          <p:nvPr/>
        </p:nvGrpSpPr>
        <p:grpSpPr>
          <a:xfrm>
            <a:off x="7010400" y="4841875"/>
            <a:ext cx="762000" cy="349250"/>
            <a:chOff x="4176" y="2352"/>
            <a:chExt cx="480" cy="241"/>
          </a:xfrm>
        </p:grpSpPr>
        <p:sp>
          <p:nvSpPr>
            <p:cNvPr id="33821" name="矩形 22557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3822" name="文本框 22558"/>
            <p:cNvSpPr txBox="1"/>
            <p:nvPr/>
          </p:nvSpPr>
          <p:spPr>
            <a:xfrm>
              <a:off x="4176" y="2352"/>
              <a:ext cx="480" cy="241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dirty="0">
                  <a:latin typeface="Lucida Console" panose="020B06090405040202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00H</a:t>
              </a:r>
            </a:p>
          </p:txBody>
        </p:sp>
      </p:grpSp>
      <p:grpSp>
        <p:nvGrpSpPr>
          <p:cNvPr id="33823" name="组合 22559"/>
          <p:cNvGrpSpPr/>
          <p:nvPr/>
        </p:nvGrpSpPr>
        <p:grpSpPr>
          <a:xfrm>
            <a:off x="7010400" y="5119688"/>
            <a:ext cx="762000" cy="350837"/>
            <a:chOff x="4176" y="2352"/>
            <a:chExt cx="480" cy="242"/>
          </a:xfrm>
        </p:grpSpPr>
        <p:sp>
          <p:nvSpPr>
            <p:cNvPr id="33824" name="矩形 22560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3825" name="文本框 22561"/>
            <p:cNvSpPr txBox="1"/>
            <p:nvPr/>
          </p:nvSpPr>
          <p:spPr>
            <a:xfrm>
              <a:off x="4176" y="2353"/>
              <a:ext cx="480" cy="241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 04H</a:t>
              </a:r>
            </a:p>
          </p:txBody>
        </p:sp>
      </p:grpSp>
      <p:grpSp>
        <p:nvGrpSpPr>
          <p:cNvPr id="33826" name="组合 22562"/>
          <p:cNvGrpSpPr/>
          <p:nvPr/>
        </p:nvGrpSpPr>
        <p:grpSpPr>
          <a:xfrm>
            <a:off x="7010400" y="5395913"/>
            <a:ext cx="762000" cy="349250"/>
            <a:chOff x="4176" y="2351"/>
            <a:chExt cx="480" cy="241"/>
          </a:xfrm>
        </p:grpSpPr>
        <p:sp>
          <p:nvSpPr>
            <p:cNvPr id="33827" name="矩形 22563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3828" name="文本框 22564"/>
            <p:cNvSpPr txBox="1"/>
            <p:nvPr/>
          </p:nvSpPr>
          <p:spPr>
            <a:xfrm>
              <a:off x="4176" y="2351"/>
              <a:ext cx="480" cy="241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 00H</a:t>
              </a:r>
            </a:p>
          </p:txBody>
        </p:sp>
      </p:grpSp>
      <p:grpSp>
        <p:nvGrpSpPr>
          <p:cNvPr id="33829" name="组合 22565"/>
          <p:cNvGrpSpPr/>
          <p:nvPr/>
        </p:nvGrpSpPr>
        <p:grpSpPr>
          <a:xfrm>
            <a:off x="7010400" y="5675313"/>
            <a:ext cx="762000" cy="349250"/>
            <a:chOff x="4176" y="2352"/>
            <a:chExt cx="480" cy="241"/>
          </a:xfrm>
        </p:grpSpPr>
        <p:sp>
          <p:nvSpPr>
            <p:cNvPr id="33830" name="矩形 22566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3831" name="文本框 22567"/>
            <p:cNvSpPr txBox="1"/>
            <p:nvPr/>
          </p:nvSpPr>
          <p:spPr>
            <a:xfrm>
              <a:off x="4176" y="2352"/>
              <a:ext cx="480" cy="241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>
                  <a:latin typeface="Lucida Console" panose="020B0609040504020204" pitchFamily="49" charset="0"/>
                  <a:ea typeface="宋体" panose="02010600030101010101" pitchFamily="2" charset="-122"/>
                </a:rPr>
                <a:t>82H</a:t>
              </a:r>
            </a:p>
          </p:txBody>
        </p:sp>
      </p:grpSp>
      <p:sp>
        <p:nvSpPr>
          <p:cNvPr id="33832" name="直接连接符 22568"/>
          <p:cNvSpPr/>
          <p:nvPr/>
        </p:nvSpPr>
        <p:spPr>
          <a:xfrm>
            <a:off x="7772400" y="2590800"/>
            <a:ext cx="0" cy="347663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33" name="直接连接符 22569"/>
          <p:cNvSpPr/>
          <p:nvPr/>
        </p:nvSpPr>
        <p:spPr>
          <a:xfrm>
            <a:off x="7010400" y="2590800"/>
            <a:ext cx="0" cy="347663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34" name="直接连接符 22570"/>
          <p:cNvSpPr/>
          <p:nvPr/>
        </p:nvSpPr>
        <p:spPr>
          <a:xfrm>
            <a:off x="7772400" y="6205538"/>
            <a:ext cx="0" cy="347662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35" name="直接连接符 22571"/>
          <p:cNvSpPr/>
          <p:nvPr/>
        </p:nvSpPr>
        <p:spPr>
          <a:xfrm>
            <a:off x="7010400" y="6205538"/>
            <a:ext cx="0" cy="347662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36" name="文本框 22572"/>
          <p:cNvSpPr txBox="1"/>
          <p:nvPr/>
        </p:nvSpPr>
        <p:spPr>
          <a:xfrm>
            <a:off x="5486400" y="2868613"/>
            <a:ext cx="1676400" cy="3365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Lucida Console" panose="020B0609040504020204" pitchFamily="49" charset="0"/>
                <a:ea typeface="宋体" panose="02010600030101010101" pitchFamily="2" charset="-122"/>
              </a:rPr>
              <a:t>    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ARRAY 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endParaRPr lang="en-US" altLang="zh-CN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33837" name="文本框 22573"/>
          <p:cNvSpPr txBox="1"/>
          <p:nvPr/>
        </p:nvSpPr>
        <p:spPr>
          <a:xfrm>
            <a:off x="5486400" y="3981450"/>
            <a:ext cx="1676400" cy="3365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endParaRPr lang="zh-CN" b="0" dirty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33838" name="文本框 22574"/>
          <p:cNvSpPr txBox="1"/>
          <p:nvPr/>
        </p:nvSpPr>
        <p:spPr>
          <a:xfrm>
            <a:off x="7772400" y="5638800"/>
            <a:ext cx="838200" cy="3365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007E</a:t>
            </a:r>
          </a:p>
        </p:txBody>
      </p:sp>
      <p:sp>
        <p:nvSpPr>
          <p:cNvPr id="33839" name="文本框 22575"/>
          <p:cNvSpPr txBox="1"/>
          <p:nvPr/>
        </p:nvSpPr>
        <p:spPr>
          <a:xfrm>
            <a:off x="7772400" y="3962400"/>
            <a:ext cx="838200" cy="3365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0078</a:t>
            </a:r>
          </a:p>
        </p:txBody>
      </p:sp>
      <p:sp>
        <p:nvSpPr>
          <p:cNvPr id="33840" name="文本框 22576"/>
          <p:cNvSpPr txBox="1"/>
          <p:nvPr/>
        </p:nvSpPr>
        <p:spPr>
          <a:xfrm>
            <a:off x="7772400" y="2819400"/>
            <a:ext cx="838200" cy="3365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0074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文本框 23553"/>
          <p:cNvSpPr txBox="1"/>
          <p:nvPr/>
        </p:nvSpPr>
        <p:spPr>
          <a:xfrm>
            <a:off x="1752600" y="381000"/>
            <a:ext cx="5410200" cy="48577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ORG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伪操作：</a:t>
            </a:r>
          </a:p>
          <a:p>
            <a:pPr>
              <a:lnSpc>
                <a:spcPct val="110000"/>
              </a:lnSpc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indent="0"/>
            <a:r>
              <a:rPr lang="en-US" altLang="zh-CN" sz="2000" b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SEG1    SEGMENT</a:t>
            </a:r>
          </a:p>
          <a:p>
            <a:pPr lvl="2" indent="0"/>
            <a:r>
              <a:rPr lang="en-US" altLang="zh-CN" sz="2000" b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     ORG   10</a:t>
            </a:r>
          </a:p>
          <a:p>
            <a:pPr lvl="2" indent="0"/>
            <a:r>
              <a:rPr lang="en-US" altLang="zh-CN" sz="2000" b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     VAR1  DW  1234H</a:t>
            </a:r>
          </a:p>
          <a:p>
            <a:pPr lvl="2" indent="0"/>
            <a:r>
              <a:rPr lang="en-US" altLang="zh-CN" sz="2000" b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     ORG   20</a:t>
            </a:r>
          </a:p>
          <a:p>
            <a:pPr lvl="2" indent="0"/>
            <a:r>
              <a:rPr lang="en-US" altLang="zh-CN" sz="2000" b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     VAR2  DW  5678H</a:t>
            </a:r>
          </a:p>
          <a:p>
            <a:pPr lvl="2" indent="0"/>
            <a:r>
              <a:rPr lang="en-US" altLang="zh-CN" sz="2000" b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     ORG   $+8</a:t>
            </a:r>
          </a:p>
          <a:p>
            <a:pPr lvl="2" indent="0"/>
            <a:r>
              <a:rPr lang="en-US" altLang="zh-CN" sz="2000" b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     VAR3  DW  1357H</a:t>
            </a:r>
          </a:p>
          <a:p>
            <a:pPr lvl="2" indent="0"/>
            <a:r>
              <a:rPr lang="en-US" altLang="zh-CN" sz="2000" b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SEG1    ENDS</a:t>
            </a:r>
          </a:p>
          <a:p>
            <a:pPr lvl="2" indent="0"/>
            <a:endParaRPr lang="en-US" altLang="zh-CN" sz="2000" b="0">
              <a:solidFill>
                <a:srgbClr val="000000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2" indent="0"/>
            <a:r>
              <a:rPr lang="en-US" altLang="zh-CN" sz="2000" b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BUFFER  LABEL  BYTE</a:t>
            </a:r>
          </a:p>
          <a:p>
            <a:pPr lvl="2" indent="0"/>
            <a:r>
              <a:rPr lang="en-US" altLang="zh-CN" sz="2000" b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     ORG    $+8</a:t>
            </a:r>
          </a:p>
          <a:p>
            <a:pPr lvl="2" indent="0"/>
            <a:endParaRPr lang="en-US" altLang="zh-CN" sz="2000" b="0">
              <a:solidFill>
                <a:srgbClr val="000000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2" indent="0"/>
            <a:r>
              <a:rPr lang="en-US" altLang="zh-CN" sz="2000" b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    BUFFER  DB  8 DUP (?)</a:t>
            </a:r>
            <a:endParaRPr lang="en-US" altLang="zh-CN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8" name="矩形 23554"/>
          <p:cNvSpPr/>
          <p:nvPr/>
        </p:nvSpPr>
        <p:spPr>
          <a:xfrm>
            <a:off x="2590800" y="3886200"/>
            <a:ext cx="3276600" cy="762000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dash"/>
            <a:miter/>
            <a:headEnd type="none" w="sm" len="sm"/>
            <a:tailEnd type="none" w="sm" len="sm"/>
          </a:ln>
        </p:spPr>
        <p:txBody>
          <a:bodyPr anchor="t"/>
          <a:lstStyle/>
          <a:p>
            <a:endParaRPr lang="zh-CN" altLang="en-US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34819" name="矩形 23555"/>
          <p:cNvSpPr/>
          <p:nvPr/>
        </p:nvSpPr>
        <p:spPr>
          <a:xfrm>
            <a:off x="3657600" y="4800600"/>
            <a:ext cx="3581400" cy="457200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dash"/>
            <a:miter/>
            <a:headEnd type="none" w="sm" len="sm"/>
            <a:tailEnd type="none" w="sm" len="sm"/>
          </a:ln>
        </p:spPr>
        <p:txBody>
          <a:bodyPr anchor="t"/>
          <a:lstStyle/>
          <a:p>
            <a:endParaRPr lang="zh-CN" altLang="en-US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34820" name="矩形 23556"/>
          <p:cNvSpPr/>
          <p:nvPr/>
        </p:nvSpPr>
        <p:spPr>
          <a:xfrm>
            <a:off x="2057400" y="5638800"/>
            <a:ext cx="4572000" cy="7620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lvl="1" indent="0" eaLnBrk="0" hangingPunct="0">
              <a:lnSpc>
                <a:spcPct val="110000"/>
              </a:lnSpc>
            </a:pPr>
            <a:r>
              <a:rPr lang="en-US" altLang="zh-CN" sz="2000" b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        ORG  100H</a:t>
            </a:r>
          </a:p>
          <a:p>
            <a:pPr lvl="1" indent="0" eaLnBrk="0" hangingPunct="0">
              <a:lnSpc>
                <a:spcPct val="110000"/>
              </a:lnSpc>
            </a:pPr>
            <a:r>
              <a:rPr lang="en-US" altLang="zh-CN" sz="2000" b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START:  ……</a:t>
            </a:r>
          </a:p>
        </p:txBody>
      </p:sp>
      <p:sp>
        <p:nvSpPr>
          <p:cNvPr id="34821" name="矩形 23557"/>
          <p:cNvSpPr/>
          <p:nvPr/>
        </p:nvSpPr>
        <p:spPr>
          <a:xfrm>
            <a:off x="2286000" y="5638800"/>
            <a:ext cx="3352800" cy="762000"/>
          </a:xfrm>
          <a:prstGeom prst="rect">
            <a:avLst/>
          </a:prstGeom>
          <a:noFill/>
          <a:ln w="19050" cap="flat" cmpd="sng">
            <a:solidFill>
              <a:schemeClr val="tx2"/>
            </a:solidFill>
            <a:prstDash val="dash"/>
            <a:miter/>
            <a:headEnd type="none" w="sm" len="sm"/>
            <a:tailEnd type="none" w="sm" len="sm"/>
          </a:ln>
        </p:spPr>
        <p:txBody>
          <a:bodyPr anchor="t"/>
          <a:lstStyle/>
          <a:p>
            <a:endParaRPr lang="zh-CN" altLang="en-US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文本框 24577"/>
          <p:cNvSpPr txBox="1"/>
          <p:nvPr/>
        </p:nvSpPr>
        <p:spPr>
          <a:xfrm>
            <a:off x="2133600" y="2209800"/>
            <a:ext cx="5638800" cy="2401888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lvl="3" indent="0" eaLnBrk="0" hangingPunct="0">
              <a:lnSpc>
                <a:spcPct val="110000"/>
              </a:lnSpc>
            </a:pPr>
            <a:r>
              <a:rPr lang="en-US" altLang="zh-CN" sz="2000" b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B  DW  2  DUP  (?)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  <a:p>
            <a:pPr eaLnBrk="0" hangingPunct="0">
              <a:lnSpc>
                <a:spcPct val="110000"/>
              </a:lnSpc>
            </a:pPr>
            <a:endParaRPr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ALIGN   </a:t>
            </a:r>
            <a:r>
              <a:rPr lang="en-US" altLang="zh-CN" sz="2200" b="0">
                <a:latin typeface="Lucida Console" panose="020B0609040504020204" pitchFamily="49" charset="0"/>
                <a:ea typeface="楷体_GB2312" pitchFamily="49" charset="-122"/>
              </a:rPr>
              <a:t>boundary</a:t>
            </a:r>
          </a:p>
          <a:p>
            <a:pPr eaLnBrk="0" hangingPunct="0">
              <a:lnSpc>
                <a:spcPct val="110000"/>
              </a:lnSpc>
            </a:pPr>
            <a:endParaRPr lang="en-US" altLang="zh-CN" sz="2200" b="0">
              <a:latin typeface="Lucida Console" panose="020B0609040504020204" pitchFamily="49" charset="0"/>
              <a:ea typeface="楷体_GB2312" pitchFamily="49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200" b="0">
                <a:latin typeface="Lucida Console" panose="020B0609040504020204" pitchFamily="49" charset="0"/>
                <a:ea typeface="楷体_GB2312" pitchFamily="49" charset="-122"/>
              </a:rPr>
              <a:t>        ALIGN  4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200" b="0">
                <a:latin typeface="Lucida Console" panose="020B0609040504020204" pitchFamily="49" charset="0"/>
                <a:ea typeface="楷体_GB2312" pitchFamily="49" charset="-122"/>
              </a:rPr>
              <a:t>        ALIGN  2     </a:t>
            </a:r>
            <a:r>
              <a:rPr lang="en-US" altLang="zh-CN" sz="2000" b="0">
                <a:latin typeface="Lucida Console" panose="020B0609040504020204" pitchFamily="49" charset="0"/>
                <a:ea typeface="楷体_GB2312" pitchFamily="49" charset="-122"/>
              </a:rPr>
              <a:t>; EVEN</a:t>
            </a:r>
          </a:p>
        </p:txBody>
      </p:sp>
      <p:sp>
        <p:nvSpPr>
          <p:cNvPr id="35842" name="文本框 24578"/>
          <p:cNvSpPr txBox="1"/>
          <p:nvPr/>
        </p:nvSpPr>
        <p:spPr>
          <a:xfrm>
            <a:off x="2133600" y="457200"/>
            <a:ext cx="5334000" cy="12954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EVEN        </a:t>
            </a:r>
            <a:r>
              <a:rPr lang="zh-CN" altLang="zh-CN" sz="2200" dirty="0">
                <a:latin typeface="楷体_GB2312" pitchFamily="49" charset="-122"/>
                <a:ea typeface="楷体_GB2312" pitchFamily="49" charset="-122"/>
              </a:rPr>
              <a:t>;使下一地址从偶地址开始</a:t>
            </a:r>
            <a:endParaRPr lang="en-US" altLang="zh-CN" sz="2200"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spcBef>
                <a:spcPct val="50000"/>
              </a:spcBef>
            </a:pPr>
            <a:endParaRPr lang="zh-CN" altLang="zh-CN" sz="2200">
              <a:latin typeface="楷体_GB2312" pitchFamily="49" charset="-122"/>
              <a:ea typeface="楷体_GB2312" pitchFamily="49" charset="-122"/>
            </a:endParaRPr>
          </a:p>
          <a:p>
            <a:pPr lvl="3" indent="0" eaLnBrk="0" hangingPunct="0">
              <a:lnSpc>
                <a:spcPct val="110000"/>
              </a:lnSpc>
            </a:pPr>
            <a:r>
              <a:rPr lang="en-US" altLang="zh-CN" sz="2000" b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A  DB  ‘morning’</a:t>
            </a:r>
          </a:p>
        </p:txBody>
      </p:sp>
      <p:sp>
        <p:nvSpPr>
          <p:cNvPr id="24580" name="文本框 24579"/>
          <p:cNvSpPr txBox="1"/>
          <p:nvPr/>
        </p:nvSpPr>
        <p:spPr>
          <a:xfrm>
            <a:off x="3962400" y="1828800"/>
            <a:ext cx="2743200" cy="3968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EVEN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矩形 25601"/>
          <p:cNvSpPr/>
          <p:nvPr/>
        </p:nvSpPr>
        <p:spPr>
          <a:xfrm>
            <a:off x="1905000" y="685800"/>
            <a:ext cx="4419600" cy="6048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◆ </a:t>
            </a:r>
            <a:r>
              <a:rPr lang="zh-CN" altLang="en-US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基数控制伪操作：</a:t>
            </a:r>
            <a:endParaRPr lang="zh-CN" altLang="en-US" sz="2800">
              <a:solidFill>
                <a:srgbClr val="8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6" name="文本框 25602"/>
          <p:cNvSpPr txBox="1"/>
          <p:nvPr/>
        </p:nvSpPr>
        <p:spPr>
          <a:xfrm>
            <a:off x="1905000" y="1828800"/>
            <a:ext cx="5867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 eaLnBrk="0" hangingPunct="0"/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. RADIX  表达式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zh-CN" altLang="en-US" sz="2200" b="0" dirty="0">
                <a:latin typeface="Times New Roman" panose="02020603050405020304" pitchFamily="18" charset="0"/>
                <a:ea typeface="楷体_GB2312" pitchFamily="49" charset="-122"/>
              </a:rPr>
              <a:t>规定无标记数的基数</a:t>
            </a:r>
            <a:endParaRPr lang="zh-CN" altLang="en-US" sz="2200" b="0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867" name="文本框 25603"/>
          <p:cNvSpPr txBox="1"/>
          <p:nvPr/>
        </p:nvSpPr>
        <p:spPr>
          <a:xfrm>
            <a:off x="3200400" y="2895600"/>
            <a:ext cx="3657600" cy="294322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="0">
                <a:latin typeface="Lucida Console" panose="020B0609040504020204" pitchFamily="49" charset="0"/>
                <a:ea typeface="宋体" panose="02010600030101010101" pitchFamily="2" charset="-122"/>
              </a:rPr>
              <a:t>MOV  BX, 0FFH</a:t>
            </a:r>
          </a:p>
          <a:p>
            <a:pPr>
              <a:spcBef>
                <a:spcPct val="50000"/>
              </a:spcBef>
            </a:pPr>
            <a:r>
              <a:rPr lang="en-US" altLang="zh-CN" sz="2200" b="0">
                <a:latin typeface="Lucida Console" panose="020B0609040504020204" pitchFamily="49" charset="0"/>
                <a:ea typeface="宋体" panose="02010600030101010101" pitchFamily="2" charset="-122"/>
              </a:rPr>
              <a:t>MOV  BX, 178</a:t>
            </a:r>
          </a:p>
          <a:p>
            <a:pPr>
              <a:spcBef>
                <a:spcPct val="50000"/>
              </a:spcBef>
            </a:pPr>
            <a:endParaRPr lang="en-US" altLang="zh-CN" sz="2200" b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2" indent="0" eaLnBrk="0" hangingPunct="0">
              <a:spcBef>
                <a:spcPct val="50000"/>
              </a:spcBef>
            </a:pPr>
            <a:r>
              <a:rPr lang="en-US" altLang="zh-CN" sz="2200" b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.RADIX  16</a:t>
            </a:r>
          </a:p>
          <a:p>
            <a:pPr lvl="2" indent="0" eaLnBrk="0" hangingPunct="0">
              <a:spcBef>
                <a:spcPct val="50000"/>
              </a:spcBef>
            </a:pPr>
            <a:r>
              <a:rPr lang="en-US" altLang="zh-CN" sz="2200" b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MOV  BX, 0FF</a:t>
            </a:r>
          </a:p>
          <a:p>
            <a:pPr lvl="2" indent="0" eaLnBrk="0" hangingPunct="0">
              <a:spcBef>
                <a:spcPct val="50000"/>
              </a:spcBef>
            </a:pPr>
            <a:r>
              <a:rPr lang="en-US" altLang="zh-CN" sz="2200" b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MOV  BX, 178D</a:t>
            </a:r>
          </a:p>
        </p:txBody>
      </p:sp>
      <p:sp>
        <p:nvSpPr>
          <p:cNvPr id="36868" name="矩形 25604"/>
          <p:cNvSpPr/>
          <p:nvPr/>
        </p:nvSpPr>
        <p:spPr>
          <a:xfrm>
            <a:off x="2971800" y="2819400"/>
            <a:ext cx="2819400" cy="1066800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dash"/>
            <a:miter/>
            <a:headEnd type="none" w="sm" len="sm"/>
            <a:tailEnd type="none" w="sm" len="sm"/>
          </a:ln>
        </p:spPr>
        <p:txBody>
          <a:bodyPr anchor="t"/>
          <a:lstStyle/>
          <a:p>
            <a:endParaRPr lang="zh-CN" altLang="en-US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36869" name="矩形 25605"/>
          <p:cNvSpPr/>
          <p:nvPr/>
        </p:nvSpPr>
        <p:spPr>
          <a:xfrm>
            <a:off x="3810000" y="4343400"/>
            <a:ext cx="2971800" cy="1600200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dash"/>
            <a:miter/>
            <a:headEnd type="none" w="sm" len="sm"/>
            <a:tailEnd type="none" w="sm" len="sm"/>
          </a:ln>
        </p:spPr>
        <p:txBody>
          <a:bodyPr anchor="t"/>
          <a:lstStyle/>
          <a:p>
            <a:endParaRPr lang="zh-CN" altLang="en-US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26625"/>
          <p:cNvSpPr/>
          <p:nvPr/>
        </p:nvSpPr>
        <p:spPr>
          <a:xfrm>
            <a:off x="900113" y="620713"/>
            <a:ext cx="50292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fontAlgn="base"/>
            <a:r>
              <a:rPr lang="en-US" altLang="zh-CN" sz="280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3.  </a:t>
            </a:r>
            <a:r>
              <a:rPr lang="zh-CN" altLang="en-US" sz="280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汇编语言程序格式</a:t>
            </a:r>
            <a:endParaRPr lang="zh-CN" altLang="en-US" sz="2800" strike="noStrike" noProof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7890" name="文本框 26626"/>
          <p:cNvSpPr txBox="1"/>
          <p:nvPr/>
        </p:nvSpPr>
        <p:spPr>
          <a:xfrm>
            <a:off x="2362200" y="3429000"/>
            <a:ext cx="6324600" cy="1735138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标号     指令    寄存器  说明程序或语句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变量     伪指令  标号    的功能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   宏指令  变量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           常数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           表达式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891" name="直接连接符 26627"/>
          <p:cNvSpPr/>
          <p:nvPr/>
        </p:nvSpPr>
        <p:spPr>
          <a:xfrm>
            <a:off x="2743200" y="2895600"/>
            <a:ext cx="0" cy="3810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7892" name="直接连接符 26628"/>
          <p:cNvSpPr/>
          <p:nvPr/>
        </p:nvSpPr>
        <p:spPr>
          <a:xfrm>
            <a:off x="4114800" y="2895600"/>
            <a:ext cx="0" cy="3810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7893" name="直接连接符 26629"/>
          <p:cNvSpPr/>
          <p:nvPr/>
        </p:nvSpPr>
        <p:spPr>
          <a:xfrm>
            <a:off x="5410200" y="2895600"/>
            <a:ext cx="0" cy="3810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7894" name="直接连接符 26630"/>
          <p:cNvSpPr/>
          <p:nvPr/>
        </p:nvSpPr>
        <p:spPr>
          <a:xfrm>
            <a:off x="6934200" y="2895600"/>
            <a:ext cx="0" cy="3810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7895" name="文本框 26631"/>
          <p:cNvSpPr txBox="1"/>
          <p:nvPr/>
        </p:nvSpPr>
        <p:spPr>
          <a:xfrm>
            <a:off x="1905000" y="1371600"/>
            <a:ext cx="5943600" cy="15398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90000"/>
              </a:lnSpc>
            </a:pP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源程序的每条语句可表示为：</a:t>
            </a:r>
          </a:p>
          <a:p>
            <a:pPr eaLnBrk="0" hangingPunct="0">
              <a:lnSpc>
                <a:spcPct val="190000"/>
              </a:lnSpc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[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名字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操作    操作数  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注释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33" name="文本框 26632"/>
          <p:cNvSpPr txBox="1"/>
          <p:nvPr/>
        </p:nvSpPr>
        <p:spPr>
          <a:xfrm>
            <a:off x="1981200" y="5427663"/>
            <a:ext cx="5532438" cy="9683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标号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变量：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49" charset="-122"/>
              </a:rPr>
              <a:t>段值、偏移量、类型三种属性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表达式：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数字表达式  地址表达式</a:t>
            </a:r>
            <a:endParaRPr lang="zh-CN" altLang="en-US" sz="220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文本框 27650"/>
          <p:cNvSpPr txBox="1"/>
          <p:nvPr/>
        </p:nvSpPr>
        <p:spPr>
          <a:xfrm>
            <a:off x="609600" y="609600"/>
            <a:ext cx="2684463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表达式操作符：</a:t>
            </a:r>
            <a:endParaRPr lang="zh-CN" altLang="en-US" sz="2800">
              <a:solidFill>
                <a:srgbClr val="8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4" name="文本框 27651"/>
          <p:cNvSpPr txBox="1"/>
          <p:nvPr/>
        </p:nvSpPr>
        <p:spPr>
          <a:xfrm>
            <a:off x="684213" y="1157288"/>
            <a:ext cx="6840537" cy="73342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marL="457200" indent="-457200" eaLnBrk="0" hangingPunct="0">
              <a:lnSpc>
                <a:spcPct val="150000"/>
              </a:lnSpc>
            </a:pPr>
            <a:r>
              <a:rPr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 </a:t>
            </a:r>
            <a:r>
              <a:rPr lang="zh-CN" altLang="en-US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算术操作符：  </a:t>
            </a:r>
            <a:r>
              <a:rPr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 </a:t>
            </a:r>
            <a:r>
              <a:rPr lang="zh-CN" altLang="en-US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、</a:t>
            </a:r>
            <a:r>
              <a:rPr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 </a:t>
            </a:r>
            <a:r>
              <a:rPr lang="zh-CN" altLang="en-US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、</a:t>
            </a:r>
            <a:r>
              <a:rPr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zh-CN" altLang="en-US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、 </a:t>
            </a:r>
            <a:r>
              <a:rPr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</a:t>
            </a:r>
            <a:r>
              <a:rPr lang="zh-CN" altLang="en-US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、</a:t>
            </a: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Mod</a:t>
            </a:r>
          </a:p>
        </p:txBody>
      </p:sp>
      <p:sp>
        <p:nvSpPr>
          <p:cNvPr id="38915" name="文本框 27652"/>
          <p:cNvSpPr txBox="1"/>
          <p:nvPr/>
        </p:nvSpPr>
        <p:spPr>
          <a:xfrm>
            <a:off x="1319213" y="2133600"/>
            <a:ext cx="6924675" cy="4270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="0">
                <a:latin typeface="Lucida Console" panose="020B0609040504020204" pitchFamily="49" charset="0"/>
                <a:ea typeface="宋体" panose="02010600030101010101" pitchFamily="2" charset="-122"/>
              </a:rPr>
              <a:t>VIDEO_BUF  DB  25*80*2  DUP(?)</a:t>
            </a:r>
          </a:p>
        </p:txBody>
      </p:sp>
      <p:sp>
        <p:nvSpPr>
          <p:cNvPr id="27654" name="文本框 27653"/>
          <p:cNvSpPr txBox="1"/>
          <p:nvPr/>
        </p:nvSpPr>
        <p:spPr>
          <a:xfrm>
            <a:off x="2209800" y="3124200"/>
            <a:ext cx="5861050" cy="11969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200" b="0">
                <a:latin typeface="Lucida Console" panose="020B0609040504020204" pitchFamily="49" charset="0"/>
                <a:ea typeface="宋体" panose="02010600030101010101" pitchFamily="2" charset="-122"/>
              </a:rPr>
              <a:t>ARRAY   DW   1,2,3,4,5,6,7</a:t>
            </a:r>
          </a:p>
          <a:p>
            <a:pPr>
              <a:lnSpc>
                <a:spcPct val="110000"/>
              </a:lnSpc>
            </a:pPr>
            <a:r>
              <a:rPr lang="en-US" altLang="zh-CN" sz="2200" b="0">
                <a:latin typeface="Lucida Console" panose="020B0609040504020204" pitchFamily="49" charset="0"/>
                <a:ea typeface="宋体" panose="02010600030101010101" pitchFamily="2" charset="-122"/>
              </a:rPr>
              <a:t>ARYEND  DW   ?</a:t>
            </a:r>
          </a:p>
          <a:p>
            <a:pPr>
              <a:lnSpc>
                <a:spcPct val="110000"/>
              </a:lnSpc>
            </a:pPr>
            <a:r>
              <a:rPr lang="en-US" altLang="zh-CN" sz="2200" b="0">
                <a:latin typeface="Lucida Console" panose="020B0609040504020204" pitchFamily="49" charset="0"/>
                <a:ea typeface="宋体" panose="02010600030101010101" pitchFamily="2" charset="-122"/>
              </a:rPr>
              <a:t>        MOV  CX, (ARYEND-ARRAY)/2</a:t>
            </a:r>
          </a:p>
        </p:txBody>
      </p:sp>
      <p:sp>
        <p:nvSpPr>
          <p:cNvPr id="27655" name="矩形 27654"/>
          <p:cNvSpPr/>
          <p:nvPr/>
        </p:nvSpPr>
        <p:spPr>
          <a:xfrm>
            <a:off x="2209800" y="4724400"/>
            <a:ext cx="6248400" cy="11890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en-US" altLang="zh-CN" sz="2200" b="0"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ADD  AX, BLOCK+2   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;  </a:t>
            </a:r>
            <a:r>
              <a:rPr lang="zh-CN" altLang="zh-CN" sz="2000" b="0" dirty="0">
                <a:latin typeface="Lucida Console" panose="020B0609040504020204" pitchFamily="49" charset="0"/>
                <a:ea typeface="楷体_GB2312" pitchFamily="49" charset="-122"/>
                <a:sym typeface="Symbol" panose="05050102010706020507" pitchFamily="18" charset="2"/>
              </a:rPr>
              <a:t>符号地址常数 有意义</a:t>
            </a:r>
            <a:endParaRPr lang="en-US" altLang="zh-CN" sz="2000" b="0" dirty="0">
              <a:latin typeface="Lucida Console" panose="020B0609040504020204" pitchFamily="49" charset="0"/>
              <a:ea typeface="楷体_GB2312" pitchFamily="49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2200" b="0" dirty="0"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             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;</a:t>
            </a: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b="0" dirty="0">
                <a:latin typeface="Lucida Console" panose="020B0609040504020204" pitchFamily="49" charset="0"/>
                <a:ea typeface="楷体_GB2312" pitchFamily="49" charset="-122"/>
                <a:sym typeface="Symbol" panose="05050102010706020507" pitchFamily="18" charset="2"/>
              </a:rPr>
              <a:t>  </a:t>
            </a:r>
            <a:r>
              <a:rPr lang="zh-CN" altLang="en-US" sz="2000" b="0" dirty="0">
                <a:latin typeface="Lucida Console" panose="020B0609040504020204" pitchFamily="49" charset="0"/>
                <a:ea typeface="楷体_GB2312" pitchFamily="49" charset="-122"/>
                <a:sym typeface="Symbol" panose="05050102010706020507" pitchFamily="18" charset="2"/>
              </a:rPr>
              <a:t>时意义不明确</a:t>
            </a:r>
          </a:p>
          <a:p>
            <a:pPr eaLnBrk="0" hangingPunct="0"/>
            <a:r>
              <a:rPr lang="en-US" altLang="zh-CN" sz="2200" b="0"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MOV  AX, BX+1      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;</a:t>
            </a: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38918" name="文本框 27655"/>
          <p:cNvSpPr txBox="1"/>
          <p:nvPr/>
        </p:nvSpPr>
        <p:spPr>
          <a:xfrm>
            <a:off x="2209800" y="5943600"/>
            <a:ext cx="48006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7" name="文本框 27656"/>
          <p:cNvSpPr txBox="1"/>
          <p:nvPr/>
        </p:nvSpPr>
        <p:spPr>
          <a:xfrm>
            <a:off x="2209800" y="5867400"/>
            <a:ext cx="5638800" cy="4270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en-US" altLang="zh-CN" sz="2200" b="0"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MOV  AX, [BX+1]    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; </a:t>
            </a:r>
            <a:r>
              <a:rPr lang="zh-CN" altLang="en-US" sz="2000" b="0" dirty="0"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寄存器间接寻址</a:t>
            </a: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/>
      <p:bldP spid="27655" grpId="0"/>
      <p:bldP spid="2765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7" name="组合 28673"/>
          <p:cNvGrpSpPr/>
          <p:nvPr/>
        </p:nvGrpSpPr>
        <p:grpSpPr>
          <a:xfrm>
            <a:off x="1524000" y="685800"/>
            <a:ext cx="6934200" cy="2676525"/>
            <a:chOff x="960" y="432"/>
            <a:chExt cx="4368" cy="1686"/>
          </a:xfrm>
        </p:grpSpPr>
        <p:sp>
          <p:nvSpPr>
            <p:cNvPr id="39938" name="文本框 28674"/>
            <p:cNvSpPr txBox="1"/>
            <p:nvPr/>
          </p:nvSpPr>
          <p:spPr>
            <a:xfrm>
              <a:off x="1200" y="1132"/>
              <a:ext cx="3264" cy="986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zh-CN" altLang="zh-CN" sz="2200" b="0" dirty="0">
                  <a:latin typeface="Lucida Console" panose="020B0609040504020204" pitchFamily="49" charset="0"/>
                  <a:ea typeface="宋体" panose="02010600030101010101" pitchFamily="2" charset="-122"/>
                  <a:sym typeface="Symbol" panose="05050102010706020507" pitchFamily="18" charset="2"/>
                </a:rPr>
                <a:t>OPR1  EQU  25   ；00011001B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zh-CN" altLang="zh-CN" sz="2200" b="0" dirty="0">
                  <a:latin typeface="Lucida Console" panose="020B0609040504020204" pitchFamily="49" charset="0"/>
                  <a:ea typeface="宋体" panose="02010600030101010101" pitchFamily="2" charset="-122"/>
                  <a:sym typeface="Symbol" panose="05050102010706020507" pitchFamily="18" charset="2"/>
                </a:rPr>
                <a:t>OPR2  EQU  7</a:t>
              </a:r>
              <a:r>
                <a:rPr lang="zh-CN" altLang="zh-CN" sz="2200" b="0">
                  <a:latin typeface="Lucida Console" panose="020B0609040504020204" pitchFamily="49" charset="0"/>
                  <a:ea typeface="宋体" panose="02010600030101010101" pitchFamily="2" charset="-122"/>
                  <a:sym typeface="Symbol" panose="05050102010706020507" pitchFamily="18" charset="2"/>
                </a:rPr>
                <a:t>    ；00000111B</a:t>
              </a:r>
            </a:p>
            <a:p>
              <a:pPr eaLnBrk="0" hangingPunct="0">
                <a:lnSpc>
                  <a:spcPct val="110000"/>
                </a:lnSpc>
              </a:pPr>
              <a:endParaRPr lang="en-US" altLang="zh-CN" sz="2200" b="0"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eaLnBrk="0" hangingPunct="0">
                <a:lnSpc>
                  <a:spcPct val="110000"/>
                </a:lnSpc>
              </a:pPr>
              <a:r>
                <a:rPr lang="zh-CN" altLang="zh-CN" sz="2200" b="0" dirty="0">
                  <a:latin typeface="Lucida Console" panose="020B0609040504020204" pitchFamily="49" charset="0"/>
                  <a:ea typeface="宋体" panose="02010600030101010101" pitchFamily="2" charset="-122"/>
                  <a:sym typeface="Symbol" panose="05050102010706020507" pitchFamily="18" charset="2"/>
                </a:rPr>
                <a:t>AND  AX, OPR1 AND OPR2</a:t>
              </a:r>
              <a:endParaRPr lang="en-US" altLang="zh-CN" sz="2200" b="0"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9939" name="矩形 28675"/>
            <p:cNvSpPr/>
            <p:nvPr/>
          </p:nvSpPr>
          <p:spPr>
            <a:xfrm>
              <a:off x="960" y="432"/>
              <a:ext cx="4368" cy="596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2800" dirty="0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(2)  </a:t>
              </a:r>
              <a:r>
                <a:rPr lang="zh-CN" altLang="en-US" sz="2800" dirty="0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逻辑和移位操作符： </a:t>
              </a:r>
              <a:r>
                <a:rPr lang="en-US" altLang="en-US" sz="2800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AND、OR、XOR、NOT、SHL</a:t>
              </a:r>
              <a:r>
                <a:rPr lang="zh-CN" altLang="en-US" sz="2800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、</a:t>
              </a:r>
              <a:r>
                <a:rPr lang="en-US" altLang="zh-CN" sz="2800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SHR</a:t>
              </a:r>
            </a:p>
          </p:txBody>
        </p:sp>
      </p:grpSp>
      <p:sp>
        <p:nvSpPr>
          <p:cNvPr id="28677" name="矩形 28676"/>
          <p:cNvSpPr/>
          <p:nvPr/>
        </p:nvSpPr>
        <p:spPr>
          <a:xfrm>
            <a:off x="6248400" y="2895600"/>
            <a:ext cx="1565275" cy="3667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r>
              <a:rPr lang="en-US" altLang="en-US" sz="1800" b="0">
                <a:latin typeface="Lucida Console" panose="020B0609040504020204" pitchFamily="49" charset="0"/>
                <a:ea typeface="宋体" panose="02010600030101010101" pitchFamily="2" charset="-122"/>
              </a:rPr>
              <a:t>; AND AX,1</a:t>
            </a:r>
            <a:endParaRPr lang="en-US" altLang="zh-CN" sz="1800" b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28678" name="矩形 28677"/>
          <p:cNvSpPr/>
          <p:nvPr/>
        </p:nvSpPr>
        <p:spPr>
          <a:xfrm>
            <a:off x="1903413" y="4876800"/>
            <a:ext cx="6859587" cy="8286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200" b="0"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IN    AL, PORT_VAL            ;61H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200" b="0"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OUT   PORT_VAL AND 0FEH, AL   ;60H</a:t>
            </a:r>
          </a:p>
        </p:txBody>
      </p:sp>
      <p:sp>
        <p:nvSpPr>
          <p:cNvPr id="28679" name="矩形 28678"/>
          <p:cNvSpPr/>
          <p:nvPr/>
        </p:nvSpPr>
        <p:spPr>
          <a:xfrm>
            <a:off x="1905000" y="3657600"/>
            <a:ext cx="4114800" cy="4603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b="0"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MOV  AX,  0FFFFH SHL 2</a:t>
            </a:r>
          </a:p>
        </p:txBody>
      </p:sp>
      <p:sp>
        <p:nvSpPr>
          <p:cNvPr id="28680" name="矩形 28679"/>
          <p:cNvSpPr/>
          <p:nvPr/>
        </p:nvSpPr>
        <p:spPr>
          <a:xfrm>
            <a:off x="6248400" y="3733800"/>
            <a:ext cx="2590800" cy="3667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r>
              <a:rPr lang="en-US" altLang="en-US" sz="1800" b="0">
                <a:latin typeface="Lucida Console" panose="020B0609040504020204" pitchFamily="49" charset="0"/>
                <a:ea typeface="宋体" panose="02010600030101010101" pitchFamily="2" charset="-122"/>
              </a:rPr>
              <a:t>; MOV AX,0FFFCH</a:t>
            </a:r>
            <a:endParaRPr lang="en-US" altLang="zh-CN" sz="1800" b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/>
      <p:bldP spid="28678" grpId="0"/>
      <p:bldP spid="28679" grpId="0"/>
      <p:bldP spid="2868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矩形 29697"/>
          <p:cNvSpPr/>
          <p:nvPr/>
        </p:nvSpPr>
        <p:spPr>
          <a:xfrm>
            <a:off x="395288" y="404813"/>
            <a:ext cx="8077200" cy="519112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关系操作符： 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EQ、NE、LT、LE、GT、GE</a:t>
            </a:r>
          </a:p>
        </p:txBody>
      </p:sp>
      <p:sp>
        <p:nvSpPr>
          <p:cNvPr id="40962" name="文本框 29698"/>
          <p:cNvSpPr txBox="1"/>
          <p:nvPr/>
        </p:nvSpPr>
        <p:spPr>
          <a:xfrm>
            <a:off x="1981200" y="1219200"/>
            <a:ext cx="4800600" cy="9302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计算结果为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49" charset="-122"/>
              </a:rPr>
              <a:t>逻辑值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49" charset="-122"/>
              </a:rPr>
              <a:t>真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0FFFFH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</a:t>
            </a:r>
            <a:r>
              <a:rPr lang="zh-CN" altLang="en-US" sz="2200">
                <a:latin typeface="Times New Roman" panose="02020603050405020304" pitchFamily="18" charset="0"/>
                <a:ea typeface="楷体_GB2312" pitchFamily="49" charset="-122"/>
              </a:rPr>
              <a:t>假</a:t>
            </a: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0000H</a:t>
            </a:r>
            <a:endParaRPr lang="en-US" altLang="zh-CN" sz="22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0963" name="文本框 29699"/>
          <p:cNvSpPr txBox="1"/>
          <p:nvPr/>
        </p:nvSpPr>
        <p:spPr>
          <a:xfrm>
            <a:off x="3962400" y="3168650"/>
            <a:ext cx="1136650" cy="13112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X:   ……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       ……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Y:   ……</a:t>
            </a:r>
          </a:p>
        </p:txBody>
      </p:sp>
      <p:sp>
        <p:nvSpPr>
          <p:cNvPr id="29701" name="文本框 29700"/>
          <p:cNvSpPr txBox="1"/>
          <p:nvPr/>
        </p:nvSpPr>
        <p:spPr>
          <a:xfrm>
            <a:off x="2057400" y="4876800"/>
            <a:ext cx="5486400" cy="1004888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200" dirty="0">
                <a:latin typeface="Times New Roman" panose="02020603050405020304" pitchFamily="18" charset="0"/>
                <a:ea typeface="楷体_GB2312" pitchFamily="49" charset="-122"/>
              </a:rPr>
              <a:t>若 </a:t>
            </a:r>
            <a:r>
              <a:rPr lang="en-US" altLang="zh-CN" sz="22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128  (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真</a:t>
            </a:r>
            <a:r>
              <a:rPr lang="en-US" altLang="zh-CN" sz="22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汇编结果：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</a:t>
            </a:r>
            <a:r>
              <a:rPr lang="en-US" altLang="en-US" sz="2000" b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MOV  FID, -1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若 </a:t>
            </a:r>
            <a:r>
              <a:rPr lang="en-US" altLang="zh-CN" sz="22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128  (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假</a:t>
            </a:r>
            <a:r>
              <a:rPr lang="en-US" altLang="zh-CN" sz="22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汇编结果：  </a:t>
            </a:r>
            <a:r>
              <a:rPr lang="en-US" altLang="en-US" sz="2000" b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MOV  FID, 0</a:t>
            </a:r>
            <a:endParaRPr lang="zh-CN" altLang="en-US" sz="2000" b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40965" name="矩形 29701"/>
          <p:cNvSpPr/>
          <p:nvPr/>
        </p:nvSpPr>
        <p:spPr>
          <a:xfrm>
            <a:off x="1979613" y="2419350"/>
            <a:ext cx="6121400" cy="4270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zh-CN" sz="2200" b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MOV FID, (OFFSET Y - OFFSET X) LE 128</a:t>
            </a:r>
            <a:endParaRPr lang="en-US" altLang="zh-CN" sz="2200" b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0966" name="矩形 29702"/>
          <p:cNvSpPr/>
          <p:nvPr/>
        </p:nvSpPr>
        <p:spPr>
          <a:xfrm>
            <a:off x="3733800" y="3124200"/>
            <a:ext cx="1828800" cy="1447800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dash"/>
            <a:miter/>
            <a:headEnd type="none" w="sm" len="sm"/>
            <a:tailEnd type="none" w="sm" len="sm"/>
          </a:ln>
        </p:spPr>
        <p:txBody>
          <a:bodyPr anchor="t"/>
          <a:lstStyle/>
          <a:p>
            <a:endParaRPr lang="zh-CN" altLang="en-US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文本框 4097"/>
          <p:cNvSpPr txBox="1"/>
          <p:nvPr/>
        </p:nvSpPr>
        <p:spPr>
          <a:xfrm>
            <a:off x="1835150" y="549275"/>
            <a:ext cx="5562600" cy="5191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 </a:t>
            </a:r>
            <a:r>
              <a:rPr lang="zh-CN" altLang="en-US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程序运行步骤及生成的文件</a:t>
            </a:r>
            <a:endParaRPr lang="zh-CN" altLang="en-US" sz="2800">
              <a:solidFill>
                <a:srgbClr val="8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2" name="文本框 4098"/>
          <p:cNvSpPr txBox="1"/>
          <p:nvPr/>
        </p:nvSpPr>
        <p:spPr>
          <a:xfrm>
            <a:off x="3810000" y="1828800"/>
            <a:ext cx="1881188" cy="5191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 eaLnBrk="0" hangingPunct="0"/>
            <a:r>
              <a:rPr lang="en-US" altLang="zh-CN" sz="2000" err="1">
                <a:latin typeface="Arial" panose="020B0604020202020204" pitchFamily="34" charset="0"/>
                <a:ea typeface="黑体" panose="02010609060101010101" pitchFamily="49" charset="-122"/>
              </a:rPr>
              <a:t>myfile</a:t>
            </a:r>
            <a:r>
              <a:rPr lang="en-US" altLang="zh-CN" sz="200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.asm</a:t>
            </a:r>
            <a:endParaRPr lang="en-US" altLang="zh-CN" sz="200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123" name="文本框 4099"/>
          <p:cNvSpPr txBox="1"/>
          <p:nvPr/>
        </p:nvSpPr>
        <p:spPr>
          <a:xfrm>
            <a:off x="3016250" y="1219200"/>
            <a:ext cx="1879600" cy="534988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 eaLnBrk="0" hangingPunct="0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编辑程序</a:t>
            </a:r>
          </a:p>
        </p:txBody>
      </p:sp>
      <p:sp>
        <p:nvSpPr>
          <p:cNvPr id="5124" name="文本框 4100"/>
          <p:cNvSpPr txBox="1"/>
          <p:nvPr/>
        </p:nvSpPr>
        <p:spPr>
          <a:xfrm>
            <a:off x="3016250" y="2517775"/>
            <a:ext cx="1879600" cy="534988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 eaLnBrk="0" hangingPunct="0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汇编程序</a:t>
            </a:r>
          </a:p>
        </p:txBody>
      </p:sp>
      <p:sp>
        <p:nvSpPr>
          <p:cNvPr id="5125" name="文本框 4101"/>
          <p:cNvSpPr txBox="1"/>
          <p:nvPr/>
        </p:nvSpPr>
        <p:spPr>
          <a:xfrm>
            <a:off x="2895600" y="4343400"/>
            <a:ext cx="2286000" cy="534988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 eaLnBrk="0" hangingPunct="0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连接程序</a:t>
            </a:r>
          </a:p>
        </p:txBody>
      </p:sp>
      <p:sp>
        <p:nvSpPr>
          <p:cNvPr id="5126" name="直接连接符 4102"/>
          <p:cNvSpPr/>
          <p:nvPr/>
        </p:nvSpPr>
        <p:spPr>
          <a:xfrm>
            <a:off x="3962400" y="1752600"/>
            <a:ext cx="0" cy="779463"/>
          </a:xfrm>
          <a:prstGeom prst="line">
            <a:avLst/>
          </a:prstGeom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27" name="文本框 4103"/>
          <p:cNvSpPr txBox="1"/>
          <p:nvPr/>
        </p:nvSpPr>
        <p:spPr>
          <a:xfrm>
            <a:off x="4800600" y="3200400"/>
            <a:ext cx="1944688" cy="4651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 eaLnBrk="0" hangingPunct="0"/>
            <a:r>
              <a:rPr lang="en-US" altLang="zh-CN" sz="2000" err="1">
                <a:latin typeface="Arial" panose="020B0604020202020204" pitchFamily="34" charset="0"/>
                <a:ea typeface="黑体" panose="02010609060101010101" pitchFamily="49" charset="-122"/>
              </a:rPr>
              <a:t>myfile.crf</a:t>
            </a:r>
            <a:endParaRPr lang="en-US" altLang="zh-CN" sz="20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128" name="文本框 4104"/>
          <p:cNvSpPr txBox="1"/>
          <p:nvPr/>
        </p:nvSpPr>
        <p:spPr>
          <a:xfrm>
            <a:off x="4876800" y="3733800"/>
            <a:ext cx="2260600" cy="5191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 eaLnBrk="0" hangingPunct="0"/>
            <a:r>
              <a:rPr lang="en-US" altLang="zh-CN" sz="2000" err="1">
                <a:latin typeface="Arial" panose="020B0604020202020204" pitchFamily="34" charset="0"/>
                <a:ea typeface="黑体" panose="02010609060101010101" pitchFamily="49" charset="-122"/>
              </a:rPr>
              <a:t>otherfiles.obj</a:t>
            </a:r>
            <a:endParaRPr lang="en-US" altLang="zh-CN" sz="20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129" name="直接连接符 4105"/>
          <p:cNvSpPr/>
          <p:nvPr/>
        </p:nvSpPr>
        <p:spPr>
          <a:xfrm>
            <a:off x="3962400" y="3048000"/>
            <a:ext cx="0" cy="1298575"/>
          </a:xfrm>
          <a:prstGeom prst="line">
            <a:avLst/>
          </a:prstGeom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30" name="直接连接符 4106"/>
          <p:cNvSpPr/>
          <p:nvPr/>
        </p:nvSpPr>
        <p:spPr>
          <a:xfrm>
            <a:off x="3462338" y="3062288"/>
            <a:ext cx="0" cy="390525"/>
          </a:xfrm>
          <a:prstGeom prst="line">
            <a:avLst/>
          </a:prstGeom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31" name="直接连接符 4107"/>
          <p:cNvSpPr/>
          <p:nvPr/>
        </p:nvSpPr>
        <p:spPr>
          <a:xfrm>
            <a:off x="4419600" y="3048000"/>
            <a:ext cx="0" cy="390525"/>
          </a:xfrm>
          <a:prstGeom prst="line">
            <a:avLst/>
          </a:prstGeom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32" name="直接连接符 4108"/>
          <p:cNvSpPr/>
          <p:nvPr/>
        </p:nvSpPr>
        <p:spPr>
          <a:xfrm flipH="1">
            <a:off x="2895600" y="3429000"/>
            <a:ext cx="587375" cy="0"/>
          </a:xfrm>
          <a:prstGeom prst="line">
            <a:avLst/>
          </a:prstGeom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33" name="直接连接符 4109"/>
          <p:cNvSpPr/>
          <p:nvPr/>
        </p:nvSpPr>
        <p:spPr>
          <a:xfrm>
            <a:off x="4419600" y="3429000"/>
            <a:ext cx="587375" cy="0"/>
          </a:xfrm>
          <a:prstGeom prst="line">
            <a:avLst/>
          </a:prstGeom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34" name="文本框 4110"/>
          <p:cNvSpPr txBox="1"/>
          <p:nvPr/>
        </p:nvSpPr>
        <p:spPr>
          <a:xfrm>
            <a:off x="1219200" y="3200400"/>
            <a:ext cx="1879600" cy="5191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 eaLnBrk="0" hangingPunct="0"/>
            <a:r>
              <a:rPr lang="en-US" altLang="zh-CN" sz="2000" err="1">
                <a:latin typeface="Arial" panose="020B0604020202020204" pitchFamily="34" charset="0"/>
                <a:ea typeface="黑体" panose="02010609060101010101" pitchFamily="49" charset="-122"/>
              </a:rPr>
              <a:t>myfile.lst</a:t>
            </a:r>
            <a:endParaRPr lang="en-US" altLang="zh-CN" sz="20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135" name="文本框 4111"/>
          <p:cNvSpPr txBox="1"/>
          <p:nvPr/>
        </p:nvSpPr>
        <p:spPr>
          <a:xfrm>
            <a:off x="2133600" y="3810000"/>
            <a:ext cx="1879600" cy="5191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 eaLnBrk="0" hangingPunct="0"/>
            <a:r>
              <a:rPr lang="en-US" altLang="zh-CN" sz="2000" err="1">
                <a:latin typeface="Arial" panose="020B0604020202020204" pitchFamily="34" charset="0"/>
                <a:ea typeface="黑体" panose="02010609060101010101" pitchFamily="49" charset="-122"/>
              </a:rPr>
              <a:t>myfile</a:t>
            </a:r>
            <a:r>
              <a:rPr lang="en-US" altLang="zh-CN" sz="200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.obj</a:t>
            </a:r>
            <a:endParaRPr lang="en-US" altLang="zh-CN" sz="200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136" name="文本框 4112"/>
          <p:cNvSpPr txBox="1"/>
          <p:nvPr/>
        </p:nvSpPr>
        <p:spPr>
          <a:xfrm>
            <a:off x="4953000" y="4953000"/>
            <a:ext cx="1879600" cy="5207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 eaLnBrk="0" hangingPunct="0"/>
            <a:r>
              <a:rPr lang="en-US" altLang="zh-CN" sz="2000" err="1">
                <a:latin typeface="Arial" panose="020B0604020202020204" pitchFamily="34" charset="0"/>
                <a:ea typeface="黑体" panose="02010609060101010101" pitchFamily="49" charset="-122"/>
              </a:rPr>
              <a:t>myfile.map</a:t>
            </a:r>
            <a:endParaRPr lang="en-US" altLang="zh-CN" sz="20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137" name="文本框 4113"/>
          <p:cNvSpPr txBox="1"/>
          <p:nvPr/>
        </p:nvSpPr>
        <p:spPr>
          <a:xfrm>
            <a:off x="2992438" y="5348288"/>
            <a:ext cx="1879600" cy="5191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 eaLnBrk="0" hangingPunct="0"/>
            <a:r>
              <a:rPr lang="en-US" altLang="zh-CN" sz="2000" err="1">
                <a:latin typeface="Arial" panose="020B0604020202020204" pitchFamily="34" charset="0"/>
                <a:ea typeface="黑体" panose="02010609060101010101" pitchFamily="49" charset="-122"/>
              </a:rPr>
              <a:t>myfile</a:t>
            </a:r>
            <a:r>
              <a:rPr lang="en-US" altLang="zh-CN" sz="200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.exe</a:t>
            </a:r>
            <a:endParaRPr lang="en-US" altLang="zh-CN" sz="200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138" name="直接连接符 4114"/>
          <p:cNvSpPr/>
          <p:nvPr/>
        </p:nvSpPr>
        <p:spPr>
          <a:xfrm>
            <a:off x="4402138" y="3946525"/>
            <a:ext cx="0" cy="388938"/>
          </a:xfrm>
          <a:prstGeom prst="line">
            <a:avLst/>
          </a:prstGeom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39" name="直接连接符 4115"/>
          <p:cNvSpPr/>
          <p:nvPr/>
        </p:nvSpPr>
        <p:spPr>
          <a:xfrm>
            <a:off x="4402138" y="3946525"/>
            <a:ext cx="611187" cy="0"/>
          </a:xfrm>
          <a:prstGeom prst="line">
            <a:avLst/>
          </a:prstGeom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40" name="直接连接符 4116"/>
          <p:cNvSpPr/>
          <p:nvPr/>
        </p:nvSpPr>
        <p:spPr>
          <a:xfrm>
            <a:off x="3956050" y="4879975"/>
            <a:ext cx="0" cy="520700"/>
          </a:xfrm>
          <a:prstGeom prst="line">
            <a:avLst/>
          </a:prstGeom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41" name="直接连接符 4117"/>
          <p:cNvSpPr/>
          <p:nvPr/>
        </p:nvSpPr>
        <p:spPr>
          <a:xfrm>
            <a:off x="4402138" y="4879975"/>
            <a:ext cx="0" cy="338138"/>
          </a:xfrm>
          <a:prstGeom prst="line">
            <a:avLst/>
          </a:prstGeom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42" name="直接连接符 4118"/>
          <p:cNvSpPr/>
          <p:nvPr/>
        </p:nvSpPr>
        <p:spPr>
          <a:xfrm>
            <a:off x="4402138" y="5218113"/>
            <a:ext cx="611187" cy="0"/>
          </a:xfrm>
          <a:prstGeom prst="line">
            <a:avLst/>
          </a:prstGeom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矩形 30721"/>
          <p:cNvSpPr/>
          <p:nvPr/>
        </p:nvSpPr>
        <p:spPr>
          <a:xfrm>
            <a:off x="179388" y="476250"/>
            <a:ext cx="8642350" cy="9461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(4)  </a:t>
            </a:r>
            <a:r>
              <a:rPr lang="zh-CN" altLang="en-US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数值回送操作符： </a:t>
            </a: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OFFSET、SEG</a:t>
            </a:r>
            <a:r>
              <a:rPr lang="zh-CN" altLang="en-US" sz="28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TYPE</a:t>
            </a:r>
            <a:r>
              <a:rPr lang="zh-CN" altLang="en-US" sz="28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 </a:t>
            </a: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LENGTH</a:t>
            </a:r>
            <a:r>
              <a:rPr lang="zh-CN" altLang="en-US" sz="28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 </a:t>
            </a:r>
          </a:p>
        </p:txBody>
      </p:sp>
      <p:sp>
        <p:nvSpPr>
          <p:cNvPr id="41986" name="矩形 30722"/>
          <p:cNvSpPr/>
          <p:nvPr/>
        </p:nvSpPr>
        <p:spPr>
          <a:xfrm>
            <a:off x="2503488" y="5229225"/>
            <a:ext cx="3581400" cy="757238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>
                <a:latin typeface="Lucida Console" panose="020B0609040504020204" pitchFamily="49" charset="0"/>
                <a:ea typeface="宋体" panose="02010600030101010101" pitchFamily="2" charset="-122"/>
              </a:rPr>
              <a:t>SIZE   </a:t>
            </a:r>
            <a:r>
              <a:rPr lang="zh-CN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变量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功能：</a:t>
            </a:r>
            <a:r>
              <a:rPr lang="en-US" altLang="en-US" sz="2000">
                <a:latin typeface="Lucida Console" panose="020B0609040504020204" pitchFamily="49" charset="0"/>
                <a:ea typeface="楷体_GB2312" pitchFamily="49" charset="-122"/>
              </a:rPr>
              <a:t>LENGTH * TYPE</a:t>
            </a:r>
            <a:endParaRPr lang="zh-CN" altLang="en-US" sz="2000">
              <a:latin typeface="Lucida Console" panose="020B0609040504020204" pitchFamily="49" charset="0"/>
              <a:ea typeface="楷体_GB2312" pitchFamily="49" charset="-122"/>
            </a:endParaRPr>
          </a:p>
        </p:txBody>
      </p:sp>
      <p:sp>
        <p:nvSpPr>
          <p:cNvPr id="41987" name="矩形 30723"/>
          <p:cNvSpPr/>
          <p:nvPr/>
        </p:nvSpPr>
        <p:spPr>
          <a:xfrm>
            <a:off x="2513013" y="1828800"/>
            <a:ext cx="4572000" cy="7572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en-US" sz="2200">
                <a:latin typeface="Lucida Console" panose="020B0609040504020204" pitchFamily="49" charset="0"/>
                <a:ea typeface="宋体" panose="02010600030101010101" pitchFamily="2" charset="-122"/>
              </a:rPr>
              <a:t>OFFSET</a:t>
            </a:r>
            <a:r>
              <a:rPr lang="en-US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/  </a:t>
            </a:r>
            <a:r>
              <a:rPr lang="en-US" altLang="en-US" sz="2200">
                <a:latin typeface="Lucida Console" panose="020B0609040504020204" pitchFamily="49" charset="0"/>
                <a:ea typeface="宋体" panose="02010600030101010101" pitchFamily="2" charset="-122"/>
              </a:rPr>
              <a:t>SEG</a:t>
            </a:r>
            <a:r>
              <a:rPr lang="en-US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变量 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/ 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标号</a:t>
            </a:r>
            <a:endParaRPr lang="en-US" altLang="en-US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功能：回送变量或标号的偏址 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/ 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段址</a:t>
            </a:r>
            <a:endParaRPr lang="en-US" altLang="en-US" sz="20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988" name="矩形 30724"/>
          <p:cNvSpPr/>
          <p:nvPr/>
        </p:nvSpPr>
        <p:spPr>
          <a:xfrm>
            <a:off x="2513013" y="2819400"/>
            <a:ext cx="5867400" cy="10541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en-US" altLang="zh-CN" sz="2200">
                <a:latin typeface="Lucida Console" panose="020B0609040504020204" pitchFamily="49" charset="0"/>
                <a:ea typeface="宋体" panose="02010600030101010101" pitchFamily="2" charset="-122"/>
              </a:rPr>
              <a:t>TYPE</a:t>
            </a:r>
            <a:r>
              <a:rPr lang="zh-CN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变量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/ 标号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/ 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常数</a:t>
            </a:r>
            <a:endParaRPr lang="zh-CN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05000"/>
              </a:lnSpc>
            </a:pPr>
            <a:r>
              <a:rPr lang="zh-CN" altLang="en-US" sz="2000" dirty="0">
                <a:latin typeface="Lucida Console" panose="020B0609040504020204" pitchFamily="49" charset="0"/>
                <a:ea typeface="楷体_GB2312" pitchFamily="49" charset="-122"/>
              </a:rPr>
              <a:t>  </a:t>
            </a:r>
            <a:r>
              <a:rPr lang="en-US" altLang="zh-CN" sz="2000" dirty="0">
                <a:latin typeface="Lucida Console" panose="020B0609040504020204" pitchFamily="49" charset="0"/>
                <a:ea typeface="楷体_GB2312" pitchFamily="49" charset="-122"/>
              </a:rPr>
              <a:t>DB DW DD DF DQ DT   NEAR FAR   </a:t>
            </a:r>
            <a:r>
              <a:rPr lang="zh-CN" altLang="en-US" sz="2000" dirty="0">
                <a:latin typeface="Lucida Console" panose="020B0609040504020204" pitchFamily="49" charset="0"/>
                <a:ea typeface="楷体_GB2312" pitchFamily="49" charset="-122"/>
              </a:rPr>
              <a:t>常数</a:t>
            </a:r>
          </a:p>
          <a:p>
            <a:pPr eaLnBrk="0" hangingPunct="0">
              <a:lnSpc>
                <a:spcPct val="105000"/>
              </a:lnSpc>
            </a:pPr>
            <a:r>
              <a:rPr lang="zh-CN" altLang="en-US" sz="1800" dirty="0">
                <a:latin typeface="Lucida Console" panose="020B0609040504020204" pitchFamily="49" charset="0"/>
                <a:ea typeface="楷体_GB2312" pitchFamily="49" charset="-122"/>
              </a:rPr>
              <a:t>   </a:t>
            </a:r>
            <a:r>
              <a:rPr lang="en-US" altLang="zh-CN" sz="1800">
                <a:latin typeface="Lucida Console" panose="020B0609040504020204" pitchFamily="49" charset="0"/>
                <a:ea typeface="楷体_GB2312" pitchFamily="49" charset="-122"/>
              </a:rPr>
              <a:t>1  2  4   6  8  10     -1   -2     0</a:t>
            </a:r>
          </a:p>
        </p:txBody>
      </p:sp>
      <p:sp>
        <p:nvSpPr>
          <p:cNvPr id="41989" name="矩形 30725"/>
          <p:cNvSpPr/>
          <p:nvPr/>
        </p:nvSpPr>
        <p:spPr>
          <a:xfrm>
            <a:off x="2513013" y="4191000"/>
            <a:ext cx="6705600" cy="7572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>
                <a:latin typeface="Lucida Console" panose="020B0609040504020204" pitchFamily="49" charset="0"/>
                <a:ea typeface="宋体" panose="02010600030101010101" pitchFamily="2" charset="-122"/>
              </a:rPr>
              <a:t>LENGTH   </a:t>
            </a:r>
            <a:r>
              <a:rPr lang="zh-CN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变量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功能：回送由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DUP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定义的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变量的单元数，其它情况回送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grpSp>
        <p:nvGrpSpPr>
          <p:cNvPr id="41990" name="组合 30726"/>
          <p:cNvGrpSpPr/>
          <p:nvPr/>
        </p:nvGrpSpPr>
        <p:grpSpPr>
          <a:xfrm>
            <a:off x="0" y="2205038"/>
            <a:ext cx="2195513" cy="2286000"/>
            <a:chOff x="1152" y="2736"/>
            <a:chExt cx="3504" cy="1440"/>
          </a:xfrm>
        </p:grpSpPr>
        <p:sp>
          <p:nvSpPr>
            <p:cNvPr id="41991" name="矩形 30727"/>
            <p:cNvSpPr/>
            <p:nvPr/>
          </p:nvSpPr>
          <p:spPr>
            <a:xfrm>
              <a:off x="1152" y="2736"/>
              <a:ext cx="3504" cy="1440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1992" name="矩形 30728"/>
            <p:cNvSpPr/>
            <p:nvPr/>
          </p:nvSpPr>
          <p:spPr>
            <a:xfrm>
              <a:off x="3408" y="2736"/>
              <a:ext cx="1248" cy="240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类型值</a:t>
              </a: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93" name="矩形 30729"/>
            <p:cNvSpPr/>
            <p:nvPr/>
          </p:nvSpPr>
          <p:spPr>
            <a:xfrm>
              <a:off x="3408" y="2976"/>
              <a:ext cx="1248" cy="240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1994" name="矩形 30730"/>
            <p:cNvSpPr/>
            <p:nvPr/>
          </p:nvSpPr>
          <p:spPr>
            <a:xfrm>
              <a:off x="3408" y="3216"/>
              <a:ext cx="1248" cy="240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1995" name="矩形 30731"/>
            <p:cNvSpPr/>
            <p:nvPr/>
          </p:nvSpPr>
          <p:spPr>
            <a:xfrm>
              <a:off x="3408" y="3456"/>
              <a:ext cx="1248" cy="240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1996" name="矩形 30732"/>
            <p:cNvSpPr/>
            <p:nvPr/>
          </p:nvSpPr>
          <p:spPr>
            <a:xfrm>
              <a:off x="3408" y="3696"/>
              <a:ext cx="1248" cy="240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41997" name="矩形 30733"/>
            <p:cNvSpPr/>
            <p:nvPr/>
          </p:nvSpPr>
          <p:spPr>
            <a:xfrm>
              <a:off x="3408" y="3936"/>
              <a:ext cx="1248" cy="240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-2</a:t>
              </a:r>
            </a:p>
          </p:txBody>
        </p:sp>
        <p:sp>
          <p:nvSpPr>
            <p:cNvPr id="41998" name="矩形 30734"/>
            <p:cNvSpPr/>
            <p:nvPr/>
          </p:nvSpPr>
          <p:spPr>
            <a:xfrm>
              <a:off x="2160" y="2736"/>
              <a:ext cx="1248" cy="240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类型</a:t>
              </a: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99" name="矩形 30735"/>
            <p:cNvSpPr/>
            <p:nvPr/>
          </p:nvSpPr>
          <p:spPr>
            <a:xfrm>
              <a:off x="2160" y="2976"/>
              <a:ext cx="1248" cy="240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BYTE</a:t>
              </a:r>
            </a:p>
          </p:txBody>
        </p:sp>
        <p:sp>
          <p:nvSpPr>
            <p:cNvPr id="42000" name="矩形 30736"/>
            <p:cNvSpPr/>
            <p:nvPr/>
          </p:nvSpPr>
          <p:spPr>
            <a:xfrm>
              <a:off x="2160" y="3216"/>
              <a:ext cx="1248" cy="240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WORD</a:t>
              </a:r>
            </a:p>
          </p:txBody>
        </p:sp>
        <p:sp>
          <p:nvSpPr>
            <p:cNvPr id="42001" name="矩形 30737"/>
            <p:cNvSpPr/>
            <p:nvPr/>
          </p:nvSpPr>
          <p:spPr>
            <a:xfrm>
              <a:off x="2160" y="3456"/>
              <a:ext cx="1248" cy="240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DWORD</a:t>
              </a:r>
            </a:p>
          </p:txBody>
        </p:sp>
        <p:sp>
          <p:nvSpPr>
            <p:cNvPr id="42002" name="矩形 30738"/>
            <p:cNvSpPr/>
            <p:nvPr/>
          </p:nvSpPr>
          <p:spPr>
            <a:xfrm>
              <a:off x="2160" y="3696"/>
              <a:ext cx="1248" cy="240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NEAR</a:t>
              </a:r>
            </a:p>
          </p:txBody>
        </p:sp>
        <p:sp>
          <p:nvSpPr>
            <p:cNvPr id="42003" name="矩形 30739"/>
            <p:cNvSpPr/>
            <p:nvPr/>
          </p:nvSpPr>
          <p:spPr>
            <a:xfrm>
              <a:off x="2160" y="3936"/>
              <a:ext cx="1248" cy="240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FAR</a:t>
              </a:r>
            </a:p>
          </p:txBody>
        </p:sp>
        <p:sp>
          <p:nvSpPr>
            <p:cNvPr id="42004" name="矩形 30740"/>
            <p:cNvSpPr/>
            <p:nvPr/>
          </p:nvSpPr>
          <p:spPr>
            <a:xfrm>
              <a:off x="1152" y="2736"/>
              <a:ext cx="1008" cy="960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变量</a:t>
              </a:r>
            </a:p>
          </p:txBody>
        </p:sp>
        <p:sp>
          <p:nvSpPr>
            <p:cNvPr id="42005" name="矩形 30741"/>
            <p:cNvSpPr/>
            <p:nvPr/>
          </p:nvSpPr>
          <p:spPr>
            <a:xfrm>
              <a:off x="1152" y="3696"/>
              <a:ext cx="1008" cy="480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标号</a:t>
              </a: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文本框 31745"/>
          <p:cNvSpPr txBox="1"/>
          <p:nvPr/>
        </p:nvSpPr>
        <p:spPr>
          <a:xfrm>
            <a:off x="1828800" y="914400"/>
            <a:ext cx="6630988" cy="4452938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200" b="0">
                <a:latin typeface="Lucida Console" panose="020B0609040504020204" pitchFamily="49" charset="0"/>
                <a:ea typeface="宋体" panose="02010600030101010101" pitchFamily="2" charset="-122"/>
              </a:rPr>
              <a:t>ARRAY   DW   100 DUP (?)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2200" b="0">
                <a:latin typeface="Lucida Console" panose="020B0609040504020204" pitchFamily="49" charset="0"/>
                <a:ea typeface="宋体" panose="02010600030101010101" pitchFamily="2" charset="-122"/>
              </a:rPr>
              <a:t>TABLE   DB   ‘ABCD’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2200" b="0">
                <a:latin typeface="Lucida Console" panose="020B0609040504020204" pitchFamily="49" charset="0"/>
                <a:ea typeface="宋体" panose="02010600030101010101" pitchFamily="2" charset="-122"/>
              </a:rPr>
              <a:t>       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2200" b="0">
                <a:latin typeface="Lucida Console" panose="020B0609040504020204" pitchFamily="49" charset="0"/>
                <a:ea typeface="宋体" panose="02010600030101010101" pitchFamily="2" charset="-122"/>
              </a:rPr>
              <a:t>ADD  SI,  TYPE    ARRAY   </a:t>
            </a:r>
            <a:r>
              <a:rPr lang="en-US" altLang="zh-CN" sz="1800" b="0">
                <a:latin typeface="Lucida Console" panose="020B0609040504020204" pitchFamily="49" charset="0"/>
                <a:ea typeface="宋体" panose="02010600030101010101" pitchFamily="2" charset="-122"/>
              </a:rPr>
              <a:t>;  ADD  SI, 2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2200" b="0">
                <a:latin typeface="Lucida Console" panose="020B0609040504020204" pitchFamily="49" charset="0"/>
                <a:ea typeface="宋体" panose="02010600030101010101" pitchFamily="2" charset="-122"/>
              </a:rPr>
              <a:t>ADD  SI,  TYPE    TABLE   </a:t>
            </a:r>
            <a:r>
              <a:rPr lang="en-US" altLang="zh-CN" sz="1800" b="0">
                <a:latin typeface="Lucida Console" panose="020B0609040504020204" pitchFamily="49" charset="0"/>
                <a:ea typeface="宋体" panose="02010600030101010101" pitchFamily="2" charset="-122"/>
              </a:rPr>
              <a:t>;  ADD  SI, 1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2200" b="0">
                <a:latin typeface="Lucida Console" panose="020B0609040504020204" pitchFamily="49" charset="0"/>
                <a:ea typeface="宋体" panose="02010600030101010101" pitchFamily="2" charset="-122"/>
              </a:rPr>
              <a:t>MOV  CX,  LENGTH  ARRAY   </a:t>
            </a:r>
            <a:r>
              <a:rPr lang="en-US" altLang="zh-CN" sz="1800" b="0">
                <a:latin typeface="Lucida Console" panose="020B0609040504020204" pitchFamily="49" charset="0"/>
                <a:ea typeface="宋体" panose="02010600030101010101" pitchFamily="2" charset="-122"/>
              </a:rPr>
              <a:t>;  MOV  CX, 100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2200" b="0">
                <a:latin typeface="Lucida Console" panose="020B0609040504020204" pitchFamily="49" charset="0"/>
                <a:ea typeface="宋体" panose="02010600030101010101" pitchFamily="2" charset="-122"/>
              </a:rPr>
              <a:t>MOV  CX,  LENGTH  TABLE   </a:t>
            </a:r>
            <a:r>
              <a:rPr lang="en-US" altLang="zh-CN" sz="1800" b="0">
                <a:latin typeface="Lucida Console" panose="020B0609040504020204" pitchFamily="49" charset="0"/>
                <a:ea typeface="宋体" panose="02010600030101010101" pitchFamily="2" charset="-122"/>
              </a:rPr>
              <a:t>;  MOV  CX, 1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2200" b="0">
                <a:latin typeface="Lucida Console" panose="020B0609040504020204" pitchFamily="49" charset="0"/>
                <a:ea typeface="宋体" panose="02010600030101010101" pitchFamily="2" charset="-122"/>
              </a:rPr>
              <a:t>MOV  CX,  SIZE    ARRAY   </a:t>
            </a:r>
            <a:r>
              <a:rPr lang="en-US" altLang="zh-CN" sz="1800" b="0">
                <a:latin typeface="Lucida Console" panose="020B0609040504020204" pitchFamily="49" charset="0"/>
                <a:ea typeface="宋体" panose="02010600030101010101" pitchFamily="2" charset="-122"/>
              </a:rPr>
              <a:t>;  MOV  CX, 200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2200" b="0">
                <a:latin typeface="Lucida Console" panose="020B0609040504020204" pitchFamily="49" charset="0"/>
                <a:ea typeface="宋体" panose="02010600030101010101" pitchFamily="2" charset="-122"/>
              </a:rPr>
              <a:t>MOV  CX,  SIZE    TABLE   </a:t>
            </a:r>
            <a:r>
              <a:rPr lang="en-US" altLang="zh-CN" sz="1800" b="0">
                <a:latin typeface="Lucida Console" panose="020B0609040504020204" pitchFamily="49" charset="0"/>
                <a:ea typeface="宋体" panose="02010600030101010101" pitchFamily="2" charset="-122"/>
              </a:rPr>
              <a:t>;  MOV  CX,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矩形 32769"/>
          <p:cNvSpPr/>
          <p:nvPr/>
        </p:nvSpPr>
        <p:spPr>
          <a:xfrm>
            <a:off x="228600" y="533400"/>
            <a:ext cx="8610600" cy="9461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(5)  </a:t>
            </a:r>
            <a:r>
              <a:rPr lang="zh-CN" altLang="en-US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属性操作符： </a:t>
            </a: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PTR</a:t>
            </a:r>
            <a:r>
              <a:rPr lang="zh-CN" altLang="en-US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、段操作符、</a:t>
            </a: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SHORT、 THIS、HIGH、LOW、HIGHWORD、LOWWORD</a:t>
            </a:r>
          </a:p>
        </p:txBody>
      </p:sp>
      <p:sp>
        <p:nvSpPr>
          <p:cNvPr id="44034" name="矩形 32770"/>
          <p:cNvSpPr/>
          <p:nvPr/>
        </p:nvSpPr>
        <p:spPr>
          <a:xfrm>
            <a:off x="1828800" y="5410200"/>
            <a:ext cx="6203950" cy="113030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b="0">
                <a:latin typeface="Lucida Console" panose="020B0609040504020204" pitchFamily="49" charset="0"/>
                <a:ea typeface="宋体" panose="02010600030101010101" pitchFamily="2" charset="-122"/>
              </a:rPr>
              <a:t>HIGH和LOW         CONS  EQU  1234H</a:t>
            </a:r>
            <a:endParaRPr lang="en-US" altLang="zh-CN" sz="2000" b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            MOV   AH,  </a:t>
            </a: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HIGH</a:t>
            </a: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CONS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            MOV   AL,  </a:t>
            </a: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LOW</a:t>
            </a: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CONS </a:t>
            </a:r>
            <a:endParaRPr lang="en-US" altLang="en-US" sz="2000" b="0">
              <a:latin typeface="Lucida Console" panose="020B0609040504020204" pitchFamily="49" charset="0"/>
              <a:ea typeface="楷体_GB2312" pitchFamily="49" charset="-122"/>
            </a:endParaRPr>
          </a:p>
        </p:txBody>
      </p:sp>
      <p:sp>
        <p:nvSpPr>
          <p:cNvPr id="44035" name="矩形 32771"/>
          <p:cNvSpPr/>
          <p:nvPr/>
        </p:nvSpPr>
        <p:spPr>
          <a:xfrm>
            <a:off x="1752600" y="1981200"/>
            <a:ext cx="6324600" cy="15494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45000"/>
              </a:lnSpc>
            </a:pPr>
            <a:r>
              <a:rPr lang="zh-CN" altLang="en-US" sz="2200" dirty="0">
                <a:latin typeface="Lucida Console" panose="020B0609040504020204" pitchFamily="49" charset="0"/>
                <a:ea typeface="宋体" panose="02010600030101010101" pitchFamily="2" charset="-122"/>
              </a:rPr>
              <a:t>类型 </a:t>
            </a:r>
            <a:r>
              <a:rPr lang="en-US" altLang="en-US" sz="2200">
                <a:latin typeface="Lucida Console" panose="020B0609040504020204" pitchFamily="49" charset="0"/>
                <a:ea typeface="宋体" panose="02010600030101010101" pitchFamily="2" charset="-122"/>
              </a:rPr>
              <a:t>PTR </a:t>
            </a:r>
            <a:r>
              <a:rPr lang="zh-CN" altLang="en-US" sz="2200" dirty="0">
                <a:latin typeface="Lucida Console" panose="020B0609040504020204" pitchFamily="49" charset="0"/>
                <a:ea typeface="宋体" panose="02010600030101010101" pitchFamily="2" charset="-122"/>
              </a:rPr>
              <a:t>表达式   </a:t>
            </a:r>
            <a:r>
              <a:rPr lang="en-US" altLang="en-US" sz="2000" b="0">
                <a:latin typeface="Lucida Console" panose="020B0609040504020204" pitchFamily="49" charset="0"/>
                <a:ea typeface="宋体" panose="02010600030101010101" pitchFamily="2" charset="-122"/>
              </a:rPr>
              <a:t>MOV  WORD </a:t>
            </a:r>
            <a:r>
              <a:rPr lang="en-US" altLang="en-US" sz="2000">
                <a:latin typeface="Lucida Console" panose="020B0609040504020204" pitchFamily="49" charset="0"/>
                <a:ea typeface="宋体" panose="02010600030101010101" pitchFamily="2" charset="-122"/>
              </a:rPr>
              <a:t>PTR</a:t>
            </a:r>
            <a:r>
              <a:rPr lang="en-US" altLang="en-US" sz="2000" b="0">
                <a:latin typeface="Lucida Console" panose="020B0609040504020204" pitchFamily="49" charset="0"/>
                <a:ea typeface="宋体" panose="02010600030101010101" pitchFamily="2" charset="-122"/>
              </a:rPr>
              <a:t> [BX], 5</a:t>
            </a:r>
          </a:p>
          <a:p>
            <a:pPr eaLnBrk="0" hangingPunct="0">
              <a:lnSpc>
                <a:spcPct val="145000"/>
              </a:lnSpc>
            </a:pPr>
            <a:r>
              <a:rPr lang="zh-CN" altLang="en-US" sz="2200" dirty="0">
                <a:latin typeface="Lucida Console" panose="020B0609040504020204" pitchFamily="49" charset="0"/>
                <a:ea typeface="宋体" panose="02010600030101010101" pitchFamily="2" charset="-122"/>
              </a:rPr>
              <a:t>段操作符          </a:t>
            </a: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MOV  </a:t>
            </a: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ES:</a:t>
            </a: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[BX], AL</a:t>
            </a:r>
          </a:p>
          <a:p>
            <a:pPr eaLnBrk="0" hangingPunct="0">
              <a:lnSpc>
                <a:spcPct val="145000"/>
              </a:lnSpc>
            </a:pPr>
            <a:r>
              <a:rPr lang="zh-CN" altLang="zh-CN" sz="2200" dirty="0">
                <a:latin typeface="Lucida Console" panose="020B0609040504020204" pitchFamily="49" charset="0"/>
                <a:ea typeface="宋体" panose="02010600030101010101" pitchFamily="2" charset="-122"/>
              </a:rPr>
              <a:t>SHORT  标号      </a:t>
            </a: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JMP  </a:t>
            </a: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SHORT</a:t>
            </a: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NEXT</a:t>
            </a:r>
          </a:p>
        </p:txBody>
      </p:sp>
      <p:sp>
        <p:nvSpPr>
          <p:cNvPr id="44036" name="矩形 32772"/>
          <p:cNvSpPr/>
          <p:nvPr/>
        </p:nvSpPr>
        <p:spPr>
          <a:xfrm>
            <a:off x="1752600" y="3810000"/>
            <a:ext cx="6477000" cy="140652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zh-CN" altLang="zh-CN" sz="2200" dirty="0">
                <a:latin typeface="Lucida Console" panose="020B0609040504020204" pitchFamily="49" charset="0"/>
                <a:ea typeface="宋体" panose="02010600030101010101" pitchFamily="2" charset="-122"/>
              </a:rPr>
              <a:t>THIS  类型       </a:t>
            </a: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TA   EQU  </a:t>
            </a: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THIS</a:t>
            </a: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BYTE</a:t>
            </a:r>
          </a:p>
          <a:p>
            <a:pPr eaLnBrk="0" hangingPunct="0">
              <a:lnSpc>
                <a:spcPct val="105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            TD   DW   1234H</a:t>
            </a:r>
          </a:p>
          <a:p>
            <a:pPr eaLnBrk="0" hangingPunct="0">
              <a:lnSpc>
                <a:spcPct val="105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            NEXT EQU  </a:t>
            </a: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THIS</a:t>
            </a: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FAR</a:t>
            </a:r>
          </a:p>
          <a:p>
            <a:pPr eaLnBrk="0" hangingPunct="0">
              <a:lnSpc>
                <a:spcPct val="105000"/>
              </a:lnSpc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                 MOV  AX,2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文本框 52227"/>
          <p:cNvSpPr txBox="1"/>
          <p:nvPr/>
        </p:nvSpPr>
        <p:spPr>
          <a:xfrm>
            <a:off x="304800" y="1050925"/>
            <a:ext cx="8153400" cy="4224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noProof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lang="zh-CN" altLang="en-US" sz="2200" noProof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为了使指令中存储单元操作数具有明确的属性，我们可以使用强制</a:t>
            </a:r>
            <a:r>
              <a:rPr lang="zh-CN" altLang="en-US" sz="2200" noProof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属性操作符</a:t>
            </a:r>
            <a:r>
              <a:rPr lang="en-US" altLang="zh-CN" sz="2200" noProof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PTR</a:t>
            </a:r>
            <a:r>
              <a:rPr lang="zh-CN" altLang="en-US" sz="2200" noProof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。其一般格式为：</a:t>
            </a:r>
            <a:endParaRPr lang="zh-CN" altLang="en-US" sz="2200" noProof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200" noProof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</a:t>
            </a:r>
            <a:r>
              <a:rPr lang="zh-CN" altLang="en-US" sz="22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数据类型　</a:t>
            </a:r>
            <a:r>
              <a:rPr lang="en-US" altLang="zh-CN" sz="220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PTR</a:t>
            </a:r>
            <a:r>
              <a:rPr lang="zh-CN" altLang="en-US" sz="22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　地址表达式</a:t>
            </a:r>
            <a:endParaRPr lang="zh-CN" altLang="en-US" sz="220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200" noProof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其中：数据类型是前面所学的各种数据类型，常用的数据类型有：</a:t>
            </a:r>
            <a:r>
              <a:rPr lang="en-US" altLang="zh-CN" sz="2200" noProof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BYTE</a:t>
            </a:r>
            <a:r>
              <a:rPr lang="zh-CN" altLang="en-US" sz="2200" noProof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</a:t>
            </a:r>
            <a:r>
              <a:rPr lang="en-US" altLang="zh-CN" sz="2200" noProof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WORD</a:t>
            </a:r>
            <a:r>
              <a:rPr lang="zh-CN" altLang="en-US" sz="2200" noProof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</a:t>
            </a:r>
            <a:r>
              <a:rPr lang="en-US" altLang="zh-CN" sz="2200" noProof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DWORD</a:t>
            </a:r>
            <a:r>
              <a:rPr lang="zh-CN" altLang="en-US" sz="2200" noProof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</a:t>
            </a:r>
            <a:r>
              <a:rPr lang="en-US" altLang="zh-CN" sz="2200" noProof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NEAR</a:t>
            </a:r>
            <a:r>
              <a:rPr lang="zh-CN" altLang="en-US" sz="2200" noProof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和</a:t>
            </a:r>
            <a:r>
              <a:rPr lang="en-US" altLang="zh-CN" sz="2200" noProof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FAR</a:t>
            </a:r>
            <a:r>
              <a:rPr lang="zh-CN" altLang="en-US" sz="2200" noProof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等。</a:t>
            </a:r>
            <a:endParaRPr lang="zh-CN" altLang="en-US" sz="2200" noProof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200" noProof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为了明确指令中存储单元的属性，可把指令“</a:t>
            </a:r>
            <a:r>
              <a:rPr lang="en-US" altLang="zh-CN" sz="2200" noProof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MOV [BX], 1H”</a:t>
            </a:r>
            <a:r>
              <a:rPr lang="zh-CN" altLang="en-US" sz="2200" noProof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可改写成：</a:t>
            </a:r>
            <a:endParaRPr lang="zh-CN" altLang="en-US" sz="2200" noProof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2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</a:t>
            </a:r>
            <a:r>
              <a:rPr lang="en-US" altLang="zh-CN" sz="2800" noProof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  </a:t>
            </a:r>
            <a:r>
              <a:rPr lang="en-US" altLang="zh-CN" sz="2800" noProof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byte ptr</a:t>
            </a:r>
            <a:r>
              <a:rPr lang="en-US" altLang="zh-CN" sz="2800" noProof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[BX], 1H </a:t>
            </a:r>
            <a:r>
              <a:rPr lang="zh-CN" altLang="en-US" sz="28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　</a:t>
            </a:r>
            <a:endParaRPr lang="zh-CN" altLang="en-US" sz="2800" noProof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或　  </a:t>
            </a:r>
            <a:r>
              <a:rPr lang="en-US" altLang="zh-CN" sz="2800" noProof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  </a:t>
            </a:r>
            <a:r>
              <a:rPr lang="en-US" altLang="zh-CN" sz="2800" noProof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word ptr</a:t>
            </a:r>
            <a:r>
              <a:rPr lang="en-US" altLang="zh-CN" sz="2800" noProof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[BX], 1H</a:t>
            </a:r>
            <a:endParaRPr lang="en-US" altLang="zh-CN" sz="2800" b="0" noProof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文本框 53251"/>
          <p:cNvSpPr txBox="1"/>
          <p:nvPr/>
        </p:nvSpPr>
        <p:spPr>
          <a:xfrm>
            <a:off x="120650" y="260350"/>
            <a:ext cx="8915400" cy="6073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lang="zh-CN" altLang="en-US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在指令中用操作符</a:t>
            </a:r>
            <a:r>
              <a:rPr lang="en-US" altLang="zh-CN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PTR</a:t>
            </a:r>
            <a:r>
              <a:rPr lang="zh-CN" altLang="en-US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强制后，不管其后的地址表达式原数据类型是什么，在本指令中就以</a:t>
            </a:r>
            <a:r>
              <a:rPr lang="en-US" altLang="zh-CN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PTR</a:t>
            </a:r>
            <a:r>
              <a:rPr lang="zh-CN" altLang="en-US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前面的类型为准。</a:t>
            </a:r>
            <a:r>
              <a:rPr lang="zh-CN" altLang="en-US" sz="2000" noProof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该强制属性只在本指令有效，是一种临时性的属性，它不会改变原内存单元的定义属性。</a:t>
            </a:r>
            <a:endParaRPr lang="zh-CN" altLang="en-US" sz="2000" noProof="1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例如：</a:t>
            </a:r>
            <a:endParaRPr lang="zh-CN" altLang="en-US" sz="2000" noProof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lang="en-US" altLang="zh-CN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W1  </a:t>
            </a:r>
            <a:r>
              <a:rPr lang="en-US" altLang="zh-CN" sz="1800" noProof="1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DW</a:t>
            </a:r>
            <a:r>
              <a:rPr lang="zh-CN" altLang="en-US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</a:t>
            </a:r>
            <a:r>
              <a:rPr lang="en-US" altLang="zh-CN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1234H, 5678H</a:t>
            </a:r>
            <a:endParaRPr lang="en-US" altLang="zh-CN" sz="18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B1   </a:t>
            </a:r>
            <a:r>
              <a:rPr lang="en-US" altLang="zh-CN" sz="1800" noProof="1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DB</a:t>
            </a:r>
            <a:r>
              <a:rPr lang="zh-CN" altLang="en-US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</a:t>
            </a:r>
            <a:r>
              <a:rPr lang="en-US" altLang="zh-CN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lang="en-US" altLang="zh-CN" sz="18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</a:t>
            </a:r>
            <a:r>
              <a:rPr lang="en-US" altLang="zh-CN" sz="1800" noProof="1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DB</a:t>
            </a:r>
            <a:r>
              <a:rPr lang="zh-CN" altLang="en-US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</a:t>
            </a:r>
            <a:r>
              <a:rPr lang="en-US" altLang="zh-CN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lang="en-US" altLang="zh-CN" sz="18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D1   </a:t>
            </a:r>
            <a:r>
              <a:rPr lang="en-US" altLang="zh-CN" sz="1800" noProof="1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DD</a:t>
            </a:r>
            <a:r>
              <a:rPr lang="zh-CN" altLang="en-US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</a:t>
            </a:r>
            <a:r>
              <a:rPr lang="en-US" altLang="zh-CN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23456789H</a:t>
            </a:r>
            <a:endParaRPr lang="en-US" altLang="zh-CN" sz="18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…</a:t>
            </a:r>
            <a:endParaRPr lang="en-US" altLang="zh-CN" sz="2000" b="0" noProof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AX, </a:t>
            </a:r>
            <a:r>
              <a:rPr lang="en-US" altLang="zh-CN" sz="20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word ptr</a:t>
            </a:r>
            <a:r>
              <a:rPr lang="en-US" altLang="zh-CN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b1</a:t>
            </a:r>
            <a:r>
              <a:rPr lang="en-US" altLang="zh-CN" sz="2000" b="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;</a:t>
            </a:r>
            <a:r>
              <a:rPr lang="zh-CN" altLang="en-US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把</a:t>
            </a:r>
            <a:r>
              <a:rPr lang="en-US" altLang="zh-CN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B1</a:t>
            </a:r>
            <a:r>
              <a:rPr lang="zh-CN" altLang="en-US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开始的二个字节拼接成一个字，执行后，</a:t>
            </a:r>
            <a:r>
              <a:rPr lang="en-US" altLang="zh-CN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(AX)=0502H</a:t>
            </a:r>
            <a:endParaRPr lang="en-US" altLang="zh-CN" sz="18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18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BH, </a:t>
            </a:r>
            <a:r>
              <a:rPr lang="en-US" altLang="zh-CN" sz="18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byte ptr </a:t>
            </a:r>
            <a:r>
              <a:rPr lang="en-US" altLang="zh-CN" sz="18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w1 ;</a:t>
            </a:r>
            <a:r>
              <a:rPr lang="zh-CN" altLang="en-US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把字</a:t>
            </a:r>
            <a:r>
              <a:rPr lang="en-US" altLang="zh-CN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W1</a:t>
            </a:r>
            <a:r>
              <a:rPr lang="zh-CN" altLang="en-US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的低字节传送给</a:t>
            </a:r>
            <a:r>
              <a:rPr lang="en-US" altLang="zh-CN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BH</a:t>
            </a:r>
            <a:r>
              <a:rPr lang="zh-CN" altLang="en-US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，执行后，</a:t>
            </a:r>
            <a:r>
              <a:rPr lang="en-US" altLang="zh-CN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(BH)=34H</a:t>
            </a:r>
            <a:endParaRPr lang="en-US" altLang="zh-CN" sz="18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18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CH, </a:t>
            </a:r>
            <a:r>
              <a:rPr lang="en-US" altLang="zh-CN" sz="18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byte ptr</a:t>
            </a:r>
            <a:r>
              <a:rPr lang="en-US" altLang="zh-CN" sz="18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w1+1;</a:t>
            </a:r>
            <a:r>
              <a:rPr lang="zh-CN" altLang="en-US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把字</a:t>
            </a:r>
            <a:r>
              <a:rPr lang="en-US" altLang="zh-CN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W1</a:t>
            </a:r>
            <a:r>
              <a:rPr lang="zh-CN" altLang="en-US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的高字节传送给</a:t>
            </a:r>
            <a:r>
              <a:rPr lang="en-US" altLang="zh-CN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</a:t>
            </a:r>
            <a:r>
              <a:rPr lang="zh-CN" altLang="en-US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，执行后，</a:t>
            </a:r>
            <a:r>
              <a:rPr lang="en-US" altLang="zh-CN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(CH)=12H</a:t>
            </a:r>
            <a:endParaRPr lang="en-US" altLang="zh-CN" sz="18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</a:t>
            </a:r>
            <a:r>
              <a:rPr lang="en-US" altLang="zh-CN" sz="20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word</a:t>
            </a:r>
            <a:r>
              <a:rPr lang="en-US" altLang="zh-CN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0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ptr </a:t>
            </a:r>
            <a:r>
              <a:rPr lang="en-US" altLang="zh-CN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d1, 12H ;</a:t>
            </a:r>
            <a:r>
              <a:rPr lang="zh-CN" altLang="en-US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把双字</a:t>
            </a:r>
            <a:r>
              <a:rPr lang="en-US" altLang="zh-CN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D1</a:t>
            </a:r>
            <a:r>
              <a:rPr lang="zh-CN" altLang="en-US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的低字修改成</a:t>
            </a:r>
            <a:r>
              <a:rPr lang="en-US" altLang="zh-CN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0012H</a:t>
            </a:r>
            <a:r>
              <a:rPr lang="zh-CN" altLang="en-US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，执行后，</a:t>
            </a:r>
            <a:r>
              <a:rPr lang="en-US" altLang="zh-CN" sz="18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(D1)=23450012H</a:t>
            </a:r>
            <a:endParaRPr lang="en-US" altLang="zh-CN" sz="18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lang="zh-CN" altLang="en-US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上面指令中的强制属性是</a:t>
            </a:r>
            <a:r>
              <a:rPr lang="zh-CN" altLang="en-US" sz="2000" noProof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临时属性</a:t>
            </a:r>
            <a:r>
              <a:rPr lang="zh-CN" altLang="en-US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，它不能改变这些变量在定义时的永久属性。</a:t>
            </a:r>
            <a:endParaRPr lang="zh-CN" altLang="en-US" sz="2000" noProof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文本框 54275"/>
          <p:cNvSpPr txBox="1"/>
          <p:nvPr/>
        </p:nvSpPr>
        <p:spPr>
          <a:xfrm>
            <a:off x="1905000" y="685800"/>
            <a:ext cx="6172200" cy="435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 eaLnBrk="0" hangingPunct="0"/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OPER1  DB  ?, ?</a:t>
            </a:r>
          </a:p>
          <a:p>
            <a:pPr algn="just" eaLnBrk="0" hangingPunct="0"/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OPER2  DW  ?, ?</a:t>
            </a:r>
          </a:p>
          <a:p>
            <a:pPr algn="just" eaLnBrk="0" hangingPunct="0"/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 ……</a:t>
            </a:r>
          </a:p>
          <a:p>
            <a:pPr algn="just" eaLnBrk="0" hangingPunct="0"/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 MOV  OPER1, 0   </a:t>
            </a:r>
            <a:r>
              <a:rPr lang="en-US" altLang="zh-CN" sz="1800" b="0" dirty="0">
                <a:latin typeface="楷体_GB2312" pitchFamily="49" charset="-122"/>
                <a:ea typeface="楷体_GB2312" pitchFamily="49" charset="-122"/>
              </a:rPr>
              <a:t>;</a:t>
            </a:r>
            <a:r>
              <a:rPr lang="zh-CN" altLang="en-US" sz="1800" b="0" dirty="0">
                <a:latin typeface="楷体_GB2312" pitchFamily="49" charset="-122"/>
                <a:ea typeface="楷体_GB2312" pitchFamily="49" charset="-122"/>
              </a:rPr>
              <a:t>字节指令</a:t>
            </a:r>
          </a:p>
          <a:p>
            <a:pPr algn="just" eaLnBrk="0" hangingPunct="0"/>
            <a:r>
              <a:rPr lang="zh-CN" altLang="en-US" sz="2000" b="0" dirty="0">
                <a:latin typeface="Lucida Console" panose="020B0609040504020204" pitchFamily="49" charset="0"/>
                <a:ea typeface="宋体" panose="02010600030101010101" pitchFamily="2" charset="-122"/>
              </a:rPr>
              <a:t>       </a:t>
            </a: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MOV  OPER2, 0   </a:t>
            </a:r>
            <a:r>
              <a:rPr lang="en-US" altLang="zh-CN" sz="1800" b="0" dirty="0">
                <a:latin typeface="楷体_GB2312" pitchFamily="49" charset="-122"/>
                <a:ea typeface="楷体_GB2312" pitchFamily="49" charset="-122"/>
              </a:rPr>
              <a:t>;</a:t>
            </a:r>
            <a:r>
              <a:rPr lang="zh-CN" altLang="en-US" sz="1800" b="0" dirty="0">
                <a:latin typeface="楷体_GB2312" pitchFamily="49" charset="-122"/>
                <a:ea typeface="楷体_GB2312" pitchFamily="49" charset="-122"/>
              </a:rPr>
              <a:t>字指令</a:t>
            </a:r>
          </a:p>
          <a:p>
            <a:pPr algn="just" eaLnBrk="0" hangingPunct="0"/>
            <a:endParaRPr lang="zh-CN" altLang="en-US" sz="2000" b="0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OPER1  DB  1, 2</a:t>
            </a:r>
          </a:p>
          <a:p>
            <a:pPr algn="just" eaLnBrk="0" hangingPunct="0"/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OPER2  DW  1234H, 5678H</a:t>
            </a:r>
          </a:p>
          <a:p>
            <a:pPr algn="just" eaLnBrk="0" hangingPunct="0"/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 ……</a:t>
            </a:r>
          </a:p>
          <a:p>
            <a:pPr algn="just" eaLnBrk="0" hangingPunct="0"/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 MOV  AX, OPER1+1  ×</a:t>
            </a:r>
          </a:p>
          <a:p>
            <a:pPr algn="just" eaLnBrk="0" hangingPunct="0"/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 MOV  AL, OPER2    ×  </a:t>
            </a:r>
            <a:r>
              <a:rPr lang="zh-CN" altLang="en-US" sz="2000" b="0" dirty="0">
                <a:latin typeface="Lucida Console" panose="020B0609040504020204" pitchFamily="49" charset="0"/>
                <a:ea typeface="楷体_GB2312" pitchFamily="49" charset="-122"/>
              </a:rPr>
              <a:t>类型不匹配</a:t>
            </a:r>
            <a:endParaRPr lang="zh-CN" altLang="en-US" sz="2000" b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indent="0" eaLnBrk="0" hangingPunct="0"/>
            <a:r>
              <a:rPr lang="zh-CN" altLang="en-US" sz="2000" b="0" i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</a:p>
          <a:p>
            <a:pPr lvl="1" indent="0" eaLnBrk="0" hangingPunct="0"/>
            <a:r>
              <a:rPr lang="zh-CN" altLang="en-US" sz="2000" b="0" i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MOV  AX, </a:t>
            </a:r>
            <a:r>
              <a:rPr lang="en-US" altLang="zh-CN" sz="2000" i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WORD </a:t>
            </a:r>
            <a:r>
              <a:rPr lang="en-US" altLang="zh-CN" sz="2000" i="1">
                <a:solidFill>
                  <a:srgbClr val="FF33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PTR</a:t>
            </a:r>
            <a:r>
              <a:rPr lang="en-US" altLang="zh-CN" sz="200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OPER1+1</a:t>
            </a:r>
          </a:p>
          <a:p>
            <a:pPr lvl="1" indent="0" algn="just" eaLnBrk="0" hangingPunct="0"/>
            <a:r>
              <a:rPr lang="en-US" altLang="zh-CN" sz="200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 MOV  AL, </a:t>
            </a:r>
            <a:r>
              <a:rPr lang="en-US" altLang="zh-CN" sz="2000" i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BYTE </a:t>
            </a:r>
            <a:r>
              <a:rPr lang="en-US" altLang="zh-CN" sz="2000" i="1">
                <a:solidFill>
                  <a:srgbClr val="FF33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PTR</a:t>
            </a:r>
            <a:r>
              <a:rPr lang="en-US" altLang="zh-CN" sz="200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OPER2</a:t>
            </a:r>
            <a:endParaRPr lang="en-US" altLang="zh-CN" sz="2000" b="0">
              <a:solidFill>
                <a:srgbClr val="000000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54277" name="矩形 54276"/>
          <p:cNvSpPr/>
          <p:nvPr/>
        </p:nvSpPr>
        <p:spPr>
          <a:xfrm>
            <a:off x="3048000" y="5181600"/>
            <a:ext cx="3536950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(AX)=3402H    (AL)=34H</a:t>
            </a:r>
          </a:p>
        </p:txBody>
      </p:sp>
      <p:sp>
        <p:nvSpPr>
          <p:cNvPr id="47107" name="文本框 54277"/>
          <p:cNvSpPr txBox="1"/>
          <p:nvPr/>
        </p:nvSpPr>
        <p:spPr>
          <a:xfrm>
            <a:off x="457200" y="6858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文本框 55299"/>
          <p:cNvSpPr txBox="1"/>
          <p:nvPr/>
        </p:nvSpPr>
        <p:spPr>
          <a:xfrm>
            <a:off x="533400" y="3613150"/>
            <a:ext cx="5638800" cy="244316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BYTE_ARRAY   </a:t>
            </a:r>
            <a:r>
              <a:rPr lang="en-US" altLang="zh-CN" sz="28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LABEL</a:t>
            </a:r>
            <a:r>
              <a:rPr lang="en-US" altLang="zh-CN" sz="2800" b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BYTE</a:t>
            </a:r>
            <a:endParaRPr lang="en-US" altLang="zh-CN" sz="2800" b="0" noProof="1">
              <a:latin typeface="Times New Roman" panose="02020603050405020304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800" b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WORD_ARRAY  </a:t>
            </a:r>
            <a:r>
              <a:rPr lang="en-US" altLang="zh-CN" sz="2800" noProof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DW</a:t>
            </a:r>
            <a:r>
              <a:rPr lang="en-US" altLang="zh-CN" sz="2800" b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50  DUP (?)</a:t>
            </a:r>
            <a:endParaRPr lang="en-US" altLang="zh-CN" sz="2800" b="0" noProof="1">
              <a:latin typeface="Times New Roman" panose="02020603050405020304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800" b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tos                </a:t>
            </a:r>
            <a:r>
              <a:rPr lang="en-US" altLang="zh-CN" sz="28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LABEL</a:t>
            </a:r>
            <a:r>
              <a:rPr lang="en-US" altLang="zh-CN" sz="2800" b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WORD</a:t>
            </a:r>
            <a:endParaRPr lang="en-US" altLang="zh-CN" sz="2800" b="0" noProof="1">
              <a:latin typeface="Times New Roman" panose="02020603050405020304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800" b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L                 </a:t>
            </a:r>
            <a:r>
              <a:rPr lang="en-US" altLang="zh-CN" sz="28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LABEL</a:t>
            </a:r>
            <a:r>
              <a:rPr lang="en-US" altLang="zh-CN" sz="2800" b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NEAR</a:t>
            </a:r>
            <a:endParaRPr lang="en-US" altLang="zh-CN" sz="2800" b="0" noProof="1">
              <a:latin typeface="Times New Roman" panose="02020603050405020304" pitchFamily="18" charset="0"/>
            </a:endParaRPr>
          </a:p>
        </p:txBody>
      </p:sp>
      <p:sp>
        <p:nvSpPr>
          <p:cNvPr id="48130" name="文本框 55300"/>
          <p:cNvSpPr txBox="1"/>
          <p:nvPr/>
        </p:nvSpPr>
        <p:spPr>
          <a:xfrm>
            <a:off x="228600" y="260350"/>
            <a:ext cx="5943600" cy="5191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◆ LABEL </a:t>
            </a:r>
            <a:r>
              <a:rPr lang="zh-CN" altLang="en-US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伪操作：</a:t>
            </a:r>
            <a:endParaRPr lang="zh-CN" altLang="en-US" sz="2800">
              <a:solidFill>
                <a:srgbClr val="8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8131" name="组合 55301"/>
          <p:cNvGrpSpPr/>
          <p:nvPr/>
        </p:nvGrpSpPr>
        <p:grpSpPr>
          <a:xfrm>
            <a:off x="7086600" y="2241550"/>
            <a:ext cx="762000" cy="349250"/>
            <a:chOff x="4176" y="2352"/>
            <a:chExt cx="480" cy="220"/>
          </a:xfrm>
        </p:grpSpPr>
        <p:sp>
          <p:nvSpPr>
            <p:cNvPr id="48132" name="矩形 55302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8133" name="文本框 55303"/>
            <p:cNvSpPr txBox="1"/>
            <p:nvPr/>
          </p:nvSpPr>
          <p:spPr>
            <a:xfrm>
              <a:off x="4176" y="2352"/>
              <a:ext cx="480" cy="220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 </a:t>
              </a:r>
            </a:p>
          </p:txBody>
        </p:sp>
      </p:grpSp>
      <p:grpSp>
        <p:nvGrpSpPr>
          <p:cNvPr id="48134" name="组合 55304"/>
          <p:cNvGrpSpPr/>
          <p:nvPr/>
        </p:nvGrpSpPr>
        <p:grpSpPr>
          <a:xfrm>
            <a:off x="7086600" y="5289550"/>
            <a:ext cx="762000" cy="349250"/>
            <a:chOff x="4176" y="2352"/>
            <a:chExt cx="480" cy="220"/>
          </a:xfrm>
        </p:grpSpPr>
        <p:sp>
          <p:nvSpPr>
            <p:cNvPr id="48135" name="矩形 55305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8136" name="文本框 55306"/>
            <p:cNvSpPr txBox="1"/>
            <p:nvPr/>
          </p:nvSpPr>
          <p:spPr>
            <a:xfrm>
              <a:off x="4176" y="2352"/>
              <a:ext cx="480" cy="220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 </a:t>
              </a:r>
            </a:p>
          </p:txBody>
        </p:sp>
      </p:grpSp>
      <p:sp>
        <p:nvSpPr>
          <p:cNvPr id="48137" name="直接连接符 55307"/>
          <p:cNvSpPr/>
          <p:nvPr/>
        </p:nvSpPr>
        <p:spPr>
          <a:xfrm>
            <a:off x="7848600" y="1936750"/>
            <a:ext cx="0" cy="3810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138" name="直接连接符 55308"/>
          <p:cNvSpPr/>
          <p:nvPr/>
        </p:nvSpPr>
        <p:spPr>
          <a:xfrm>
            <a:off x="7086600" y="1936750"/>
            <a:ext cx="0" cy="3810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139" name="直接连接符 55309"/>
          <p:cNvSpPr/>
          <p:nvPr/>
        </p:nvSpPr>
        <p:spPr>
          <a:xfrm>
            <a:off x="7086600" y="2546350"/>
            <a:ext cx="0" cy="35814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140" name="文本框 55310"/>
          <p:cNvSpPr txBox="1"/>
          <p:nvPr/>
        </p:nvSpPr>
        <p:spPr>
          <a:xfrm>
            <a:off x="5410200" y="2165350"/>
            <a:ext cx="1828800" cy="4826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BYTE_ARRAY 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</a:p>
          <a:p>
            <a:pPr>
              <a:lnSpc>
                <a:spcPct val="80000"/>
              </a:lnSpc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WORD_ARRAY 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</a:p>
        </p:txBody>
      </p:sp>
      <p:sp>
        <p:nvSpPr>
          <p:cNvPr id="48141" name="文本框 55311"/>
          <p:cNvSpPr txBox="1"/>
          <p:nvPr/>
        </p:nvSpPr>
        <p:spPr>
          <a:xfrm>
            <a:off x="6248400" y="5289550"/>
            <a:ext cx="914400" cy="2873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tos 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</a:p>
        </p:txBody>
      </p:sp>
      <p:sp>
        <p:nvSpPr>
          <p:cNvPr id="48142" name="直接连接符 55312"/>
          <p:cNvSpPr/>
          <p:nvPr/>
        </p:nvSpPr>
        <p:spPr>
          <a:xfrm>
            <a:off x="7848600" y="2546350"/>
            <a:ext cx="0" cy="35814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48143" name="组合 55313"/>
          <p:cNvGrpSpPr/>
          <p:nvPr/>
        </p:nvGrpSpPr>
        <p:grpSpPr>
          <a:xfrm>
            <a:off x="7086600" y="4984750"/>
            <a:ext cx="762000" cy="349250"/>
            <a:chOff x="4176" y="2352"/>
            <a:chExt cx="480" cy="220"/>
          </a:xfrm>
        </p:grpSpPr>
        <p:sp>
          <p:nvSpPr>
            <p:cNvPr id="48144" name="矩形 55314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8145" name="文本框 55315"/>
            <p:cNvSpPr txBox="1"/>
            <p:nvPr/>
          </p:nvSpPr>
          <p:spPr>
            <a:xfrm>
              <a:off x="4176" y="2352"/>
              <a:ext cx="480" cy="220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 </a:t>
              </a:r>
            </a:p>
          </p:txBody>
        </p:sp>
      </p:grpSp>
      <p:grpSp>
        <p:nvGrpSpPr>
          <p:cNvPr id="48146" name="组合 55316"/>
          <p:cNvGrpSpPr/>
          <p:nvPr/>
        </p:nvGrpSpPr>
        <p:grpSpPr>
          <a:xfrm>
            <a:off x="7086600" y="2546350"/>
            <a:ext cx="762000" cy="349250"/>
            <a:chOff x="4176" y="2352"/>
            <a:chExt cx="480" cy="220"/>
          </a:xfrm>
        </p:grpSpPr>
        <p:sp>
          <p:nvSpPr>
            <p:cNvPr id="48147" name="矩形 55317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8148" name="文本框 55318"/>
            <p:cNvSpPr txBox="1"/>
            <p:nvPr/>
          </p:nvSpPr>
          <p:spPr>
            <a:xfrm>
              <a:off x="4176" y="2352"/>
              <a:ext cx="480" cy="220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 </a:t>
              </a:r>
            </a:p>
          </p:txBody>
        </p:sp>
      </p:grpSp>
      <p:sp>
        <p:nvSpPr>
          <p:cNvPr id="48149" name="右大括号 55319"/>
          <p:cNvSpPr/>
          <p:nvPr/>
        </p:nvSpPr>
        <p:spPr>
          <a:xfrm>
            <a:off x="8001000" y="3521075"/>
            <a:ext cx="228600" cy="488950"/>
          </a:xfrm>
          <a:prstGeom prst="rightBrace">
            <a:avLst>
              <a:gd name="adj1" fmla="val 17804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/>
            <a:endParaRPr lang="zh-CN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50" name="文本框 55320"/>
          <p:cNvSpPr txBox="1"/>
          <p:nvPr/>
        </p:nvSpPr>
        <p:spPr>
          <a:xfrm>
            <a:off x="8229600" y="3613150"/>
            <a:ext cx="838200" cy="3968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字</a:t>
            </a:r>
            <a:endParaRPr lang="zh-CN" altLang="en-US" sz="20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22" name="文本框 55321"/>
          <p:cNvSpPr txBox="1"/>
          <p:nvPr/>
        </p:nvSpPr>
        <p:spPr>
          <a:xfrm>
            <a:off x="7848600" y="5289550"/>
            <a:ext cx="990600" cy="3968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0064H</a:t>
            </a:r>
          </a:p>
        </p:txBody>
      </p:sp>
      <p:sp>
        <p:nvSpPr>
          <p:cNvPr id="48152" name="文本框 55322"/>
          <p:cNvSpPr txBox="1"/>
          <p:nvPr/>
        </p:nvSpPr>
        <p:spPr>
          <a:xfrm>
            <a:off x="533400" y="869950"/>
            <a:ext cx="7924800" cy="822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同一个变量可以具有不同的类型属性，除了可以用</a:t>
            </a:r>
            <a:r>
              <a:rPr lang="en-US" altLang="zh-CN" sz="2400" dirty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zh-CN" altLang="en-US" sz="2400" dirty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来定义外，还可以用</a:t>
            </a:r>
            <a:r>
              <a:rPr lang="en-US" altLang="zh-CN" sz="2400" dirty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  <a:r>
              <a:rPr lang="zh-CN" altLang="en-US" sz="2400" dirty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伪操作来定义</a:t>
            </a:r>
            <a:endParaRPr lang="zh-CN" altLang="en-US" sz="2400" b="0">
              <a:solidFill>
                <a:srgbClr val="8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153" name="文本框 55323"/>
          <p:cNvSpPr txBox="1"/>
          <p:nvPr/>
        </p:nvSpPr>
        <p:spPr>
          <a:xfrm>
            <a:off x="381000" y="2012950"/>
            <a:ext cx="5199063" cy="13700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符号名 </a:t>
            </a:r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LABEL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类型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其中：常用的类型有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BYTE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WORD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DWORD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NEAR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FAR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/>
      <p:bldP spid="5532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文本框 56323"/>
          <p:cNvSpPr txBox="1"/>
          <p:nvPr/>
        </p:nvSpPr>
        <p:spPr>
          <a:xfrm>
            <a:off x="611188" y="1268413"/>
            <a:ext cx="8001000" cy="49609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 eaLnBrk="0" hangingPunct="0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等价语句的一般使用格式如下：</a:t>
            </a:r>
          </a:p>
          <a:p>
            <a:pPr algn="just" eaLnBrk="0" hangingPunct="0"/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符号名　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EQU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　表达式</a:t>
            </a:r>
          </a:p>
          <a:p>
            <a:pPr algn="just" eaLnBrk="0" hangingPunct="0"/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作用是左边的符号名代表右边的表达式。</a:t>
            </a:r>
          </a:p>
          <a:p>
            <a:pPr algn="just" eaLnBrk="0" hangingPunct="0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注意：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等价语句不会给符号名分配存储空间，符号名不能与其它符号同名，也不能被重新定义</a:t>
            </a:r>
          </a:p>
          <a:p>
            <a:pPr algn="just" eaLnBrk="0" hangingPunct="0"/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例   </a:t>
            </a:r>
            <a:r>
              <a:rPr lang="en-US" altLang="zh-CN" sz="2800" b="0">
                <a:latin typeface="Times New Roman" panose="02020603050405020304" pitchFamily="18" charset="0"/>
                <a:ea typeface="宋体" panose="02010600030101010101" pitchFamily="2" charset="-122"/>
              </a:rPr>
              <a:t>ALPHA   EQU  9</a:t>
            </a:r>
          </a:p>
          <a:p>
            <a:pPr lvl="2" indent="0" algn="just" eaLnBrk="0" hangingPunct="0">
              <a:lnSpc>
                <a:spcPct val="120000"/>
              </a:lnSpc>
            </a:pPr>
            <a:r>
              <a:rPr lang="en-US" altLang="zh-CN"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BETA    EQU  ALPHA+18</a:t>
            </a:r>
          </a:p>
          <a:p>
            <a:pPr lvl="2" indent="0" algn="just" eaLnBrk="0" hangingPunct="0">
              <a:lnSpc>
                <a:spcPct val="120000"/>
              </a:lnSpc>
            </a:pPr>
            <a:r>
              <a:rPr lang="en-US" altLang="zh-CN"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BB      EQU  [BP+8]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5" name="矩形 56324"/>
          <p:cNvSpPr/>
          <p:nvPr/>
        </p:nvSpPr>
        <p:spPr>
          <a:xfrm>
            <a:off x="323850" y="476250"/>
            <a:ext cx="3663950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fontAlgn="base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80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表达式赋值伪操作：</a:t>
            </a:r>
            <a:endParaRPr lang="zh-CN" altLang="en-US" sz="2800" strike="noStrike" noProof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文本框 57347"/>
          <p:cNvSpPr txBox="1"/>
          <p:nvPr/>
        </p:nvSpPr>
        <p:spPr>
          <a:xfrm>
            <a:off x="0" y="333375"/>
            <a:ext cx="9144000" cy="63230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lang="zh-CN" altLang="en-US" sz="24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汇编语言提供了用等号 </a:t>
            </a:r>
            <a:r>
              <a:rPr lang="zh-CN" altLang="en-US" sz="2400" noProof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“</a:t>
            </a:r>
            <a:r>
              <a:rPr lang="en-US" altLang="zh-CN" sz="2400" noProof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=”</a:t>
            </a:r>
            <a:r>
              <a:rPr lang="en-US" altLang="zh-CN" sz="24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4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来定义符号常数的方法，即可用符号名代表一个常数。其一般格式如下：</a:t>
            </a:r>
            <a:endParaRPr lang="zh-CN" altLang="en-US" sz="2400" noProof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lang="zh-CN" altLang="en-US" sz="24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符号名＝数值表达式</a:t>
            </a:r>
            <a:endParaRPr lang="zh-CN" altLang="en-US" sz="24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数值表达式在汇编时应该可以计算出数值，它不能含有向前引用的符号名称。</a:t>
            </a:r>
            <a:r>
              <a:rPr lang="zh-CN" altLang="en-US" sz="2400" noProof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用等号语句定义的符号可以被重复定义</a:t>
            </a:r>
            <a:r>
              <a:rPr lang="zh-CN" altLang="en-US" sz="24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lang="zh-CN" altLang="en-US" sz="2400" noProof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例如：</a:t>
            </a:r>
            <a:endParaRPr lang="zh-CN" altLang="en-US" sz="2000" noProof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	</a:t>
            </a:r>
            <a:r>
              <a:rPr lang="en-US" altLang="zh-CN" sz="2000" noProof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ABC = 10 + 200 * 5</a:t>
            </a:r>
            <a:r>
              <a:rPr lang="en-US" altLang="zh-CN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;ABC</a:t>
            </a:r>
            <a:r>
              <a:rPr lang="zh-CN" altLang="en-US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的值为</a:t>
            </a:r>
            <a:r>
              <a:rPr lang="en-US" altLang="zh-CN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1010</a:t>
            </a:r>
            <a:endParaRPr lang="en-US" altLang="zh-CN" sz="2000" noProof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2000" noProof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ABC1 = 5 * ABC + 21</a:t>
            </a:r>
            <a:r>
              <a:rPr lang="en-US" altLang="zh-CN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;ABC1</a:t>
            </a:r>
            <a:r>
              <a:rPr lang="zh-CN" altLang="en-US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的值为</a:t>
            </a:r>
            <a:r>
              <a:rPr lang="en-US" altLang="zh-CN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5071</a:t>
            </a:r>
            <a:endParaRPr lang="en-US" altLang="zh-CN" sz="2000" noProof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2000" noProof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COUNT = 1</a:t>
            </a:r>
            <a:r>
              <a:rPr lang="en-US" altLang="zh-CN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;COUNT</a:t>
            </a:r>
            <a:r>
              <a:rPr lang="zh-CN" altLang="en-US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的值为</a:t>
            </a:r>
            <a:r>
              <a:rPr lang="en-US" altLang="zh-CN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lang="en-US" altLang="zh-CN" sz="2000" noProof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2000" noProof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COUNT = 2*COUNT + 1</a:t>
            </a:r>
            <a:r>
              <a:rPr lang="en-US" altLang="zh-CN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;COUNT</a:t>
            </a:r>
            <a:r>
              <a:rPr lang="zh-CN" altLang="en-US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的值为</a:t>
            </a:r>
            <a:r>
              <a:rPr lang="en-US" altLang="zh-CN" sz="20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lang="en-US" altLang="zh-CN" sz="2000" noProof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2" algn="just" eaLnBrk="0" fontAlgn="base" hangingPunct="0">
              <a:lnSpc>
                <a:spcPct val="115000"/>
              </a:lnSpc>
            </a:pPr>
            <a:r>
              <a:rPr lang="en-US" altLang="zh-CN" sz="200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……</a:t>
            </a:r>
            <a:endParaRPr lang="en-US" altLang="zh-CN" sz="2000" b="1" strike="noStrike" noProof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2" algn="just" eaLnBrk="0" fontAlgn="base" hangingPunct="0">
              <a:lnSpc>
                <a:spcPct val="115000"/>
              </a:lnSpc>
            </a:pPr>
            <a:r>
              <a:rPr lang="en-US" altLang="zh-CN" sz="2000" b="1" strike="noStrike" noProof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EMP = 7</a:t>
            </a:r>
            <a:endParaRPr lang="en-US" altLang="zh-CN" sz="2000" b="1" strike="noStrike" noProof="1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 lvl="2" algn="just" eaLnBrk="0" fontAlgn="base" hangingPunct="0">
              <a:lnSpc>
                <a:spcPct val="115000"/>
              </a:lnSpc>
            </a:pPr>
            <a:r>
              <a:rPr lang="en-US" altLang="zh-CN" sz="200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……</a:t>
            </a:r>
            <a:endParaRPr lang="en-US" altLang="zh-CN" sz="2000" b="1" strike="noStrike" noProof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2" algn="just" eaLnBrk="0" fontAlgn="base" hangingPunct="0">
              <a:lnSpc>
                <a:spcPct val="115000"/>
              </a:lnSpc>
            </a:pPr>
            <a:r>
              <a:rPr lang="en-US" altLang="zh-CN" sz="2000" b="1" strike="noStrike" noProof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EMP = EMP+1</a:t>
            </a:r>
            <a:endParaRPr lang="en-US" altLang="zh-CN" sz="2000" b="1" strike="noStrike" noProof="1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 lvl="2" algn="just" eaLnBrk="0" fontAlgn="base" hangingPunct="0">
              <a:lnSpc>
                <a:spcPct val="115000"/>
              </a:lnSpc>
            </a:pPr>
            <a:r>
              <a:rPr lang="en-US" altLang="zh-CN" sz="200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……</a:t>
            </a:r>
            <a:endParaRPr lang="en-US" altLang="zh-CN" sz="2000" b="1" strike="noStrike" noProof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矩形 58371"/>
          <p:cNvSpPr/>
          <p:nvPr/>
        </p:nvSpPr>
        <p:spPr>
          <a:xfrm>
            <a:off x="228600" y="381000"/>
            <a:ext cx="4735513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fontAlgn="base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80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地址计数器与对准伪操作：</a:t>
            </a:r>
            <a:endParaRPr lang="zh-CN" altLang="en-US" sz="2800" strike="noStrike" noProof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1202" name="矩形 58372"/>
          <p:cNvSpPr/>
          <p:nvPr/>
        </p:nvSpPr>
        <p:spPr>
          <a:xfrm>
            <a:off x="304800" y="990600"/>
            <a:ext cx="7696200" cy="2903538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地址计数器 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$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保存当前正在汇编的指令的地址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200">
                <a:latin typeface="Lucida Console" panose="020B060904050402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200" b="0">
                <a:latin typeface="Lucida Console" panose="020B0609040504020204" pitchFamily="49" charset="0"/>
                <a:ea typeface="宋体" panose="02010600030101010101" pitchFamily="2" charset="-122"/>
              </a:rPr>
              <a:t>ORG  $+8       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;  </a:t>
            </a:r>
            <a:r>
              <a:rPr lang="zh-CN" altLang="en-US" sz="2000" b="0" dirty="0">
                <a:latin typeface="Times New Roman" panose="02020603050405020304" pitchFamily="18" charset="0"/>
                <a:ea typeface="楷体_GB2312" pitchFamily="49" charset="-122"/>
              </a:rPr>
              <a:t>跳过</a:t>
            </a:r>
            <a:r>
              <a:rPr lang="en-US" altLang="zh-CN" sz="2000" b="0" dirty="0">
                <a:latin typeface="Times New Roman" panose="02020603050405020304" pitchFamily="18" charset="0"/>
                <a:ea typeface="楷体_GB2312" pitchFamily="49" charset="-122"/>
              </a:rPr>
              <a:t>8</a:t>
            </a:r>
            <a:r>
              <a:rPr lang="zh-CN" altLang="en-US" sz="2000" b="0" dirty="0">
                <a:latin typeface="Times New Roman" panose="02020603050405020304" pitchFamily="18" charset="0"/>
                <a:ea typeface="楷体_GB2312" pitchFamily="49" charset="-122"/>
              </a:rPr>
              <a:t>个字节的存储区</a:t>
            </a:r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200" b="0">
                <a:latin typeface="Lucida Console" panose="020B060904050402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200" b="0">
                <a:latin typeface="Lucida Console" panose="020B0609040504020204" pitchFamily="49" charset="0"/>
                <a:ea typeface="宋体" panose="02010600030101010101" pitchFamily="2" charset="-122"/>
              </a:rPr>
              <a:t>JNE  $+6       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;  </a:t>
            </a:r>
            <a:r>
              <a:rPr lang="zh-CN" altLang="en-US" sz="2000" b="0" dirty="0">
                <a:latin typeface="Times New Roman" panose="02020603050405020304" pitchFamily="18" charset="0"/>
                <a:ea typeface="楷体_GB2312" pitchFamily="49" charset="-122"/>
              </a:rPr>
              <a:t>转向地址是 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JNE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指令 </a:t>
            </a:r>
            <a:r>
              <a:rPr lang="zh-CN" altLang="en-US" sz="2000" b="0" dirty="0">
                <a:latin typeface="Times New Roman" panose="02020603050405020304" pitchFamily="18" charset="0"/>
                <a:ea typeface="楷体_GB2312" pitchFamily="49" charset="-122"/>
              </a:rPr>
              <a:t>的首址 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+6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2200" b="0">
                <a:latin typeface="Lucida Console" panose="020B0609040504020204" pitchFamily="49" charset="0"/>
                <a:ea typeface="宋体" panose="02010600030101010101" pitchFamily="2" charset="-122"/>
              </a:rPr>
              <a:t>JMP  $+2       </a:t>
            </a:r>
            <a:r>
              <a:rPr lang="en-US" altLang="zh-CN" sz="2000" b="0" dirty="0">
                <a:latin typeface="Lucida Console" panose="020B0609040504020204" pitchFamily="49" charset="0"/>
                <a:ea typeface="宋体" panose="02010600030101010101" pitchFamily="2" charset="-122"/>
              </a:rPr>
              <a:t>;</a:t>
            </a:r>
            <a:r>
              <a:rPr lang="zh-CN" altLang="en-US" sz="2000" b="0" dirty="0">
                <a:latin typeface="Lucida Console" panose="020B0609040504020204" pitchFamily="49" charset="0"/>
                <a:ea typeface="宋体" panose="02010600030101010101" pitchFamily="2" charset="-122"/>
              </a:rPr>
              <a:t>转向下一条指令</a:t>
            </a:r>
          </a:p>
          <a:p>
            <a:pPr eaLnBrk="0" hangingPunct="0">
              <a:lnSpc>
                <a:spcPct val="120000"/>
              </a:lnSpc>
            </a:pPr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$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用在伪操作的参数字段：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表示地址计数器的当前值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</a:p>
        </p:txBody>
      </p:sp>
      <p:sp>
        <p:nvSpPr>
          <p:cNvPr id="51203" name="矩形 58373"/>
          <p:cNvSpPr/>
          <p:nvPr/>
        </p:nvSpPr>
        <p:spPr>
          <a:xfrm>
            <a:off x="1447800" y="4419600"/>
            <a:ext cx="4117975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ARRAY   DW   1, 2 , $+4 , 3 , 4 , $+4</a:t>
            </a:r>
          </a:p>
        </p:txBody>
      </p:sp>
      <p:grpSp>
        <p:nvGrpSpPr>
          <p:cNvPr id="51204" name="组合 58374"/>
          <p:cNvGrpSpPr/>
          <p:nvPr/>
        </p:nvGrpSpPr>
        <p:grpSpPr>
          <a:xfrm>
            <a:off x="7010400" y="5927725"/>
            <a:ext cx="762000" cy="349250"/>
            <a:chOff x="4176" y="2352"/>
            <a:chExt cx="480" cy="242"/>
          </a:xfrm>
        </p:grpSpPr>
        <p:sp>
          <p:nvSpPr>
            <p:cNvPr id="51205" name="矩形 58375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1206" name="文本框 58376"/>
            <p:cNvSpPr txBox="1"/>
            <p:nvPr/>
          </p:nvSpPr>
          <p:spPr>
            <a:xfrm>
              <a:off x="4176" y="2352"/>
              <a:ext cx="480" cy="24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>
                  <a:latin typeface="Lucida Console" panose="020B0609040504020204" pitchFamily="49" charset="0"/>
                  <a:ea typeface="宋体" panose="02010600030101010101" pitchFamily="2" charset="-122"/>
                </a:rPr>
                <a:t>00H</a:t>
              </a:r>
            </a:p>
          </p:txBody>
        </p:sp>
      </p:grpSp>
      <p:grpSp>
        <p:nvGrpSpPr>
          <p:cNvPr id="51207" name="组合 58377"/>
          <p:cNvGrpSpPr/>
          <p:nvPr/>
        </p:nvGrpSpPr>
        <p:grpSpPr>
          <a:xfrm>
            <a:off x="7010400" y="2895600"/>
            <a:ext cx="762000" cy="349250"/>
            <a:chOff x="4176" y="2352"/>
            <a:chExt cx="480" cy="241"/>
          </a:xfrm>
        </p:grpSpPr>
        <p:sp>
          <p:nvSpPr>
            <p:cNvPr id="51208" name="矩形 58378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1209" name="文本框 58379"/>
            <p:cNvSpPr txBox="1"/>
            <p:nvPr/>
          </p:nvSpPr>
          <p:spPr>
            <a:xfrm>
              <a:off x="4176" y="2352"/>
              <a:ext cx="480" cy="241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dirty="0">
                  <a:latin typeface="Lucida Console" panose="020B06090405040202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01H</a:t>
              </a:r>
            </a:p>
          </p:txBody>
        </p:sp>
      </p:grpSp>
      <p:grpSp>
        <p:nvGrpSpPr>
          <p:cNvPr id="51210" name="组合 58380"/>
          <p:cNvGrpSpPr/>
          <p:nvPr/>
        </p:nvGrpSpPr>
        <p:grpSpPr>
          <a:xfrm>
            <a:off x="7010400" y="3173413"/>
            <a:ext cx="762000" cy="349250"/>
            <a:chOff x="4176" y="2352"/>
            <a:chExt cx="480" cy="241"/>
          </a:xfrm>
        </p:grpSpPr>
        <p:sp>
          <p:nvSpPr>
            <p:cNvPr id="51211" name="矩形 58381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1212" name="文本框 58382"/>
            <p:cNvSpPr txBox="1"/>
            <p:nvPr/>
          </p:nvSpPr>
          <p:spPr>
            <a:xfrm>
              <a:off x="4176" y="2352"/>
              <a:ext cx="480" cy="241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dirty="0">
                  <a:latin typeface="Lucida Console" panose="020B06090405040202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00H</a:t>
              </a:r>
            </a:p>
          </p:txBody>
        </p:sp>
      </p:grpSp>
      <p:grpSp>
        <p:nvGrpSpPr>
          <p:cNvPr id="51213" name="组合 58383"/>
          <p:cNvGrpSpPr/>
          <p:nvPr/>
        </p:nvGrpSpPr>
        <p:grpSpPr>
          <a:xfrm>
            <a:off x="7010400" y="3429000"/>
            <a:ext cx="762000" cy="349250"/>
            <a:chOff x="4176" y="2351"/>
            <a:chExt cx="480" cy="241"/>
          </a:xfrm>
        </p:grpSpPr>
        <p:sp>
          <p:nvSpPr>
            <p:cNvPr id="51214" name="矩形 58384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1215" name="文本框 58385"/>
            <p:cNvSpPr txBox="1"/>
            <p:nvPr/>
          </p:nvSpPr>
          <p:spPr>
            <a:xfrm>
              <a:off x="4176" y="2351"/>
              <a:ext cx="480" cy="241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solidFill>
                    <a:schemeClr val="accent2"/>
                  </a:solidFill>
                  <a:latin typeface="Lucida Console" panose="020B0609040504020204" pitchFamily="49" charset="0"/>
                  <a:ea typeface="宋体" panose="02010600030101010101" pitchFamily="2" charset="-122"/>
                </a:rPr>
                <a:t> 02H</a:t>
              </a:r>
            </a:p>
          </p:txBody>
        </p:sp>
      </p:grpSp>
      <p:grpSp>
        <p:nvGrpSpPr>
          <p:cNvPr id="51216" name="组合 58386"/>
          <p:cNvGrpSpPr/>
          <p:nvPr/>
        </p:nvGrpSpPr>
        <p:grpSpPr>
          <a:xfrm>
            <a:off x="7010400" y="3730625"/>
            <a:ext cx="762000" cy="349250"/>
            <a:chOff x="4176" y="2352"/>
            <a:chExt cx="480" cy="242"/>
          </a:xfrm>
        </p:grpSpPr>
        <p:sp>
          <p:nvSpPr>
            <p:cNvPr id="51217" name="矩形 58387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1218" name="文本框 58388"/>
            <p:cNvSpPr txBox="1"/>
            <p:nvPr/>
          </p:nvSpPr>
          <p:spPr>
            <a:xfrm>
              <a:off x="4176" y="2352"/>
              <a:ext cx="480" cy="24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 00H</a:t>
              </a:r>
            </a:p>
          </p:txBody>
        </p:sp>
      </p:grpSp>
      <p:grpSp>
        <p:nvGrpSpPr>
          <p:cNvPr id="51219" name="组合 58389"/>
          <p:cNvGrpSpPr/>
          <p:nvPr/>
        </p:nvGrpSpPr>
        <p:grpSpPr>
          <a:xfrm>
            <a:off x="7010400" y="4008438"/>
            <a:ext cx="762000" cy="349250"/>
            <a:chOff x="4176" y="2352"/>
            <a:chExt cx="480" cy="242"/>
          </a:xfrm>
        </p:grpSpPr>
        <p:sp>
          <p:nvSpPr>
            <p:cNvPr id="51220" name="矩形 58390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1221" name="文本框 58391"/>
            <p:cNvSpPr txBox="1"/>
            <p:nvPr/>
          </p:nvSpPr>
          <p:spPr>
            <a:xfrm>
              <a:off x="4176" y="2352"/>
              <a:ext cx="480" cy="24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>
                  <a:latin typeface="Lucida Console" panose="020B0609040504020204" pitchFamily="49" charset="0"/>
                  <a:ea typeface="宋体" panose="02010600030101010101" pitchFamily="2" charset="-122"/>
                </a:rPr>
                <a:t>7CH</a:t>
              </a:r>
            </a:p>
          </p:txBody>
        </p:sp>
      </p:grpSp>
      <p:grpSp>
        <p:nvGrpSpPr>
          <p:cNvPr id="51222" name="组合 58392"/>
          <p:cNvGrpSpPr/>
          <p:nvPr/>
        </p:nvGrpSpPr>
        <p:grpSpPr>
          <a:xfrm>
            <a:off x="7010400" y="4286250"/>
            <a:ext cx="762000" cy="349250"/>
            <a:chOff x="4176" y="2352"/>
            <a:chExt cx="480" cy="241"/>
          </a:xfrm>
        </p:grpSpPr>
        <p:sp>
          <p:nvSpPr>
            <p:cNvPr id="51223" name="矩形 58393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1224" name="文本框 58394"/>
            <p:cNvSpPr txBox="1"/>
            <p:nvPr/>
          </p:nvSpPr>
          <p:spPr>
            <a:xfrm>
              <a:off x="4176" y="2352"/>
              <a:ext cx="480" cy="241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dirty="0">
                  <a:latin typeface="Lucida Console" panose="020B06090405040202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>
                  <a:latin typeface="Lucida Console" panose="020B0609040504020204" pitchFamily="49" charset="0"/>
                  <a:ea typeface="宋体" panose="02010600030101010101" pitchFamily="2" charset="-122"/>
                </a:rPr>
                <a:t>00H</a:t>
              </a:r>
            </a:p>
          </p:txBody>
        </p:sp>
      </p:grpSp>
      <p:grpSp>
        <p:nvGrpSpPr>
          <p:cNvPr id="51225" name="组合 58395"/>
          <p:cNvGrpSpPr/>
          <p:nvPr/>
        </p:nvGrpSpPr>
        <p:grpSpPr>
          <a:xfrm>
            <a:off x="7010400" y="4564063"/>
            <a:ext cx="762000" cy="349250"/>
            <a:chOff x="4176" y="2352"/>
            <a:chExt cx="480" cy="241"/>
          </a:xfrm>
        </p:grpSpPr>
        <p:sp>
          <p:nvSpPr>
            <p:cNvPr id="51226" name="矩形 58396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1227" name="文本框 58397"/>
            <p:cNvSpPr txBox="1"/>
            <p:nvPr/>
          </p:nvSpPr>
          <p:spPr>
            <a:xfrm>
              <a:off x="4176" y="2352"/>
              <a:ext cx="480" cy="241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dirty="0">
                  <a:latin typeface="Lucida Console" panose="020B06090405040202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 b="0">
                  <a:solidFill>
                    <a:schemeClr val="accent2"/>
                  </a:solidFill>
                  <a:latin typeface="Lucida Console" panose="020B0609040504020204" pitchFamily="49" charset="0"/>
                  <a:ea typeface="宋体" panose="02010600030101010101" pitchFamily="2" charset="-122"/>
                </a:rPr>
                <a:t>03H</a:t>
              </a:r>
            </a:p>
          </p:txBody>
        </p:sp>
      </p:grpSp>
      <p:grpSp>
        <p:nvGrpSpPr>
          <p:cNvPr id="51228" name="组合 58398"/>
          <p:cNvGrpSpPr/>
          <p:nvPr/>
        </p:nvGrpSpPr>
        <p:grpSpPr>
          <a:xfrm>
            <a:off x="7010400" y="4841875"/>
            <a:ext cx="762000" cy="349250"/>
            <a:chOff x="4176" y="2352"/>
            <a:chExt cx="480" cy="241"/>
          </a:xfrm>
        </p:grpSpPr>
        <p:sp>
          <p:nvSpPr>
            <p:cNvPr id="51229" name="矩形 58399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1230" name="文本框 58400"/>
            <p:cNvSpPr txBox="1"/>
            <p:nvPr/>
          </p:nvSpPr>
          <p:spPr>
            <a:xfrm>
              <a:off x="4176" y="2352"/>
              <a:ext cx="480" cy="241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dirty="0">
                  <a:latin typeface="Lucida Console" panose="020B06090405040202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00H</a:t>
              </a:r>
            </a:p>
          </p:txBody>
        </p:sp>
      </p:grpSp>
      <p:grpSp>
        <p:nvGrpSpPr>
          <p:cNvPr id="51231" name="组合 58401"/>
          <p:cNvGrpSpPr/>
          <p:nvPr/>
        </p:nvGrpSpPr>
        <p:grpSpPr>
          <a:xfrm>
            <a:off x="7010400" y="5119688"/>
            <a:ext cx="762000" cy="350837"/>
            <a:chOff x="4176" y="2352"/>
            <a:chExt cx="480" cy="242"/>
          </a:xfrm>
        </p:grpSpPr>
        <p:sp>
          <p:nvSpPr>
            <p:cNvPr id="51232" name="矩形 58402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1233" name="文本框 58403"/>
            <p:cNvSpPr txBox="1"/>
            <p:nvPr/>
          </p:nvSpPr>
          <p:spPr>
            <a:xfrm>
              <a:off x="4176" y="2353"/>
              <a:ext cx="480" cy="241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 04H</a:t>
              </a:r>
            </a:p>
          </p:txBody>
        </p:sp>
      </p:grpSp>
      <p:grpSp>
        <p:nvGrpSpPr>
          <p:cNvPr id="51234" name="组合 58404"/>
          <p:cNvGrpSpPr/>
          <p:nvPr/>
        </p:nvGrpSpPr>
        <p:grpSpPr>
          <a:xfrm>
            <a:off x="7010400" y="5395913"/>
            <a:ext cx="762000" cy="349250"/>
            <a:chOff x="4176" y="2351"/>
            <a:chExt cx="480" cy="241"/>
          </a:xfrm>
        </p:grpSpPr>
        <p:sp>
          <p:nvSpPr>
            <p:cNvPr id="51235" name="矩形 58405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1236" name="文本框 58406"/>
            <p:cNvSpPr txBox="1"/>
            <p:nvPr/>
          </p:nvSpPr>
          <p:spPr>
            <a:xfrm>
              <a:off x="4176" y="2351"/>
              <a:ext cx="480" cy="241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 00H</a:t>
              </a:r>
            </a:p>
          </p:txBody>
        </p:sp>
      </p:grpSp>
      <p:grpSp>
        <p:nvGrpSpPr>
          <p:cNvPr id="51237" name="组合 58407"/>
          <p:cNvGrpSpPr/>
          <p:nvPr/>
        </p:nvGrpSpPr>
        <p:grpSpPr>
          <a:xfrm>
            <a:off x="7010400" y="5675313"/>
            <a:ext cx="762000" cy="349250"/>
            <a:chOff x="4176" y="2352"/>
            <a:chExt cx="480" cy="241"/>
          </a:xfrm>
        </p:grpSpPr>
        <p:sp>
          <p:nvSpPr>
            <p:cNvPr id="51238" name="矩形 58408"/>
            <p:cNvSpPr/>
            <p:nvPr/>
          </p:nvSpPr>
          <p:spPr>
            <a:xfrm>
              <a:off x="4176" y="2352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1239" name="文本框 58409"/>
            <p:cNvSpPr txBox="1"/>
            <p:nvPr/>
          </p:nvSpPr>
          <p:spPr>
            <a:xfrm>
              <a:off x="4176" y="2352"/>
              <a:ext cx="480" cy="241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Lucida Console" panose="020B06090405040202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>
                  <a:latin typeface="Lucida Console" panose="020B0609040504020204" pitchFamily="49" charset="0"/>
                  <a:ea typeface="宋体" panose="02010600030101010101" pitchFamily="2" charset="-122"/>
                </a:rPr>
                <a:t>82H</a:t>
              </a:r>
            </a:p>
          </p:txBody>
        </p:sp>
      </p:grpSp>
      <p:sp>
        <p:nvSpPr>
          <p:cNvPr id="51240" name="直接连接符 58410"/>
          <p:cNvSpPr/>
          <p:nvPr/>
        </p:nvSpPr>
        <p:spPr>
          <a:xfrm>
            <a:off x="7772400" y="2590800"/>
            <a:ext cx="0" cy="347663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241" name="直接连接符 58411"/>
          <p:cNvSpPr/>
          <p:nvPr/>
        </p:nvSpPr>
        <p:spPr>
          <a:xfrm>
            <a:off x="7010400" y="2590800"/>
            <a:ext cx="0" cy="347663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242" name="直接连接符 58412"/>
          <p:cNvSpPr/>
          <p:nvPr/>
        </p:nvSpPr>
        <p:spPr>
          <a:xfrm>
            <a:off x="7772400" y="6205538"/>
            <a:ext cx="0" cy="347662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243" name="直接连接符 58413"/>
          <p:cNvSpPr/>
          <p:nvPr/>
        </p:nvSpPr>
        <p:spPr>
          <a:xfrm>
            <a:off x="7010400" y="6205538"/>
            <a:ext cx="0" cy="347662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244" name="文本框 58414"/>
          <p:cNvSpPr txBox="1"/>
          <p:nvPr/>
        </p:nvSpPr>
        <p:spPr>
          <a:xfrm>
            <a:off x="5486400" y="2868613"/>
            <a:ext cx="1676400" cy="3365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Lucida Console" panose="020B0609040504020204" pitchFamily="49" charset="0"/>
                <a:ea typeface="宋体" panose="02010600030101010101" pitchFamily="2" charset="-122"/>
              </a:rPr>
              <a:t>    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ARRAY 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endParaRPr lang="en-US" altLang="zh-CN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51245" name="文本框 58415"/>
          <p:cNvSpPr txBox="1"/>
          <p:nvPr/>
        </p:nvSpPr>
        <p:spPr>
          <a:xfrm>
            <a:off x="5486400" y="3981450"/>
            <a:ext cx="1676400" cy="3365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0" dirty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51246" name="文本框 58416"/>
          <p:cNvSpPr txBox="1"/>
          <p:nvPr/>
        </p:nvSpPr>
        <p:spPr>
          <a:xfrm>
            <a:off x="7772400" y="5638800"/>
            <a:ext cx="838200" cy="3365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007E</a:t>
            </a:r>
          </a:p>
        </p:txBody>
      </p:sp>
      <p:sp>
        <p:nvSpPr>
          <p:cNvPr id="51247" name="文本框 58417"/>
          <p:cNvSpPr txBox="1"/>
          <p:nvPr/>
        </p:nvSpPr>
        <p:spPr>
          <a:xfrm>
            <a:off x="7772400" y="3962400"/>
            <a:ext cx="838200" cy="3365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0078</a:t>
            </a:r>
          </a:p>
        </p:txBody>
      </p:sp>
      <p:sp>
        <p:nvSpPr>
          <p:cNvPr id="51248" name="文本框 58418"/>
          <p:cNvSpPr txBox="1"/>
          <p:nvPr/>
        </p:nvSpPr>
        <p:spPr>
          <a:xfrm>
            <a:off x="7772400" y="2819400"/>
            <a:ext cx="838200" cy="3365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0074</a:t>
            </a:r>
          </a:p>
        </p:txBody>
      </p:sp>
      <p:sp>
        <p:nvSpPr>
          <p:cNvPr id="51249" name="文本框 58419"/>
          <p:cNvSpPr txBox="1"/>
          <p:nvPr/>
        </p:nvSpPr>
        <p:spPr>
          <a:xfrm>
            <a:off x="7772400" y="3429000"/>
            <a:ext cx="838200" cy="3365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0076</a:t>
            </a:r>
          </a:p>
        </p:txBody>
      </p:sp>
      <p:sp>
        <p:nvSpPr>
          <p:cNvPr id="51250" name="文本框 58420"/>
          <p:cNvSpPr txBox="1"/>
          <p:nvPr/>
        </p:nvSpPr>
        <p:spPr>
          <a:xfrm>
            <a:off x="7772400" y="4572000"/>
            <a:ext cx="838200" cy="3365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007A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5121"/>
          <p:cNvSpPr txBox="1"/>
          <p:nvPr/>
        </p:nvSpPr>
        <p:spPr>
          <a:xfrm>
            <a:off x="1524000" y="304800"/>
            <a:ext cx="57150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建立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运行汇编语言程序</a:t>
            </a:r>
          </a:p>
        </p:txBody>
      </p:sp>
      <p:sp>
        <p:nvSpPr>
          <p:cNvPr id="6146" name="文本框 5122"/>
          <p:cNvSpPr txBox="1"/>
          <p:nvPr/>
        </p:nvSpPr>
        <p:spPr>
          <a:xfrm>
            <a:off x="1447800" y="838200"/>
            <a:ext cx="5181600" cy="572928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  <a:ea typeface="黑体" panose="02010609060101010101" pitchFamily="49" charset="-122"/>
              </a:rPr>
              <a:t>C&gt;</a:t>
            </a:r>
            <a:r>
              <a:rPr lang="en-US" altLang="zh-CN" sz="1400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EDIT  MYFILE . ASM</a:t>
            </a:r>
          </a:p>
          <a:p>
            <a:pPr algn="just" eaLnBrk="0" hangingPunct="0"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  <a:ea typeface="黑体" panose="02010609060101010101" pitchFamily="49" charset="-122"/>
              </a:rPr>
              <a:t>C&gt;</a:t>
            </a:r>
            <a:r>
              <a:rPr lang="en-US" altLang="zh-CN" sz="1400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MASM  MYFILE . ASM</a:t>
            </a:r>
            <a:endParaRPr lang="en-US" altLang="zh-CN" sz="140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0" hangingPunct="0"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  <a:ea typeface="黑体" panose="02010609060101010101" pitchFamily="49" charset="-122"/>
              </a:rPr>
              <a:t>      Microsoft (R) Macro Assembler Version 5.10 </a:t>
            </a:r>
          </a:p>
          <a:p>
            <a:pPr algn="just" eaLnBrk="0" hangingPunct="0"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  <a:ea typeface="黑体" panose="02010609060101010101" pitchFamily="49" charset="-122"/>
              </a:rPr>
              <a:t>     Copyright (C) Microsoft Corp 1981,1988.All rights reserved.</a:t>
            </a:r>
          </a:p>
          <a:p>
            <a:pPr algn="just" eaLnBrk="0" hangingPunct="0"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  <a:ea typeface="黑体" panose="02010609060101010101" pitchFamily="49" charset="-122"/>
              </a:rPr>
              <a:t>     Object filename [MYFILE.OBJ]: </a:t>
            </a:r>
          </a:p>
          <a:p>
            <a:pPr algn="just" eaLnBrk="0" hangingPunct="0"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  <a:ea typeface="黑体" panose="02010609060101010101" pitchFamily="49" charset="-122"/>
              </a:rPr>
              <a:t>     Source listing  [NUL.LST]: MYFILE.LST</a:t>
            </a:r>
          </a:p>
          <a:p>
            <a:pPr algn="just" eaLnBrk="0" hangingPunct="0"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  <a:ea typeface="黑体" panose="02010609060101010101" pitchFamily="49" charset="-122"/>
              </a:rPr>
              <a:t>     Cross-reference [NUL.CRF]: </a:t>
            </a:r>
          </a:p>
          <a:p>
            <a:pPr algn="just" eaLnBrk="0" hangingPunct="0"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  <a:ea typeface="黑体" panose="02010609060101010101" pitchFamily="49" charset="-122"/>
              </a:rPr>
              <a:t>            47962 + 413345Bytes symbol space free</a:t>
            </a:r>
          </a:p>
          <a:p>
            <a:pPr algn="just" eaLnBrk="0" hangingPunct="0"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0 Warning Errors</a:t>
            </a:r>
          </a:p>
          <a:p>
            <a:pPr algn="just" eaLnBrk="0" hangingPunct="0"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0 Severe  Errors</a:t>
            </a:r>
          </a:p>
          <a:p>
            <a:pPr algn="just" eaLnBrk="0" hangingPunct="0"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  <a:ea typeface="黑体" panose="02010609060101010101" pitchFamily="49" charset="-122"/>
              </a:rPr>
              <a:t>C&gt;</a:t>
            </a:r>
            <a:r>
              <a:rPr lang="en-US" altLang="zh-CN" sz="1400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LINK  MYFILE . OBJ</a:t>
            </a:r>
            <a:endParaRPr lang="en-US" altLang="zh-CN" sz="140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0" hangingPunct="0"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  <a:ea typeface="黑体" panose="02010609060101010101" pitchFamily="49" charset="-122"/>
              </a:rPr>
              <a:t>     Microsoft (R) Overlay Linker  Version 3.64</a:t>
            </a:r>
          </a:p>
          <a:p>
            <a:pPr algn="just" eaLnBrk="0" hangingPunct="0"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  <a:ea typeface="黑体" panose="02010609060101010101" pitchFamily="49" charset="-122"/>
              </a:rPr>
              <a:t>    Copyright (C) Microsoft Corp 1983-1988. All rights reserved.</a:t>
            </a:r>
          </a:p>
          <a:p>
            <a:pPr algn="just" eaLnBrk="0" hangingPunct="0"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  <a:ea typeface="黑体" panose="02010609060101010101" pitchFamily="49" charset="-122"/>
              </a:rPr>
              <a:t>     Run File [MYFILE.EXE]: </a:t>
            </a:r>
          </a:p>
          <a:p>
            <a:pPr algn="just" eaLnBrk="0" hangingPunct="0"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  <a:ea typeface="黑体" panose="02010609060101010101" pitchFamily="49" charset="-122"/>
              </a:rPr>
              <a:t>     List File [NUL.MAP]:</a:t>
            </a:r>
            <a:r>
              <a:rPr lang="en-US" altLang="zh-CN" sz="1400" i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en-US" altLang="zh-CN" sz="140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0" hangingPunct="0"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  <a:ea typeface="黑体" panose="02010609060101010101" pitchFamily="49" charset="-122"/>
              </a:rPr>
              <a:t>    Libraries [.LIB]: </a:t>
            </a:r>
          </a:p>
          <a:p>
            <a:pPr algn="just" eaLnBrk="0" hangingPunct="0"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  <a:ea typeface="黑体" panose="02010609060101010101" pitchFamily="49" charset="-122"/>
              </a:rPr>
              <a:t>    LINK : warning L4021: no stack segment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  <a:ea typeface="黑体" panose="02010609060101010101" pitchFamily="49" charset="-122"/>
              </a:rPr>
              <a:t>    C&gt;</a:t>
            </a:r>
            <a:r>
              <a:rPr lang="en-US" altLang="zh-CN" sz="1400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MYFILE</a:t>
            </a:r>
            <a:endParaRPr lang="en-US" altLang="zh-CN" sz="140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147" name="直接连接符 5123"/>
          <p:cNvSpPr/>
          <p:nvPr/>
        </p:nvSpPr>
        <p:spPr>
          <a:xfrm flipH="1">
            <a:off x="3581400" y="914400"/>
            <a:ext cx="152400" cy="1524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sp>
      <p:sp>
        <p:nvSpPr>
          <p:cNvPr id="6148" name="直接连接符 5124"/>
          <p:cNvSpPr/>
          <p:nvPr/>
        </p:nvSpPr>
        <p:spPr>
          <a:xfrm flipH="1">
            <a:off x="3657600" y="1219200"/>
            <a:ext cx="152400" cy="1524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sp>
      <p:sp>
        <p:nvSpPr>
          <p:cNvPr id="6149" name="直接连接符 5125"/>
          <p:cNvSpPr/>
          <p:nvPr/>
        </p:nvSpPr>
        <p:spPr>
          <a:xfrm flipH="1">
            <a:off x="4419600" y="2209800"/>
            <a:ext cx="152400" cy="1524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sp>
      <p:sp>
        <p:nvSpPr>
          <p:cNvPr id="6150" name="直接连接符 5126"/>
          <p:cNvSpPr/>
          <p:nvPr/>
        </p:nvSpPr>
        <p:spPr>
          <a:xfrm flipH="1">
            <a:off x="5029200" y="2514600"/>
            <a:ext cx="152400" cy="1524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sp>
      <p:sp>
        <p:nvSpPr>
          <p:cNvPr id="6151" name="直接连接符 5127"/>
          <p:cNvSpPr/>
          <p:nvPr/>
        </p:nvSpPr>
        <p:spPr>
          <a:xfrm flipH="1">
            <a:off x="4114800" y="2819400"/>
            <a:ext cx="152400" cy="2286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sp>
      <p:sp>
        <p:nvSpPr>
          <p:cNvPr id="6152" name="直接连接符 5128"/>
          <p:cNvSpPr/>
          <p:nvPr/>
        </p:nvSpPr>
        <p:spPr>
          <a:xfrm flipH="1">
            <a:off x="3810000" y="5105400"/>
            <a:ext cx="152400" cy="1524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sp>
      <p:sp>
        <p:nvSpPr>
          <p:cNvPr id="6153" name="直接连接符 5129"/>
          <p:cNvSpPr/>
          <p:nvPr/>
        </p:nvSpPr>
        <p:spPr>
          <a:xfrm flipH="1">
            <a:off x="3505200" y="5410200"/>
            <a:ext cx="152400" cy="1524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sp>
      <p:sp>
        <p:nvSpPr>
          <p:cNvPr id="6154" name="直接连接符 5130"/>
          <p:cNvSpPr/>
          <p:nvPr/>
        </p:nvSpPr>
        <p:spPr>
          <a:xfrm flipH="1">
            <a:off x="3124200" y="5715000"/>
            <a:ext cx="152400" cy="1524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sp>
      <p:sp>
        <p:nvSpPr>
          <p:cNvPr id="6155" name="直接连接符 5131"/>
          <p:cNvSpPr/>
          <p:nvPr/>
        </p:nvSpPr>
        <p:spPr>
          <a:xfrm flipH="1">
            <a:off x="2743200" y="6324600"/>
            <a:ext cx="152400" cy="1524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sp>
      <p:sp>
        <p:nvSpPr>
          <p:cNvPr id="6156" name="直接连接符 5132"/>
          <p:cNvSpPr/>
          <p:nvPr/>
        </p:nvSpPr>
        <p:spPr>
          <a:xfrm flipH="1">
            <a:off x="3581400" y="4114800"/>
            <a:ext cx="152400" cy="1524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矩形 59395"/>
          <p:cNvSpPr/>
          <p:nvPr/>
        </p:nvSpPr>
        <p:spPr>
          <a:xfrm>
            <a:off x="228600" y="533400"/>
            <a:ext cx="5562600" cy="26543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fontAlgn="base" hangingPunct="0">
              <a:lnSpc>
                <a:spcPct val="140000"/>
              </a:lnSpc>
              <a:buClr>
                <a:srgbClr val="66FF33"/>
              </a:buClr>
              <a:buFont typeface="Wingdings" panose="05000000000000000000" pitchFamily="2" charset="2"/>
              <a:buChar char="v"/>
            </a:pPr>
            <a:r>
              <a:rPr lang="en-US" altLang="zh-CN" sz="2000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000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地址计数器 </a:t>
            </a:r>
            <a:r>
              <a:rPr lang="en-US" altLang="zh-CN" sz="2000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$ </a:t>
            </a:r>
            <a:r>
              <a:rPr lang="zh-CN" altLang="en-US" sz="2000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endParaRPr lang="zh-CN" altLang="en-US" sz="2000" strike="noStrike" noProof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lnSpc>
                <a:spcPct val="140000"/>
              </a:lnSpc>
              <a:buClr>
                <a:srgbClr val="66FF33"/>
              </a:buClr>
              <a:buFont typeface="Wingdings" panose="05000000000000000000" pitchFamily="2" charset="2"/>
              <a:buNone/>
            </a:pPr>
            <a:r>
              <a:rPr lang="zh-CN" altLang="en-US" sz="2000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保存当前正在汇编的指令的地址。</a:t>
            </a:r>
            <a:endParaRPr lang="zh-CN" altLang="en-US" sz="2000" strike="noStrike" noProof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lnSpc>
                <a:spcPct val="140000"/>
              </a:lnSpc>
            </a:pPr>
            <a:endParaRPr lang="zh-CN" altLang="en-US" sz="2000" strike="noStrike" noProof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lnSpc>
                <a:spcPct val="140000"/>
              </a:lnSpc>
            </a:pPr>
            <a:r>
              <a:rPr lang="zh-CN" altLang="en-US" sz="2000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例： </a:t>
            </a:r>
            <a:r>
              <a:rPr lang="en-US" altLang="zh-CN" sz="2000" strike="noStrike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ARRAY    DW   1</a:t>
            </a:r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2000" strike="noStrike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2000" strike="noStrike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$+4</a:t>
            </a:r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2000" strike="noStrike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2000" strike="noStrike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2000" strike="noStrike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$+4</a:t>
            </a:r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endParaRPr lang="zh-CN" altLang="en-US" sz="2000" strike="noStrike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eaLnBrk="0" fontAlgn="base" hangingPunct="0">
              <a:lnSpc>
                <a:spcPct val="140000"/>
              </a:lnSpc>
            </a:pPr>
            <a:r>
              <a:rPr lang="zh-CN" altLang="en-US" sz="2000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又假定</a:t>
            </a:r>
            <a:r>
              <a:rPr lang="en-US" altLang="zh-CN" sz="2000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ARRAY</a:t>
            </a:r>
            <a:r>
              <a:rPr lang="zh-CN" altLang="en-US" sz="2000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分配的偏移地址为</a:t>
            </a:r>
            <a:r>
              <a:rPr lang="en-US" altLang="zh-CN" sz="2000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0074</a:t>
            </a:r>
            <a:r>
              <a:rPr lang="zh-CN" altLang="en-US" sz="2000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endParaRPr lang="zh-CN" altLang="en-US" sz="2000" strike="noStrike" noProof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lnSpc>
                <a:spcPct val="140000"/>
              </a:lnSpc>
            </a:pPr>
            <a:r>
              <a:rPr lang="zh-CN" altLang="en-US" sz="2000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则存储区分配情况如图所示。</a:t>
            </a:r>
            <a:endParaRPr lang="zh-CN" altLang="en-US" sz="2000" strike="noStrike" noProof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6" name="直接连接符 59396"/>
          <p:cNvSpPr/>
          <p:nvPr/>
        </p:nvSpPr>
        <p:spPr>
          <a:xfrm>
            <a:off x="6324600" y="2438400"/>
            <a:ext cx="0" cy="3886200"/>
          </a:xfrm>
          <a:prstGeom prst="line">
            <a:avLst/>
          </a:prstGeom>
          <a:ln w="28575" cap="flat" cmpd="sng">
            <a:solidFill>
              <a:srgbClr val="66FF3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227" name="直接连接符 59397"/>
          <p:cNvSpPr/>
          <p:nvPr/>
        </p:nvSpPr>
        <p:spPr>
          <a:xfrm>
            <a:off x="7848600" y="2438400"/>
            <a:ext cx="0" cy="3886200"/>
          </a:xfrm>
          <a:prstGeom prst="line">
            <a:avLst/>
          </a:prstGeom>
          <a:ln w="28575" cap="flat" cmpd="sng">
            <a:solidFill>
              <a:srgbClr val="66FF3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228" name="矩形 59398"/>
          <p:cNvSpPr/>
          <p:nvPr/>
        </p:nvSpPr>
        <p:spPr>
          <a:xfrm>
            <a:off x="6324600" y="2819400"/>
            <a:ext cx="1524000" cy="30480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</a:t>
            </a:r>
          </a:p>
        </p:txBody>
      </p:sp>
      <p:sp>
        <p:nvSpPr>
          <p:cNvPr id="52229" name="矩形 59399"/>
          <p:cNvSpPr/>
          <p:nvPr/>
        </p:nvSpPr>
        <p:spPr>
          <a:xfrm>
            <a:off x="6324600" y="3124200"/>
            <a:ext cx="1524000" cy="30480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0 2</a:t>
            </a:r>
          </a:p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30" name="矩形 59400"/>
          <p:cNvSpPr/>
          <p:nvPr/>
        </p:nvSpPr>
        <p:spPr>
          <a:xfrm>
            <a:off x="6324600" y="3429000"/>
            <a:ext cx="1524000" cy="30480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</a:t>
            </a:r>
          </a:p>
        </p:txBody>
      </p:sp>
      <p:sp>
        <p:nvSpPr>
          <p:cNvPr id="52231" name="矩形 59401"/>
          <p:cNvSpPr/>
          <p:nvPr/>
        </p:nvSpPr>
        <p:spPr>
          <a:xfrm>
            <a:off x="6324600" y="3733800"/>
            <a:ext cx="1524000" cy="30480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 C</a:t>
            </a:r>
          </a:p>
        </p:txBody>
      </p:sp>
      <p:sp>
        <p:nvSpPr>
          <p:cNvPr id="52232" name="矩形 59402"/>
          <p:cNvSpPr/>
          <p:nvPr/>
        </p:nvSpPr>
        <p:spPr>
          <a:xfrm>
            <a:off x="6324600" y="4038600"/>
            <a:ext cx="1524000" cy="30480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</a:t>
            </a:r>
          </a:p>
        </p:txBody>
      </p:sp>
      <p:sp>
        <p:nvSpPr>
          <p:cNvPr id="52233" name="矩形 59403"/>
          <p:cNvSpPr/>
          <p:nvPr/>
        </p:nvSpPr>
        <p:spPr>
          <a:xfrm>
            <a:off x="6324600" y="4343400"/>
            <a:ext cx="1524000" cy="30480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0 3</a:t>
            </a:r>
          </a:p>
        </p:txBody>
      </p:sp>
      <p:sp>
        <p:nvSpPr>
          <p:cNvPr id="52234" name="矩形 59404"/>
          <p:cNvSpPr/>
          <p:nvPr/>
        </p:nvSpPr>
        <p:spPr>
          <a:xfrm>
            <a:off x="6324600" y="4648200"/>
            <a:ext cx="1524000" cy="30480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</a:t>
            </a:r>
          </a:p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35" name="矩形 59405"/>
          <p:cNvSpPr/>
          <p:nvPr/>
        </p:nvSpPr>
        <p:spPr>
          <a:xfrm>
            <a:off x="6324600" y="4953000"/>
            <a:ext cx="1524000" cy="30480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0 4</a:t>
            </a:r>
          </a:p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36" name="矩形 59406"/>
          <p:cNvSpPr/>
          <p:nvPr/>
        </p:nvSpPr>
        <p:spPr>
          <a:xfrm>
            <a:off x="6324600" y="2514600"/>
            <a:ext cx="1524000" cy="30480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0 1</a:t>
            </a:r>
          </a:p>
        </p:txBody>
      </p:sp>
      <p:sp>
        <p:nvSpPr>
          <p:cNvPr id="52237" name="文本框 59407"/>
          <p:cNvSpPr txBox="1"/>
          <p:nvPr/>
        </p:nvSpPr>
        <p:spPr>
          <a:xfrm>
            <a:off x="5029200" y="2514600"/>
            <a:ext cx="16002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ARRAY→</a:t>
            </a:r>
          </a:p>
        </p:txBody>
      </p:sp>
      <p:sp>
        <p:nvSpPr>
          <p:cNvPr id="52238" name="文本框 59408"/>
          <p:cNvSpPr txBox="1"/>
          <p:nvPr/>
        </p:nvSpPr>
        <p:spPr>
          <a:xfrm>
            <a:off x="7848600" y="2438400"/>
            <a:ext cx="6858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0074</a:t>
            </a:r>
          </a:p>
        </p:txBody>
      </p:sp>
      <p:sp>
        <p:nvSpPr>
          <p:cNvPr id="52239" name="矩形 59409"/>
          <p:cNvSpPr/>
          <p:nvPr/>
        </p:nvSpPr>
        <p:spPr>
          <a:xfrm>
            <a:off x="6324600" y="5257800"/>
            <a:ext cx="1524000" cy="30480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</a:t>
            </a:r>
          </a:p>
        </p:txBody>
      </p:sp>
      <p:sp>
        <p:nvSpPr>
          <p:cNvPr id="52240" name="矩形 59410"/>
          <p:cNvSpPr/>
          <p:nvPr/>
        </p:nvSpPr>
        <p:spPr>
          <a:xfrm>
            <a:off x="6324600" y="5562600"/>
            <a:ext cx="1524000" cy="30480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8 2</a:t>
            </a:r>
          </a:p>
        </p:txBody>
      </p:sp>
      <p:sp>
        <p:nvSpPr>
          <p:cNvPr id="52241" name="矩形 59411"/>
          <p:cNvSpPr/>
          <p:nvPr/>
        </p:nvSpPr>
        <p:spPr>
          <a:xfrm>
            <a:off x="6324600" y="5867400"/>
            <a:ext cx="1524000" cy="30480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</a:t>
            </a:r>
          </a:p>
        </p:txBody>
      </p:sp>
      <p:sp>
        <p:nvSpPr>
          <p:cNvPr id="52242" name="文本框 59412"/>
          <p:cNvSpPr txBox="1"/>
          <p:nvPr/>
        </p:nvSpPr>
        <p:spPr>
          <a:xfrm>
            <a:off x="7848600" y="3733800"/>
            <a:ext cx="6858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0078</a:t>
            </a:r>
          </a:p>
        </p:txBody>
      </p:sp>
      <p:sp>
        <p:nvSpPr>
          <p:cNvPr id="52243" name="文本框 59413"/>
          <p:cNvSpPr txBox="1"/>
          <p:nvPr/>
        </p:nvSpPr>
        <p:spPr>
          <a:xfrm>
            <a:off x="7848600" y="5486400"/>
            <a:ext cx="6858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007E</a:t>
            </a:r>
          </a:p>
        </p:txBody>
      </p:sp>
      <p:grpSp>
        <p:nvGrpSpPr>
          <p:cNvPr id="52244" name="组合 59414"/>
          <p:cNvGrpSpPr/>
          <p:nvPr/>
        </p:nvGrpSpPr>
        <p:grpSpPr>
          <a:xfrm>
            <a:off x="4419600" y="3124200"/>
            <a:ext cx="1905000" cy="914400"/>
            <a:chOff x="2976" y="2304"/>
            <a:chExt cx="1200" cy="576"/>
          </a:xfrm>
        </p:grpSpPr>
        <p:sp>
          <p:nvSpPr>
            <p:cNvPr id="52245" name="矩形 59415"/>
            <p:cNvSpPr/>
            <p:nvPr/>
          </p:nvSpPr>
          <p:spPr>
            <a:xfrm>
              <a:off x="2976" y="2304"/>
              <a:ext cx="1104" cy="288"/>
            </a:xfrm>
            <a:prstGeom prst="rect">
              <a:avLst/>
            </a:prstGeom>
            <a:noFill/>
            <a:ln w="9525" cap="flat" cmpd="sng">
              <a:solidFill>
                <a:srgbClr val="00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0078+4=007C</a:t>
              </a:r>
            </a:p>
          </p:txBody>
        </p:sp>
        <p:sp>
          <p:nvSpPr>
            <p:cNvPr id="52246" name="任意多边形 59416"/>
            <p:cNvSpPr/>
            <p:nvPr/>
          </p:nvSpPr>
          <p:spPr>
            <a:xfrm flipV="1">
              <a:off x="3504" y="2640"/>
              <a:ext cx="672" cy="240"/>
            </a:xfrm>
            <a:custGeom>
              <a:avLst/>
              <a:gdLst/>
              <a:ahLst/>
              <a:cxnLst>
                <a:cxn ang="270">
                  <a:pos x="15126" y="0"/>
                </a:cxn>
                <a:cxn ang="90">
                  <a:pos x="15126" y="12158"/>
                </a:cxn>
                <a:cxn ang="90">
                  <a:pos x="3237" y="21600"/>
                </a:cxn>
                <a:cxn ang="0">
                  <a:pos x="21600" y="6079"/>
                </a:cxn>
              </a:cxnLst>
              <a:rect l="0" t="0" r="0" b="0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noFill/>
            <a:ln w="9525" cap="flat" cmpd="sng">
              <a:solidFill>
                <a:srgbClr val="00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247" name="组合 59417"/>
          <p:cNvGrpSpPr/>
          <p:nvPr/>
        </p:nvGrpSpPr>
        <p:grpSpPr>
          <a:xfrm>
            <a:off x="4419600" y="4876800"/>
            <a:ext cx="1905000" cy="914400"/>
            <a:chOff x="2976" y="2304"/>
            <a:chExt cx="1200" cy="576"/>
          </a:xfrm>
        </p:grpSpPr>
        <p:sp>
          <p:nvSpPr>
            <p:cNvPr id="52248" name="矩形 59418"/>
            <p:cNvSpPr/>
            <p:nvPr/>
          </p:nvSpPr>
          <p:spPr>
            <a:xfrm>
              <a:off x="2976" y="2304"/>
              <a:ext cx="1104" cy="288"/>
            </a:xfrm>
            <a:prstGeom prst="rect">
              <a:avLst/>
            </a:prstGeom>
            <a:noFill/>
            <a:ln w="9525" cap="flat" cmpd="sng">
              <a:solidFill>
                <a:srgbClr val="00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007E+4=0082</a:t>
              </a:r>
            </a:p>
          </p:txBody>
        </p:sp>
        <p:sp>
          <p:nvSpPr>
            <p:cNvPr id="52249" name="任意多边形 59419"/>
            <p:cNvSpPr/>
            <p:nvPr/>
          </p:nvSpPr>
          <p:spPr>
            <a:xfrm flipV="1">
              <a:off x="3504" y="2640"/>
              <a:ext cx="672" cy="240"/>
            </a:xfrm>
            <a:custGeom>
              <a:avLst/>
              <a:gdLst/>
              <a:ahLst/>
              <a:cxnLst>
                <a:cxn ang="270">
                  <a:pos x="15126" y="0"/>
                </a:cxn>
                <a:cxn ang="90">
                  <a:pos x="15126" y="12158"/>
                </a:cxn>
                <a:cxn ang="90">
                  <a:pos x="3237" y="21600"/>
                </a:cxn>
                <a:cxn ang="0">
                  <a:pos x="21600" y="6079"/>
                </a:cxn>
              </a:cxnLst>
              <a:rect l="0" t="0" r="0" b="0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noFill/>
            <a:ln w="9525" cap="flat" cmpd="sng">
              <a:solidFill>
                <a:srgbClr val="00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文本框 60419"/>
          <p:cNvSpPr txBox="1"/>
          <p:nvPr/>
        </p:nvSpPr>
        <p:spPr>
          <a:xfrm>
            <a:off x="1905000" y="1704975"/>
            <a:ext cx="6705600" cy="36893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       SEG1    SEGMENT</a:t>
            </a:r>
          </a:p>
          <a:p>
            <a:pPr lvl="2" indent="0"/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180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ORG   10</a:t>
            </a:r>
          </a:p>
          <a:p>
            <a:pPr lvl="2" indent="0"/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VAR1  DW  1234H</a:t>
            </a:r>
          </a:p>
          <a:p>
            <a:pPr lvl="2" indent="0"/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180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ORG   20</a:t>
            </a:r>
          </a:p>
          <a:p>
            <a:pPr lvl="2" indent="0"/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VAR2  DW  5678H</a:t>
            </a:r>
          </a:p>
          <a:p>
            <a:pPr lvl="2" indent="0"/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ORG   $+8</a:t>
            </a:r>
          </a:p>
          <a:p>
            <a:pPr lvl="2" indent="0"/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VAR3  DW  1357H</a:t>
            </a:r>
          </a:p>
          <a:p>
            <a:pPr lvl="2" indent="0"/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SEG1    ENDS</a:t>
            </a:r>
          </a:p>
          <a:p>
            <a:pPr lvl="2" indent="0"/>
            <a:endParaRPr lang="en-US" altLang="zh-CN" sz="18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indent="0"/>
            <a:r>
              <a:rPr lang="en-US" altLang="zh-CN" sz="1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BUFFER  LABEL  BYTE</a:t>
            </a:r>
          </a:p>
          <a:p>
            <a:pPr lvl="2" indent="0"/>
            <a:r>
              <a:rPr lang="en-US" altLang="zh-CN" sz="1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ORG    $+8</a:t>
            </a:r>
          </a:p>
          <a:p>
            <a:pPr lvl="2" indent="0"/>
            <a:endParaRPr lang="en-US" altLang="zh-CN" sz="18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indent="0"/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en-US" altLang="zh-CN" sz="180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BUFFER  DB  8 DUP (?)</a:t>
            </a:r>
          </a:p>
        </p:txBody>
      </p:sp>
      <p:sp>
        <p:nvSpPr>
          <p:cNvPr id="53250" name="矩形 60420"/>
          <p:cNvSpPr/>
          <p:nvPr/>
        </p:nvSpPr>
        <p:spPr>
          <a:xfrm>
            <a:off x="2590800" y="4213225"/>
            <a:ext cx="3276600" cy="469900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dash"/>
            <a:miter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/>
            <a:endParaRPr lang="zh-CN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1" name="矩形 60421"/>
          <p:cNvSpPr/>
          <p:nvPr/>
        </p:nvSpPr>
        <p:spPr>
          <a:xfrm>
            <a:off x="3657600" y="4975225"/>
            <a:ext cx="3581400" cy="469900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dash"/>
            <a:miter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/>
            <a:endParaRPr lang="zh-CN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2" name="矩形 60422"/>
          <p:cNvSpPr/>
          <p:nvPr/>
        </p:nvSpPr>
        <p:spPr>
          <a:xfrm>
            <a:off x="2057400" y="5514975"/>
            <a:ext cx="4572000" cy="7620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lvl="1" indent="0" eaLnBrk="0" hangingPunct="0">
              <a:lnSpc>
                <a:spcPct val="110000"/>
              </a:lnSpc>
            </a:pPr>
            <a:r>
              <a:rPr lang="en-US" altLang="zh-CN" sz="2000" b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        ORG  100H</a:t>
            </a:r>
          </a:p>
          <a:p>
            <a:pPr lvl="1" indent="0" eaLnBrk="0" hangingPunct="0">
              <a:lnSpc>
                <a:spcPct val="110000"/>
              </a:lnSpc>
            </a:pPr>
            <a:r>
              <a:rPr lang="en-US" altLang="zh-CN" sz="2000" b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START:  ……</a:t>
            </a:r>
          </a:p>
        </p:txBody>
      </p:sp>
      <p:sp>
        <p:nvSpPr>
          <p:cNvPr id="53253" name="矩形 60423"/>
          <p:cNvSpPr/>
          <p:nvPr/>
        </p:nvSpPr>
        <p:spPr>
          <a:xfrm>
            <a:off x="3860800" y="5657850"/>
            <a:ext cx="203200" cy="476250"/>
          </a:xfrm>
          <a:prstGeom prst="rect">
            <a:avLst/>
          </a:prstGeom>
          <a:noFill/>
          <a:ln w="19050" cap="flat" cmpd="sng">
            <a:solidFill>
              <a:schemeClr val="tx2"/>
            </a:solidFill>
            <a:prstDash val="dash"/>
            <a:miter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algn="ctr"/>
            <a:endParaRPr lang="zh-CN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4" name="文本框 60424"/>
          <p:cNvSpPr txBox="1"/>
          <p:nvPr/>
        </p:nvSpPr>
        <p:spPr>
          <a:xfrm>
            <a:off x="381000" y="333375"/>
            <a:ext cx="7924800" cy="14319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 ORG </a:t>
            </a:r>
            <a:r>
              <a:rPr lang="zh-CN" altLang="en-US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伪操作</a:t>
            </a:r>
            <a:endParaRPr lang="zh-CN" altLang="en-US" sz="2800" dirty="0">
              <a:solidFill>
                <a:srgbClr val="8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   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伪指令的作用是：</a:t>
            </a:r>
            <a:r>
              <a:rPr lang="zh-CN" altLang="en-US" sz="24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告诉汇编程序，本伪指令下面的内存变量从该“数值表达式”所指定的地址开始分配。</a:t>
            </a:r>
            <a:endParaRPr lang="zh-CN" altLang="en-US" sz="2400">
              <a:solidFill>
                <a:srgbClr val="8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矩形 61443"/>
          <p:cNvSpPr/>
          <p:nvPr/>
        </p:nvSpPr>
        <p:spPr>
          <a:xfrm>
            <a:off x="457200" y="404813"/>
            <a:ext cx="4648200" cy="4789487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40000"/>
              </a:lnSpc>
              <a:buClr>
                <a:srgbClr val="66FF33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ORG 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数值表达式</a:t>
            </a:r>
          </a:p>
          <a:p>
            <a:pPr eaLnBrk="0" hangingPunct="0">
              <a:lnSpc>
                <a:spcPct val="140000"/>
              </a:lnSpc>
              <a:buClr>
                <a:srgbClr val="66FF33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伪指令的作用是：告诉汇编程序，本伪指令下面的内存变量从该“数值表达式”所指定的地址开始分配。</a:t>
            </a:r>
          </a:p>
          <a:p>
            <a:pPr eaLnBrk="0" hangingPunct="0">
              <a:lnSpc>
                <a:spcPct val="140000"/>
              </a:lnSpc>
              <a:buClr>
                <a:srgbClr val="66FF33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40000"/>
              </a:lnSpc>
              <a:buClr>
                <a:srgbClr val="66FF33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如：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    SEGMENT</a:t>
            </a:r>
          </a:p>
          <a:p>
            <a:pPr eaLnBrk="0" hangingPunct="0">
              <a:lnSpc>
                <a:spcPct val="140000"/>
              </a:lnSpc>
              <a:buClr>
                <a:srgbClr val="66FF33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ORG  10</a:t>
            </a:r>
          </a:p>
          <a:p>
            <a:pPr eaLnBrk="0" hangingPunct="0">
              <a:lnSpc>
                <a:spcPct val="140000"/>
              </a:lnSpc>
              <a:buClr>
                <a:srgbClr val="66FF33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VECT1   DW  47A5H</a:t>
            </a:r>
          </a:p>
          <a:p>
            <a:pPr eaLnBrk="0" hangingPunct="0">
              <a:lnSpc>
                <a:spcPct val="140000"/>
              </a:lnSpc>
              <a:buClr>
                <a:srgbClr val="66FF33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ORG  20</a:t>
            </a:r>
          </a:p>
          <a:p>
            <a:pPr eaLnBrk="0" hangingPunct="0">
              <a:lnSpc>
                <a:spcPct val="140000"/>
              </a:lnSpc>
              <a:buClr>
                <a:srgbClr val="66FF33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VECT2   DW  0C596H</a:t>
            </a:r>
          </a:p>
          <a:p>
            <a:pPr eaLnBrk="0" hangingPunct="0">
              <a:lnSpc>
                <a:spcPct val="140000"/>
              </a:lnSpc>
              <a:buClr>
                <a:srgbClr val="66FF33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DATA     ENDS               </a:t>
            </a:r>
          </a:p>
        </p:txBody>
      </p:sp>
      <p:sp>
        <p:nvSpPr>
          <p:cNvPr id="54274" name="直接连接符 61444"/>
          <p:cNvSpPr/>
          <p:nvPr/>
        </p:nvSpPr>
        <p:spPr>
          <a:xfrm>
            <a:off x="6553200" y="1395413"/>
            <a:ext cx="0" cy="4572000"/>
          </a:xfrm>
          <a:prstGeom prst="line">
            <a:avLst/>
          </a:prstGeom>
          <a:ln w="28575" cap="flat" cmpd="sng">
            <a:solidFill>
              <a:srgbClr val="66FF3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75" name="直接连接符 61445"/>
          <p:cNvSpPr/>
          <p:nvPr/>
        </p:nvSpPr>
        <p:spPr>
          <a:xfrm>
            <a:off x="8077200" y="1395413"/>
            <a:ext cx="0" cy="4572000"/>
          </a:xfrm>
          <a:prstGeom prst="line">
            <a:avLst/>
          </a:prstGeom>
          <a:ln w="28575" cap="flat" cmpd="sng">
            <a:solidFill>
              <a:srgbClr val="66FF3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76" name="矩形 61446"/>
          <p:cNvSpPr/>
          <p:nvPr/>
        </p:nvSpPr>
        <p:spPr>
          <a:xfrm>
            <a:off x="6553200" y="1776413"/>
            <a:ext cx="1524000" cy="30480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7" name="矩形 61447"/>
          <p:cNvSpPr/>
          <p:nvPr/>
        </p:nvSpPr>
        <p:spPr>
          <a:xfrm>
            <a:off x="6553200" y="2081213"/>
            <a:ext cx="1524000" cy="30480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5</a:t>
            </a:r>
          </a:p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8" name="矩形 61448"/>
          <p:cNvSpPr/>
          <p:nvPr/>
        </p:nvSpPr>
        <p:spPr>
          <a:xfrm>
            <a:off x="6553200" y="2386013"/>
            <a:ext cx="1524000" cy="30480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4 7</a:t>
            </a:r>
          </a:p>
        </p:txBody>
      </p:sp>
      <p:sp>
        <p:nvSpPr>
          <p:cNvPr id="54279" name="矩形 61449"/>
          <p:cNvSpPr/>
          <p:nvPr/>
        </p:nvSpPr>
        <p:spPr>
          <a:xfrm>
            <a:off x="6553200" y="2690813"/>
            <a:ext cx="1524000" cy="30480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80" name="矩形 61450"/>
          <p:cNvSpPr/>
          <p:nvPr/>
        </p:nvSpPr>
        <p:spPr>
          <a:xfrm>
            <a:off x="6553200" y="2995613"/>
            <a:ext cx="1524000" cy="30480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81" name="矩形 61451"/>
          <p:cNvSpPr/>
          <p:nvPr/>
        </p:nvSpPr>
        <p:spPr>
          <a:xfrm>
            <a:off x="6553200" y="3300413"/>
            <a:ext cx="1524000" cy="30480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82" name="矩形 61452"/>
          <p:cNvSpPr/>
          <p:nvPr/>
        </p:nvSpPr>
        <p:spPr>
          <a:xfrm>
            <a:off x="6553200" y="3605213"/>
            <a:ext cx="1524000" cy="30480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83" name="矩形 61453"/>
          <p:cNvSpPr/>
          <p:nvPr/>
        </p:nvSpPr>
        <p:spPr>
          <a:xfrm>
            <a:off x="6553200" y="3910013"/>
            <a:ext cx="1524000" cy="30480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84" name="矩形 61454"/>
          <p:cNvSpPr/>
          <p:nvPr/>
        </p:nvSpPr>
        <p:spPr>
          <a:xfrm>
            <a:off x="6553200" y="1471613"/>
            <a:ext cx="1524000" cy="30480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85" name="文本框 61455"/>
          <p:cNvSpPr txBox="1"/>
          <p:nvPr/>
        </p:nvSpPr>
        <p:spPr>
          <a:xfrm>
            <a:off x="5410200" y="2081213"/>
            <a:ext cx="13716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VECT1→</a:t>
            </a:r>
          </a:p>
        </p:txBody>
      </p:sp>
      <p:sp>
        <p:nvSpPr>
          <p:cNvPr id="54286" name="文本框 61456"/>
          <p:cNvSpPr txBox="1"/>
          <p:nvPr/>
        </p:nvSpPr>
        <p:spPr>
          <a:xfrm>
            <a:off x="8077200" y="2081213"/>
            <a:ext cx="6858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0AH</a:t>
            </a:r>
          </a:p>
        </p:txBody>
      </p:sp>
      <p:sp>
        <p:nvSpPr>
          <p:cNvPr id="54287" name="矩形 61457"/>
          <p:cNvSpPr/>
          <p:nvPr/>
        </p:nvSpPr>
        <p:spPr>
          <a:xfrm>
            <a:off x="6553200" y="4214813"/>
            <a:ext cx="1524000" cy="30480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88" name="矩形 61458"/>
          <p:cNvSpPr/>
          <p:nvPr/>
        </p:nvSpPr>
        <p:spPr>
          <a:xfrm>
            <a:off x="6553200" y="4519613"/>
            <a:ext cx="1524000" cy="30480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89" name="矩形 61459"/>
          <p:cNvSpPr/>
          <p:nvPr/>
        </p:nvSpPr>
        <p:spPr>
          <a:xfrm>
            <a:off x="6553200" y="4824413"/>
            <a:ext cx="1524000" cy="30480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90" name="文本框 61460"/>
          <p:cNvSpPr txBox="1"/>
          <p:nvPr/>
        </p:nvSpPr>
        <p:spPr>
          <a:xfrm>
            <a:off x="8077200" y="5053013"/>
            <a:ext cx="6858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14H</a:t>
            </a:r>
          </a:p>
        </p:txBody>
      </p:sp>
      <p:sp>
        <p:nvSpPr>
          <p:cNvPr id="54291" name="矩形 61461"/>
          <p:cNvSpPr/>
          <p:nvPr/>
        </p:nvSpPr>
        <p:spPr>
          <a:xfrm>
            <a:off x="6553200" y="5129213"/>
            <a:ext cx="1524000" cy="30480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9 6</a:t>
            </a:r>
          </a:p>
        </p:txBody>
      </p:sp>
      <p:sp>
        <p:nvSpPr>
          <p:cNvPr id="54292" name="矩形 61462"/>
          <p:cNvSpPr/>
          <p:nvPr/>
        </p:nvSpPr>
        <p:spPr>
          <a:xfrm>
            <a:off x="6553200" y="5434013"/>
            <a:ext cx="1524000" cy="30480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5</a:t>
            </a:r>
          </a:p>
        </p:txBody>
      </p:sp>
      <p:sp>
        <p:nvSpPr>
          <p:cNvPr id="54293" name="文本框 61463"/>
          <p:cNvSpPr txBox="1"/>
          <p:nvPr/>
        </p:nvSpPr>
        <p:spPr>
          <a:xfrm>
            <a:off x="5410200" y="5129213"/>
            <a:ext cx="13716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VECT2→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文本框 62467"/>
          <p:cNvSpPr txBox="1"/>
          <p:nvPr/>
        </p:nvSpPr>
        <p:spPr>
          <a:xfrm>
            <a:off x="1600200" y="4740275"/>
            <a:ext cx="5638800" cy="49371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lvl="3" indent="0" eaLnBrk="0" hangingPunct="0">
              <a:lnSpc>
                <a:spcPct val="110000"/>
              </a:lnSpc>
            </a:pPr>
            <a:r>
              <a:rPr lang="en-US" altLang="zh-CN" sz="2000" b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B  DW  2  DUP  (?)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55298" name="文本框 62468"/>
          <p:cNvSpPr txBox="1"/>
          <p:nvPr/>
        </p:nvSpPr>
        <p:spPr>
          <a:xfrm>
            <a:off x="1981200" y="3657600"/>
            <a:ext cx="5334000" cy="3968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 A  DB  ‘morning’ </a:t>
            </a:r>
          </a:p>
        </p:txBody>
      </p:sp>
      <p:sp>
        <p:nvSpPr>
          <p:cNvPr id="62470" name="文本框 62469"/>
          <p:cNvSpPr txBox="1"/>
          <p:nvPr/>
        </p:nvSpPr>
        <p:spPr>
          <a:xfrm>
            <a:off x="3581400" y="4191000"/>
            <a:ext cx="2743200" cy="3968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>
                <a:solidFill>
                  <a:srgbClr val="8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EVEN</a:t>
            </a:r>
          </a:p>
        </p:txBody>
      </p:sp>
      <p:sp>
        <p:nvSpPr>
          <p:cNvPr id="55300" name="文本框 62470"/>
          <p:cNvSpPr txBox="1"/>
          <p:nvPr/>
        </p:nvSpPr>
        <p:spPr>
          <a:xfrm>
            <a:off x="381000" y="517525"/>
            <a:ext cx="7772400" cy="2527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en-US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偶对齐伪指令</a:t>
            </a: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EVEN</a:t>
            </a:r>
          </a:p>
          <a:p>
            <a:pPr>
              <a:spcBef>
                <a:spcPct val="50000"/>
              </a:spcBef>
            </a:pPr>
            <a:r>
              <a:rPr lang="en-US" altLang="zh-CN" sz="20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偶对齐伪指令格式：</a:t>
            </a:r>
          </a:p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</a:t>
            </a:r>
            <a:r>
              <a:rPr lang="en-US" altLang="zh-CN" sz="240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EVEN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伪指令的作用是：告诉汇编程序</a:t>
            </a:r>
            <a:r>
              <a:rPr lang="en-US" altLang="zh-CN" sz="240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(Assember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，本伪指令下面的内存变量</a:t>
            </a:r>
            <a:r>
              <a:rPr lang="zh-CN" altLang="en-US" sz="24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从下一个偶地址单元开始分配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0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文本框 63491"/>
          <p:cNvSpPr txBox="1"/>
          <p:nvPr/>
        </p:nvSpPr>
        <p:spPr>
          <a:xfrm>
            <a:off x="381000" y="609600"/>
            <a:ext cx="7924800" cy="55197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  </a:t>
            </a:r>
            <a:r>
              <a:rPr lang="zh-CN" altLang="en-US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对齐伪指令</a:t>
            </a: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ALIGN</a:t>
            </a:r>
          </a:p>
          <a:p>
            <a:pPr>
              <a:spcBef>
                <a:spcPct val="50000"/>
              </a:spcBef>
            </a:pP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对齐伪指令格式：</a:t>
            </a: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ALIGN  </a:t>
            </a: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其中：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必须是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的幂，如：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伪指令的作用是：</a:t>
            </a:r>
            <a:r>
              <a:rPr lang="zh-CN" altLang="en-US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告诉汇编程序，本伪指令下面的内存变量必须从下一个能被</a:t>
            </a:r>
            <a:r>
              <a:rPr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</a:t>
            </a:r>
            <a:r>
              <a:rPr lang="zh-CN" altLang="en-US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整除的地址开始分配。</a:t>
            </a:r>
          </a:p>
          <a:p>
            <a:pPr>
              <a:spcBef>
                <a:spcPct val="50000"/>
              </a:spcBef>
            </a:pPr>
            <a:endParaRPr lang="zh-CN" altLang="en-US" sz="2800">
              <a:solidFill>
                <a:srgbClr val="8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 sz="2800" b="0">
                <a:latin typeface="Times New Roman" panose="02020603050405020304" pitchFamily="18" charset="0"/>
                <a:ea typeface="楷体_GB2312" pitchFamily="49" charset="-122"/>
              </a:rPr>
              <a:t>:         </a:t>
            </a: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ALIGN  4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ALIGN  2</a:t>
            </a:r>
            <a:r>
              <a:rPr lang="en-US" altLang="zh-CN" sz="2800" b="0">
                <a:latin typeface="Times New Roman" panose="02020603050405020304" pitchFamily="18" charset="0"/>
                <a:ea typeface="楷体_GB2312" pitchFamily="49" charset="-122"/>
              </a:rPr>
              <a:t>     ; EVEN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矩形 33793"/>
          <p:cNvSpPr/>
          <p:nvPr/>
        </p:nvSpPr>
        <p:spPr>
          <a:xfrm>
            <a:off x="827088" y="685800"/>
            <a:ext cx="6488112" cy="5191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汇编语言程序的上机过程</a:t>
            </a:r>
          </a:p>
        </p:txBody>
      </p:sp>
      <p:sp>
        <p:nvSpPr>
          <p:cNvPr id="57346" name="文本框 33794"/>
          <p:cNvSpPr txBox="1"/>
          <p:nvPr/>
        </p:nvSpPr>
        <p:spPr>
          <a:xfrm>
            <a:off x="3581400" y="1524000"/>
            <a:ext cx="4495800" cy="47910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1800" b="0" dirty="0">
                <a:latin typeface="Lucida Console" panose="020B060904050402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>
                <a:latin typeface="Lucida Console" panose="020B0609040504020204" pitchFamily="49" charset="0"/>
                <a:ea typeface="宋体" panose="02010600030101010101" pitchFamily="2" charset="-122"/>
              </a:rPr>
              <a:t>.model  tiny</a:t>
            </a:r>
          </a:p>
          <a:p>
            <a:pPr algn="just"/>
            <a:r>
              <a:rPr lang="en-US" altLang="zh-CN" sz="1800" b="0">
                <a:latin typeface="Lucida Console" panose="020B0609040504020204" pitchFamily="49" charset="0"/>
                <a:ea typeface="宋体" panose="02010600030101010101" pitchFamily="2" charset="-122"/>
              </a:rPr>
              <a:t>        .code</a:t>
            </a:r>
          </a:p>
          <a:p>
            <a:pPr algn="just"/>
            <a:r>
              <a:rPr lang="en-US" altLang="zh-CN" sz="1800" b="0">
                <a:latin typeface="Lucida Console" panose="020B0609040504020204" pitchFamily="49" charset="0"/>
                <a:ea typeface="宋体" panose="02010600030101010101" pitchFamily="2" charset="-122"/>
              </a:rPr>
              <a:t>        org     100h</a:t>
            </a:r>
          </a:p>
          <a:p>
            <a:pPr algn="just"/>
            <a:r>
              <a:rPr lang="en-US" altLang="zh-CN" sz="1800">
                <a:latin typeface="Lucida Console" panose="020B0609040504020204" pitchFamily="49" charset="0"/>
                <a:ea typeface="宋体" panose="02010600030101010101" pitchFamily="2" charset="-122"/>
              </a:rPr>
              <a:t>begin</a:t>
            </a:r>
            <a:r>
              <a:rPr lang="en-US" altLang="zh-CN" sz="1800" b="0" err="1">
                <a:latin typeface="Lucida Console" panose="020B0609040504020204" pitchFamily="49" charset="0"/>
                <a:ea typeface="宋体" panose="02010600030101010101" pitchFamily="2" charset="-122"/>
              </a:rPr>
              <a:t>:  jmp</a:t>
            </a:r>
            <a:r>
              <a:rPr lang="en-US" altLang="zh-CN" sz="1800" b="0">
                <a:latin typeface="Lucida Console" panose="020B0609040504020204" pitchFamily="49" charset="0"/>
                <a:ea typeface="宋体" panose="02010600030101010101" pitchFamily="2" charset="-122"/>
              </a:rPr>
              <a:t>     </a:t>
            </a:r>
            <a:r>
              <a:rPr lang="en-US" altLang="zh-CN" sz="1800">
                <a:latin typeface="Lucida Console" panose="020B0609040504020204" pitchFamily="49" charset="0"/>
                <a:ea typeface="宋体" panose="02010600030101010101" pitchFamily="2" charset="-122"/>
              </a:rPr>
              <a:t>main</a:t>
            </a:r>
          </a:p>
          <a:p>
            <a:pPr algn="just"/>
            <a:r>
              <a:rPr lang="en-US" altLang="zh-CN" sz="1800" b="0">
                <a:latin typeface="Lucida Console" panose="020B0609040504020204" pitchFamily="49" charset="0"/>
                <a:ea typeface="宋体" panose="02010600030101010101" pitchFamily="2" charset="-122"/>
              </a:rPr>
              <a:t>;************************</a:t>
            </a:r>
          </a:p>
          <a:p>
            <a:pPr algn="just"/>
            <a:r>
              <a:rPr lang="en-US" altLang="zh-CN" sz="1800" b="0" err="1">
                <a:latin typeface="Lucida Console" panose="020B0609040504020204" pitchFamily="49" charset="0"/>
                <a:ea typeface="宋体" panose="02010600030101010101" pitchFamily="2" charset="-122"/>
              </a:rPr>
              <a:t>num1    dw</a:t>
            </a:r>
            <a:r>
              <a:rPr lang="en-US" altLang="zh-CN" sz="1800" b="0">
                <a:latin typeface="Lucida Console" panose="020B0609040504020204" pitchFamily="49" charset="0"/>
                <a:ea typeface="宋体" panose="02010600030101010101" pitchFamily="2" charset="-122"/>
              </a:rPr>
              <a:t>      1199H</a:t>
            </a:r>
          </a:p>
          <a:p>
            <a:pPr algn="just"/>
            <a:r>
              <a:rPr lang="en-US" altLang="zh-CN" sz="1800" b="0" err="1">
                <a:latin typeface="Lucida Console" panose="020B0609040504020204" pitchFamily="49" charset="0"/>
                <a:ea typeface="宋体" panose="02010600030101010101" pitchFamily="2" charset="-122"/>
              </a:rPr>
              <a:t>num2    dw</a:t>
            </a:r>
            <a:r>
              <a:rPr lang="en-US" altLang="zh-CN" sz="1800" b="0">
                <a:latin typeface="Lucida Console" panose="020B0609040504020204" pitchFamily="49" charset="0"/>
                <a:ea typeface="宋体" panose="02010600030101010101" pitchFamily="2" charset="-122"/>
              </a:rPr>
              <a:t>      1166H</a:t>
            </a:r>
          </a:p>
          <a:p>
            <a:pPr algn="just"/>
            <a:r>
              <a:rPr lang="en-US" altLang="zh-CN" sz="1800" b="0" err="1">
                <a:latin typeface="Lucida Console" panose="020B0609040504020204" pitchFamily="49" charset="0"/>
                <a:ea typeface="宋体" panose="02010600030101010101" pitchFamily="2" charset="-122"/>
              </a:rPr>
              <a:t>sum     dw</a:t>
            </a:r>
            <a:r>
              <a:rPr lang="en-US" altLang="zh-CN" sz="1800" b="0">
                <a:latin typeface="Lucida Console" panose="020B0609040504020204" pitchFamily="49" charset="0"/>
                <a:ea typeface="宋体" panose="02010600030101010101" pitchFamily="2" charset="-122"/>
              </a:rPr>
              <a:t>      ?</a:t>
            </a:r>
          </a:p>
          <a:p>
            <a:pPr algn="just"/>
            <a:r>
              <a:rPr lang="en-US" altLang="zh-CN" sz="1800" b="0">
                <a:latin typeface="Lucida Console" panose="020B0609040504020204" pitchFamily="49" charset="0"/>
                <a:ea typeface="宋体" panose="02010600030101010101" pitchFamily="2" charset="-122"/>
              </a:rPr>
              <a:t>;************************</a:t>
            </a:r>
          </a:p>
          <a:p>
            <a:pPr algn="just"/>
            <a:r>
              <a:rPr lang="en-US" altLang="zh-CN" sz="1800">
                <a:latin typeface="Lucida Console" panose="020B0609040504020204" pitchFamily="49" charset="0"/>
                <a:ea typeface="宋体" panose="02010600030101010101" pitchFamily="2" charset="-122"/>
              </a:rPr>
              <a:t>main</a:t>
            </a:r>
            <a:r>
              <a:rPr lang="en-US" altLang="zh-CN" sz="1800" b="0">
                <a:latin typeface="Lucida Console" panose="020B0609040504020204" pitchFamily="49" charset="0"/>
                <a:ea typeface="宋体" panose="02010600030101010101" pitchFamily="2" charset="-122"/>
              </a:rPr>
              <a:t>    proc    </a:t>
            </a: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near</a:t>
            </a:r>
          </a:p>
          <a:p>
            <a:pPr algn="just"/>
            <a:r>
              <a:rPr lang="en-US" altLang="zh-CN" sz="1800" b="0" err="1">
                <a:latin typeface="Lucida Console" panose="020B0609040504020204" pitchFamily="49" charset="0"/>
                <a:ea typeface="宋体" panose="02010600030101010101" pitchFamily="2" charset="-122"/>
              </a:rPr>
              <a:t>        mov</a:t>
            </a:r>
            <a:r>
              <a:rPr lang="en-US" altLang="zh-CN" sz="1800" b="0">
                <a:latin typeface="Lucida Console" panose="020B0609040504020204" pitchFamily="49" charset="0"/>
                <a:ea typeface="宋体" panose="02010600030101010101" pitchFamily="2" charset="-122"/>
              </a:rPr>
              <a:t>     ax,  num1</a:t>
            </a:r>
          </a:p>
          <a:p>
            <a:pPr algn="just"/>
            <a:r>
              <a:rPr lang="en-US" altLang="zh-CN" sz="1800" b="0">
                <a:latin typeface="Lucida Console" panose="020B0609040504020204" pitchFamily="49" charset="0"/>
                <a:ea typeface="宋体" panose="02010600030101010101" pitchFamily="2" charset="-122"/>
              </a:rPr>
              <a:t>        add     ax,  num2</a:t>
            </a:r>
          </a:p>
          <a:p>
            <a:pPr algn="just"/>
            <a:r>
              <a:rPr lang="en-US" altLang="zh-CN" sz="1800" b="0" err="1">
                <a:latin typeface="Lucida Console" panose="020B0609040504020204" pitchFamily="49" charset="0"/>
                <a:ea typeface="宋体" panose="02010600030101010101" pitchFamily="2" charset="-122"/>
              </a:rPr>
              <a:t>        mov</a:t>
            </a:r>
            <a:r>
              <a:rPr lang="en-US" altLang="zh-CN" sz="1800" b="0">
                <a:latin typeface="Lucida Console" panose="020B0609040504020204" pitchFamily="49" charset="0"/>
                <a:ea typeface="宋体" panose="02010600030101010101" pitchFamily="2" charset="-122"/>
              </a:rPr>
              <a:t>     sum, ax</a:t>
            </a:r>
          </a:p>
          <a:p>
            <a:pPr algn="just"/>
            <a:r>
              <a:rPr lang="en-US" altLang="zh-CN" sz="1800" b="0" err="1">
                <a:latin typeface="Lucida Console" panose="020B0609040504020204" pitchFamily="49" charset="0"/>
                <a:ea typeface="宋体" panose="02010600030101010101" pitchFamily="2" charset="-122"/>
              </a:rPr>
              <a:t>        mov</a:t>
            </a:r>
            <a:r>
              <a:rPr lang="en-US" altLang="zh-CN" sz="1800" b="0">
                <a:latin typeface="Lucida Console" panose="020B0609040504020204" pitchFamily="49" charset="0"/>
                <a:ea typeface="宋体" panose="02010600030101010101" pitchFamily="2" charset="-122"/>
              </a:rPr>
              <a:t>     ax,  4c00h</a:t>
            </a:r>
          </a:p>
          <a:p>
            <a:pPr algn="just"/>
            <a:r>
              <a:rPr lang="en-US" altLang="zh-CN" sz="1800" b="0" err="1">
                <a:latin typeface="Lucida Console" panose="020B0609040504020204" pitchFamily="49" charset="0"/>
                <a:ea typeface="宋体" panose="02010600030101010101" pitchFamily="2" charset="-122"/>
              </a:rPr>
              <a:t>        int</a:t>
            </a:r>
            <a:r>
              <a:rPr lang="en-US" altLang="zh-CN" sz="1800" b="0">
                <a:latin typeface="Lucida Console" panose="020B0609040504020204" pitchFamily="49" charset="0"/>
                <a:ea typeface="宋体" panose="02010600030101010101" pitchFamily="2" charset="-122"/>
              </a:rPr>
              <a:t>     21h</a:t>
            </a:r>
          </a:p>
          <a:p>
            <a:pPr algn="just"/>
            <a:r>
              <a:rPr lang="en-US" altLang="zh-CN" sz="1800" b="0" err="1">
                <a:latin typeface="Lucida Console" panose="020B0609040504020204" pitchFamily="49" charset="0"/>
                <a:ea typeface="宋体" panose="02010600030101010101" pitchFamily="2" charset="-122"/>
              </a:rPr>
              <a:t>main    endp</a:t>
            </a:r>
            <a:endParaRPr lang="en-US" altLang="zh-CN" sz="1800" b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b="0">
                <a:latin typeface="Lucida Console" panose="020B0609040504020204" pitchFamily="49" charset="0"/>
                <a:ea typeface="宋体" panose="02010600030101010101" pitchFamily="2" charset="-122"/>
              </a:rPr>
              <a:t>        end     </a:t>
            </a:r>
            <a:r>
              <a:rPr lang="en-US" altLang="zh-CN" sz="1800">
                <a:latin typeface="Lucida Console" panose="020B0609040504020204" pitchFamily="49" charset="0"/>
                <a:ea typeface="宋体" panose="02010600030101010101" pitchFamily="2" charset="-122"/>
              </a:rPr>
              <a:t>begin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文本框 34817"/>
          <p:cNvSpPr txBox="1"/>
          <p:nvPr/>
        </p:nvSpPr>
        <p:spPr>
          <a:xfrm>
            <a:off x="1447800" y="762000"/>
            <a:ext cx="7467600" cy="55784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code   segment  'code'</a:t>
            </a:r>
          </a:p>
          <a:p>
            <a:r>
              <a:rPr lang="en-US" altLang="zh-CN" sz="2000" b="0" err="1">
                <a:latin typeface="Lucida Console" panose="020B0609040504020204" pitchFamily="49" charset="0"/>
                <a:ea typeface="宋体" panose="02010600030101010101" pitchFamily="2" charset="-122"/>
              </a:rPr>
              <a:t>       assume   cs:code,ds:code,ss:code,es:code</a:t>
            </a:r>
            <a:endParaRPr lang="en-US" altLang="zh-CN" sz="2000" b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    org   100H</a:t>
            </a:r>
          </a:p>
          <a:p>
            <a:r>
              <a:rPr lang="en-US" altLang="zh-CN" sz="2000" b="0" err="1">
                <a:latin typeface="Lucida Console" panose="020B0609040504020204" pitchFamily="49" charset="0"/>
                <a:ea typeface="宋体" panose="02010600030101010101" pitchFamily="2" charset="-122"/>
              </a:rPr>
              <a:t>begin:    jmp</a:t>
            </a: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main</a:t>
            </a:r>
          </a:p>
          <a:p>
            <a:endParaRPr lang="en-US" altLang="zh-CN" sz="2000" b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r>
              <a:rPr lang="en-US" altLang="zh-CN" sz="2000" b="0" err="1">
                <a:latin typeface="Lucida Console" panose="020B0609040504020204" pitchFamily="49" charset="0"/>
                <a:ea typeface="宋体" panose="02010600030101010101" pitchFamily="2" charset="-122"/>
              </a:rPr>
              <a:t>num1      dw</a:t>
            </a: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1199H</a:t>
            </a:r>
          </a:p>
          <a:p>
            <a:r>
              <a:rPr lang="en-US" altLang="zh-CN" sz="2000" b="0" err="1">
                <a:latin typeface="Lucida Console" panose="020B0609040504020204" pitchFamily="49" charset="0"/>
                <a:ea typeface="宋体" panose="02010600030101010101" pitchFamily="2" charset="-122"/>
              </a:rPr>
              <a:t>num2      dw</a:t>
            </a: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1166H</a:t>
            </a:r>
          </a:p>
          <a:p>
            <a:r>
              <a:rPr lang="en-US" altLang="zh-CN" sz="2000" b="0" err="1">
                <a:latin typeface="Lucida Console" panose="020B0609040504020204" pitchFamily="49" charset="0"/>
                <a:ea typeface="宋体" panose="02010600030101010101" pitchFamily="2" charset="-122"/>
              </a:rPr>
              <a:t>sum       dw</a:t>
            </a: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? </a:t>
            </a:r>
          </a:p>
          <a:p>
            <a:endParaRPr lang="en-US" altLang="zh-CN" sz="2000" b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main      proc  near</a:t>
            </a:r>
          </a:p>
          <a:p>
            <a:r>
              <a:rPr lang="en-US" altLang="zh-CN" sz="2000" b="0" err="1">
                <a:latin typeface="Lucida Console" panose="020B0609040504020204" pitchFamily="49" charset="0"/>
                <a:ea typeface="宋体" panose="02010600030101010101" pitchFamily="2" charset="-122"/>
              </a:rPr>
              <a:t>          mov</a:t>
            </a: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ax,  num1</a:t>
            </a:r>
          </a:p>
          <a:p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    add   ax,  num2</a:t>
            </a:r>
          </a:p>
          <a:p>
            <a:r>
              <a:rPr lang="en-US" altLang="zh-CN" sz="2000" b="0" err="1">
                <a:latin typeface="Lucida Console" panose="020B0609040504020204" pitchFamily="49" charset="0"/>
                <a:ea typeface="宋体" panose="02010600030101010101" pitchFamily="2" charset="-122"/>
              </a:rPr>
              <a:t>          mov</a:t>
            </a: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sum, ax</a:t>
            </a:r>
          </a:p>
          <a:p>
            <a:r>
              <a:rPr lang="en-US" altLang="zh-CN" sz="2000" b="0" err="1">
                <a:latin typeface="Lucida Console" panose="020B0609040504020204" pitchFamily="49" charset="0"/>
                <a:ea typeface="宋体" panose="02010600030101010101" pitchFamily="2" charset="-122"/>
              </a:rPr>
              <a:t>          mov</a:t>
            </a: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ax,  4c00h</a:t>
            </a:r>
          </a:p>
          <a:p>
            <a:r>
              <a:rPr lang="en-US" altLang="zh-CN" sz="2000" b="0" err="1">
                <a:latin typeface="Lucida Console" panose="020B0609040504020204" pitchFamily="49" charset="0"/>
                <a:ea typeface="宋体" panose="02010600030101010101" pitchFamily="2" charset="-122"/>
              </a:rPr>
              <a:t>          int</a:t>
            </a:r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21h</a:t>
            </a:r>
          </a:p>
          <a:p>
            <a:r>
              <a:rPr lang="en-US" altLang="zh-CN" sz="2000" b="0" err="1">
                <a:latin typeface="Lucida Console" panose="020B0609040504020204" pitchFamily="49" charset="0"/>
                <a:ea typeface="宋体" panose="02010600030101010101" pitchFamily="2" charset="-122"/>
              </a:rPr>
              <a:t>main      endp</a:t>
            </a:r>
            <a:endParaRPr lang="en-US" altLang="zh-CN" sz="2000" b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code      ends</a:t>
            </a:r>
          </a:p>
          <a:p>
            <a:r>
              <a:rPr lang="en-US" altLang="zh-CN" sz="2000" b="0">
                <a:latin typeface="Lucida Console" panose="020B0609040504020204" pitchFamily="49" charset="0"/>
                <a:ea typeface="宋体" panose="02010600030101010101" pitchFamily="2" charset="-122"/>
              </a:rPr>
              <a:t>          end   begin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66561"/>
          <p:cNvSpPr>
            <a:spLocks noGrp="1"/>
          </p:cNvSpPr>
          <p:nvPr>
            <p:ph type="title"/>
          </p:nvPr>
        </p:nvSpPr>
        <p:spPr>
          <a:xfrm>
            <a:off x="395288" y="333375"/>
            <a:ext cx="7772400" cy="1143000"/>
          </a:xfrm>
        </p:spPr>
        <p:txBody>
          <a:bodyPr anchor="ctr"/>
          <a:lstStyle/>
          <a:p>
            <a:r>
              <a:rPr lang="zh-CN" altLang="en-US" dirty="0"/>
              <a:t>习题</a:t>
            </a:r>
          </a:p>
        </p:txBody>
      </p:sp>
      <p:sp>
        <p:nvSpPr>
          <p:cNvPr id="59394" name="文本占位符 66562"/>
          <p:cNvSpPr>
            <a:spLocks noGrp="1"/>
          </p:cNvSpPr>
          <p:nvPr>
            <p:ph idx="1"/>
          </p:nvPr>
        </p:nvSpPr>
        <p:spPr>
          <a:xfrm>
            <a:off x="755650" y="1700213"/>
            <a:ext cx="7772400" cy="4114800"/>
          </a:xfrm>
        </p:spPr>
        <p:txBody>
          <a:bodyPr anchor="t"/>
          <a:lstStyle/>
          <a:p>
            <a:r>
              <a:rPr lang="en-US" altLang="zh-CN"/>
              <a:t>4.1</a:t>
            </a:r>
          </a:p>
          <a:p>
            <a:r>
              <a:rPr lang="en-US" altLang="zh-CN"/>
              <a:t>4.7</a:t>
            </a:r>
          </a:p>
          <a:p>
            <a:r>
              <a:rPr lang="en-US" altLang="zh-CN"/>
              <a:t>4.9</a:t>
            </a:r>
          </a:p>
          <a:p>
            <a:r>
              <a:rPr lang="en-US" altLang="zh-CN"/>
              <a:t>4.10</a:t>
            </a:r>
          </a:p>
          <a:p>
            <a:r>
              <a:rPr lang="en-US" altLang="zh-CN"/>
              <a:t>4.11</a:t>
            </a:r>
          </a:p>
          <a:p>
            <a:r>
              <a:rPr lang="en-US" altLang="zh-CN"/>
              <a:t>4.17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文本框 6145"/>
          <p:cNvSpPr txBox="1"/>
          <p:nvPr/>
        </p:nvSpPr>
        <p:spPr>
          <a:xfrm>
            <a:off x="1828800" y="16764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endParaRPr lang="zh-CN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170" name="矩形 6146"/>
          <p:cNvSpPr/>
          <p:nvPr/>
        </p:nvSpPr>
        <p:spPr>
          <a:xfrm>
            <a:off x="684213" y="549275"/>
            <a:ext cx="4608512" cy="6413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6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 </a:t>
            </a:r>
            <a:r>
              <a:rPr lang="zh-CN" altLang="en-US" sz="36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汇编程序功能</a:t>
            </a:r>
          </a:p>
        </p:txBody>
      </p:sp>
      <p:sp>
        <p:nvSpPr>
          <p:cNvPr id="7171" name="文本框 6147"/>
          <p:cNvSpPr txBox="1"/>
          <p:nvPr/>
        </p:nvSpPr>
        <p:spPr>
          <a:xfrm>
            <a:off x="755650" y="1773238"/>
            <a:ext cx="8147050" cy="2443162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汇编程序的主要功能：</a:t>
            </a:r>
          </a:p>
          <a:p>
            <a:pPr>
              <a:spcBef>
                <a:spcPct val="50000"/>
              </a:spcBef>
              <a:buChar char="•"/>
            </a:pPr>
            <a:r>
              <a:rPr lang="zh-CN" altLang="en-US" sz="2400" b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检查源程序，给出出错信息。</a:t>
            </a:r>
          </a:p>
          <a:p>
            <a:pPr>
              <a:spcBef>
                <a:spcPct val="50000"/>
              </a:spcBef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 产生目标文件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err="1">
                <a:latin typeface="Times New Roman" panose="02020603050405020304" pitchFamily="18" charset="0"/>
                <a:ea typeface="宋体" panose="02010600030101010101" pitchFamily="2" charset="-122"/>
              </a:rPr>
              <a:t>.obj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和列表文件</a:t>
            </a:r>
            <a:r>
              <a:rPr lang="en-US" altLang="zh-CN" sz="2800" err="1">
                <a:latin typeface="Times New Roman" panose="02020603050405020304" pitchFamily="18" charset="0"/>
                <a:ea typeface="楷体_GB2312" pitchFamily="49" charset="-122"/>
              </a:rPr>
              <a:t>(.lst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>
              <a:spcBef>
                <a:spcPct val="50000"/>
              </a:spcBef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 展开宏指令。</a:t>
            </a:r>
            <a:endParaRPr lang="zh-CN" altLang="en-US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3" name="组合 7169"/>
          <p:cNvGrpSpPr/>
          <p:nvPr/>
        </p:nvGrpSpPr>
        <p:grpSpPr>
          <a:xfrm>
            <a:off x="1116013" y="549275"/>
            <a:ext cx="6934200" cy="5546725"/>
            <a:chOff x="1008" y="368"/>
            <a:chExt cx="4368" cy="3494"/>
          </a:xfrm>
        </p:grpSpPr>
        <p:sp>
          <p:nvSpPr>
            <p:cNvPr id="8194" name="矩形 7170"/>
            <p:cNvSpPr/>
            <p:nvPr/>
          </p:nvSpPr>
          <p:spPr>
            <a:xfrm>
              <a:off x="1008" y="368"/>
              <a:ext cx="2196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800" dirty="0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3.  </a:t>
              </a:r>
              <a:r>
                <a:rPr lang="zh-CN" altLang="en-US" sz="2800" dirty="0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伪操作（伪指令）</a:t>
              </a:r>
            </a:p>
          </p:txBody>
        </p:sp>
        <p:sp>
          <p:nvSpPr>
            <p:cNvPr id="8195" name="文本框 7171"/>
            <p:cNvSpPr txBox="1"/>
            <p:nvPr/>
          </p:nvSpPr>
          <p:spPr>
            <a:xfrm>
              <a:off x="1056" y="864"/>
              <a:ext cx="4320" cy="7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just" eaLnBrk="0" hangingPunct="0"/>
              <a:r>
                <a:rPr lang="en-US" altLang="zh-CN" sz="24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</a:t>
              </a:r>
              <a:r>
                <a:rPr lang="zh-CN" altLang="en-US" sz="22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伪操作</a:t>
              </a:r>
              <a:r>
                <a:rPr lang="zh-CN" altLang="en-US" sz="2200" dirty="0">
                  <a:latin typeface="Times New Roman" panose="02020603050405020304" pitchFamily="18" charset="0"/>
                  <a:ea typeface="楷体_GB2312" pitchFamily="49" charset="-122"/>
                </a:rPr>
                <a:t>是汇编程序对源程序进行汇编时处理的</a:t>
              </a:r>
            </a:p>
            <a:p>
              <a:pPr algn="just" eaLnBrk="0" hangingPunct="0"/>
              <a:r>
                <a:rPr lang="zh-CN" altLang="en-US" sz="2200" dirty="0">
                  <a:latin typeface="Times New Roman" panose="02020603050405020304" pitchFamily="18" charset="0"/>
                  <a:ea typeface="楷体_GB2312" pitchFamily="49" charset="-122"/>
                </a:rPr>
                <a:t>操作，完成</a:t>
              </a:r>
              <a:r>
                <a:rPr lang="zh-CN" altLang="en-US" sz="2200" u="sng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处理器选择、存储模式定义、数据定义、</a:t>
              </a:r>
            </a:p>
            <a:p>
              <a:pPr algn="just" eaLnBrk="0" hangingPunct="0"/>
              <a:r>
                <a:rPr lang="zh-CN" altLang="en-US" sz="2200" u="sng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存储器分配、指示程序开始结束</a:t>
              </a:r>
              <a:r>
                <a:rPr lang="zh-CN" altLang="en-US" sz="2200" dirty="0">
                  <a:latin typeface="Times New Roman" panose="02020603050405020304" pitchFamily="18" charset="0"/>
                  <a:ea typeface="楷体_GB2312" pitchFamily="49" charset="-122"/>
                </a:rPr>
                <a:t>等功能。</a:t>
              </a:r>
              <a:endParaRPr lang="zh-CN" altLang="en-US" sz="22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196" name="文本框 7172"/>
            <p:cNvSpPr txBox="1"/>
            <p:nvPr/>
          </p:nvSpPr>
          <p:spPr>
            <a:xfrm>
              <a:off x="1536" y="1872"/>
              <a:ext cx="2880" cy="199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ct val="120000"/>
                </a:lnSpc>
                <a:buChar char="•"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处理器选择伪操作</a:t>
              </a:r>
            </a:p>
            <a:p>
              <a:pPr>
                <a:lnSpc>
                  <a:spcPct val="120000"/>
                </a:lnSpc>
                <a:buChar char="•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段定义伪操作</a:t>
              </a:r>
            </a:p>
            <a:p>
              <a:pPr>
                <a:lnSpc>
                  <a:spcPct val="120000"/>
                </a:lnSpc>
                <a:buChar char="•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程序开始和结束伪操作</a:t>
              </a:r>
            </a:p>
            <a:p>
              <a:pPr>
                <a:lnSpc>
                  <a:spcPct val="120000"/>
                </a:lnSpc>
                <a:buChar char="•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数据定义及存储器分配伪操作</a:t>
              </a:r>
            </a:p>
            <a:p>
              <a:pPr>
                <a:lnSpc>
                  <a:spcPct val="120000"/>
                </a:lnSpc>
                <a:buChar char="•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表达式赋值伪操作</a:t>
              </a:r>
            </a:p>
            <a:p>
              <a:pPr>
                <a:lnSpc>
                  <a:spcPct val="120000"/>
                </a:lnSpc>
                <a:buChar char="•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地址计数器与对准伪操作</a:t>
              </a:r>
            </a:p>
            <a:p>
              <a:pPr>
                <a:lnSpc>
                  <a:spcPct val="120000"/>
                </a:lnSpc>
                <a:buChar char="•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基数控制伪操作</a:t>
              </a:r>
            </a:p>
          </p:txBody>
        </p:sp>
      </p:grpSp>
      <p:sp>
        <p:nvSpPr>
          <p:cNvPr id="7174" name="文本框 7173"/>
          <p:cNvSpPr txBox="1"/>
          <p:nvPr/>
        </p:nvSpPr>
        <p:spPr>
          <a:xfrm>
            <a:off x="5003800" y="476250"/>
            <a:ext cx="2286000" cy="5191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Directives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8193"/>
          <p:cNvSpPr/>
          <p:nvPr/>
        </p:nvSpPr>
        <p:spPr>
          <a:xfrm>
            <a:off x="1908175" y="2097088"/>
            <a:ext cx="6096000" cy="38528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.8086</a:t>
            </a:r>
            <a:r>
              <a:rPr lang="en-US" altLang="zh-CN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lang="zh-CN" altLang="en-US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选择 </a:t>
            </a:r>
            <a:r>
              <a:rPr lang="en-US" altLang="zh-CN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8086 </a:t>
            </a:r>
            <a:r>
              <a:rPr lang="zh-CN" altLang="en-US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指令系统</a:t>
            </a:r>
            <a:endParaRPr lang="zh-CN" altLang="en-US" sz="2200" strike="noStrike" noProof="1">
              <a:latin typeface="Times New Roman" panose="02020603050405020304" pitchFamily="18" charset="0"/>
            </a:endParaRP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.286</a:t>
            </a:r>
            <a:r>
              <a:rPr lang="en-US" altLang="zh-CN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lang="zh-CN" altLang="en-US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选择 </a:t>
            </a:r>
            <a:r>
              <a:rPr lang="en-US" altLang="zh-CN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80286 </a:t>
            </a:r>
            <a:r>
              <a:rPr lang="zh-CN" altLang="en-US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指令系统</a:t>
            </a:r>
            <a:endParaRPr lang="zh-CN" altLang="en-US" sz="2200" strike="noStrike" noProof="1">
              <a:latin typeface="Times New Roman" panose="02020603050405020304" pitchFamily="18" charset="0"/>
            </a:endParaRP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.286P</a:t>
            </a:r>
            <a:r>
              <a:rPr lang="en-US" altLang="zh-CN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lang="zh-CN" altLang="en-US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选择保护模式下的 </a:t>
            </a:r>
            <a:r>
              <a:rPr lang="en-US" altLang="zh-CN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80286 </a:t>
            </a:r>
            <a:r>
              <a:rPr lang="zh-CN" altLang="en-US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指令系统</a:t>
            </a:r>
            <a:endParaRPr lang="zh-CN" altLang="en-US" sz="2200" strike="noStrike" noProof="1">
              <a:latin typeface="Times New Roman" panose="02020603050405020304" pitchFamily="18" charset="0"/>
            </a:endParaRP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.386  </a:t>
            </a:r>
            <a:r>
              <a:rPr lang="en-US" altLang="zh-CN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lang="zh-CN" altLang="en-US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选择 </a:t>
            </a:r>
            <a:r>
              <a:rPr lang="en-US" altLang="zh-CN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80386 </a:t>
            </a:r>
            <a:r>
              <a:rPr lang="zh-CN" altLang="en-US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指令系统</a:t>
            </a:r>
            <a:endParaRPr lang="zh-CN" altLang="en-US" sz="2200" strike="noStrike" noProof="1">
              <a:latin typeface="Times New Roman" panose="02020603050405020304" pitchFamily="18" charset="0"/>
            </a:endParaRP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.386P</a:t>
            </a:r>
            <a:r>
              <a:rPr lang="en-US" altLang="zh-CN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lang="zh-CN" altLang="en-US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选择保护模式下的 </a:t>
            </a:r>
            <a:r>
              <a:rPr lang="en-US" altLang="zh-CN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80386 </a:t>
            </a:r>
            <a:r>
              <a:rPr lang="zh-CN" altLang="en-US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指令系统</a:t>
            </a:r>
            <a:endParaRPr lang="zh-CN" altLang="en-US" sz="2200" strike="noStrike" noProof="1">
              <a:latin typeface="Times New Roman" panose="02020603050405020304" pitchFamily="18" charset="0"/>
            </a:endParaRP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.486</a:t>
            </a:r>
            <a:r>
              <a:rPr lang="en-US" altLang="zh-CN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lang="zh-CN" altLang="en-US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选择 </a:t>
            </a:r>
            <a:r>
              <a:rPr lang="en-US" altLang="zh-CN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80486 </a:t>
            </a:r>
            <a:r>
              <a:rPr lang="zh-CN" altLang="en-US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指令系统</a:t>
            </a:r>
            <a:endParaRPr lang="zh-CN" altLang="en-US" sz="2200" strike="noStrike" noProof="1">
              <a:latin typeface="Times New Roman" panose="02020603050405020304" pitchFamily="18" charset="0"/>
            </a:endParaRP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.486P</a:t>
            </a:r>
            <a:r>
              <a:rPr lang="en-US" altLang="zh-CN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lang="zh-CN" altLang="en-US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选择保护模式下的 </a:t>
            </a:r>
            <a:r>
              <a:rPr lang="en-US" altLang="zh-CN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80486 </a:t>
            </a:r>
            <a:r>
              <a:rPr lang="zh-CN" altLang="en-US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指令系统</a:t>
            </a:r>
            <a:endParaRPr lang="zh-CN" altLang="en-US" sz="2200" strike="noStrike" noProof="1">
              <a:latin typeface="Times New Roman" panose="02020603050405020304" pitchFamily="18" charset="0"/>
            </a:endParaRP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.586</a:t>
            </a:r>
            <a:r>
              <a:rPr lang="en-US" altLang="zh-CN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lang="zh-CN" altLang="en-US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选择 </a:t>
            </a:r>
            <a:r>
              <a:rPr lang="en-US" altLang="zh-CN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Pentium </a:t>
            </a:r>
            <a:r>
              <a:rPr lang="zh-CN" altLang="en-US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指令系统</a:t>
            </a:r>
            <a:endParaRPr lang="zh-CN" altLang="en-US" sz="2200" strike="noStrike" noProof="1">
              <a:latin typeface="Times New Roman" panose="02020603050405020304" pitchFamily="18" charset="0"/>
            </a:endParaRP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.586P</a:t>
            </a:r>
            <a:r>
              <a:rPr lang="en-US" altLang="zh-CN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lang="zh-CN" altLang="en-US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选择保护模式下的 </a:t>
            </a:r>
            <a:r>
              <a:rPr lang="en-US" altLang="zh-CN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Pentium </a:t>
            </a:r>
            <a:r>
              <a:rPr lang="zh-CN" altLang="en-US" sz="2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指令系统</a:t>
            </a:r>
            <a:endParaRPr lang="zh-CN" altLang="en-US" sz="2200" strike="noStrike" noProof="1">
              <a:latin typeface="Times New Roman" panose="02020603050405020304" pitchFamily="18" charset="0"/>
            </a:endParaRPr>
          </a:p>
        </p:txBody>
      </p:sp>
      <p:sp>
        <p:nvSpPr>
          <p:cNvPr id="9218" name="矩形 8194"/>
          <p:cNvSpPr/>
          <p:nvPr/>
        </p:nvSpPr>
        <p:spPr>
          <a:xfrm>
            <a:off x="250825" y="476250"/>
            <a:ext cx="5497513" cy="5191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◆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处理器选择伪操作：</a:t>
            </a:r>
          </a:p>
        </p:txBody>
      </p:sp>
      <p:sp>
        <p:nvSpPr>
          <p:cNvPr id="8196" name="文本框 8195"/>
          <p:cNvSpPr txBox="1"/>
          <p:nvPr/>
        </p:nvSpPr>
        <p:spPr>
          <a:xfrm>
            <a:off x="609600" y="1143000"/>
            <a:ext cx="7696200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这类伪操作一般</a:t>
            </a:r>
            <a:r>
              <a:rPr lang="zh-CN" altLang="en-US" sz="22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放在程序的最前面</a:t>
            </a: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，如不给出</a:t>
            </a:r>
            <a:r>
              <a:rPr lang="en-US" altLang="zh-CN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则汇编程序</a:t>
            </a:r>
            <a:r>
              <a:rPr lang="zh-CN" altLang="en-US" sz="22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默认值为  </a:t>
            </a:r>
            <a:r>
              <a:rPr lang="en-US" altLang="zh-CN" sz="22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.8086</a:t>
            </a: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lang="zh-CN" altLang="en-US" sz="2200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矩形 39940"/>
          <p:cNvSpPr/>
          <p:nvPr/>
        </p:nvSpPr>
        <p:spPr>
          <a:xfrm>
            <a:off x="179388" y="188913"/>
            <a:ext cx="60198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fontAlgn="base"/>
            <a:r>
              <a:rPr lang="en-US" altLang="zh-CN" sz="280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◆ </a:t>
            </a:r>
            <a:r>
              <a:rPr lang="zh-CN" altLang="en-US" sz="280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段定义伪操作：</a:t>
            </a:r>
            <a:endParaRPr lang="zh-CN" altLang="en-US" sz="2800" strike="noStrike" noProof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0242" name="文本框 39941"/>
          <p:cNvSpPr txBox="1"/>
          <p:nvPr/>
        </p:nvSpPr>
        <p:spPr>
          <a:xfrm>
            <a:off x="3419475" y="203200"/>
            <a:ext cx="3505200" cy="4889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latin typeface="Times New Roman" panose="02020603050405020304" pitchFamily="18" charset="0"/>
                <a:ea typeface="楷体_GB2312" pitchFamily="49" charset="-122"/>
              </a:rPr>
              <a:t>完整的段定义格式 </a:t>
            </a:r>
            <a:endParaRPr lang="zh-CN" altLang="en-US" sz="26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943" name="文本框 39942"/>
          <p:cNvSpPr txBox="1"/>
          <p:nvPr/>
        </p:nvSpPr>
        <p:spPr>
          <a:xfrm>
            <a:off x="684212" y="955675"/>
            <a:ext cx="7560195" cy="1320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sz="20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段名  </a:t>
            </a:r>
            <a:r>
              <a:rPr lang="en-US" altLang="zh-CN" sz="2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SEGMENT</a:t>
            </a:r>
            <a:r>
              <a:rPr lang="en-US" altLang="zh-CN" sz="20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[</a:t>
            </a:r>
            <a:r>
              <a:rPr lang="zh-CN" altLang="en-US" sz="20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定位类型</a:t>
            </a:r>
            <a:r>
              <a:rPr lang="en-US" altLang="zh-CN" sz="20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  [</a:t>
            </a:r>
            <a:r>
              <a:rPr lang="zh-CN" altLang="en-US" sz="20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组合类型</a:t>
            </a:r>
            <a:r>
              <a:rPr lang="en-US" altLang="zh-CN" sz="20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  [</a:t>
            </a:r>
            <a:r>
              <a:rPr lang="zh-CN" altLang="en-US" sz="20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使用类型</a:t>
            </a:r>
            <a:r>
              <a:rPr lang="en-US" altLang="zh-CN" sz="20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  [‘</a:t>
            </a:r>
            <a:r>
              <a:rPr lang="zh-CN" altLang="en-US" sz="20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类别’</a:t>
            </a:r>
            <a:r>
              <a:rPr lang="en-US" altLang="en-US" sz="20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</a:t>
            </a:r>
            <a:endParaRPr lang="en-US" altLang="en-US" sz="20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en-US" altLang="en-US" sz="20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lang="en-US" altLang="zh-CN" sz="20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……</a:t>
            </a:r>
            <a:endParaRPr lang="en-US" altLang="zh-CN" sz="20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en-US" altLang="zh-CN" sz="20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……                          ; </a:t>
            </a:r>
            <a:r>
              <a:rPr lang="zh-CN" altLang="en-US" sz="20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语句序列</a:t>
            </a:r>
            <a:endParaRPr lang="zh-CN" altLang="en-US" sz="20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zh-CN" altLang="en-US" sz="20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段名  </a:t>
            </a:r>
            <a:r>
              <a:rPr lang="en-US" altLang="zh-CN" sz="2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ENDS</a:t>
            </a:r>
            <a:endParaRPr lang="en-US" altLang="zh-CN" sz="200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9944" name="文本框 39943"/>
          <p:cNvSpPr txBox="1"/>
          <p:nvPr/>
        </p:nvSpPr>
        <p:spPr>
          <a:xfrm>
            <a:off x="250825" y="2487613"/>
            <a:ext cx="8353425" cy="869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8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1) </a:t>
            </a:r>
            <a:r>
              <a:rPr lang="zh-CN" altLang="en-US" sz="18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段名</a:t>
            </a:r>
            <a:endParaRPr lang="zh-CN" altLang="en-US" sz="1800" b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1800" b="0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lang="zh-CN" altLang="en-US" sz="180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段名是为该段起的名字，用来</a:t>
            </a:r>
            <a:r>
              <a:rPr lang="zh-CN" altLang="en-US" sz="18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指出汇编程序为该段分配的存储区起始位置</a:t>
            </a:r>
            <a:r>
              <a:rPr lang="zh-CN" altLang="en-US" sz="18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lang="zh-CN" altLang="en-US" sz="2200" noProof="1">
              <a:latin typeface="Times New Roman" panose="02020603050405020304" pitchFamily="18" charset="0"/>
            </a:endParaRPr>
          </a:p>
        </p:txBody>
      </p:sp>
      <p:sp>
        <p:nvSpPr>
          <p:cNvPr id="39945" name="文本框 39944"/>
          <p:cNvSpPr txBox="1"/>
          <p:nvPr/>
        </p:nvSpPr>
        <p:spPr>
          <a:xfrm>
            <a:off x="250825" y="3635375"/>
            <a:ext cx="8748713" cy="2170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2) </a:t>
            </a:r>
            <a:r>
              <a:rPr lang="zh-CN" altLang="en-US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定位方式</a:t>
            </a:r>
            <a:r>
              <a:rPr lang="zh-CN" altLang="en-US" b="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lang="zh-CN" altLang="en-US" b="0" noProof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zh-CN" altLang="en-US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</a:t>
            </a: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lang="zh-CN" altLang="en-US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</a:t>
            </a: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PARA</a:t>
            </a:r>
            <a:r>
              <a:rPr lang="zh-CN" altLang="en-US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：表示</a:t>
            </a:r>
            <a:r>
              <a:rPr lang="zh-CN" altLang="en-US" noProof="1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本段必须从能被</a:t>
            </a:r>
            <a:r>
              <a:rPr lang="en-US" altLang="zh-CN" noProof="1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16</a:t>
            </a:r>
            <a:r>
              <a:rPr lang="zh-CN" altLang="en-US" noProof="1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整除的地址处开始存放</a:t>
            </a:r>
            <a:r>
              <a:rPr lang="zh-CN" altLang="en-US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，即段起始地址最低四位必须是</a:t>
            </a:r>
            <a:r>
              <a:rPr lang="en-US" altLang="zh-CN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lang="zh-CN" altLang="en-US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endParaRPr lang="zh-CN" altLang="en-US" noProof="1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</a:t>
            </a: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lang="zh-CN" altLang="en-US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</a:t>
            </a: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WORD</a:t>
            </a:r>
            <a:r>
              <a:rPr lang="zh-CN" altLang="en-US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：表示</a:t>
            </a:r>
            <a:r>
              <a:rPr lang="zh-CN" altLang="en-US" noProof="1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本段要从一个偶数地址处开始存放</a:t>
            </a:r>
            <a:r>
              <a:rPr lang="zh-CN" altLang="en-US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，即段起始地址的最低一位必须是</a:t>
            </a:r>
            <a:r>
              <a:rPr lang="en-US" altLang="zh-CN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lang="zh-CN" altLang="en-US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endParaRPr lang="zh-CN" altLang="en-US" noProof="1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</a:t>
            </a: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lang="zh-CN" altLang="en-US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</a:t>
            </a: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BYTE</a:t>
            </a:r>
            <a:r>
              <a:rPr lang="zh-CN" altLang="en-US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：表示</a:t>
            </a:r>
            <a:r>
              <a:rPr lang="zh-CN" altLang="en-US" noProof="1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本段起始地址可以从任一地址处开始存放</a:t>
            </a:r>
            <a:r>
              <a:rPr lang="zh-CN" altLang="en-US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endParaRPr lang="zh-CN" altLang="en-US" noProof="1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</a:t>
            </a: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</a:t>
            </a:r>
            <a:r>
              <a:rPr lang="zh-CN" altLang="en-US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</a:t>
            </a: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PAGE</a:t>
            </a:r>
            <a:r>
              <a:rPr lang="zh-CN" altLang="en-US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：表示</a:t>
            </a:r>
            <a:r>
              <a:rPr lang="zh-CN" altLang="en-US" noProof="1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本段要从能被</a:t>
            </a:r>
            <a:r>
              <a:rPr lang="en-US" altLang="zh-CN" noProof="1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256</a:t>
            </a:r>
            <a:r>
              <a:rPr lang="zh-CN" altLang="en-US" noProof="1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整除的地址处开始存放</a:t>
            </a:r>
            <a:r>
              <a:rPr lang="zh-CN" altLang="en-US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，即起始地址的最低八位必须是</a:t>
            </a:r>
            <a:r>
              <a:rPr lang="en-US" altLang="zh-CN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lang="zh-CN" altLang="en-US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endParaRPr lang="zh-CN" altLang="en-US" noProof="1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lang="zh-CN" altLang="en-US" noProof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默认为</a:t>
            </a:r>
            <a:r>
              <a:rPr lang="zh-CN" altLang="en-US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PARA</a:t>
            </a:r>
            <a:endParaRPr lang="en-US" altLang="zh-CN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3813</Words>
  <Application>Microsoft Office PowerPoint</Application>
  <PresentationFormat>全屏显示(4:3)</PresentationFormat>
  <Paragraphs>812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7" baseType="lpstr">
      <vt:lpstr>黑体</vt:lpstr>
      <vt:lpstr>楷体_GB2312</vt:lpstr>
      <vt:lpstr>宋体</vt:lpstr>
      <vt:lpstr>Arial</vt:lpstr>
      <vt:lpstr>Lucida Console</vt:lpstr>
      <vt:lpstr>Lucida Sans Unicode</vt:lpstr>
      <vt:lpstr>Symbol</vt:lpstr>
      <vt:lpstr>Times New Roman</vt:lpstr>
      <vt:lpstr>Wingdings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习题</vt:lpstr>
    </vt:vector>
  </TitlesOfParts>
  <Company>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your name</dc:creator>
  <cp:lastModifiedBy>Xin SUN</cp:lastModifiedBy>
  <cp:revision>69</cp:revision>
  <dcterms:created xsi:type="dcterms:W3CDTF">2003-09-03T07:56:02Z</dcterms:created>
  <dcterms:modified xsi:type="dcterms:W3CDTF">2018-11-05T09:08:35Z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