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92" r:id="rId10"/>
    <p:sldId id="293" r:id="rId11"/>
    <p:sldId id="295" r:id="rId12"/>
    <p:sldId id="296" r:id="rId13"/>
    <p:sldId id="294" r:id="rId14"/>
    <p:sldId id="263" r:id="rId15"/>
    <p:sldId id="264" r:id="rId16"/>
    <p:sldId id="297" r:id="rId17"/>
    <p:sldId id="266" r:id="rId18"/>
    <p:sldId id="300" r:id="rId19"/>
    <p:sldId id="301" r:id="rId20"/>
    <p:sldId id="298" r:id="rId21"/>
    <p:sldId id="299" r:id="rId22"/>
    <p:sldId id="267" r:id="rId23"/>
    <p:sldId id="302" r:id="rId24"/>
    <p:sldId id="269" r:id="rId25"/>
    <p:sldId id="270" r:id="rId26"/>
    <p:sldId id="303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/>
    <p:restoredTop sz="94660"/>
  </p:normalViewPr>
  <p:slideViewPr>
    <p:cSldViewPr showGuides="1">
      <p:cViewPr varScale="1">
        <p:scale>
          <a:sx n="66" d="100"/>
          <a:sy n="66" d="100"/>
        </p:scale>
        <p:origin x="-1848" y="-102"/>
      </p:cViewPr>
      <p:guideLst>
        <p:guide orient="horz" pos="216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36867"/>
          <p:cNvSpPr/>
          <p:nvPr/>
        </p:nvSpPr>
        <p:spPr>
          <a:xfrm>
            <a:off x="1603375" y="1196975"/>
            <a:ext cx="5776913" cy="6477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en-US" altLang="zh-CN" sz="4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2050" name="文本框 36868"/>
          <p:cNvSpPr txBox="1"/>
          <p:nvPr/>
        </p:nvSpPr>
        <p:spPr>
          <a:xfrm>
            <a:off x="228600" y="1719263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GB" altLang="x-none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x-none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Assembly Language</a:t>
            </a:r>
            <a:r>
              <a:rPr lang="en-GB" altLang="x-none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主讲教师           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蒋永国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(jiangyg@ouc.edu.cn)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信息学院南楼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B313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2051" name="图片 36869" descr="top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Oval 50"/>
          <p:cNvSpPr>
            <a:spLocks noChangeArrowheads="1"/>
          </p:cNvSpPr>
          <p:nvPr/>
        </p:nvSpPr>
        <p:spPr bwMode="gray">
          <a:xfrm>
            <a:off x="5616575" y="5516563"/>
            <a:ext cx="900113" cy="900113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51"/>
          <p:cNvSpPr>
            <a:spLocks noChangeArrowheads="1"/>
          </p:cNvSpPr>
          <p:nvPr/>
        </p:nvSpPr>
        <p:spPr bwMode="gray">
          <a:xfrm>
            <a:off x="6877050" y="4868863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52"/>
          <p:cNvSpPr>
            <a:spLocks noChangeArrowheads="1"/>
          </p:cNvSpPr>
          <p:nvPr/>
        </p:nvSpPr>
        <p:spPr bwMode="gray">
          <a:xfrm>
            <a:off x="4427538" y="5805488"/>
            <a:ext cx="649288" cy="574675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40963"/>
          <p:cNvSpPr txBox="1"/>
          <p:nvPr/>
        </p:nvSpPr>
        <p:spPr>
          <a:xfrm>
            <a:off x="152400" y="173038"/>
            <a:ext cx="845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lang="en-US" altLang="zh-CN" sz="28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组合方式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组合方式有六种类型可供选择。 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282575" y="620713"/>
            <a:ext cx="8610600" cy="581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PRIVATE 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该段为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私有段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，在连接时将不与其他同名段合并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PUBLIC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该段在连接时可以把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不同模块的</a:t>
            </a: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同名段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相连接而形成一个段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每一段从小段的边界开始，所以各段之间有小于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个字节的间隙。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COMMON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该段在连接时可以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把不同模块中的</a:t>
            </a: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同名段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重叠而形成一个段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，由于各同名段有相同的起始地址，所以会产生覆盖。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STACK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不同模块的同名段组合而成一个堆栈段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。各段之间没有间隙。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MEMORY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</a:t>
            </a:r>
            <a:r>
              <a:rPr lang="en-US" altLang="zh-CN" sz="24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PUBLIC</a:t>
            </a:r>
            <a:endParaRPr lang="en-US" altLang="zh-CN" sz="24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AT 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表达式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使段地址是表达式所计算出来的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位值，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除外。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默认为</a:t>
            </a:r>
            <a:r>
              <a:rPr lang="zh-CN" altLang="en-US" sz="24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PRIVATE </a:t>
            </a:r>
            <a:endParaRPr lang="en-US" altLang="zh-CN" sz="24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3011"/>
          <p:cNvSpPr txBox="1"/>
          <p:nvPr/>
        </p:nvSpPr>
        <p:spPr>
          <a:xfrm>
            <a:off x="152400" y="487363"/>
            <a:ext cx="4267200" cy="4522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【例】有两个模块，各模块段定义如下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SEGMENT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PARA  PUBLIC ‘DATA1’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M1	DB  45H 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SEGMENT  PARA  COMMON ‘DATA2’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N1       DB  102H 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ENDS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</a:t>
            </a:r>
          </a:p>
        </p:txBody>
      </p:sp>
      <p:sp>
        <p:nvSpPr>
          <p:cNvPr id="12290" name="文本框 43012"/>
          <p:cNvSpPr txBox="1"/>
          <p:nvPr/>
        </p:nvSpPr>
        <p:spPr>
          <a:xfrm>
            <a:off x="4724400" y="428625"/>
            <a:ext cx="4038600" cy="5592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SEGMENT  PARA  PUBLIC ‘DATA1’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M2	DB  104H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SEGMENT  PARA  COMMON ‘DATA2’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N2	DB  105H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DATA3	SEGMENT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T1	DB  50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DATA3	ENDS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4036"/>
          <p:cNvSpPr txBox="1"/>
          <p:nvPr/>
        </p:nvSpPr>
        <p:spPr>
          <a:xfrm>
            <a:off x="200025" y="188913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该段的定位组合方式示意图如图所示。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4" name="图片 440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620713"/>
            <a:ext cx="6477000" cy="5703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文本框 41987"/>
          <p:cNvSpPr txBox="1"/>
          <p:nvPr/>
        </p:nvSpPr>
        <p:spPr>
          <a:xfrm>
            <a:off x="323850" y="981075"/>
            <a:ext cx="8659813" cy="3938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4) </a:t>
            </a:r>
            <a:r>
              <a:rPr lang="zh-CN" altLang="en-US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使用类型</a:t>
            </a:r>
            <a:endParaRPr lang="zh-CN" altLang="en-US" sz="28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USE16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位寻址方式     段长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64K</a:t>
            </a:r>
            <a:endParaRPr lang="en-US" altLang="zh-CN" sz="28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USE32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位寻址方式     段长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4G</a:t>
            </a:r>
            <a:endParaRPr lang="en-US" altLang="zh-CN" sz="28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5) </a:t>
            </a:r>
            <a:r>
              <a:rPr lang="zh-CN" altLang="en-US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类别</a:t>
            </a:r>
            <a:endParaRPr lang="zh-CN" altLang="en-US" sz="28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在引号中给出连接时组成的段组的类型名。在</a:t>
            </a:r>
            <a:r>
              <a:rPr lang="zh-CN" altLang="en-US" sz="28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连接后形成的装入模块中，可使相同类别的段位置靠在一起。</a:t>
            </a:r>
            <a:endParaRPr lang="zh-CN" altLang="en-US" sz="280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989" name="矩形 41988"/>
          <p:cNvSpPr/>
          <p:nvPr/>
        </p:nvSpPr>
        <p:spPr>
          <a:xfrm>
            <a:off x="179388" y="188913"/>
            <a:ext cx="601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段定义伪操作：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218"/>
          <p:cNvSpPr txBox="1"/>
          <p:nvPr/>
        </p:nvSpPr>
        <p:spPr>
          <a:xfrm>
            <a:off x="611188" y="260350"/>
            <a:ext cx="3505200" cy="488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6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完整的段定义格式</a:t>
            </a:r>
            <a:r>
              <a:rPr lang="zh-CN" altLang="en-US" sz="26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lang="zh-CN" altLang="en-US" sz="26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2" name="矩形 9219"/>
          <p:cNvSpPr/>
          <p:nvPr/>
        </p:nvSpPr>
        <p:spPr>
          <a:xfrm>
            <a:off x="827088" y="630238"/>
            <a:ext cx="5762625" cy="6181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 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定义数据段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extra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定义附加段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extra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stack  segment  STACK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	    ...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stack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code 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定义代码段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assume cs:code, ds:data, es:extra,ss:stack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start: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       mov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ax, data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       mov   ds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, ax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段地址 </a:t>
            </a:r>
            <a:r>
              <a:rPr lang="en-US" altLang="zh-CN" sz="180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段寄存器</a:t>
            </a:r>
            <a:endParaRPr lang="zh-CN" altLang="en-US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...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程序代码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 AX</a:t>
            </a: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4C00H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程序终止，返回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    INT 21H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code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    end   start</a:t>
            </a:r>
          </a:p>
        </p:txBody>
      </p:sp>
      <p:sp>
        <p:nvSpPr>
          <p:cNvPr id="15363" name="矩形 9220"/>
          <p:cNvSpPr/>
          <p:nvPr/>
        </p:nvSpPr>
        <p:spPr>
          <a:xfrm>
            <a:off x="611188" y="692150"/>
            <a:ext cx="6337300" cy="5976938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直接连接符 9221"/>
          <p:cNvSpPr/>
          <p:nvPr/>
        </p:nvSpPr>
        <p:spPr>
          <a:xfrm>
            <a:off x="7543800" y="3429000"/>
            <a:ext cx="0" cy="2209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5" name="直接连接符 9222"/>
          <p:cNvSpPr/>
          <p:nvPr/>
        </p:nvSpPr>
        <p:spPr>
          <a:xfrm>
            <a:off x="8534400" y="3429000"/>
            <a:ext cx="0" cy="2209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6" name="矩形 9223"/>
          <p:cNvSpPr/>
          <p:nvPr/>
        </p:nvSpPr>
        <p:spPr>
          <a:xfrm>
            <a:off x="7543800" y="3733800"/>
            <a:ext cx="990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67" name="文本框 9224"/>
          <p:cNvSpPr txBox="1"/>
          <p:nvPr/>
        </p:nvSpPr>
        <p:spPr>
          <a:xfrm>
            <a:off x="7696200" y="3733800"/>
            <a:ext cx="762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PSP</a:t>
            </a:r>
          </a:p>
        </p:txBody>
      </p:sp>
      <p:sp>
        <p:nvSpPr>
          <p:cNvPr id="15368" name="文本框 9225"/>
          <p:cNvSpPr txBox="1"/>
          <p:nvPr/>
        </p:nvSpPr>
        <p:spPr>
          <a:xfrm>
            <a:off x="7239000" y="3581400"/>
            <a:ext cx="3810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文本框 9226"/>
          <p:cNvSpPr txBox="1"/>
          <p:nvPr/>
        </p:nvSpPr>
        <p:spPr>
          <a:xfrm>
            <a:off x="7010400" y="3505200"/>
            <a:ext cx="457200" cy="517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</a:rPr>
              <a:t>DS</a:t>
            </a:r>
          </a:p>
          <a:p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</a:rPr>
              <a:t>ES</a:t>
            </a:r>
          </a:p>
        </p:txBody>
      </p:sp>
      <p:sp>
        <p:nvSpPr>
          <p:cNvPr id="15370" name="文本框 9227"/>
          <p:cNvSpPr txBox="1"/>
          <p:nvPr/>
        </p:nvSpPr>
        <p:spPr>
          <a:xfrm>
            <a:off x="7010400" y="4038600"/>
            <a:ext cx="6858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SS</a:t>
            </a:r>
            <a:endParaRPr lang="en-US" altLang="zh-CN" sz="140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1" name="矩形 9228"/>
          <p:cNvSpPr/>
          <p:nvPr/>
        </p:nvSpPr>
        <p:spPr>
          <a:xfrm>
            <a:off x="7543800" y="4191000"/>
            <a:ext cx="990600" cy="12192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2" name="文本框 9229"/>
          <p:cNvSpPr txBox="1"/>
          <p:nvPr/>
        </p:nvSpPr>
        <p:spPr>
          <a:xfrm>
            <a:off x="7010400" y="4343400"/>
            <a:ext cx="6858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CS</a:t>
            </a:r>
            <a:endParaRPr lang="en-US" altLang="zh-CN" sz="140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3" name="文本框 9230"/>
          <p:cNvSpPr txBox="1"/>
          <p:nvPr/>
        </p:nvSpPr>
        <p:spPr>
          <a:xfrm>
            <a:off x="6934200" y="5867400"/>
            <a:ext cx="20574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EXE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程序的内存映象图</a:t>
            </a:r>
          </a:p>
        </p:txBody>
      </p:sp>
      <p:sp>
        <p:nvSpPr>
          <p:cNvPr id="15374" name="文本框 9231"/>
          <p:cNvSpPr txBox="1"/>
          <p:nvPr/>
        </p:nvSpPr>
        <p:spPr>
          <a:xfrm>
            <a:off x="8534400" y="4419600"/>
            <a:ext cx="396875" cy="838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Times New Roman" panose="02020603050405020304" pitchFamily="18" charset="0"/>
                <a:ea typeface="楷体_GB2312" pitchFamily="49" charset="-122"/>
              </a:rPr>
              <a:t>装入模块</a:t>
            </a:r>
            <a:endParaRPr lang="zh-CN" altLang="en-US" sz="1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75" name="文本框 9232"/>
          <p:cNvSpPr txBox="1"/>
          <p:nvPr/>
        </p:nvSpPr>
        <p:spPr>
          <a:xfrm>
            <a:off x="8534400" y="3657600"/>
            <a:ext cx="396875" cy="685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Times New Roman" panose="02020603050405020304" pitchFamily="18" charset="0"/>
                <a:ea typeface="楷体_GB2312" pitchFamily="49" charset="-122"/>
              </a:rPr>
              <a:t>文件头</a:t>
            </a:r>
            <a:endParaRPr lang="zh-CN" altLang="en-US" sz="1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1588" y="4733925"/>
            <a:ext cx="1839913" cy="3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0241"/>
          <p:cNvSpPr txBox="1"/>
          <p:nvPr/>
        </p:nvSpPr>
        <p:spPr>
          <a:xfrm>
            <a:off x="1828800" y="762000"/>
            <a:ext cx="2819400" cy="483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segment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proc  far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assume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start: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push  ds</a:t>
            </a:r>
            <a:endParaRPr lang="en-US" altLang="zh-CN" sz="2000" b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mov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ax, 0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push  ax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ret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ends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end   start</a:t>
            </a:r>
          </a:p>
        </p:txBody>
      </p:sp>
      <p:sp>
        <p:nvSpPr>
          <p:cNvPr id="16386" name="矩形 10242"/>
          <p:cNvSpPr/>
          <p:nvPr/>
        </p:nvSpPr>
        <p:spPr>
          <a:xfrm>
            <a:off x="1676400" y="762000"/>
            <a:ext cx="3048000" cy="4876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6387" name="文本框 10243"/>
          <p:cNvSpPr txBox="1"/>
          <p:nvPr/>
        </p:nvSpPr>
        <p:spPr>
          <a:xfrm>
            <a:off x="5334000" y="1676400"/>
            <a:ext cx="3352800" cy="44735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segment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proc  far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assume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start: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ax,4c00h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int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21h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ends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end  start</a:t>
            </a:r>
          </a:p>
        </p:txBody>
      </p:sp>
      <p:sp>
        <p:nvSpPr>
          <p:cNvPr id="16388" name="矩形 10244"/>
          <p:cNvSpPr/>
          <p:nvPr/>
        </p:nvSpPr>
        <p:spPr>
          <a:xfrm>
            <a:off x="5257800" y="1752600"/>
            <a:ext cx="3276600" cy="4419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文本框 45059"/>
          <p:cNvSpPr txBox="1"/>
          <p:nvPr/>
        </p:nvSpPr>
        <p:spPr>
          <a:xfrm>
            <a:off x="250825" y="260350"/>
            <a:ext cx="87137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存储模式与简化段定义伪操作 </a:t>
            </a:r>
            <a:endParaRPr lang="zh-CN" altLang="en-US" sz="18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矩形 45060"/>
          <p:cNvSpPr/>
          <p:nvPr/>
        </p:nvSpPr>
        <p:spPr>
          <a:xfrm>
            <a:off x="684213" y="836613"/>
            <a:ext cx="8001000" cy="5441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strike="noStrike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前面介绍了完整的段定义格式，用完整段定义格式虽然可以控制段的各种属性，但程序员很少使用。现在的汇编程序提供了一种简化的段定义方式，它使定义段更简单、方便。具体形式如下：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.MODEL  SMALL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定义存储模式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.STACK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定义堆栈段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定义数据段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...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定义数据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.CODE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定义代码段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.STARTUP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程序起始点，并建立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内容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...         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程序代码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.EXIT 0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程序结束点，返回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  <a:endParaRPr lang="en-US" altLang="zh-CN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...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汇编结束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  <a:hlinkClick r:id="rId2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250825" y="388938"/>
            <a:ext cx="87137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存储模式与简化段定义伪操作 </a:t>
            </a:r>
            <a:endParaRPr lang="zh-CN" altLang="en-US" sz="18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文本框 12290"/>
          <p:cNvSpPr txBox="1"/>
          <p:nvPr/>
        </p:nvSpPr>
        <p:spPr>
          <a:xfrm>
            <a:off x="684213" y="1052513"/>
            <a:ext cx="7391400" cy="19367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MODEL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.MODEL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存储模式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语言类型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  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操作系统类型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  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堆栈选项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存储模式：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tiny  small  medium  compact  large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huge  flat</a:t>
            </a:r>
          </a:p>
        </p:txBody>
      </p:sp>
      <p:sp>
        <p:nvSpPr>
          <p:cNvPr id="18435" name="文本框 12291"/>
          <p:cNvSpPr txBox="1"/>
          <p:nvPr/>
        </p:nvSpPr>
        <p:spPr>
          <a:xfrm>
            <a:off x="1828800" y="3063875"/>
            <a:ext cx="2362200" cy="31067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.model  small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.stack  100H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.code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.startup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.exit 0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8436" name="矩形 12292"/>
          <p:cNvSpPr/>
          <p:nvPr/>
        </p:nvSpPr>
        <p:spPr>
          <a:xfrm>
            <a:off x="1692275" y="3068638"/>
            <a:ext cx="2590800" cy="3240087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矩形 12293"/>
          <p:cNvSpPr/>
          <p:nvPr/>
        </p:nvSpPr>
        <p:spPr>
          <a:xfrm>
            <a:off x="4724400" y="2928938"/>
            <a:ext cx="3449638" cy="30861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简化的段定义伪操作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.code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.data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.data?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.fardata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.fardata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?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.const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.stack [size]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矩形 48131"/>
          <p:cNvSpPr/>
          <p:nvPr/>
        </p:nvSpPr>
        <p:spPr>
          <a:xfrm>
            <a:off x="304800" y="476250"/>
            <a:ext cx="8534400" cy="5899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汇编语言提供</a:t>
            </a:r>
            <a:r>
              <a:rPr lang="en-US" altLang="zh-CN" sz="24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en-US" sz="24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种标准段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，通常在编写一个独立的汇编程序时定义以下三个标准段：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STACK [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大小</a:t>
            </a: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；堆栈段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它的参数指定堆栈段所占存储区的字节数，默认是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1KB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DATA         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；数据段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它用于定义具有初值的变量，当然也允许定义无初值的变量。无初值变量可以安排在另一个段中，它用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.data?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伪指令创建。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.CODE [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</a:t>
            </a: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；代码段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35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它的参数指定该代码段的段名。如果没有给出段名，则采用默认段名。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矩形 49155"/>
          <p:cNvSpPr/>
          <p:nvPr/>
        </p:nvSpPr>
        <p:spPr>
          <a:xfrm>
            <a:off x="457200" y="838200"/>
            <a:ext cx="4191000" cy="5243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2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简化段定义伪指令指明一个逻辑段的开始，同时自动结束前面的一个段，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不用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ENDS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作为段结束符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采用简化段定义伪指令前，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需有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.MODEL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存储模式语句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使用简化段定义，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各段名称和其他用户所需的信息可以使用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MASM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预定义符号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，例如：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@data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表示由</a:t>
            </a:r>
            <a:r>
              <a:rPr lang="en-US" altLang="zh-CN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等定义的数据段的段名。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2" name="矩形 49156"/>
          <p:cNvSpPr/>
          <p:nvPr/>
        </p:nvSpPr>
        <p:spPr>
          <a:xfrm>
            <a:off x="5257800" y="838200"/>
            <a:ext cx="3505200" cy="521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例：简化段定义</a:t>
            </a: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MODEL  SMALL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STACK   100H    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DATA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……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CODE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MOV AX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@DATA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DS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……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AX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4C00H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INT 21H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END 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3"/>
          <p:cNvSpPr/>
          <p:nvPr/>
        </p:nvSpPr>
        <p:spPr>
          <a:xfrm>
            <a:off x="2195513" y="1844675"/>
            <a:ext cx="5867400" cy="32766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汇编程序功能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伪操作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汇编语言程序格式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汇编语言程序的上机过程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矩形 3074"/>
          <p:cNvSpPr/>
          <p:nvPr/>
        </p:nvSpPr>
        <p:spPr>
          <a:xfrm>
            <a:off x="1619250" y="620713"/>
            <a:ext cx="6324600" cy="6858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 汇编语言程序格式</a:t>
            </a:r>
            <a:endParaRPr lang="zh-CN" altLang="en-US" sz="300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46083"/>
          <p:cNvSpPr/>
          <p:nvPr/>
        </p:nvSpPr>
        <p:spPr>
          <a:xfrm>
            <a:off x="533400" y="685800"/>
            <a:ext cx="8001000" cy="56435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 TINY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：该存储类型是为编写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文件类型而设置的。</a:t>
            </a:r>
            <a:endParaRPr lang="zh-CN" altLang="en-US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SMALL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：所有的数据变量必须在一个数据段之内，所有的代码也必须在一个代码段之内。在这种模型下，数据段寄存器的内容保持不变，所有转移也都是段内转移。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MEDIUM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：所有的数据变量必须在一个数据段之内，但代码段可以有多个。在这种模型下，数据段寄存器的内容保持不变，转移可以是段间转移。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 COMPACT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：数据段可以有多个，但代码段只能有一。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 LARGE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：数据段和代码段都可以有多个，但一个数组的字节数不能超过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⑥  HUGE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：数据段和代码段都可以有多个，一个数组的字节数也可以超过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⑦  FLAT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：只能在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及其以后的计算机系统中运行。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47107"/>
          <p:cNvSpPr/>
          <p:nvPr/>
        </p:nvSpPr>
        <p:spPr>
          <a:xfrm>
            <a:off x="533400" y="333375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87655" indent="-28765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SMALL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存储模式</a:t>
            </a:r>
            <a:endParaRPr lang="zh-CN" altLang="en-US" sz="36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矩形 47108"/>
          <p:cNvSpPr/>
          <p:nvPr/>
        </p:nvSpPr>
        <p:spPr>
          <a:xfrm>
            <a:off x="457200" y="1171575"/>
            <a:ext cx="8001000" cy="5203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en-US" altLang="zh-CN" sz="2000" strike="noStrike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一般的程序都可用这种模式。在小型模式下，一个程序至多只能有一个代码段和一个数据段，每段不大于</a:t>
            </a:r>
            <a:r>
              <a:rPr lang="en-US" altLang="zh-CN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64KB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</a:pP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这里的数据段是指数据段、堆栈段和附加段的总和，它们共用同一个段基址，总长度不可超过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64KB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；因此小模式下程序的最大长度为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128KB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</a:pP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访问操作数或指令都只需要使用</a:t>
            </a:r>
            <a:r>
              <a:rPr lang="en-US" altLang="zh-CN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位偏移地址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；这意味着诸如指令转移、程序调用以及数据访问等都是</a:t>
            </a:r>
            <a:r>
              <a:rPr lang="zh-CN" altLang="en-US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近属性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NEAR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），即小型模式下的调用类型和数据指针缺省分别为近调用和近指针。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13313"/>
          <p:cNvGrpSpPr/>
          <p:nvPr/>
        </p:nvGrpSpPr>
        <p:grpSpPr>
          <a:xfrm>
            <a:off x="1981200" y="457200"/>
            <a:ext cx="2209800" cy="2517775"/>
            <a:chOff x="1104" y="720"/>
            <a:chExt cx="1392" cy="1922"/>
          </a:xfrm>
        </p:grpSpPr>
        <p:sp>
          <p:nvSpPr>
            <p:cNvPr id="23554" name="矩形 13314"/>
            <p:cNvSpPr/>
            <p:nvPr/>
          </p:nvSpPr>
          <p:spPr>
            <a:xfrm>
              <a:off x="1152" y="720"/>
              <a:ext cx="1344" cy="192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.model small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.code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.startup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.exit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end </a:t>
              </a:r>
            </a:p>
          </p:txBody>
        </p:sp>
        <p:sp>
          <p:nvSpPr>
            <p:cNvPr id="23555" name="矩形 13315"/>
            <p:cNvSpPr/>
            <p:nvPr/>
          </p:nvSpPr>
          <p:spPr>
            <a:xfrm>
              <a:off x="1104" y="720"/>
              <a:ext cx="1392" cy="1920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17" name="组合 13316"/>
          <p:cNvGrpSpPr/>
          <p:nvPr/>
        </p:nvGrpSpPr>
        <p:grpSpPr>
          <a:xfrm>
            <a:off x="5257800" y="304800"/>
            <a:ext cx="3352800" cy="3200400"/>
            <a:chOff x="2688" y="576"/>
            <a:chExt cx="2400" cy="2208"/>
          </a:xfrm>
        </p:grpSpPr>
        <p:sp>
          <p:nvSpPr>
            <p:cNvPr id="23557" name="矩形 13317"/>
            <p:cNvSpPr/>
            <p:nvPr/>
          </p:nvSpPr>
          <p:spPr>
            <a:xfrm>
              <a:off x="2736" y="576"/>
              <a:ext cx="2352" cy="2153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     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.model small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.code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start: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@data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 ds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, ax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4c00h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int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21h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end start</a:t>
              </a:r>
            </a:p>
          </p:txBody>
        </p:sp>
        <p:sp>
          <p:nvSpPr>
            <p:cNvPr id="23558" name="矩形 13318"/>
            <p:cNvSpPr/>
            <p:nvPr/>
          </p:nvSpPr>
          <p:spPr>
            <a:xfrm>
              <a:off x="2688" y="576"/>
              <a:ext cx="2304" cy="2208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0" name="组合 13319"/>
          <p:cNvGrpSpPr/>
          <p:nvPr/>
        </p:nvGrpSpPr>
        <p:grpSpPr>
          <a:xfrm>
            <a:off x="2209800" y="3124200"/>
            <a:ext cx="3581400" cy="3505200"/>
            <a:chOff x="2688" y="576"/>
            <a:chExt cx="2400" cy="2208"/>
          </a:xfrm>
        </p:grpSpPr>
        <p:sp>
          <p:nvSpPr>
            <p:cNvPr id="23560" name="矩形 13320"/>
            <p:cNvSpPr/>
            <p:nvPr/>
          </p:nvSpPr>
          <p:spPr>
            <a:xfrm>
              <a:off x="2736" y="576"/>
              <a:ext cx="2352" cy="21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.model small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.const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.data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.code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start: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DGROUP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 ds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, ax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4c00h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int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21h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end start</a:t>
              </a:r>
            </a:p>
          </p:txBody>
        </p:sp>
        <p:sp>
          <p:nvSpPr>
            <p:cNvPr id="23561" name="矩形 13321"/>
            <p:cNvSpPr/>
            <p:nvPr/>
          </p:nvSpPr>
          <p:spPr>
            <a:xfrm>
              <a:off x="2688" y="576"/>
              <a:ext cx="2304" cy="2208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2" name="直接连接符 13322"/>
          <p:cNvSpPr/>
          <p:nvPr/>
        </p:nvSpPr>
        <p:spPr>
          <a:xfrm flipV="1">
            <a:off x="3505200" y="1752600"/>
            <a:ext cx="1905000" cy="15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563" name="直接连接符 13323"/>
          <p:cNvSpPr/>
          <p:nvPr/>
        </p:nvSpPr>
        <p:spPr>
          <a:xfrm>
            <a:off x="3200400" y="2438400"/>
            <a:ext cx="304800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50179"/>
          <p:cNvSpPr/>
          <p:nvPr/>
        </p:nvSpPr>
        <p:spPr>
          <a:xfrm>
            <a:off x="533400" y="838200"/>
            <a:ext cx="7924800" cy="547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段组名     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GROUP 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数据段名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1[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，数据段名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汇编程序把各数据段组成一个段组，以便程序在访问各数据段时使用一个数据段寄存器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。如：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   segment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   ends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data2   segment 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 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   ends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group  data1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code    segment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assume  cs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start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ax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mov  ds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  </a:t>
            </a:r>
          </a:p>
        </p:txBody>
      </p:sp>
      <p:sp>
        <p:nvSpPr>
          <p:cNvPr id="24578" name="文本框 50180"/>
          <p:cNvSpPr txBox="1"/>
          <p:nvPr/>
        </p:nvSpPr>
        <p:spPr>
          <a:xfrm>
            <a:off x="250825" y="333375"/>
            <a:ext cx="3581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段组定义伪操作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5361"/>
          <p:cNvSpPr/>
          <p:nvPr/>
        </p:nvSpPr>
        <p:spPr>
          <a:xfrm>
            <a:off x="2667000" y="304800"/>
            <a:ext cx="4114800" cy="30559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data1    segment  </a:t>
            </a:r>
            <a:r>
              <a:rPr lang="en-US" altLang="zh-CN" i="1">
                <a:latin typeface="Lucida Sans Unicode" panose="020B0602030504020204" pitchFamily="34" charset="0"/>
                <a:ea typeface="宋体" panose="02010600030101010101" pitchFamily="2" charset="-122"/>
              </a:rPr>
              <a:t>word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  const1    dw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   100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data1    ends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 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data2     segment  </a:t>
            </a:r>
            <a:r>
              <a:rPr lang="en-US" altLang="zh-CN" i="1">
                <a:latin typeface="Lucida Sans Unicode" panose="020B0602030504020204" pitchFamily="34" charset="0"/>
                <a:ea typeface="宋体" panose="02010600030101010101" pitchFamily="2" charset="-122"/>
              </a:rPr>
              <a:t>word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   var1        dw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   ?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data2     ends</a:t>
            </a:r>
          </a:p>
          <a:p>
            <a:pPr algn="just" eaLnBrk="0" hangingPunct="0"/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datagroup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group  data1,data2</a:t>
            </a:r>
          </a:p>
          <a:p>
            <a:pPr algn="just" eaLnBrk="0" hangingPunct="0"/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code        segment 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assume    cs:code,  ds:datagroup</a:t>
            </a:r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文本框 15362"/>
          <p:cNvSpPr txBox="1"/>
          <p:nvPr/>
        </p:nvSpPr>
        <p:spPr>
          <a:xfrm>
            <a:off x="2590800" y="2743200"/>
            <a:ext cx="4572000" cy="3632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800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dirty="0">
                <a:latin typeface="Lucida Sans Unicode" panose="020B0602030504020204" pitchFamily="34" charset="0"/>
                <a:ea typeface="宋体" panose="02010600030101010101" pitchFamily="2" charset="-122"/>
              </a:rPr>
              <a:t>      </a:t>
            </a:r>
          </a:p>
          <a:p>
            <a:pPr algn="just" eaLnBrk="0" hangingPunct="0"/>
            <a:r>
              <a:rPr lang="en-US" altLang="zh-CN" sz="1800" dirty="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mov  ax, datagroup</a:t>
            </a:r>
            <a:endParaRPr lang="en-US" altLang="zh-CN" sz="180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  ds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, ax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 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ax, const1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var1, ax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…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ax, 4c00h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int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21h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code        ends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end   start</a:t>
            </a:r>
          </a:p>
        </p:txBody>
      </p:sp>
      <p:sp>
        <p:nvSpPr>
          <p:cNvPr id="25603" name="左中括号 15363"/>
          <p:cNvSpPr/>
          <p:nvPr/>
        </p:nvSpPr>
        <p:spPr>
          <a:xfrm>
            <a:off x="2514600" y="457200"/>
            <a:ext cx="76200" cy="533400"/>
          </a:xfrm>
          <a:prstGeom prst="leftBracket">
            <a:avLst>
              <a:gd name="adj" fmla="val 58333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5604" name="左中括号 15364"/>
          <p:cNvSpPr/>
          <p:nvPr/>
        </p:nvSpPr>
        <p:spPr>
          <a:xfrm>
            <a:off x="2514600" y="1447800"/>
            <a:ext cx="76200" cy="533400"/>
          </a:xfrm>
          <a:prstGeom prst="leftBracket">
            <a:avLst>
              <a:gd name="adj" fmla="val 58333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5605" name="左中括号 15365"/>
          <p:cNvSpPr/>
          <p:nvPr/>
        </p:nvSpPr>
        <p:spPr>
          <a:xfrm>
            <a:off x="2514600" y="2971800"/>
            <a:ext cx="76200" cy="3200400"/>
          </a:xfrm>
          <a:prstGeom prst="leftBracket">
            <a:avLst>
              <a:gd name="adj" fmla="val 3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16385"/>
          <p:cNvSpPr txBox="1"/>
          <p:nvPr/>
        </p:nvSpPr>
        <p:spPr>
          <a:xfrm>
            <a:off x="762000" y="609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矩形 16387"/>
          <p:cNvSpPr/>
          <p:nvPr/>
        </p:nvSpPr>
        <p:spPr>
          <a:xfrm>
            <a:off x="468313" y="476250"/>
            <a:ext cx="5638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程序开始和结束伪操作：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250825" y="1557338"/>
            <a:ext cx="8229600" cy="35607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TITLE 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	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；指定列表文件每页打印的标题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NAME 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module_name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；指出模块的名字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     [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label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；表示源程序结束，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 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指示程序 	               			；开始执行的起始标号</a:t>
            </a:r>
            <a:endParaRPr lang="en-US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STARTUP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；定义程序的入口点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EXIT  [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return_value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；退出程序并返回操作系统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；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return_value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常用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作返回值</a:t>
            </a:r>
            <a:endParaRPr lang="zh-CN" altLang="en-US" sz="2400" noProof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右大括号 16389"/>
          <p:cNvSpPr/>
          <p:nvPr/>
        </p:nvSpPr>
        <p:spPr>
          <a:xfrm>
            <a:off x="8305800" y="1693863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文本框 16390"/>
          <p:cNvSpPr txBox="1"/>
          <p:nvPr/>
        </p:nvSpPr>
        <p:spPr>
          <a:xfrm>
            <a:off x="8458200" y="1541463"/>
            <a:ext cx="685800" cy="1004887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51203"/>
          <p:cNvSpPr/>
          <p:nvPr/>
        </p:nvSpPr>
        <p:spPr>
          <a:xfrm>
            <a:off x="395288" y="260350"/>
            <a:ext cx="8001000" cy="229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在汇编程序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中，提供了二组简化的代码伪指令：</a:t>
            </a:r>
          </a:p>
          <a:p>
            <a:pPr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indent="0"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.STARTUP——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在代码段的开始，用于自动初始化寄存器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indent="0"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.EXIT——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用于结束程序的运行。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矩形 51204"/>
          <p:cNvSpPr/>
          <p:nvPr/>
        </p:nvSpPr>
        <p:spPr>
          <a:xfrm>
            <a:off x="2528888" y="3384550"/>
            <a:ext cx="2057400" cy="2781300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.model small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 0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</a:t>
            </a:r>
          </a:p>
        </p:txBody>
      </p:sp>
      <p:sp>
        <p:nvSpPr>
          <p:cNvPr id="27651" name="矩形 51205"/>
          <p:cNvSpPr/>
          <p:nvPr/>
        </p:nvSpPr>
        <p:spPr>
          <a:xfrm>
            <a:off x="5119688" y="2698750"/>
            <a:ext cx="2971800" cy="34512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.model small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.code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mov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ax, @data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ds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ax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……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ax, 4c00h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21h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end start</a:t>
            </a:r>
          </a:p>
        </p:txBody>
      </p:sp>
      <p:sp>
        <p:nvSpPr>
          <p:cNvPr id="27652" name="直接连接符 51206"/>
          <p:cNvSpPr/>
          <p:nvPr/>
        </p:nvSpPr>
        <p:spPr>
          <a:xfrm flipV="1">
            <a:off x="3595688" y="4375150"/>
            <a:ext cx="1524000" cy="609600"/>
          </a:xfrm>
          <a:prstGeom prst="line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3" name="直接连接符 51207"/>
          <p:cNvSpPr/>
          <p:nvPr/>
        </p:nvSpPr>
        <p:spPr>
          <a:xfrm flipV="1">
            <a:off x="3367088" y="5365750"/>
            <a:ext cx="1752600" cy="228600"/>
          </a:xfrm>
          <a:prstGeom prst="line">
            <a:avLst/>
          </a:prstGeom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4" name="直接连接符 51208"/>
          <p:cNvSpPr/>
          <p:nvPr/>
        </p:nvSpPr>
        <p:spPr>
          <a:xfrm flipV="1">
            <a:off x="3138488" y="5975350"/>
            <a:ext cx="1981200" cy="0"/>
          </a:xfrm>
          <a:prstGeom prst="line">
            <a:avLst/>
          </a:prstGeom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17409"/>
          <p:cNvSpPr/>
          <p:nvPr/>
        </p:nvSpPr>
        <p:spPr>
          <a:xfrm>
            <a:off x="539750" y="479425"/>
            <a:ext cx="671512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数据定义及存储器分配伪操作：</a:t>
            </a:r>
          </a:p>
        </p:txBody>
      </p:sp>
      <p:sp>
        <p:nvSpPr>
          <p:cNvPr id="28674" name="文本框 17410"/>
          <p:cNvSpPr txBox="1"/>
          <p:nvPr/>
        </p:nvSpPr>
        <p:spPr>
          <a:xfrm>
            <a:off x="900113" y="1219200"/>
            <a:ext cx="7634287" cy="933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助记符   操作数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 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操作数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… ]  [ ;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注释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助记符：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DB DW DD DF DQ DT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文本框 17411"/>
          <p:cNvSpPr txBox="1"/>
          <p:nvPr/>
        </p:nvSpPr>
        <p:spPr>
          <a:xfrm>
            <a:off x="1524000" y="4495800"/>
            <a:ext cx="5257800" cy="822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DATA_BYTE  DB  10,4,10H,?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DATA_WORD  DW  100,100H,-5,?</a:t>
            </a:r>
          </a:p>
        </p:txBody>
      </p:sp>
      <p:grpSp>
        <p:nvGrpSpPr>
          <p:cNvPr id="28676" name="组合 17412"/>
          <p:cNvGrpSpPr/>
          <p:nvPr/>
        </p:nvGrpSpPr>
        <p:grpSpPr>
          <a:xfrm>
            <a:off x="7162800" y="2286000"/>
            <a:ext cx="762000" cy="4343400"/>
            <a:chOff x="4512" y="1440"/>
            <a:chExt cx="480" cy="2736"/>
          </a:xfrm>
        </p:grpSpPr>
        <p:grpSp>
          <p:nvGrpSpPr>
            <p:cNvPr id="28677" name="组合 17413"/>
            <p:cNvGrpSpPr/>
            <p:nvPr/>
          </p:nvGrpSpPr>
          <p:grpSpPr>
            <a:xfrm>
              <a:off x="4512" y="3744"/>
              <a:ext cx="480" cy="220"/>
              <a:chOff x="4176" y="2352"/>
              <a:chExt cx="480" cy="220"/>
            </a:xfrm>
          </p:grpSpPr>
          <p:sp>
            <p:nvSpPr>
              <p:cNvPr id="28678" name="矩形 17414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79" name="文本框 17415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-</a:t>
                </a:r>
              </a:p>
            </p:txBody>
          </p:sp>
        </p:grpSp>
        <p:grpSp>
          <p:nvGrpSpPr>
            <p:cNvPr id="28680" name="组合 17416"/>
            <p:cNvGrpSpPr/>
            <p:nvPr/>
          </p:nvGrpSpPr>
          <p:grpSpPr>
            <a:xfrm>
              <a:off x="4512" y="1632"/>
              <a:ext cx="480" cy="2140"/>
              <a:chOff x="4176" y="1920"/>
              <a:chExt cx="480" cy="2140"/>
            </a:xfrm>
          </p:grpSpPr>
          <p:grpSp>
            <p:nvGrpSpPr>
              <p:cNvPr id="28681" name="组合 17417"/>
              <p:cNvGrpSpPr/>
              <p:nvPr/>
            </p:nvGrpSpPr>
            <p:grpSpPr>
              <a:xfrm>
                <a:off x="4176" y="1920"/>
                <a:ext cx="480" cy="1756"/>
                <a:chOff x="4176" y="2352"/>
                <a:chExt cx="480" cy="1756"/>
              </a:xfrm>
            </p:grpSpPr>
            <p:grpSp>
              <p:nvGrpSpPr>
                <p:cNvPr id="28682" name="组合 17418"/>
                <p:cNvGrpSpPr/>
                <p:nvPr/>
              </p:nvGrpSpPr>
              <p:grpSpPr>
                <a:xfrm>
                  <a:off x="4176" y="2352"/>
                  <a:ext cx="480" cy="220"/>
                  <a:chOff x="4176" y="2352"/>
                  <a:chExt cx="480" cy="220"/>
                </a:xfrm>
              </p:grpSpPr>
              <p:sp>
                <p:nvSpPr>
                  <p:cNvPr id="28683" name="矩形 17419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84" name="文本框 17420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0AH</a:t>
                    </a:r>
                  </a:p>
                </p:txBody>
              </p:sp>
            </p:grpSp>
            <p:grpSp>
              <p:nvGrpSpPr>
                <p:cNvPr id="28685" name="组合 17421"/>
                <p:cNvGrpSpPr/>
                <p:nvPr/>
              </p:nvGrpSpPr>
              <p:grpSpPr>
                <a:xfrm>
                  <a:off x="4176" y="2544"/>
                  <a:ext cx="480" cy="220"/>
                  <a:chOff x="4176" y="2352"/>
                  <a:chExt cx="480" cy="220"/>
                </a:xfrm>
              </p:grpSpPr>
              <p:sp>
                <p:nvSpPr>
                  <p:cNvPr id="28686" name="矩形 17422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87" name="文本框 17423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04H</a:t>
                    </a:r>
                  </a:p>
                </p:txBody>
              </p:sp>
            </p:grpSp>
            <p:grpSp>
              <p:nvGrpSpPr>
                <p:cNvPr id="28688" name="组合 17424"/>
                <p:cNvGrpSpPr/>
                <p:nvPr/>
              </p:nvGrpSpPr>
              <p:grpSpPr>
                <a:xfrm>
                  <a:off x="4176" y="2736"/>
                  <a:ext cx="480" cy="220"/>
                  <a:chOff x="4176" y="2352"/>
                  <a:chExt cx="480" cy="220"/>
                </a:xfrm>
              </p:grpSpPr>
              <p:sp>
                <p:nvSpPr>
                  <p:cNvPr id="28689" name="矩形 17425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0" name="文本框 17426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10H</a:t>
                    </a:r>
                  </a:p>
                </p:txBody>
              </p:sp>
            </p:grpSp>
            <p:grpSp>
              <p:nvGrpSpPr>
                <p:cNvPr id="28691" name="组合 17427"/>
                <p:cNvGrpSpPr/>
                <p:nvPr/>
              </p:nvGrpSpPr>
              <p:grpSpPr>
                <a:xfrm>
                  <a:off x="4176" y="2928"/>
                  <a:ext cx="480" cy="220"/>
                  <a:chOff x="4176" y="2352"/>
                  <a:chExt cx="480" cy="220"/>
                </a:xfrm>
              </p:grpSpPr>
              <p:sp>
                <p:nvSpPr>
                  <p:cNvPr id="28692" name="矩形 17428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3" name="文本框 17429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-</a:t>
                    </a:r>
                  </a:p>
                </p:txBody>
              </p:sp>
            </p:grpSp>
            <p:grpSp>
              <p:nvGrpSpPr>
                <p:cNvPr id="28694" name="组合 17430"/>
                <p:cNvGrpSpPr/>
                <p:nvPr/>
              </p:nvGrpSpPr>
              <p:grpSpPr>
                <a:xfrm>
                  <a:off x="4176" y="3120"/>
                  <a:ext cx="480" cy="220"/>
                  <a:chOff x="4176" y="2352"/>
                  <a:chExt cx="480" cy="220"/>
                </a:xfrm>
              </p:grpSpPr>
              <p:sp>
                <p:nvSpPr>
                  <p:cNvPr id="28695" name="矩形 17431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6" name="文本框 17432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64H</a:t>
                    </a:r>
                  </a:p>
                </p:txBody>
              </p:sp>
            </p:grpSp>
            <p:grpSp>
              <p:nvGrpSpPr>
                <p:cNvPr id="28697" name="组合 17433"/>
                <p:cNvGrpSpPr/>
                <p:nvPr/>
              </p:nvGrpSpPr>
              <p:grpSpPr>
                <a:xfrm>
                  <a:off x="4176" y="3312"/>
                  <a:ext cx="480" cy="220"/>
                  <a:chOff x="4176" y="2352"/>
                  <a:chExt cx="480" cy="220"/>
                </a:xfrm>
              </p:grpSpPr>
              <p:sp>
                <p:nvSpPr>
                  <p:cNvPr id="28698" name="矩形 17434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9" name="文本框 17435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00H</a:t>
                    </a:r>
                  </a:p>
                </p:txBody>
              </p:sp>
            </p:grpSp>
            <p:grpSp>
              <p:nvGrpSpPr>
                <p:cNvPr id="28700" name="组合 17436"/>
                <p:cNvGrpSpPr/>
                <p:nvPr/>
              </p:nvGrpSpPr>
              <p:grpSpPr>
                <a:xfrm>
                  <a:off x="4176" y="3504"/>
                  <a:ext cx="480" cy="220"/>
                  <a:chOff x="4176" y="2352"/>
                  <a:chExt cx="480" cy="220"/>
                </a:xfrm>
              </p:grpSpPr>
              <p:sp>
                <p:nvSpPr>
                  <p:cNvPr id="28701" name="矩形 17437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2" name="文本框 17438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00H</a:t>
                    </a:r>
                  </a:p>
                </p:txBody>
              </p:sp>
            </p:grpSp>
            <p:grpSp>
              <p:nvGrpSpPr>
                <p:cNvPr id="28703" name="组合 17439"/>
                <p:cNvGrpSpPr/>
                <p:nvPr/>
              </p:nvGrpSpPr>
              <p:grpSpPr>
                <a:xfrm>
                  <a:off x="4176" y="3696"/>
                  <a:ext cx="480" cy="220"/>
                  <a:chOff x="4176" y="2352"/>
                  <a:chExt cx="480" cy="220"/>
                </a:xfrm>
              </p:grpSpPr>
              <p:sp>
                <p:nvSpPr>
                  <p:cNvPr id="28704" name="矩形 17440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5" name="文本框 17441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01H</a:t>
                    </a:r>
                  </a:p>
                </p:txBody>
              </p:sp>
            </p:grpSp>
            <p:grpSp>
              <p:nvGrpSpPr>
                <p:cNvPr id="28706" name="组合 17442"/>
                <p:cNvGrpSpPr/>
                <p:nvPr/>
              </p:nvGrpSpPr>
              <p:grpSpPr>
                <a:xfrm>
                  <a:off x="4176" y="3888"/>
                  <a:ext cx="480" cy="220"/>
                  <a:chOff x="4176" y="2352"/>
                  <a:chExt cx="480" cy="220"/>
                </a:xfrm>
              </p:grpSpPr>
              <p:sp>
                <p:nvSpPr>
                  <p:cNvPr id="28707" name="矩形 17443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8" name="文本框 17444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FBH</a:t>
                    </a:r>
                  </a:p>
                </p:txBody>
              </p:sp>
            </p:grpSp>
          </p:grpSp>
          <p:grpSp>
            <p:nvGrpSpPr>
              <p:cNvPr id="28709" name="组合 17445"/>
              <p:cNvGrpSpPr/>
              <p:nvPr/>
            </p:nvGrpSpPr>
            <p:grpSpPr>
              <a:xfrm>
                <a:off x="4176" y="3648"/>
                <a:ext cx="480" cy="220"/>
                <a:chOff x="4176" y="2352"/>
                <a:chExt cx="480" cy="220"/>
              </a:xfrm>
            </p:grpSpPr>
            <p:sp>
              <p:nvSpPr>
                <p:cNvPr id="28710" name="矩形 17446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/>
                <a:lstStyle/>
                <a:p>
                  <a:endParaRPr lang="zh-CN" altLang="en-US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11" name="文本框 17447"/>
                <p:cNvSpPr txBox="1"/>
                <p:nvPr/>
              </p:nvSpPr>
              <p:spPr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FFH</a:t>
                  </a:r>
                </a:p>
              </p:txBody>
            </p:sp>
          </p:grpSp>
          <p:grpSp>
            <p:nvGrpSpPr>
              <p:cNvPr id="28712" name="组合 17448"/>
              <p:cNvGrpSpPr/>
              <p:nvPr/>
            </p:nvGrpSpPr>
            <p:grpSpPr>
              <a:xfrm>
                <a:off x="4176" y="3840"/>
                <a:ext cx="480" cy="220"/>
                <a:chOff x="4176" y="2352"/>
                <a:chExt cx="480" cy="220"/>
              </a:xfrm>
            </p:grpSpPr>
            <p:sp>
              <p:nvSpPr>
                <p:cNvPr id="28713" name="矩形 17449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/>
                <a:lstStyle/>
                <a:p>
                  <a:endParaRPr lang="zh-CN" altLang="en-US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14" name="文本框 17450"/>
                <p:cNvSpPr txBox="1"/>
                <p:nvPr/>
              </p:nvSpPr>
              <p:spPr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-</a:t>
                  </a:r>
                </a:p>
              </p:txBody>
            </p:sp>
          </p:grpSp>
        </p:grpSp>
        <p:sp>
          <p:nvSpPr>
            <p:cNvPr id="28715" name="直接连接符 17451"/>
            <p:cNvSpPr/>
            <p:nvPr/>
          </p:nvSpPr>
          <p:spPr>
            <a:xfrm>
              <a:off x="4992" y="1440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6" name="直接连接符 17452"/>
            <p:cNvSpPr/>
            <p:nvPr/>
          </p:nvSpPr>
          <p:spPr>
            <a:xfrm>
              <a:off x="4512" y="1440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7" name="直接连接符 17453"/>
            <p:cNvSpPr/>
            <p:nvPr/>
          </p:nvSpPr>
          <p:spPr>
            <a:xfrm>
              <a:off x="4992" y="3936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8" name="直接连接符 17454"/>
            <p:cNvSpPr/>
            <p:nvPr/>
          </p:nvSpPr>
          <p:spPr>
            <a:xfrm>
              <a:off x="4512" y="3936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8719" name="文本框 17455"/>
          <p:cNvSpPr txBox="1"/>
          <p:nvPr/>
        </p:nvSpPr>
        <p:spPr>
          <a:xfrm>
            <a:off x="5562600" y="25908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DATA_BYTE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720" name="文本框 17456"/>
          <p:cNvSpPr txBox="1"/>
          <p:nvPr/>
        </p:nvSpPr>
        <p:spPr>
          <a:xfrm>
            <a:off x="5486400" y="38100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DATA_WORD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721" name="文本框 17457"/>
          <p:cNvSpPr txBox="1"/>
          <p:nvPr/>
        </p:nvSpPr>
        <p:spPr>
          <a:xfrm>
            <a:off x="1042988" y="4005263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18433"/>
          <p:cNvSpPr txBox="1"/>
          <p:nvPr/>
        </p:nvSpPr>
        <p:spPr>
          <a:xfrm>
            <a:off x="1905000" y="914400"/>
            <a:ext cx="3657600" cy="11874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ARRAY  DB  ‘HELLO’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DB  ‘AB’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DW  ‘AB’     </a:t>
            </a:r>
          </a:p>
        </p:txBody>
      </p:sp>
      <p:grpSp>
        <p:nvGrpSpPr>
          <p:cNvPr id="29698" name="组合 18434"/>
          <p:cNvGrpSpPr/>
          <p:nvPr/>
        </p:nvGrpSpPr>
        <p:grpSpPr>
          <a:xfrm>
            <a:off x="7010400" y="914400"/>
            <a:ext cx="762000" cy="2787650"/>
            <a:chOff x="4176" y="2352"/>
            <a:chExt cx="480" cy="1756"/>
          </a:xfrm>
        </p:grpSpPr>
        <p:grpSp>
          <p:nvGrpSpPr>
            <p:cNvPr id="29699" name="组合 18435"/>
            <p:cNvGrpSpPr/>
            <p:nvPr/>
          </p:nvGrpSpPr>
          <p:grpSpPr>
            <a:xfrm>
              <a:off x="4176" y="2352"/>
              <a:ext cx="480" cy="220"/>
              <a:chOff x="4176" y="2352"/>
              <a:chExt cx="480" cy="220"/>
            </a:xfrm>
          </p:grpSpPr>
          <p:sp>
            <p:nvSpPr>
              <p:cNvPr id="29700" name="矩形 18436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1" name="文本框 18437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48H</a:t>
                </a:r>
              </a:p>
            </p:txBody>
          </p:sp>
        </p:grpSp>
        <p:grpSp>
          <p:nvGrpSpPr>
            <p:cNvPr id="29702" name="组合 18438"/>
            <p:cNvGrpSpPr/>
            <p:nvPr/>
          </p:nvGrpSpPr>
          <p:grpSpPr>
            <a:xfrm>
              <a:off x="4176" y="2544"/>
              <a:ext cx="480" cy="220"/>
              <a:chOff x="4176" y="2352"/>
              <a:chExt cx="480" cy="220"/>
            </a:xfrm>
          </p:grpSpPr>
          <p:sp>
            <p:nvSpPr>
              <p:cNvPr id="29703" name="矩形 18439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文本框 18440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45H</a:t>
                </a:r>
              </a:p>
            </p:txBody>
          </p:sp>
        </p:grpSp>
        <p:grpSp>
          <p:nvGrpSpPr>
            <p:cNvPr id="29705" name="组合 18441"/>
            <p:cNvGrpSpPr/>
            <p:nvPr/>
          </p:nvGrpSpPr>
          <p:grpSpPr>
            <a:xfrm>
              <a:off x="4176" y="2736"/>
              <a:ext cx="480" cy="220"/>
              <a:chOff x="4176" y="2352"/>
              <a:chExt cx="480" cy="220"/>
            </a:xfrm>
          </p:grpSpPr>
          <p:sp>
            <p:nvSpPr>
              <p:cNvPr id="29706" name="矩形 18442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文本框 18443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4CH</a:t>
                </a:r>
              </a:p>
            </p:txBody>
          </p:sp>
        </p:grpSp>
        <p:grpSp>
          <p:nvGrpSpPr>
            <p:cNvPr id="29708" name="组合 18444"/>
            <p:cNvGrpSpPr/>
            <p:nvPr/>
          </p:nvGrpSpPr>
          <p:grpSpPr>
            <a:xfrm>
              <a:off x="4176" y="2928"/>
              <a:ext cx="480" cy="220"/>
              <a:chOff x="4176" y="2352"/>
              <a:chExt cx="480" cy="220"/>
            </a:xfrm>
          </p:grpSpPr>
          <p:sp>
            <p:nvSpPr>
              <p:cNvPr id="29709" name="矩形 18445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0" name="文本框 18446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4CH</a:t>
                </a:r>
              </a:p>
            </p:txBody>
          </p:sp>
        </p:grpSp>
        <p:grpSp>
          <p:nvGrpSpPr>
            <p:cNvPr id="29711" name="组合 18447"/>
            <p:cNvGrpSpPr/>
            <p:nvPr/>
          </p:nvGrpSpPr>
          <p:grpSpPr>
            <a:xfrm>
              <a:off x="4176" y="3120"/>
              <a:ext cx="480" cy="220"/>
              <a:chOff x="4176" y="2352"/>
              <a:chExt cx="480" cy="220"/>
            </a:xfrm>
          </p:grpSpPr>
          <p:sp>
            <p:nvSpPr>
              <p:cNvPr id="29712" name="矩形 18448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3" name="文本框 18449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4FH</a:t>
                </a:r>
              </a:p>
            </p:txBody>
          </p:sp>
        </p:grpSp>
        <p:grpSp>
          <p:nvGrpSpPr>
            <p:cNvPr id="29714" name="组合 18450"/>
            <p:cNvGrpSpPr/>
            <p:nvPr/>
          </p:nvGrpSpPr>
          <p:grpSpPr>
            <a:xfrm>
              <a:off x="4176" y="3312"/>
              <a:ext cx="480" cy="220"/>
              <a:chOff x="4176" y="2352"/>
              <a:chExt cx="480" cy="220"/>
            </a:xfrm>
          </p:grpSpPr>
          <p:sp>
            <p:nvSpPr>
              <p:cNvPr id="29715" name="矩形 18451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6" name="文本框 18452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41H</a:t>
                </a:r>
              </a:p>
            </p:txBody>
          </p:sp>
        </p:grpSp>
        <p:grpSp>
          <p:nvGrpSpPr>
            <p:cNvPr id="29717" name="组合 18453"/>
            <p:cNvGrpSpPr/>
            <p:nvPr/>
          </p:nvGrpSpPr>
          <p:grpSpPr>
            <a:xfrm>
              <a:off x="4176" y="3504"/>
              <a:ext cx="480" cy="220"/>
              <a:chOff x="4176" y="2352"/>
              <a:chExt cx="480" cy="220"/>
            </a:xfrm>
          </p:grpSpPr>
          <p:sp>
            <p:nvSpPr>
              <p:cNvPr id="29718" name="矩形 18454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文本框 18455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42H</a:t>
                </a:r>
              </a:p>
            </p:txBody>
          </p:sp>
        </p:grpSp>
        <p:grpSp>
          <p:nvGrpSpPr>
            <p:cNvPr id="29720" name="组合 18456"/>
            <p:cNvGrpSpPr/>
            <p:nvPr/>
          </p:nvGrpSpPr>
          <p:grpSpPr>
            <a:xfrm>
              <a:off x="4176" y="3696"/>
              <a:ext cx="480" cy="220"/>
              <a:chOff x="4176" y="2352"/>
              <a:chExt cx="480" cy="220"/>
            </a:xfrm>
          </p:grpSpPr>
          <p:sp>
            <p:nvSpPr>
              <p:cNvPr id="29721" name="矩形 18457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2" name="文本框 18458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42H</a:t>
                </a:r>
              </a:p>
            </p:txBody>
          </p:sp>
        </p:grpSp>
        <p:grpSp>
          <p:nvGrpSpPr>
            <p:cNvPr id="29723" name="组合 18459"/>
            <p:cNvGrpSpPr/>
            <p:nvPr/>
          </p:nvGrpSpPr>
          <p:grpSpPr>
            <a:xfrm>
              <a:off x="4176" y="3888"/>
              <a:ext cx="480" cy="220"/>
              <a:chOff x="4176" y="2352"/>
              <a:chExt cx="480" cy="220"/>
            </a:xfrm>
          </p:grpSpPr>
          <p:sp>
            <p:nvSpPr>
              <p:cNvPr id="29724" name="矩形 18460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5" name="文本框 18461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 41H</a:t>
                </a:r>
              </a:p>
            </p:txBody>
          </p:sp>
        </p:grpSp>
      </p:grpSp>
      <p:sp>
        <p:nvSpPr>
          <p:cNvPr id="29726" name="直接连接符 18462"/>
          <p:cNvSpPr/>
          <p:nvPr/>
        </p:nvSpPr>
        <p:spPr>
          <a:xfrm>
            <a:off x="7772400" y="609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7" name="直接连接符 18463"/>
          <p:cNvSpPr/>
          <p:nvPr/>
        </p:nvSpPr>
        <p:spPr>
          <a:xfrm>
            <a:off x="7010400" y="609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8" name="直接连接符 18464"/>
          <p:cNvSpPr/>
          <p:nvPr/>
        </p:nvSpPr>
        <p:spPr>
          <a:xfrm>
            <a:off x="7772400" y="3657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9" name="直接连接符 18465"/>
          <p:cNvSpPr/>
          <p:nvPr/>
        </p:nvSpPr>
        <p:spPr>
          <a:xfrm>
            <a:off x="7010400" y="3657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30" name="文本框 18466"/>
          <p:cNvSpPr txBox="1"/>
          <p:nvPr/>
        </p:nvSpPr>
        <p:spPr>
          <a:xfrm>
            <a:off x="5486400" y="9144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8468" name="矩形 18467"/>
          <p:cNvSpPr/>
          <p:nvPr/>
        </p:nvSpPr>
        <p:spPr>
          <a:xfrm>
            <a:off x="1752600" y="3581400"/>
            <a:ext cx="5334000" cy="26479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PAR1  DW  100,200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PAR2  DW  300,400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ADDR_TABLE  DW  PAR1,PAR2</a:t>
            </a:r>
          </a:p>
          <a:p>
            <a:pPr eaLnBrk="0" hangingPunct="0">
              <a:lnSpc>
                <a:spcPct val="120000"/>
              </a:lnSpc>
            </a:pP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VAR  DB  100 DUP (?)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DB  2 DUP (0,2 DUP(1,2),3)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9457"/>
          <p:cNvSpPr txBox="1"/>
          <p:nvPr/>
        </p:nvSpPr>
        <p:spPr>
          <a:xfrm>
            <a:off x="1905000" y="685800"/>
            <a:ext cx="6172200" cy="435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OPER1,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字节指令</a:t>
            </a:r>
          </a:p>
          <a:p>
            <a:pPr algn="just" eaLnBrk="0" hangingPunct="0"/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OPER2,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字指令</a:t>
            </a:r>
          </a:p>
          <a:p>
            <a:pPr algn="just" eaLnBrk="0" hangingPunct="0"/>
            <a:endParaRPr lang="zh-CN" altLang="en-US" sz="2000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1, 2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1234H, 5678H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AX, OPER1+1  ×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AL, OPER2    × 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类型不匹配</a:t>
            </a:r>
            <a:endParaRPr lang="zh-CN" altLang="en-US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AX,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WORD 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OPER1+1</a:t>
            </a:r>
          </a:p>
          <a:p>
            <a:pPr lvl="1" indent="0" algn="just" eaLnBrk="0" hangingPunct="0"/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MOV  AL,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BYTE 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OPER2</a:t>
            </a:r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9459" name="矩形 19458"/>
          <p:cNvSpPr/>
          <p:nvPr/>
        </p:nvSpPr>
        <p:spPr>
          <a:xfrm>
            <a:off x="3048000" y="5410200"/>
            <a:ext cx="35369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(AX)=3402H    (AL)=34H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7892"/>
          <p:cNvSpPr/>
          <p:nvPr/>
        </p:nvSpPr>
        <p:spPr>
          <a:xfrm>
            <a:off x="228600" y="15494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文本框 37893"/>
          <p:cNvSpPr txBox="1"/>
          <p:nvPr/>
        </p:nvSpPr>
        <p:spPr>
          <a:xfrm>
            <a:off x="228600" y="15494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编辑程序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椭圆 37894"/>
          <p:cNvSpPr/>
          <p:nvPr/>
        </p:nvSpPr>
        <p:spPr>
          <a:xfrm>
            <a:off x="1676400" y="12446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文本框 37895"/>
          <p:cNvSpPr txBox="1"/>
          <p:nvPr/>
        </p:nvSpPr>
        <p:spPr>
          <a:xfrm>
            <a:off x="1790700" y="1397000"/>
            <a:ext cx="876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ASM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1" name="矩形 37896"/>
          <p:cNvSpPr/>
          <p:nvPr/>
        </p:nvSpPr>
        <p:spPr>
          <a:xfrm>
            <a:off x="3200400" y="14732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文本框 37897"/>
          <p:cNvSpPr txBox="1"/>
          <p:nvPr/>
        </p:nvSpPr>
        <p:spPr>
          <a:xfrm>
            <a:off x="3200400" y="14732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椭圆 37898"/>
          <p:cNvSpPr/>
          <p:nvPr/>
        </p:nvSpPr>
        <p:spPr>
          <a:xfrm>
            <a:off x="4648200" y="11684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文本框 37899"/>
          <p:cNvSpPr txBox="1"/>
          <p:nvPr/>
        </p:nvSpPr>
        <p:spPr>
          <a:xfrm>
            <a:off x="4762500" y="1320800"/>
            <a:ext cx="8223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OBJ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5" name="矩形 37900"/>
          <p:cNvSpPr/>
          <p:nvPr/>
        </p:nvSpPr>
        <p:spPr>
          <a:xfrm>
            <a:off x="6172200" y="14732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文本框 37901"/>
          <p:cNvSpPr txBox="1"/>
          <p:nvPr/>
        </p:nvSpPr>
        <p:spPr>
          <a:xfrm>
            <a:off x="6172200" y="14732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7" name="椭圆 37902"/>
          <p:cNvSpPr/>
          <p:nvPr/>
        </p:nvSpPr>
        <p:spPr>
          <a:xfrm>
            <a:off x="7620000" y="11684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8" name="文本框 37903"/>
          <p:cNvSpPr txBox="1"/>
          <p:nvPr/>
        </p:nvSpPr>
        <p:spPr>
          <a:xfrm>
            <a:off x="7734300" y="1320800"/>
            <a:ext cx="8350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EXE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9" name="直接连接符 37904"/>
          <p:cNvSpPr/>
          <p:nvPr/>
        </p:nvSpPr>
        <p:spPr>
          <a:xfrm>
            <a:off x="12954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0" name="直接连接符 37905"/>
          <p:cNvSpPr/>
          <p:nvPr/>
        </p:nvSpPr>
        <p:spPr>
          <a:xfrm>
            <a:off x="28194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1" name="直接连接符 37906"/>
          <p:cNvSpPr/>
          <p:nvPr/>
        </p:nvSpPr>
        <p:spPr>
          <a:xfrm>
            <a:off x="42672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2" name="直接连接符 37907"/>
          <p:cNvSpPr/>
          <p:nvPr/>
        </p:nvSpPr>
        <p:spPr>
          <a:xfrm>
            <a:off x="57912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3" name="直接连接符 37908"/>
          <p:cNvSpPr/>
          <p:nvPr/>
        </p:nvSpPr>
        <p:spPr>
          <a:xfrm>
            <a:off x="72390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4" name="椭圆形标注 37909"/>
          <p:cNvSpPr/>
          <p:nvPr/>
        </p:nvSpPr>
        <p:spPr>
          <a:xfrm>
            <a:off x="228600" y="2235200"/>
            <a:ext cx="1219200" cy="762000"/>
          </a:xfrm>
          <a:prstGeom prst="wedgeEllipseCallout">
            <a:avLst>
              <a:gd name="adj1" fmla="val 2472"/>
              <a:gd name="adj2" fmla="val -72917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5" name="椭圆形标注 37910"/>
          <p:cNvSpPr/>
          <p:nvPr/>
        </p:nvSpPr>
        <p:spPr>
          <a:xfrm>
            <a:off x="3200400" y="2159000"/>
            <a:ext cx="1219200" cy="685800"/>
          </a:xfrm>
          <a:prstGeom prst="wedgeEllipseCallout">
            <a:avLst>
              <a:gd name="adj1" fmla="val -1042"/>
              <a:gd name="adj2" fmla="val -76620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6" name="椭圆形标注 37911"/>
          <p:cNvSpPr/>
          <p:nvPr/>
        </p:nvSpPr>
        <p:spPr>
          <a:xfrm>
            <a:off x="6172200" y="2159000"/>
            <a:ext cx="1219200" cy="685800"/>
          </a:xfrm>
          <a:prstGeom prst="wedgeEllipseCallout">
            <a:avLst>
              <a:gd name="adj1" fmla="val -3255"/>
              <a:gd name="adj2" fmla="val -74769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" name="文本框 37912"/>
          <p:cNvSpPr txBox="1"/>
          <p:nvPr/>
        </p:nvSpPr>
        <p:spPr>
          <a:xfrm>
            <a:off x="381000" y="2454275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Edit 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4118" name="文本框 37913"/>
          <p:cNvSpPr txBox="1"/>
          <p:nvPr/>
        </p:nvSpPr>
        <p:spPr>
          <a:xfrm>
            <a:off x="3352800" y="2387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</a:p>
        </p:txBody>
      </p:sp>
      <p:sp>
        <p:nvSpPr>
          <p:cNvPr id="4119" name="文本框 37914"/>
          <p:cNvSpPr txBox="1"/>
          <p:nvPr/>
        </p:nvSpPr>
        <p:spPr>
          <a:xfrm>
            <a:off x="6400800" y="2387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37916" name="文本框 37915"/>
          <p:cNvSpPr txBox="1"/>
          <p:nvPr/>
        </p:nvSpPr>
        <p:spPr>
          <a:xfrm>
            <a:off x="250825" y="317500"/>
            <a:ext cx="6324600" cy="51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汇编语言程序的建立及执行过程</a:t>
            </a:r>
            <a:endParaRPr lang="zh-CN" altLang="en-US" sz="28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21" name="文本框 37916"/>
          <p:cNvSpPr txBox="1"/>
          <p:nvPr/>
        </p:nvSpPr>
        <p:spPr>
          <a:xfrm>
            <a:off x="107950" y="3357563"/>
            <a:ext cx="8785225" cy="2647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在计算机上运行汇编语言程序的步骤是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用编辑程序（任何一种文本编辑程序）建立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文件转换成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OBJ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检查源程序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给出出错信息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LINK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OBJ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文件转换成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EXE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DOS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命令直接键入文件名就可执行该程序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0481"/>
          <p:cNvSpPr txBox="1"/>
          <p:nvPr/>
        </p:nvSpPr>
        <p:spPr>
          <a:xfrm>
            <a:off x="1447800" y="3276600"/>
            <a:ext cx="42989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BYTE_ARRAY  LABEL  BYTE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WORD_ARRAY  DW  50  DUP (?)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tos  LABEL  WORD</a:t>
            </a:r>
          </a:p>
        </p:txBody>
      </p:sp>
      <p:sp>
        <p:nvSpPr>
          <p:cNvPr id="31746" name="文本框 20482"/>
          <p:cNvSpPr txBox="1"/>
          <p:nvPr/>
        </p:nvSpPr>
        <p:spPr>
          <a:xfrm>
            <a:off x="1752600" y="762000"/>
            <a:ext cx="594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伪操作：  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name  LABEL  type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7" name="组合 20483"/>
          <p:cNvGrpSpPr/>
          <p:nvPr/>
        </p:nvGrpSpPr>
        <p:grpSpPr>
          <a:xfrm>
            <a:off x="7010400" y="2057400"/>
            <a:ext cx="762000" cy="349250"/>
            <a:chOff x="4176" y="2352"/>
            <a:chExt cx="480" cy="220"/>
          </a:xfrm>
        </p:grpSpPr>
        <p:sp>
          <p:nvSpPr>
            <p:cNvPr id="31748" name="矩形 2048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文本框 20485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1750" name="组合 20486"/>
          <p:cNvGrpSpPr/>
          <p:nvPr/>
        </p:nvGrpSpPr>
        <p:grpSpPr>
          <a:xfrm>
            <a:off x="7010400" y="5105400"/>
            <a:ext cx="762000" cy="349250"/>
            <a:chOff x="4176" y="2352"/>
            <a:chExt cx="480" cy="220"/>
          </a:xfrm>
        </p:grpSpPr>
        <p:sp>
          <p:nvSpPr>
            <p:cNvPr id="31751" name="矩形 2048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文本框 20488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1753" name="直接连接符 20489"/>
          <p:cNvSpPr/>
          <p:nvPr/>
        </p:nvSpPr>
        <p:spPr>
          <a:xfrm>
            <a:off x="7772400" y="1752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4" name="直接连接符 20490"/>
          <p:cNvSpPr/>
          <p:nvPr/>
        </p:nvSpPr>
        <p:spPr>
          <a:xfrm>
            <a:off x="7010400" y="1752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5" name="直接连接符 20491"/>
          <p:cNvSpPr/>
          <p:nvPr/>
        </p:nvSpPr>
        <p:spPr>
          <a:xfrm>
            <a:off x="7010400" y="236220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6" name="文本框 20492"/>
          <p:cNvSpPr txBox="1"/>
          <p:nvPr/>
        </p:nvSpPr>
        <p:spPr>
          <a:xfrm>
            <a:off x="5334000" y="1981200"/>
            <a:ext cx="1828800" cy="482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BYTE_ARRAY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WORD_ARRAY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1757" name="文本框 20493"/>
          <p:cNvSpPr txBox="1"/>
          <p:nvPr/>
        </p:nvSpPr>
        <p:spPr>
          <a:xfrm>
            <a:off x="6172200" y="5105400"/>
            <a:ext cx="914400" cy="287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tos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1758" name="直接连接符 20494"/>
          <p:cNvSpPr/>
          <p:nvPr/>
        </p:nvSpPr>
        <p:spPr>
          <a:xfrm>
            <a:off x="7772400" y="236220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1759" name="组合 20495"/>
          <p:cNvGrpSpPr/>
          <p:nvPr/>
        </p:nvGrpSpPr>
        <p:grpSpPr>
          <a:xfrm>
            <a:off x="7010400" y="4800600"/>
            <a:ext cx="762000" cy="349250"/>
            <a:chOff x="4176" y="2352"/>
            <a:chExt cx="480" cy="220"/>
          </a:xfrm>
        </p:grpSpPr>
        <p:sp>
          <p:nvSpPr>
            <p:cNvPr id="31760" name="矩形 2049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文本框 20497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1762" name="组合 20498"/>
          <p:cNvGrpSpPr/>
          <p:nvPr/>
        </p:nvGrpSpPr>
        <p:grpSpPr>
          <a:xfrm>
            <a:off x="7010400" y="2362200"/>
            <a:ext cx="762000" cy="349250"/>
            <a:chOff x="4176" y="2352"/>
            <a:chExt cx="480" cy="220"/>
          </a:xfrm>
        </p:grpSpPr>
        <p:sp>
          <p:nvSpPr>
            <p:cNvPr id="31763" name="矩形 2049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文本框 20500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1765" name="右大括号 20501"/>
          <p:cNvSpPr/>
          <p:nvPr/>
        </p:nvSpPr>
        <p:spPr>
          <a:xfrm>
            <a:off x="7924800" y="3336925"/>
            <a:ext cx="228600" cy="488950"/>
          </a:xfrm>
          <a:prstGeom prst="rightBrace">
            <a:avLst>
              <a:gd name="adj1" fmla="val 17814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6" name="文本框 20502"/>
          <p:cNvSpPr txBox="1"/>
          <p:nvPr/>
        </p:nvSpPr>
        <p:spPr>
          <a:xfrm>
            <a:off x="8153400" y="34290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文本框 20503"/>
          <p:cNvSpPr txBox="1"/>
          <p:nvPr/>
        </p:nvSpPr>
        <p:spPr>
          <a:xfrm>
            <a:off x="7772400" y="5105400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0064H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1505"/>
          <p:cNvSpPr/>
          <p:nvPr/>
        </p:nvSpPr>
        <p:spPr>
          <a:xfrm>
            <a:off x="827088" y="631825"/>
            <a:ext cx="47863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表达式赋值伪操作：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0" name="文本框 21506"/>
          <p:cNvSpPr txBox="1"/>
          <p:nvPr/>
        </p:nvSpPr>
        <p:spPr>
          <a:xfrm>
            <a:off x="2438400" y="1295400"/>
            <a:ext cx="5181600" cy="4991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表达式名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EQU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</a:p>
          <a:p>
            <a:pPr algn="just" eaLnBrk="0" hangingPunct="0"/>
            <a:endParaRPr lang="zh-CN" altLang="en-US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ALPHA   EQU  9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BETA    EQU  ALPHA+18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BB      EQU  [BP+8]</a:t>
            </a:r>
          </a:p>
          <a:p>
            <a:pPr algn="just" eaLnBrk="0" hangingPunct="0"/>
            <a:endParaRPr lang="en-US" altLang="zh-CN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 = ”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 （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允许重复定义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 eaLnBrk="0" hangingPunct="0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 = 7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 = EMP+1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22529"/>
          <p:cNvSpPr/>
          <p:nvPr/>
        </p:nvSpPr>
        <p:spPr>
          <a:xfrm>
            <a:off x="611188" y="404813"/>
            <a:ext cx="5853112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地址计数器与对准伪操作：</a:t>
            </a:r>
          </a:p>
        </p:txBody>
      </p:sp>
      <p:sp>
        <p:nvSpPr>
          <p:cNvPr id="33794" name="矩形 22530"/>
          <p:cNvSpPr/>
          <p:nvPr/>
        </p:nvSpPr>
        <p:spPr>
          <a:xfrm>
            <a:off x="1524000" y="914400"/>
            <a:ext cx="6934200" cy="29765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地址计数器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保存当前正在汇编的指令的地址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ORG  $+8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跳过</a:t>
            </a:r>
            <a:r>
              <a:rPr lang="en-US" altLang="zh-CN" sz="2000" b="0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个字节的存储区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JNE  $+6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转向地址是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JNE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的首址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+6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JMP  $+2       </a:t>
            </a:r>
            <a:r>
              <a:rPr lang="en-US" altLang="zh-CN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转向下一条指令</a:t>
            </a:r>
          </a:p>
          <a:p>
            <a:pPr eaLnBrk="0" hangingPunct="0">
              <a:lnSpc>
                <a:spcPct val="120000"/>
              </a:lnSpc>
            </a:pP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用在伪操作的参数字段：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表示地址计数器的当前值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  <p:sp>
        <p:nvSpPr>
          <p:cNvPr id="33795" name="矩形 22531"/>
          <p:cNvSpPr/>
          <p:nvPr/>
        </p:nvSpPr>
        <p:spPr>
          <a:xfrm>
            <a:off x="1447800" y="4419600"/>
            <a:ext cx="4117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   DW   1, 2 , $+4 , 3 , 4 , $+4</a:t>
            </a:r>
          </a:p>
        </p:txBody>
      </p:sp>
      <p:grpSp>
        <p:nvGrpSpPr>
          <p:cNvPr id="33796" name="组合 22532"/>
          <p:cNvGrpSpPr/>
          <p:nvPr/>
        </p:nvGrpSpPr>
        <p:grpSpPr>
          <a:xfrm>
            <a:off x="7010400" y="5927725"/>
            <a:ext cx="762000" cy="349250"/>
            <a:chOff x="4176" y="2352"/>
            <a:chExt cx="480" cy="242"/>
          </a:xfrm>
        </p:grpSpPr>
        <p:sp>
          <p:nvSpPr>
            <p:cNvPr id="33797" name="矩形 2253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文本框 22534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799" name="组合 22535"/>
          <p:cNvGrpSpPr/>
          <p:nvPr/>
        </p:nvGrpSpPr>
        <p:grpSpPr>
          <a:xfrm>
            <a:off x="7010400" y="2895600"/>
            <a:ext cx="762000" cy="349250"/>
            <a:chOff x="4176" y="2352"/>
            <a:chExt cx="480" cy="241"/>
          </a:xfrm>
        </p:grpSpPr>
        <p:sp>
          <p:nvSpPr>
            <p:cNvPr id="33800" name="矩形 2253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文本框 2253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01H</a:t>
              </a:r>
            </a:p>
          </p:txBody>
        </p:sp>
      </p:grpSp>
      <p:grpSp>
        <p:nvGrpSpPr>
          <p:cNvPr id="33802" name="组合 22538"/>
          <p:cNvGrpSpPr/>
          <p:nvPr/>
        </p:nvGrpSpPr>
        <p:grpSpPr>
          <a:xfrm>
            <a:off x="7010400" y="3173413"/>
            <a:ext cx="762000" cy="349250"/>
            <a:chOff x="4176" y="2352"/>
            <a:chExt cx="480" cy="241"/>
          </a:xfrm>
        </p:grpSpPr>
        <p:sp>
          <p:nvSpPr>
            <p:cNvPr id="33803" name="矩形 2253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文本框 22540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05" name="组合 22541"/>
          <p:cNvGrpSpPr/>
          <p:nvPr/>
        </p:nvGrpSpPr>
        <p:grpSpPr>
          <a:xfrm>
            <a:off x="7010400" y="3429000"/>
            <a:ext cx="762000" cy="349250"/>
            <a:chOff x="4176" y="2351"/>
            <a:chExt cx="480" cy="241"/>
          </a:xfrm>
        </p:grpSpPr>
        <p:sp>
          <p:nvSpPr>
            <p:cNvPr id="33806" name="矩形 2254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文本框 22543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02H</a:t>
              </a:r>
            </a:p>
          </p:txBody>
        </p:sp>
      </p:grpSp>
      <p:grpSp>
        <p:nvGrpSpPr>
          <p:cNvPr id="33808" name="组合 22544"/>
          <p:cNvGrpSpPr/>
          <p:nvPr/>
        </p:nvGrpSpPr>
        <p:grpSpPr>
          <a:xfrm>
            <a:off x="7010400" y="3730625"/>
            <a:ext cx="762000" cy="349250"/>
            <a:chOff x="4176" y="2352"/>
            <a:chExt cx="480" cy="242"/>
          </a:xfrm>
        </p:grpSpPr>
        <p:sp>
          <p:nvSpPr>
            <p:cNvPr id="33809" name="矩形 2254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文本框 22546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33811" name="组合 22547"/>
          <p:cNvGrpSpPr/>
          <p:nvPr/>
        </p:nvGrpSpPr>
        <p:grpSpPr>
          <a:xfrm>
            <a:off x="7010400" y="4008438"/>
            <a:ext cx="762000" cy="349250"/>
            <a:chOff x="4176" y="2352"/>
            <a:chExt cx="480" cy="242"/>
          </a:xfrm>
        </p:grpSpPr>
        <p:sp>
          <p:nvSpPr>
            <p:cNvPr id="33812" name="矩形 2254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文本框 22549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7CH</a:t>
              </a:r>
            </a:p>
          </p:txBody>
        </p:sp>
      </p:grpSp>
      <p:grpSp>
        <p:nvGrpSpPr>
          <p:cNvPr id="33814" name="组合 22550"/>
          <p:cNvGrpSpPr/>
          <p:nvPr/>
        </p:nvGrpSpPr>
        <p:grpSpPr>
          <a:xfrm>
            <a:off x="7010400" y="4286250"/>
            <a:ext cx="762000" cy="349250"/>
            <a:chOff x="4176" y="2352"/>
            <a:chExt cx="480" cy="241"/>
          </a:xfrm>
        </p:grpSpPr>
        <p:sp>
          <p:nvSpPr>
            <p:cNvPr id="33815" name="矩形 22551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文本框 22552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17" name="组合 22553"/>
          <p:cNvGrpSpPr/>
          <p:nvPr/>
        </p:nvGrpSpPr>
        <p:grpSpPr>
          <a:xfrm>
            <a:off x="7010400" y="4564063"/>
            <a:ext cx="762000" cy="349250"/>
            <a:chOff x="4176" y="2352"/>
            <a:chExt cx="480" cy="241"/>
          </a:xfrm>
        </p:grpSpPr>
        <p:sp>
          <p:nvSpPr>
            <p:cNvPr id="33818" name="矩形 2255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文本框 22555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03H</a:t>
              </a:r>
            </a:p>
          </p:txBody>
        </p:sp>
      </p:grpSp>
      <p:grpSp>
        <p:nvGrpSpPr>
          <p:cNvPr id="33820" name="组合 22556"/>
          <p:cNvGrpSpPr/>
          <p:nvPr/>
        </p:nvGrpSpPr>
        <p:grpSpPr>
          <a:xfrm>
            <a:off x="7010400" y="4841875"/>
            <a:ext cx="762000" cy="349250"/>
            <a:chOff x="4176" y="2352"/>
            <a:chExt cx="480" cy="241"/>
          </a:xfrm>
        </p:grpSpPr>
        <p:sp>
          <p:nvSpPr>
            <p:cNvPr id="33821" name="矩形 2255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文本框 22558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23" name="组合 22559"/>
          <p:cNvGrpSpPr/>
          <p:nvPr/>
        </p:nvGrpSpPr>
        <p:grpSpPr>
          <a:xfrm>
            <a:off x="7010400" y="5119688"/>
            <a:ext cx="762000" cy="350837"/>
            <a:chOff x="4176" y="2352"/>
            <a:chExt cx="480" cy="242"/>
          </a:xfrm>
        </p:grpSpPr>
        <p:sp>
          <p:nvSpPr>
            <p:cNvPr id="33824" name="矩形 22560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5" name="文本框 22561"/>
            <p:cNvSpPr txBox="1"/>
            <p:nvPr/>
          </p:nvSpPr>
          <p:spPr>
            <a:xfrm>
              <a:off x="4176" y="2353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04H</a:t>
              </a:r>
            </a:p>
          </p:txBody>
        </p:sp>
      </p:grpSp>
      <p:grpSp>
        <p:nvGrpSpPr>
          <p:cNvPr id="33826" name="组合 22562"/>
          <p:cNvGrpSpPr/>
          <p:nvPr/>
        </p:nvGrpSpPr>
        <p:grpSpPr>
          <a:xfrm>
            <a:off x="7010400" y="5395913"/>
            <a:ext cx="762000" cy="349250"/>
            <a:chOff x="4176" y="2351"/>
            <a:chExt cx="480" cy="241"/>
          </a:xfrm>
        </p:grpSpPr>
        <p:sp>
          <p:nvSpPr>
            <p:cNvPr id="33827" name="矩形 2256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8" name="文本框 22564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33829" name="组合 22565"/>
          <p:cNvGrpSpPr/>
          <p:nvPr/>
        </p:nvGrpSpPr>
        <p:grpSpPr>
          <a:xfrm>
            <a:off x="7010400" y="5675313"/>
            <a:ext cx="762000" cy="349250"/>
            <a:chOff x="4176" y="2352"/>
            <a:chExt cx="480" cy="241"/>
          </a:xfrm>
        </p:grpSpPr>
        <p:sp>
          <p:nvSpPr>
            <p:cNvPr id="33830" name="矩形 2256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文本框 2256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82H</a:t>
              </a:r>
            </a:p>
          </p:txBody>
        </p:sp>
      </p:grpSp>
      <p:sp>
        <p:nvSpPr>
          <p:cNvPr id="33832" name="直接连接符 22568"/>
          <p:cNvSpPr/>
          <p:nvPr/>
        </p:nvSpPr>
        <p:spPr>
          <a:xfrm>
            <a:off x="7772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3" name="直接连接符 22569"/>
          <p:cNvSpPr/>
          <p:nvPr/>
        </p:nvSpPr>
        <p:spPr>
          <a:xfrm>
            <a:off x="7010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4" name="直接连接符 22570"/>
          <p:cNvSpPr/>
          <p:nvPr/>
        </p:nvSpPr>
        <p:spPr>
          <a:xfrm>
            <a:off x="7772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5" name="直接连接符 22571"/>
          <p:cNvSpPr/>
          <p:nvPr/>
        </p:nvSpPr>
        <p:spPr>
          <a:xfrm>
            <a:off x="7010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6" name="文本框 22572"/>
          <p:cNvSpPr txBox="1"/>
          <p:nvPr/>
        </p:nvSpPr>
        <p:spPr>
          <a:xfrm>
            <a:off x="5486400" y="2868613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3837" name="文本框 22573"/>
          <p:cNvSpPr txBox="1"/>
          <p:nvPr/>
        </p:nvSpPr>
        <p:spPr>
          <a:xfrm>
            <a:off x="5486400" y="398145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3838" name="文本框 22574"/>
          <p:cNvSpPr txBox="1"/>
          <p:nvPr/>
        </p:nvSpPr>
        <p:spPr>
          <a:xfrm>
            <a:off x="7772400" y="56388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007E</a:t>
            </a:r>
          </a:p>
        </p:txBody>
      </p:sp>
      <p:sp>
        <p:nvSpPr>
          <p:cNvPr id="33839" name="文本框 22575"/>
          <p:cNvSpPr txBox="1"/>
          <p:nvPr/>
        </p:nvSpPr>
        <p:spPr>
          <a:xfrm>
            <a:off x="7772400" y="3962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33840" name="文本框 22576"/>
          <p:cNvSpPr txBox="1"/>
          <p:nvPr/>
        </p:nvSpPr>
        <p:spPr>
          <a:xfrm>
            <a:off x="7772400" y="2819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23553"/>
          <p:cNvSpPr txBox="1"/>
          <p:nvPr/>
        </p:nvSpPr>
        <p:spPr>
          <a:xfrm>
            <a:off x="1752600" y="381000"/>
            <a:ext cx="5410200" cy="48577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ORG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伪操作：</a:t>
            </a:r>
          </a:p>
          <a:p>
            <a:pPr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SEG1    SEGMENT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10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VAR1  DW  1234H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20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VAR2  DW  5678H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$+8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VAR3  DW  1357H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SEG1    ENDS</a:t>
            </a:r>
          </a:p>
          <a:p>
            <a:pPr lvl="2" indent="0"/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BUFFER  LABEL  BYTE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 $+8</a:t>
            </a:r>
          </a:p>
          <a:p>
            <a:pPr lvl="2" indent="0"/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BUFFER  DB  8 DUP (?)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矩形 23554"/>
          <p:cNvSpPr/>
          <p:nvPr/>
        </p:nvSpPr>
        <p:spPr>
          <a:xfrm>
            <a:off x="2590800" y="3886200"/>
            <a:ext cx="3276600" cy="7620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4819" name="矩形 23555"/>
          <p:cNvSpPr/>
          <p:nvPr/>
        </p:nvSpPr>
        <p:spPr>
          <a:xfrm>
            <a:off x="3657600" y="4800600"/>
            <a:ext cx="3581400" cy="4572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4820" name="矩形 23556"/>
          <p:cNvSpPr/>
          <p:nvPr/>
        </p:nvSpPr>
        <p:spPr>
          <a:xfrm>
            <a:off x="2057400" y="5638800"/>
            <a:ext cx="4572000" cy="762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  ORG  100H</a:t>
            </a:r>
          </a:p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START:  ……</a:t>
            </a:r>
          </a:p>
        </p:txBody>
      </p:sp>
      <p:sp>
        <p:nvSpPr>
          <p:cNvPr id="34821" name="矩形 23557"/>
          <p:cNvSpPr/>
          <p:nvPr/>
        </p:nvSpPr>
        <p:spPr>
          <a:xfrm>
            <a:off x="2286000" y="5638800"/>
            <a:ext cx="3352800" cy="7620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24577"/>
          <p:cNvSpPr txBox="1"/>
          <p:nvPr/>
        </p:nvSpPr>
        <p:spPr>
          <a:xfrm>
            <a:off x="2133600" y="2209800"/>
            <a:ext cx="5638800" cy="24018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  DW  2  DUP  (?)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0" hangingPunct="0"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ALIGN   </a:t>
            </a: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boundary</a:t>
            </a:r>
          </a:p>
          <a:p>
            <a:pPr eaLnBrk="0" hangingPunct="0">
              <a:lnSpc>
                <a:spcPct val="110000"/>
              </a:lnSpc>
            </a:pPr>
            <a:endParaRPr lang="en-US" altLang="zh-CN" sz="2200" b="0"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        ALIGN  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        ALIGN  2     </a:t>
            </a:r>
            <a:r>
              <a:rPr lang="en-US" altLang="zh-CN" sz="2000" b="0">
                <a:latin typeface="Lucida Console" panose="020B0609040504020204" pitchFamily="49" charset="0"/>
                <a:ea typeface="楷体_GB2312" pitchFamily="49" charset="-122"/>
              </a:rPr>
              <a:t>; EVEN</a:t>
            </a:r>
          </a:p>
        </p:txBody>
      </p:sp>
      <p:sp>
        <p:nvSpPr>
          <p:cNvPr id="35842" name="文本框 24578"/>
          <p:cNvSpPr txBox="1"/>
          <p:nvPr/>
        </p:nvSpPr>
        <p:spPr>
          <a:xfrm>
            <a:off x="2133600" y="457200"/>
            <a:ext cx="5334000" cy="12954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EVEN        </a:t>
            </a:r>
            <a:r>
              <a:rPr lang="zh-CN" altLang="zh-CN" sz="2200" dirty="0">
                <a:latin typeface="楷体_GB2312" pitchFamily="49" charset="-122"/>
                <a:ea typeface="楷体_GB2312" pitchFamily="49" charset="-122"/>
              </a:rPr>
              <a:t>;使下一地址从偶地址开始</a:t>
            </a:r>
            <a:endParaRPr lang="en-US" altLang="zh-CN" sz="220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zh-CN" sz="2200">
              <a:latin typeface="楷体_GB2312" pitchFamily="49" charset="-122"/>
              <a:ea typeface="楷体_GB2312" pitchFamily="49" charset="-122"/>
            </a:endParaRPr>
          </a:p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A  DB  ‘morning’</a:t>
            </a:r>
          </a:p>
        </p:txBody>
      </p:sp>
      <p:sp>
        <p:nvSpPr>
          <p:cNvPr id="24580" name="文本框 24579"/>
          <p:cNvSpPr txBox="1"/>
          <p:nvPr/>
        </p:nvSpPr>
        <p:spPr>
          <a:xfrm>
            <a:off x="3962400" y="1828800"/>
            <a:ext cx="2743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25601"/>
          <p:cNvSpPr/>
          <p:nvPr/>
        </p:nvSpPr>
        <p:spPr>
          <a:xfrm>
            <a:off x="1905000" y="685800"/>
            <a:ext cx="4419600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基数控制伪操作：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文本框 25602"/>
          <p:cNvSpPr txBox="1"/>
          <p:nvPr/>
        </p:nvSpPr>
        <p:spPr>
          <a:xfrm>
            <a:off x="1905000" y="1828800"/>
            <a:ext cx="5867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RADIX  表达式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200" b="0" dirty="0">
                <a:latin typeface="Times New Roman" panose="02020603050405020304" pitchFamily="18" charset="0"/>
                <a:ea typeface="楷体_GB2312" pitchFamily="49" charset="-122"/>
              </a:rPr>
              <a:t>规定无标记数的基数</a:t>
            </a:r>
            <a:endParaRPr lang="zh-CN" altLang="en-US" sz="2200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文本框 25603"/>
          <p:cNvSpPr txBox="1"/>
          <p:nvPr/>
        </p:nvSpPr>
        <p:spPr>
          <a:xfrm>
            <a:off x="3200400" y="2895600"/>
            <a:ext cx="3657600" cy="2943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BX, 0FFH</a:t>
            </a:r>
          </a:p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BX, 178</a:t>
            </a:r>
          </a:p>
          <a:p>
            <a:pPr>
              <a:spcBef>
                <a:spcPct val="50000"/>
              </a:spcBef>
            </a:pPr>
            <a:endParaRPr lang="en-US" altLang="zh-CN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.RADIX  16</a:t>
            </a: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BX, 0FF</a:t>
            </a: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BX, 178D</a:t>
            </a:r>
          </a:p>
        </p:txBody>
      </p:sp>
      <p:sp>
        <p:nvSpPr>
          <p:cNvPr id="36868" name="矩形 25604"/>
          <p:cNvSpPr/>
          <p:nvPr/>
        </p:nvSpPr>
        <p:spPr>
          <a:xfrm>
            <a:off x="2971800" y="2819400"/>
            <a:ext cx="2819400" cy="10668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6869" name="矩形 25605"/>
          <p:cNvSpPr/>
          <p:nvPr/>
        </p:nvSpPr>
        <p:spPr>
          <a:xfrm>
            <a:off x="3810000" y="4343400"/>
            <a:ext cx="2971800" cy="16002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6625"/>
          <p:cNvSpPr/>
          <p:nvPr/>
        </p:nvSpPr>
        <p:spPr>
          <a:xfrm>
            <a:off x="900113" y="620713"/>
            <a:ext cx="502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汇编语言程序格式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0" name="文本框 26626"/>
          <p:cNvSpPr txBox="1"/>
          <p:nvPr/>
        </p:nvSpPr>
        <p:spPr>
          <a:xfrm>
            <a:off x="2362200" y="3429000"/>
            <a:ext cx="6324600" cy="17351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标号     指令    寄存器  说明程序或语句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变量     伪指令  标号    的功能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宏指令  变量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常数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表达式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直接连接符 26627"/>
          <p:cNvSpPr/>
          <p:nvPr/>
        </p:nvSpPr>
        <p:spPr>
          <a:xfrm>
            <a:off x="2743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2" name="直接连接符 26628"/>
          <p:cNvSpPr/>
          <p:nvPr/>
        </p:nvSpPr>
        <p:spPr>
          <a:xfrm>
            <a:off x="41148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3" name="直接连接符 26629"/>
          <p:cNvSpPr/>
          <p:nvPr/>
        </p:nvSpPr>
        <p:spPr>
          <a:xfrm>
            <a:off x="5410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4" name="直接连接符 26630"/>
          <p:cNvSpPr/>
          <p:nvPr/>
        </p:nvSpPr>
        <p:spPr>
          <a:xfrm>
            <a:off x="6934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5" name="文本框 26631"/>
          <p:cNvSpPr txBox="1"/>
          <p:nvPr/>
        </p:nvSpPr>
        <p:spPr>
          <a:xfrm>
            <a:off x="1905000" y="1371600"/>
            <a:ext cx="5943600" cy="1539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90000"/>
              </a:lnSpc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源程序的每条语句可表示为：</a:t>
            </a:r>
          </a:p>
          <a:p>
            <a:pPr eaLnBrk="0" hangingPunct="0">
              <a:lnSpc>
                <a:spcPct val="1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    操作数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3" name="文本框 26632"/>
          <p:cNvSpPr txBox="1"/>
          <p:nvPr/>
        </p:nvSpPr>
        <p:spPr>
          <a:xfrm>
            <a:off x="1981200" y="5427663"/>
            <a:ext cx="5532438" cy="968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标号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变量：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段值、偏移量、类型三种属性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表达式：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数字表达式  地址表达式</a:t>
            </a:r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27650"/>
          <p:cNvSpPr txBox="1"/>
          <p:nvPr/>
        </p:nvSpPr>
        <p:spPr>
          <a:xfrm>
            <a:off x="609600" y="609600"/>
            <a:ext cx="26844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表达式操作符：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文本框 27651"/>
          <p:cNvSpPr txBox="1"/>
          <p:nvPr/>
        </p:nvSpPr>
        <p:spPr>
          <a:xfrm>
            <a:off x="684213" y="1157288"/>
            <a:ext cx="6840537" cy="7334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marL="457200" indent="-457200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算术操作符： 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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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</a:t>
            </a:r>
          </a:p>
        </p:txBody>
      </p:sp>
      <p:sp>
        <p:nvSpPr>
          <p:cNvPr id="38915" name="文本框 27652"/>
          <p:cNvSpPr txBox="1"/>
          <p:nvPr/>
        </p:nvSpPr>
        <p:spPr>
          <a:xfrm>
            <a:off x="1319213" y="2133600"/>
            <a:ext cx="6924675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VIDEO_BUF  DB  25*80*2  DUP(?)</a:t>
            </a:r>
          </a:p>
        </p:txBody>
      </p:sp>
      <p:sp>
        <p:nvSpPr>
          <p:cNvPr id="27654" name="文本框 27653"/>
          <p:cNvSpPr txBox="1"/>
          <p:nvPr/>
        </p:nvSpPr>
        <p:spPr>
          <a:xfrm>
            <a:off x="2209800" y="3124200"/>
            <a:ext cx="5861050" cy="11969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ARRAY   DW   1,2,3,4,5,6,7</a:t>
            </a:r>
          </a:p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ARYEND  DW   ?</a:t>
            </a:r>
          </a:p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    MOV  CX, (ARYEND-ARRAY)/2</a:t>
            </a:r>
          </a:p>
        </p:txBody>
      </p:sp>
      <p:sp>
        <p:nvSpPr>
          <p:cNvPr id="27655" name="矩形 27654"/>
          <p:cNvSpPr/>
          <p:nvPr/>
        </p:nvSpPr>
        <p:spPr>
          <a:xfrm>
            <a:off x="2209800" y="4724400"/>
            <a:ext cx="6248400" cy="1189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ADD  AX, BLOCK+2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r>
              <a:rPr lang="zh-CN" altLang="zh-CN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符号地址常数 有意义</a:t>
            </a:r>
            <a:endParaRPr lang="en-US" altLang="zh-CN" sz="2000" b="0" dirty="0">
              <a:latin typeface="Lucida Console" panose="020B0609040504020204" pitchFamily="49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2200" b="0" dirty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 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时意义不明确</a:t>
            </a:r>
          </a:p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BX+1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8918" name="文本框 27655"/>
          <p:cNvSpPr txBox="1"/>
          <p:nvPr/>
        </p:nvSpPr>
        <p:spPr>
          <a:xfrm>
            <a:off x="2209800" y="5943600"/>
            <a:ext cx="4800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2209800" y="5867400"/>
            <a:ext cx="5638800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[BX+1]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 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寄存器间接寻址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2765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28673"/>
          <p:cNvGrpSpPr/>
          <p:nvPr/>
        </p:nvGrpSpPr>
        <p:grpSpPr>
          <a:xfrm>
            <a:off x="1524000" y="685800"/>
            <a:ext cx="6934200" cy="2676525"/>
            <a:chOff x="960" y="432"/>
            <a:chExt cx="4368" cy="1686"/>
          </a:xfrm>
        </p:grpSpPr>
        <p:sp>
          <p:nvSpPr>
            <p:cNvPr id="39938" name="文本框 28674"/>
            <p:cNvSpPr txBox="1"/>
            <p:nvPr/>
          </p:nvSpPr>
          <p:spPr>
            <a:xfrm>
              <a:off x="1200" y="1132"/>
              <a:ext cx="3264" cy="98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OPR1  EQU  25   ；00011001B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OPR2  EQU  7</a:t>
              </a:r>
              <a:r>
                <a:rPr lang="zh-CN" altLang="zh-CN" sz="2200" b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  ；00000111B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AND  AX, OPR1 AND OPR2</a:t>
              </a:r>
              <a:endPara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939" name="矩形 28675"/>
            <p:cNvSpPr/>
            <p:nvPr/>
          </p:nvSpPr>
          <p:spPr>
            <a:xfrm>
              <a:off x="960" y="432"/>
              <a:ext cx="4368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 </a:t>
              </a:r>
              <a:r>
                <a:rPr lang="zh-CN" altLang="en-US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逻辑和移位操作符： </a:t>
              </a:r>
              <a:r>
                <a:rPr lang="en-US" altLang="en-US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AND、OR、XOR、NOT、SHL</a:t>
              </a:r>
              <a:r>
                <a:rPr lang="zh-CN" altLang="en-US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SHR</a:t>
              </a:r>
            </a:p>
          </p:txBody>
        </p:sp>
      </p:grpSp>
      <p:sp>
        <p:nvSpPr>
          <p:cNvPr id="28677" name="矩形 28676"/>
          <p:cNvSpPr/>
          <p:nvPr/>
        </p:nvSpPr>
        <p:spPr>
          <a:xfrm>
            <a:off x="6248400" y="2895600"/>
            <a:ext cx="1565275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en-US" sz="1800" b="0">
                <a:latin typeface="Lucida Console" panose="020B0609040504020204" pitchFamily="49" charset="0"/>
                <a:ea typeface="宋体" panose="02010600030101010101" pitchFamily="2" charset="-122"/>
              </a:rPr>
              <a:t>; AND AX,1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矩形 28677"/>
          <p:cNvSpPr/>
          <p:nvPr/>
        </p:nvSpPr>
        <p:spPr>
          <a:xfrm>
            <a:off x="1903413" y="4876800"/>
            <a:ext cx="6859587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    AL, PORT_VAL            ;61H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OUT   PORT_VAL AND 0FEH, AL   ;60H</a:t>
            </a:r>
          </a:p>
        </p:txBody>
      </p:sp>
      <p:sp>
        <p:nvSpPr>
          <p:cNvPr id="28679" name="矩形 28678"/>
          <p:cNvSpPr/>
          <p:nvPr/>
        </p:nvSpPr>
        <p:spPr>
          <a:xfrm>
            <a:off x="1905000" y="3657600"/>
            <a:ext cx="41148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 0FFFFH SHL 2</a:t>
            </a:r>
          </a:p>
        </p:txBody>
      </p:sp>
      <p:sp>
        <p:nvSpPr>
          <p:cNvPr id="28680" name="矩形 28679"/>
          <p:cNvSpPr/>
          <p:nvPr/>
        </p:nvSpPr>
        <p:spPr>
          <a:xfrm>
            <a:off x="6248400" y="3733800"/>
            <a:ext cx="2590800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en-US" sz="1800" b="0">
                <a:latin typeface="Lucida Console" panose="020B0609040504020204" pitchFamily="49" charset="0"/>
                <a:ea typeface="宋体" panose="02010600030101010101" pitchFamily="2" charset="-122"/>
              </a:rPr>
              <a:t>; MOV AX,0FFFCH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/>
      <p:bldP spid="28679" grpId="0"/>
      <p:bldP spid="286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29697"/>
          <p:cNvSpPr/>
          <p:nvPr/>
        </p:nvSpPr>
        <p:spPr>
          <a:xfrm>
            <a:off x="395288" y="404813"/>
            <a:ext cx="80772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关系操作符：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EQ、NE、LT、LE、GT、GE</a:t>
            </a:r>
          </a:p>
        </p:txBody>
      </p:sp>
      <p:sp>
        <p:nvSpPr>
          <p:cNvPr id="40962" name="文本框 29698"/>
          <p:cNvSpPr txBox="1"/>
          <p:nvPr/>
        </p:nvSpPr>
        <p:spPr>
          <a:xfrm>
            <a:off x="1981200" y="1219200"/>
            <a:ext cx="4800600" cy="9302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计算结果为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逻辑值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真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0FFFFH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2200">
                <a:latin typeface="Times New Roman" panose="02020603050405020304" pitchFamily="18" charset="0"/>
                <a:ea typeface="楷体_GB2312" pitchFamily="49" charset="-122"/>
              </a:rPr>
              <a:t>假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0000H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3" name="文本框 29699"/>
          <p:cNvSpPr txBox="1"/>
          <p:nvPr/>
        </p:nvSpPr>
        <p:spPr>
          <a:xfrm>
            <a:off x="3962400" y="3168650"/>
            <a:ext cx="11366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X:   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Y:   ……</a:t>
            </a:r>
          </a:p>
        </p:txBody>
      </p:sp>
      <p:sp>
        <p:nvSpPr>
          <p:cNvPr id="29701" name="文本框 29700"/>
          <p:cNvSpPr txBox="1"/>
          <p:nvPr/>
        </p:nvSpPr>
        <p:spPr>
          <a:xfrm>
            <a:off x="2057400" y="4876800"/>
            <a:ext cx="5486400" cy="10048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128  (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真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汇编结果：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en-US" sz="20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MOV  FID, -1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若 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128  (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汇编结果：  </a:t>
            </a:r>
            <a:r>
              <a:rPr lang="en-US" altLang="en-US" sz="20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MOV  FID, 0</a:t>
            </a:r>
            <a:endParaRPr lang="zh-CN" altLang="en-US" sz="2000" b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965" name="矩形 29701"/>
          <p:cNvSpPr/>
          <p:nvPr/>
        </p:nvSpPr>
        <p:spPr>
          <a:xfrm>
            <a:off x="1979613" y="2419350"/>
            <a:ext cx="6121400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2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MOV FID, (OFFSET Y - OFFSET X) LE 128</a:t>
            </a:r>
            <a:endParaRPr lang="en-US" altLang="zh-CN" sz="2200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6" name="矩形 29702"/>
          <p:cNvSpPr/>
          <p:nvPr/>
        </p:nvSpPr>
        <p:spPr>
          <a:xfrm>
            <a:off x="3733800" y="3124200"/>
            <a:ext cx="1828800" cy="14478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097"/>
          <p:cNvSpPr txBox="1"/>
          <p:nvPr/>
        </p:nvSpPr>
        <p:spPr>
          <a:xfrm>
            <a:off x="1835150" y="549275"/>
            <a:ext cx="5562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程序运行步骤及生成的文件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文本框 4098"/>
          <p:cNvSpPr txBox="1"/>
          <p:nvPr/>
        </p:nvSpPr>
        <p:spPr>
          <a:xfrm>
            <a:off x="3810000" y="1828800"/>
            <a:ext cx="1881188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.asm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文本框 4099"/>
          <p:cNvSpPr txBox="1"/>
          <p:nvPr/>
        </p:nvSpPr>
        <p:spPr>
          <a:xfrm>
            <a:off x="3016250" y="1219200"/>
            <a:ext cx="18796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编辑程序</a:t>
            </a:r>
          </a:p>
        </p:txBody>
      </p:sp>
      <p:sp>
        <p:nvSpPr>
          <p:cNvPr id="5124" name="文本框 4100"/>
          <p:cNvSpPr txBox="1"/>
          <p:nvPr/>
        </p:nvSpPr>
        <p:spPr>
          <a:xfrm>
            <a:off x="3016250" y="2517775"/>
            <a:ext cx="18796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汇编程序</a:t>
            </a:r>
          </a:p>
        </p:txBody>
      </p:sp>
      <p:sp>
        <p:nvSpPr>
          <p:cNvPr id="5125" name="文本框 4101"/>
          <p:cNvSpPr txBox="1"/>
          <p:nvPr/>
        </p:nvSpPr>
        <p:spPr>
          <a:xfrm>
            <a:off x="2895600" y="4343400"/>
            <a:ext cx="22860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连接程序</a:t>
            </a:r>
          </a:p>
        </p:txBody>
      </p:sp>
      <p:sp>
        <p:nvSpPr>
          <p:cNvPr id="5126" name="直接连接符 4102"/>
          <p:cNvSpPr/>
          <p:nvPr/>
        </p:nvSpPr>
        <p:spPr>
          <a:xfrm>
            <a:off x="3962400" y="1752600"/>
            <a:ext cx="0" cy="779463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7" name="文本框 4103"/>
          <p:cNvSpPr txBox="1"/>
          <p:nvPr/>
        </p:nvSpPr>
        <p:spPr>
          <a:xfrm>
            <a:off x="4800600" y="3200400"/>
            <a:ext cx="1944688" cy="46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myfile.crf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8" name="文本框 4104"/>
          <p:cNvSpPr txBox="1"/>
          <p:nvPr/>
        </p:nvSpPr>
        <p:spPr>
          <a:xfrm>
            <a:off x="4876800" y="3733800"/>
            <a:ext cx="2260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otherfiles.obj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9" name="直接连接符 4105"/>
          <p:cNvSpPr/>
          <p:nvPr/>
        </p:nvSpPr>
        <p:spPr>
          <a:xfrm>
            <a:off x="3962400" y="3048000"/>
            <a:ext cx="0" cy="129857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" name="直接连接符 4106"/>
          <p:cNvSpPr/>
          <p:nvPr/>
        </p:nvSpPr>
        <p:spPr>
          <a:xfrm>
            <a:off x="3462338" y="3062288"/>
            <a:ext cx="0" cy="3905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1" name="直接连接符 4107"/>
          <p:cNvSpPr/>
          <p:nvPr/>
        </p:nvSpPr>
        <p:spPr>
          <a:xfrm>
            <a:off x="4419600" y="3048000"/>
            <a:ext cx="0" cy="3905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2" name="直接连接符 4108"/>
          <p:cNvSpPr/>
          <p:nvPr/>
        </p:nvSpPr>
        <p:spPr>
          <a:xfrm flipH="1">
            <a:off x="2895600" y="3429000"/>
            <a:ext cx="587375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3" name="直接连接符 4109"/>
          <p:cNvSpPr/>
          <p:nvPr/>
        </p:nvSpPr>
        <p:spPr>
          <a:xfrm>
            <a:off x="4419600" y="3429000"/>
            <a:ext cx="587375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4" name="文本框 4110"/>
          <p:cNvSpPr txBox="1"/>
          <p:nvPr/>
        </p:nvSpPr>
        <p:spPr>
          <a:xfrm>
            <a:off x="1219200" y="32004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myfile.lst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5" name="文本框 4111"/>
          <p:cNvSpPr txBox="1"/>
          <p:nvPr/>
        </p:nvSpPr>
        <p:spPr>
          <a:xfrm>
            <a:off x="2133600" y="38100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.obj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6" name="文本框 4112"/>
          <p:cNvSpPr txBox="1"/>
          <p:nvPr/>
        </p:nvSpPr>
        <p:spPr>
          <a:xfrm>
            <a:off x="4953000" y="4953000"/>
            <a:ext cx="1879600" cy="520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myfile.map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7" name="文本框 4113"/>
          <p:cNvSpPr txBox="1"/>
          <p:nvPr/>
        </p:nvSpPr>
        <p:spPr>
          <a:xfrm>
            <a:off x="2992438" y="5348288"/>
            <a:ext cx="1879600" cy="5191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.exe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8" name="直接连接符 4114"/>
          <p:cNvSpPr/>
          <p:nvPr/>
        </p:nvSpPr>
        <p:spPr>
          <a:xfrm>
            <a:off x="4402138" y="3946525"/>
            <a:ext cx="0" cy="388938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9" name="直接连接符 4115"/>
          <p:cNvSpPr/>
          <p:nvPr/>
        </p:nvSpPr>
        <p:spPr>
          <a:xfrm>
            <a:off x="4402138" y="3946525"/>
            <a:ext cx="611187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0" name="直接连接符 4116"/>
          <p:cNvSpPr/>
          <p:nvPr/>
        </p:nvSpPr>
        <p:spPr>
          <a:xfrm>
            <a:off x="3956050" y="4879975"/>
            <a:ext cx="0" cy="52070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41" name="直接连接符 4117"/>
          <p:cNvSpPr/>
          <p:nvPr/>
        </p:nvSpPr>
        <p:spPr>
          <a:xfrm>
            <a:off x="4402138" y="4879975"/>
            <a:ext cx="0" cy="338138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2" name="直接连接符 4118"/>
          <p:cNvSpPr/>
          <p:nvPr/>
        </p:nvSpPr>
        <p:spPr>
          <a:xfrm>
            <a:off x="4402138" y="5218113"/>
            <a:ext cx="611187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30721"/>
          <p:cNvSpPr/>
          <p:nvPr/>
        </p:nvSpPr>
        <p:spPr>
          <a:xfrm>
            <a:off x="179388" y="476250"/>
            <a:ext cx="864235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数值回送操作符： 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OFFSET、SEG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 </a:t>
            </a:r>
          </a:p>
        </p:txBody>
      </p:sp>
      <p:sp>
        <p:nvSpPr>
          <p:cNvPr id="41986" name="矩形 30722"/>
          <p:cNvSpPr/>
          <p:nvPr/>
        </p:nvSpPr>
        <p:spPr>
          <a:xfrm>
            <a:off x="2503488" y="5229225"/>
            <a:ext cx="3581400" cy="7572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SIZE  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lang="en-US" altLang="en-US" sz="2000">
                <a:latin typeface="Lucida Console" panose="020B0609040504020204" pitchFamily="49" charset="0"/>
                <a:ea typeface="楷体_GB2312" pitchFamily="49" charset="-122"/>
              </a:rPr>
              <a:t>LENGTH * TYPE</a:t>
            </a:r>
            <a:endParaRPr lang="zh-CN" altLang="en-US" sz="2000"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41987" name="矩形 30723"/>
          <p:cNvSpPr/>
          <p:nvPr/>
        </p:nvSpPr>
        <p:spPr>
          <a:xfrm>
            <a:off x="2513013" y="1828800"/>
            <a:ext cx="4572000" cy="7572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OFFSET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/  </a:t>
            </a: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SEG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标号</a:t>
            </a:r>
            <a:endParaRPr lang="en-US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功能：回送变量或标号的偏址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段址</a:t>
            </a:r>
            <a:endParaRPr lang="en-US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8" name="矩形 30724"/>
          <p:cNvSpPr/>
          <p:nvPr/>
        </p:nvSpPr>
        <p:spPr>
          <a:xfrm>
            <a:off x="2513013" y="2819400"/>
            <a:ext cx="5867400" cy="10541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TYPE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变量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 标号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/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endParaRPr lang="zh-CN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en-US" sz="2000" dirty="0">
                <a:latin typeface="Lucida Console" panose="020B0609040504020204" pitchFamily="49" charset="0"/>
                <a:ea typeface="楷体_GB2312" pitchFamily="49" charset="-122"/>
              </a:rPr>
              <a:t>  </a:t>
            </a:r>
            <a:r>
              <a:rPr lang="en-US" altLang="zh-CN" sz="2000" dirty="0">
                <a:latin typeface="Lucida Console" panose="020B0609040504020204" pitchFamily="49" charset="0"/>
                <a:ea typeface="楷体_GB2312" pitchFamily="49" charset="-122"/>
              </a:rPr>
              <a:t>DB DW DD DF DQ DT   NEAR FAR   </a:t>
            </a:r>
            <a:r>
              <a:rPr lang="zh-CN" altLang="en-US" sz="2000" dirty="0">
                <a:latin typeface="Lucida Console" panose="020B0609040504020204" pitchFamily="49" charset="0"/>
                <a:ea typeface="楷体_GB2312" pitchFamily="49" charset="-122"/>
              </a:rPr>
              <a:t>常数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1800">
                <a:latin typeface="Lucida Console" panose="020B0609040504020204" pitchFamily="49" charset="0"/>
                <a:ea typeface="楷体_GB2312" pitchFamily="49" charset="-122"/>
              </a:rPr>
              <a:t>1  2  4   6  8  10     -1   -2     0</a:t>
            </a:r>
          </a:p>
        </p:txBody>
      </p:sp>
      <p:sp>
        <p:nvSpPr>
          <p:cNvPr id="41989" name="矩形 30725"/>
          <p:cNvSpPr/>
          <p:nvPr/>
        </p:nvSpPr>
        <p:spPr>
          <a:xfrm>
            <a:off x="2513013" y="4191000"/>
            <a:ext cx="6705600" cy="7572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LENGTH  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功能：回送由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DUP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定义的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变量的单元数，其它情况回送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41990" name="组合 30726"/>
          <p:cNvGrpSpPr/>
          <p:nvPr/>
        </p:nvGrpSpPr>
        <p:grpSpPr>
          <a:xfrm>
            <a:off x="0" y="2205038"/>
            <a:ext cx="2195513" cy="2286000"/>
            <a:chOff x="1152" y="2736"/>
            <a:chExt cx="3504" cy="1440"/>
          </a:xfrm>
        </p:grpSpPr>
        <p:sp>
          <p:nvSpPr>
            <p:cNvPr id="41991" name="矩形 30727"/>
            <p:cNvSpPr/>
            <p:nvPr/>
          </p:nvSpPr>
          <p:spPr>
            <a:xfrm>
              <a:off x="1152" y="2736"/>
              <a:ext cx="3504" cy="14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矩形 30728"/>
            <p:cNvSpPr/>
            <p:nvPr/>
          </p:nvSpPr>
          <p:spPr>
            <a:xfrm>
              <a:off x="3408" y="27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类型值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矩形 30729"/>
            <p:cNvSpPr/>
            <p:nvPr/>
          </p:nvSpPr>
          <p:spPr>
            <a:xfrm>
              <a:off x="3408" y="297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994" name="矩形 30730"/>
            <p:cNvSpPr/>
            <p:nvPr/>
          </p:nvSpPr>
          <p:spPr>
            <a:xfrm>
              <a:off x="3408" y="321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995" name="矩形 30731"/>
            <p:cNvSpPr/>
            <p:nvPr/>
          </p:nvSpPr>
          <p:spPr>
            <a:xfrm>
              <a:off x="3408" y="345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996" name="矩形 30732"/>
            <p:cNvSpPr/>
            <p:nvPr/>
          </p:nvSpPr>
          <p:spPr>
            <a:xfrm>
              <a:off x="3408" y="369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41997" name="矩形 30733"/>
            <p:cNvSpPr/>
            <p:nvPr/>
          </p:nvSpPr>
          <p:spPr>
            <a:xfrm>
              <a:off x="3408" y="39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</a:p>
          </p:txBody>
        </p:sp>
        <p:sp>
          <p:nvSpPr>
            <p:cNvPr id="41998" name="矩形 30734"/>
            <p:cNvSpPr/>
            <p:nvPr/>
          </p:nvSpPr>
          <p:spPr>
            <a:xfrm>
              <a:off x="2160" y="27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类型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矩形 30735"/>
            <p:cNvSpPr/>
            <p:nvPr/>
          </p:nvSpPr>
          <p:spPr>
            <a:xfrm>
              <a:off x="2160" y="297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BYTE</a:t>
              </a:r>
            </a:p>
          </p:txBody>
        </p:sp>
        <p:sp>
          <p:nvSpPr>
            <p:cNvPr id="42000" name="矩形 30736"/>
            <p:cNvSpPr/>
            <p:nvPr/>
          </p:nvSpPr>
          <p:spPr>
            <a:xfrm>
              <a:off x="2160" y="321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WORD</a:t>
              </a:r>
            </a:p>
          </p:txBody>
        </p:sp>
        <p:sp>
          <p:nvSpPr>
            <p:cNvPr id="42001" name="矩形 30737"/>
            <p:cNvSpPr/>
            <p:nvPr/>
          </p:nvSpPr>
          <p:spPr>
            <a:xfrm>
              <a:off x="2160" y="345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DWORD</a:t>
              </a:r>
            </a:p>
          </p:txBody>
        </p:sp>
        <p:sp>
          <p:nvSpPr>
            <p:cNvPr id="42002" name="矩形 30738"/>
            <p:cNvSpPr/>
            <p:nvPr/>
          </p:nvSpPr>
          <p:spPr>
            <a:xfrm>
              <a:off x="2160" y="369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NEAR</a:t>
              </a:r>
            </a:p>
          </p:txBody>
        </p:sp>
        <p:sp>
          <p:nvSpPr>
            <p:cNvPr id="42003" name="矩形 30739"/>
            <p:cNvSpPr/>
            <p:nvPr/>
          </p:nvSpPr>
          <p:spPr>
            <a:xfrm>
              <a:off x="2160" y="39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FAR</a:t>
              </a:r>
            </a:p>
          </p:txBody>
        </p:sp>
        <p:sp>
          <p:nvSpPr>
            <p:cNvPr id="42004" name="矩形 30740"/>
            <p:cNvSpPr/>
            <p:nvPr/>
          </p:nvSpPr>
          <p:spPr>
            <a:xfrm>
              <a:off x="1152" y="2736"/>
              <a:ext cx="1008" cy="96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</a:p>
          </p:txBody>
        </p:sp>
        <p:sp>
          <p:nvSpPr>
            <p:cNvPr id="42005" name="矩形 30741"/>
            <p:cNvSpPr/>
            <p:nvPr/>
          </p:nvSpPr>
          <p:spPr>
            <a:xfrm>
              <a:off x="1152" y="3696"/>
              <a:ext cx="1008" cy="48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标号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31745"/>
          <p:cNvSpPr txBox="1"/>
          <p:nvPr/>
        </p:nvSpPr>
        <p:spPr>
          <a:xfrm>
            <a:off x="1828800" y="914400"/>
            <a:ext cx="6630988" cy="44529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ARRAY   DW   100 DUP (?)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TABLE   DB   ‘ABCD’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ADD  SI,  TYPE  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ADD  SI, 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ADD  SI,  TYPE  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ADD  SI,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LENGTH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LENGTH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SIZE  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200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SIZE  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32769"/>
          <p:cNvSpPr/>
          <p:nvPr/>
        </p:nvSpPr>
        <p:spPr>
          <a:xfrm>
            <a:off x="228600" y="533400"/>
            <a:ext cx="861060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属性操作符： 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、段操作符、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SHORT、 THIS、HIGH、LOW、HIGHWORD、LOWWORD</a:t>
            </a:r>
          </a:p>
        </p:txBody>
      </p:sp>
      <p:sp>
        <p:nvSpPr>
          <p:cNvPr id="44034" name="矩形 32770"/>
          <p:cNvSpPr/>
          <p:nvPr/>
        </p:nvSpPr>
        <p:spPr>
          <a:xfrm>
            <a:off x="1828800" y="5410200"/>
            <a:ext cx="6203950" cy="1130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HIGH和LOW         CONS  EQU  1234H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MOV   AH,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HIGH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CONS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MOV   AL,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LOW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CONS </a:t>
            </a:r>
            <a:endParaRPr lang="en-US" altLang="en-US" sz="2000" b="0"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44035" name="矩形 32771"/>
          <p:cNvSpPr/>
          <p:nvPr/>
        </p:nvSpPr>
        <p:spPr>
          <a:xfrm>
            <a:off x="1752600" y="1981200"/>
            <a:ext cx="6324600" cy="15494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5000"/>
              </a:lnSpc>
            </a:pP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类型 </a:t>
            </a: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PTR </a:t>
            </a: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表达式   </a:t>
            </a: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WORD </a:t>
            </a:r>
            <a:r>
              <a:rPr lang="en-US" altLang="en-US" sz="2000"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 [BX], 5</a:t>
            </a:r>
          </a:p>
          <a:p>
            <a:pPr eaLnBrk="0" hangingPunct="0">
              <a:lnSpc>
                <a:spcPct val="145000"/>
              </a:lnSpc>
            </a:pP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段操作符   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ES: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[BX], AL</a:t>
            </a:r>
          </a:p>
          <a:p>
            <a:pPr eaLnBrk="0" hangingPunct="0">
              <a:lnSpc>
                <a:spcPct val="145000"/>
              </a:lnSpc>
            </a:pPr>
            <a:r>
              <a:rPr lang="zh-CN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SHORT  标号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JMP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NEXT</a:t>
            </a:r>
          </a:p>
        </p:txBody>
      </p:sp>
      <p:sp>
        <p:nvSpPr>
          <p:cNvPr id="44036" name="矩形 32772"/>
          <p:cNvSpPr/>
          <p:nvPr/>
        </p:nvSpPr>
        <p:spPr>
          <a:xfrm>
            <a:off x="1752600" y="3810000"/>
            <a:ext cx="647700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THIS  类型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TA   EQU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BYTE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TD   DW   1234H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NEXT EQU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FAR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     MOV  AX,2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文本框 52227"/>
          <p:cNvSpPr txBox="1"/>
          <p:nvPr/>
        </p:nvSpPr>
        <p:spPr>
          <a:xfrm>
            <a:off x="304800" y="1050925"/>
            <a:ext cx="8153400" cy="422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noProof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为了使指令中存储单元操作数具有明确的属性，我们可以使用强制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属性操作符</a:t>
            </a:r>
            <a:r>
              <a:rPr lang="en-US" altLang="zh-CN" sz="22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。其一般格式为：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lang="zh-CN" altLang="en-US" sz="22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数据类型　</a:t>
            </a:r>
            <a:r>
              <a:rPr lang="en-US" altLang="zh-CN" sz="22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</a:t>
            </a:r>
            <a:r>
              <a:rPr lang="zh-CN" altLang="en-US" sz="22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地址表达式</a:t>
            </a:r>
            <a:endParaRPr lang="zh-CN" altLang="en-US" sz="22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其中：数据类型是前面所学的各种数据类型，常用的数据类型有：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BYTE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WORD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DWORD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NEAR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等。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为了明确指令中存储单元的属性，可把指令“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[BX], 1H”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可改写成：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</a:t>
            </a:r>
            <a:r>
              <a:rPr lang="en-US" altLang="zh-CN" sz="28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[BX], 1H </a:t>
            </a:r>
            <a:r>
              <a:rPr lang="zh-CN" altLang="en-US" sz="2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lang="zh-CN" altLang="en-US" sz="2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或　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</a:t>
            </a:r>
            <a:r>
              <a:rPr lang="en-US" altLang="zh-CN" sz="28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 ptr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], 1H</a:t>
            </a:r>
            <a:endParaRPr lang="en-US" altLang="zh-CN" sz="2800" b="0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文本框 53251"/>
          <p:cNvSpPr txBox="1"/>
          <p:nvPr/>
        </p:nvSpPr>
        <p:spPr>
          <a:xfrm>
            <a:off x="120650" y="260350"/>
            <a:ext cx="8915400" cy="6073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在指令中用操作符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强制后，不管其后的地址表达式原数据类型是什么，在本指令中就以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前面的类型为准。</a:t>
            </a:r>
            <a:r>
              <a:rPr lang="zh-CN" altLang="en-US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该强制属性只在本指令有效，是一种临时性的属性，它不会改变原内存单元的定义属性。</a:t>
            </a:r>
            <a:endParaRPr lang="zh-CN" altLang="en-US" sz="20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1234H, 5678H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B1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D1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DD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23456789H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…</a:t>
            </a:r>
            <a:endParaRPr lang="en-US" altLang="zh-CN" sz="20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AX,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 ptr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b1</a:t>
            </a: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开始的二个字节拼接成一个字，执行后，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(AX)=0502H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BH, </a:t>
            </a:r>
            <a:r>
              <a:rPr lang="en-US" altLang="zh-CN" sz="1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</a:t>
            </a:r>
            <a:r>
              <a:rPr lang="en-US" altLang="zh-CN" sz="1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 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的低字节传送给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(BH)=34H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CH, </a:t>
            </a:r>
            <a:r>
              <a:rPr lang="en-US" altLang="zh-CN" sz="1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</a:t>
            </a: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w1+1;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的高字节传送给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(CH)=12H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d1, 12H 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把双字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的低字修改成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0012H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(D1)=23450012H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上面指令中的强制属性是</a:t>
            </a:r>
            <a:r>
              <a:rPr lang="zh-CN" altLang="en-US" sz="20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临时属性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，它不能改变这些变量在定义时的永久属性。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54275"/>
          <p:cNvSpPr txBox="1"/>
          <p:nvPr/>
        </p:nvSpPr>
        <p:spPr>
          <a:xfrm>
            <a:off x="1905000" y="685800"/>
            <a:ext cx="6172200" cy="435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OPER1,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字节指令</a:t>
            </a:r>
          </a:p>
          <a:p>
            <a:pPr algn="just" eaLnBrk="0" hangingPunct="0"/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OPER2,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字指令</a:t>
            </a:r>
          </a:p>
          <a:p>
            <a:pPr algn="just" eaLnBrk="0" hangingPunct="0"/>
            <a:endParaRPr lang="zh-CN" altLang="en-US" sz="2000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1, 2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1234H, 5678H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AX, OPER1+1  ×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AL, OPER2    × 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类型不匹配</a:t>
            </a:r>
            <a:endParaRPr lang="zh-CN" altLang="en-US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AX,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WORD </a:t>
            </a:r>
            <a:r>
              <a:rPr lang="en-US" altLang="zh-CN" sz="2000" i="1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OPER1+1</a:t>
            </a:r>
          </a:p>
          <a:p>
            <a:pPr lvl="1" indent="0" algn="just" eaLnBrk="0" hangingPunct="0"/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MOV  AL,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BYTE </a:t>
            </a:r>
            <a:r>
              <a:rPr lang="en-US" altLang="zh-CN" sz="2000" i="1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OPER2</a:t>
            </a:r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4277" name="矩形 54276"/>
          <p:cNvSpPr/>
          <p:nvPr/>
        </p:nvSpPr>
        <p:spPr>
          <a:xfrm>
            <a:off x="3048000" y="5181600"/>
            <a:ext cx="35369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(AX)=3402H    (AL)=34H</a:t>
            </a:r>
          </a:p>
        </p:txBody>
      </p:sp>
      <p:sp>
        <p:nvSpPr>
          <p:cNvPr id="47107" name="文本框 54277"/>
          <p:cNvSpPr txBox="1"/>
          <p:nvPr/>
        </p:nvSpPr>
        <p:spPr>
          <a:xfrm>
            <a:off x="457200" y="685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文本框 55299"/>
          <p:cNvSpPr txBox="1"/>
          <p:nvPr/>
        </p:nvSpPr>
        <p:spPr>
          <a:xfrm>
            <a:off x="533400" y="3613150"/>
            <a:ext cx="5638800" cy="24431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BYTE_ARRAY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BYTE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WORD_ARRAY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50  DUP (?)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tos          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WORD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L           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NEAR</a:t>
            </a:r>
            <a:endParaRPr lang="en-US" altLang="zh-CN" sz="2800" b="0" noProof="1">
              <a:latin typeface="Times New Roman" panose="02020603050405020304" pitchFamily="18" charset="0"/>
            </a:endParaRPr>
          </a:p>
        </p:txBody>
      </p:sp>
      <p:sp>
        <p:nvSpPr>
          <p:cNvPr id="48130" name="文本框 55300"/>
          <p:cNvSpPr txBox="1"/>
          <p:nvPr/>
        </p:nvSpPr>
        <p:spPr>
          <a:xfrm>
            <a:off x="228600" y="260350"/>
            <a:ext cx="5943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LABEL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31" name="组合 55301"/>
          <p:cNvGrpSpPr/>
          <p:nvPr/>
        </p:nvGrpSpPr>
        <p:grpSpPr>
          <a:xfrm>
            <a:off x="7086600" y="2241550"/>
            <a:ext cx="762000" cy="349250"/>
            <a:chOff x="4176" y="2352"/>
            <a:chExt cx="480" cy="220"/>
          </a:xfrm>
        </p:grpSpPr>
        <p:sp>
          <p:nvSpPr>
            <p:cNvPr id="48132" name="矩形 5530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3" name="文本框 55303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8134" name="组合 55304"/>
          <p:cNvGrpSpPr/>
          <p:nvPr/>
        </p:nvGrpSpPr>
        <p:grpSpPr>
          <a:xfrm>
            <a:off x="7086600" y="5289550"/>
            <a:ext cx="762000" cy="349250"/>
            <a:chOff x="4176" y="2352"/>
            <a:chExt cx="480" cy="220"/>
          </a:xfrm>
        </p:grpSpPr>
        <p:sp>
          <p:nvSpPr>
            <p:cNvPr id="48135" name="矩形 5530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文本框 55306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8137" name="直接连接符 55307"/>
          <p:cNvSpPr/>
          <p:nvPr/>
        </p:nvSpPr>
        <p:spPr>
          <a:xfrm>
            <a:off x="7848600" y="193675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8" name="直接连接符 55308"/>
          <p:cNvSpPr/>
          <p:nvPr/>
        </p:nvSpPr>
        <p:spPr>
          <a:xfrm>
            <a:off x="7086600" y="193675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9" name="直接连接符 55309"/>
          <p:cNvSpPr/>
          <p:nvPr/>
        </p:nvSpPr>
        <p:spPr>
          <a:xfrm>
            <a:off x="7086600" y="254635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40" name="文本框 55310"/>
          <p:cNvSpPr txBox="1"/>
          <p:nvPr/>
        </p:nvSpPr>
        <p:spPr>
          <a:xfrm>
            <a:off x="5410200" y="2165350"/>
            <a:ext cx="1828800" cy="482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BYTE_ARRAY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WORD_ARRAY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48141" name="文本框 55311"/>
          <p:cNvSpPr txBox="1"/>
          <p:nvPr/>
        </p:nvSpPr>
        <p:spPr>
          <a:xfrm>
            <a:off x="6248400" y="5289550"/>
            <a:ext cx="914400" cy="287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tos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48142" name="直接连接符 55312"/>
          <p:cNvSpPr/>
          <p:nvPr/>
        </p:nvSpPr>
        <p:spPr>
          <a:xfrm>
            <a:off x="7848600" y="254635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8143" name="组合 55313"/>
          <p:cNvGrpSpPr/>
          <p:nvPr/>
        </p:nvGrpSpPr>
        <p:grpSpPr>
          <a:xfrm>
            <a:off x="7086600" y="4984750"/>
            <a:ext cx="762000" cy="349250"/>
            <a:chOff x="4176" y="2352"/>
            <a:chExt cx="480" cy="220"/>
          </a:xfrm>
        </p:grpSpPr>
        <p:sp>
          <p:nvSpPr>
            <p:cNvPr id="48144" name="矩形 5531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文本框 55315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8146" name="组合 55316"/>
          <p:cNvGrpSpPr/>
          <p:nvPr/>
        </p:nvGrpSpPr>
        <p:grpSpPr>
          <a:xfrm>
            <a:off x="7086600" y="2546350"/>
            <a:ext cx="762000" cy="349250"/>
            <a:chOff x="4176" y="2352"/>
            <a:chExt cx="480" cy="220"/>
          </a:xfrm>
        </p:grpSpPr>
        <p:sp>
          <p:nvSpPr>
            <p:cNvPr id="48147" name="矩形 5531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文本框 55318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8149" name="右大括号 55319"/>
          <p:cNvSpPr/>
          <p:nvPr/>
        </p:nvSpPr>
        <p:spPr>
          <a:xfrm>
            <a:off x="8001000" y="3521075"/>
            <a:ext cx="228600" cy="488950"/>
          </a:xfrm>
          <a:prstGeom prst="rightBrace">
            <a:avLst>
              <a:gd name="adj1" fmla="val 17804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0" name="文本框 55320"/>
          <p:cNvSpPr txBox="1"/>
          <p:nvPr/>
        </p:nvSpPr>
        <p:spPr>
          <a:xfrm>
            <a:off x="8229600" y="361315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22" name="文本框 55321"/>
          <p:cNvSpPr txBox="1"/>
          <p:nvPr/>
        </p:nvSpPr>
        <p:spPr>
          <a:xfrm>
            <a:off x="7848600" y="5289550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0064H</a:t>
            </a:r>
          </a:p>
        </p:txBody>
      </p:sp>
      <p:sp>
        <p:nvSpPr>
          <p:cNvPr id="48152" name="文本框 55322"/>
          <p:cNvSpPr txBox="1"/>
          <p:nvPr/>
        </p:nvSpPr>
        <p:spPr>
          <a:xfrm>
            <a:off x="533400" y="869950"/>
            <a:ext cx="79248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同一个变量可以具有不同的类型属性，除了可以用</a:t>
            </a:r>
            <a:r>
              <a:rPr lang="en-US" altLang="zh-CN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来定义外，还可以用</a:t>
            </a:r>
            <a:r>
              <a:rPr lang="en-US" altLang="zh-CN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伪操作来定义</a:t>
            </a:r>
            <a:endParaRPr lang="zh-CN" altLang="en-US" sz="2400" b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53" name="文本框 55323"/>
          <p:cNvSpPr txBox="1"/>
          <p:nvPr/>
        </p:nvSpPr>
        <p:spPr>
          <a:xfrm>
            <a:off x="381000" y="2012950"/>
            <a:ext cx="5199063" cy="1370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符号名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其中：常用的类型有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BYTE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56323"/>
          <p:cNvSpPr txBox="1"/>
          <p:nvPr/>
        </p:nvSpPr>
        <p:spPr>
          <a:xfrm>
            <a:off x="611188" y="1268413"/>
            <a:ext cx="8001000" cy="4960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等价语句的一般使用格式如下：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符号名　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表达式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作用是左边的符号名代表右边的表达式。</a:t>
            </a: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等价语句不会给符号名分配存储空间，符号名不能与其它符号同名，也不能被重新定义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   </a:t>
            </a:r>
            <a:r>
              <a: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ALPHA   EQU  9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BETA    EQU  ALPHA+18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      EQU  [BP+8]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矩形 56324"/>
          <p:cNvSpPr/>
          <p:nvPr/>
        </p:nvSpPr>
        <p:spPr>
          <a:xfrm>
            <a:off x="323850" y="476250"/>
            <a:ext cx="36639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表达式赋值伪操作：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文本框 57347"/>
          <p:cNvSpPr txBox="1"/>
          <p:nvPr/>
        </p:nvSpPr>
        <p:spPr>
          <a:xfrm>
            <a:off x="0" y="333375"/>
            <a:ext cx="9144000" cy="6323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汇编语言提供了用等号 </a:t>
            </a:r>
            <a:r>
              <a:rPr lang="zh-CN" altLang="en-US" sz="24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sz="24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=”</a:t>
            </a: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来定义符号常数的方法，即可用符号名代表一个常数。其一般格式如下：</a:t>
            </a:r>
            <a:endParaRPr lang="zh-CN" altLang="en-US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符号名＝数值表达式</a:t>
            </a:r>
            <a:endParaRPr lang="zh-CN" altLang="en-US" sz="24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数值表达式在汇编时应该可以计算出数值，它不能含有向前引用的符号名称。</a:t>
            </a:r>
            <a:r>
              <a:rPr lang="zh-CN" altLang="en-US" sz="24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用等号语句定义的符号可以被重复定义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 = 10 + 200 * 5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;ABC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1010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ABC1 = 5 * ABC + 21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;ABC1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5071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 = 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;COUNT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 = 2*COUNT + 1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;COUNT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 = 7</a:t>
            </a:r>
            <a:endParaRPr lang="en-US" altLang="zh-CN" sz="2000" b="1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 = EMP+1</a:t>
            </a:r>
            <a:endParaRPr lang="en-US" altLang="zh-CN" sz="2000" b="1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矩形 58371"/>
          <p:cNvSpPr/>
          <p:nvPr/>
        </p:nvSpPr>
        <p:spPr>
          <a:xfrm>
            <a:off x="228600" y="381000"/>
            <a:ext cx="473551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地址计数器与对准伪操作：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1202" name="矩形 58372"/>
          <p:cNvSpPr/>
          <p:nvPr/>
        </p:nvSpPr>
        <p:spPr>
          <a:xfrm>
            <a:off x="304800" y="990600"/>
            <a:ext cx="7696200" cy="29035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地址计数器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保存当前正在汇编的指令的地址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ORG  $+8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跳过</a:t>
            </a:r>
            <a:r>
              <a:rPr lang="en-US" altLang="zh-CN" sz="2000" b="0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个字节的存储区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JNE  $+6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转向地址是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JNE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的首址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+6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JMP  $+2       </a:t>
            </a:r>
            <a:r>
              <a:rPr lang="en-US" altLang="zh-CN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转向下一条指令</a:t>
            </a:r>
          </a:p>
          <a:p>
            <a:pPr eaLnBrk="0" hangingPunct="0">
              <a:lnSpc>
                <a:spcPct val="120000"/>
              </a:lnSpc>
            </a:pP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用在伪操作的参数字段：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表示地址计数器的当前值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  <p:sp>
        <p:nvSpPr>
          <p:cNvPr id="51203" name="矩形 58373"/>
          <p:cNvSpPr/>
          <p:nvPr/>
        </p:nvSpPr>
        <p:spPr>
          <a:xfrm>
            <a:off x="1447800" y="4419600"/>
            <a:ext cx="4117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   DW   1, 2 , $+4 , 3 , 4 , $+4</a:t>
            </a:r>
          </a:p>
        </p:txBody>
      </p:sp>
      <p:grpSp>
        <p:nvGrpSpPr>
          <p:cNvPr id="51204" name="组合 58374"/>
          <p:cNvGrpSpPr/>
          <p:nvPr/>
        </p:nvGrpSpPr>
        <p:grpSpPr>
          <a:xfrm>
            <a:off x="7010400" y="5927725"/>
            <a:ext cx="762000" cy="349250"/>
            <a:chOff x="4176" y="2352"/>
            <a:chExt cx="480" cy="242"/>
          </a:xfrm>
        </p:grpSpPr>
        <p:sp>
          <p:nvSpPr>
            <p:cNvPr id="51205" name="矩形 5837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文本框 58376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07" name="组合 58377"/>
          <p:cNvGrpSpPr/>
          <p:nvPr/>
        </p:nvGrpSpPr>
        <p:grpSpPr>
          <a:xfrm>
            <a:off x="7010400" y="2895600"/>
            <a:ext cx="762000" cy="349250"/>
            <a:chOff x="4176" y="2352"/>
            <a:chExt cx="480" cy="241"/>
          </a:xfrm>
        </p:grpSpPr>
        <p:sp>
          <p:nvSpPr>
            <p:cNvPr id="51208" name="矩形 5837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文本框 58379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01H</a:t>
              </a:r>
            </a:p>
          </p:txBody>
        </p:sp>
      </p:grpSp>
      <p:grpSp>
        <p:nvGrpSpPr>
          <p:cNvPr id="51210" name="组合 58380"/>
          <p:cNvGrpSpPr/>
          <p:nvPr/>
        </p:nvGrpSpPr>
        <p:grpSpPr>
          <a:xfrm>
            <a:off x="7010400" y="3173413"/>
            <a:ext cx="762000" cy="349250"/>
            <a:chOff x="4176" y="2352"/>
            <a:chExt cx="480" cy="241"/>
          </a:xfrm>
        </p:grpSpPr>
        <p:sp>
          <p:nvSpPr>
            <p:cNvPr id="51211" name="矩形 58381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文本框 58382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13" name="组合 58383"/>
          <p:cNvGrpSpPr/>
          <p:nvPr/>
        </p:nvGrpSpPr>
        <p:grpSpPr>
          <a:xfrm>
            <a:off x="7010400" y="3429000"/>
            <a:ext cx="762000" cy="349250"/>
            <a:chOff x="4176" y="2351"/>
            <a:chExt cx="480" cy="241"/>
          </a:xfrm>
        </p:grpSpPr>
        <p:sp>
          <p:nvSpPr>
            <p:cNvPr id="51214" name="矩形 5838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文本框 58385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accent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 02H</a:t>
              </a:r>
            </a:p>
          </p:txBody>
        </p:sp>
      </p:grpSp>
      <p:grpSp>
        <p:nvGrpSpPr>
          <p:cNvPr id="51216" name="组合 58386"/>
          <p:cNvGrpSpPr/>
          <p:nvPr/>
        </p:nvGrpSpPr>
        <p:grpSpPr>
          <a:xfrm>
            <a:off x="7010400" y="3730625"/>
            <a:ext cx="762000" cy="349250"/>
            <a:chOff x="4176" y="2352"/>
            <a:chExt cx="480" cy="242"/>
          </a:xfrm>
        </p:grpSpPr>
        <p:sp>
          <p:nvSpPr>
            <p:cNvPr id="51217" name="矩形 5838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文本框 58388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51219" name="组合 58389"/>
          <p:cNvGrpSpPr/>
          <p:nvPr/>
        </p:nvGrpSpPr>
        <p:grpSpPr>
          <a:xfrm>
            <a:off x="7010400" y="4008438"/>
            <a:ext cx="762000" cy="349250"/>
            <a:chOff x="4176" y="2352"/>
            <a:chExt cx="480" cy="242"/>
          </a:xfrm>
        </p:grpSpPr>
        <p:sp>
          <p:nvSpPr>
            <p:cNvPr id="51220" name="矩形 58390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文本框 58391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7CH</a:t>
              </a:r>
            </a:p>
          </p:txBody>
        </p:sp>
      </p:grpSp>
      <p:grpSp>
        <p:nvGrpSpPr>
          <p:cNvPr id="51222" name="组合 58392"/>
          <p:cNvGrpSpPr/>
          <p:nvPr/>
        </p:nvGrpSpPr>
        <p:grpSpPr>
          <a:xfrm>
            <a:off x="7010400" y="4286250"/>
            <a:ext cx="762000" cy="349250"/>
            <a:chOff x="4176" y="2352"/>
            <a:chExt cx="480" cy="241"/>
          </a:xfrm>
        </p:grpSpPr>
        <p:sp>
          <p:nvSpPr>
            <p:cNvPr id="51223" name="矩形 5839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文本框 58394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25" name="组合 58395"/>
          <p:cNvGrpSpPr/>
          <p:nvPr/>
        </p:nvGrpSpPr>
        <p:grpSpPr>
          <a:xfrm>
            <a:off x="7010400" y="4564063"/>
            <a:ext cx="762000" cy="349250"/>
            <a:chOff x="4176" y="2352"/>
            <a:chExt cx="480" cy="241"/>
          </a:xfrm>
        </p:grpSpPr>
        <p:sp>
          <p:nvSpPr>
            <p:cNvPr id="51226" name="矩形 5839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文本框 5839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solidFill>
                    <a:schemeClr val="accent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03H</a:t>
              </a:r>
            </a:p>
          </p:txBody>
        </p:sp>
      </p:grpSp>
      <p:grpSp>
        <p:nvGrpSpPr>
          <p:cNvPr id="51228" name="组合 58398"/>
          <p:cNvGrpSpPr/>
          <p:nvPr/>
        </p:nvGrpSpPr>
        <p:grpSpPr>
          <a:xfrm>
            <a:off x="7010400" y="4841875"/>
            <a:ext cx="762000" cy="349250"/>
            <a:chOff x="4176" y="2352"/>
            <a:chExt cx="480" cy="241"/>
          </a:xfrm>
        </p:grpSpPr>
        <p:sp>
          <p:nvSpPr>
            <p:cNvPr id="51229" name="矩形 5839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文本框 58400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31" name="组合 58401"/>
          <p:cNvGrpSpPr/>
          <p:nvPr/>
        </p:nvGrpSpPr>
        <p:grpSpPr>
          <a:xfrm>
            <a:off x="7010400" y="5119688"/>
            <a:ext cx="762000" cy="350837"/>
            <a:chOff x="4176" y="2352"/>
            <a:chExt cx="480" cy="242"/>
          </a:xfrm>
        </p:grpSpPr>
        <p:sp>
          <p:nvSpPr>
            <p:cNvPr id="51232" name="矩形 5840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文本框 58403"/>
            <p:cNvSpPr txBox="1"/>
            <p:nvPr/>
          </p:nvSpPr>
          <p:spPr>
            <a:xfrm>
              <a:off x="4176" y="2353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04H</a:t>
              </a:r>
            </a:p>
          </p:txBody>
        </p:sp>
      </p:grpSp>
      <p:grpSp>
        <p:nvGrpSpPr>
          <p:cNvPr id="51234" name="组合 58404"/>
          <p:cNvGrpSpPr/>
          <p:nvPr/>
        </p:nvGrpSpPr>
        <p:grpSpPr>
          <a:xfrm>
            <a:off x="7010400" y="5395913"/>
            <a:ext cx="762000" cy="349250"/>
            <a:chOff x="4176" y="2351"/>
            <a:chExt cx="480" cy="241"/>
          </a:xfrm>
        </p:grpSpPr>
        <p:sp>
          <p:nvSpPr>
            <p:cNvPr id="51235" name="矩形 5840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文本框 58406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51237" name="组合 58407"/>
          <p:cNvGrpSpPr/>
          <p:nvPr/>
        </p:nvGrpSpPr>
        <p:grpSpPr>
          <a:xfrm>
            <a:off x="7010400" y="5675313"/>
            <a:ext cx="762000" cy="349250"/>
            <a:chOff x="4176" y="2352"/>
            <a:chExt cx="480" cy="241"/>
          </a:xfrm>
        </p:grpSpPr>
        <p:sp>
          <p:nvSpPr>
            <p:cNvPr id="51238" name="矩形 5840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文本框 58409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82H</a:t>
              </a:r>
            </a:p>
          </p:txBody>
        </p:sp>
      </p:grpSp>
      <p:sp>
        <p:nvSpPr>
          <p:cNvPr id="51240" name="直接连接符 58410"/>
          <p:cNvSpPr/>
          <p:nvPr/>
        </p:nvSpPr>
        <p:spPr>
          <a:xfrm>
            <a:off x="7772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1" name="直接连接符 58411"/>
          <p:cNvSpPr/>
          <p:nvPr/>
        </p:nvSpPr>
        <p:spPr>
          <a:xfrm>
            <a:off x="7010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2" name="直接连接符 58412"/>
          <p:cNvSpPr/>
          <p:nvPr/>
        </p:nvSpPr>
        <p:spPr>
          <a:xfrm>
            <a:off x="7772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3" name="直接连接符 58413"/>
          <p:cNvSpPr/>
          <p:nvPr/>
        </p:nvSpPr>
        <p:spPr>
          <a:xfrm>
            <a:off x="7010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4" name="文本框 58414"/>
          <p:cNvSpPr txBox="1"/>
          <p:nvPr/>
        </p:nvSpPr>
        <p:spPr>
          <a:xfrm>
            <a:off x="5486400" y="2868613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1245" name="文本框 58415"/>
          <p:cNvSpPr txBox="1"/>
          <p:nvPr/>
        </p:nvSpPr>
        <p:spPr>
          <a:xfrm>
            <a:off x="5486400" y="398145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1246" name="文本框 58416"/>
          <p:cNvSpPr txBox="1"/>
          <p:nvPr/>
        </p:nvSpPr>
        <p:spPr>
          <a:xfrm>
            <a:off x="7772400" y="56388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007E</a:t>
            </a:r>
          </a:p>
        </p:txBody>
      </p:sp>
      <p:sp>
        <p:nvSpPr>
          <p:cNvPr id="51247" name="文本框 58417"/>
          <p:cNvSpPr txBox="1"/>
          <p:nvPr/>
        </p:nvSpPr>
        <p:spPr>
          <a:xfrm>
            <a:off x="7772400" y="3962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51248" name="文本框 58418"/>
          <p:cNvSpPr txBox="1"/>
          <p:nvPr/>
        </p:nvSpPr>
        <p:spPr>
          <a:xfrm>
            <a:off x="7772400" y="2819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0074</a:t>
            </a:r>
          </a:p>
        </p:txBody>
      </p:sp>
      <p:sp>
        <p:nvSpPr>
          <p:cNvPr id="51249" name="文本框 58419"/>
          <p:cNvSpPr txBox="1"/>
          <p:nvPr/>
        </p:nvSpPr>
        <p:spPr>
          <a:xfrm>
            <a:off x="7772400" y="34290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0076</a:t>
            </a:r>
          </a:p>
        </p:txBody>
      </p:sp>
      <p:sp>
        <p:nvSpPr>
          <p:cNvPr id="51250" name="文本框 58420"/>
          <p:cNvSpPr txBox="1"/>
          <p:nvPr/>
        </p:nvSpPr>
        <p:spPr>
          <a:xfrm>
            <a:off x="7772400" y="45720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007A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5121"/>
          <p:cNvSpPr txBox="1"/>
          <p:nvPr/>
        </p:nvSpPr>
        <p:spPr>
          <a:xfrm>
            <a:off x="1524000" y="304800"/>
            <a:ext cx="5715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运行汇编语言程序</a:t>
            </a:r>
          </a:p>
        </p:txBody>
      </p:sp>
      <p:sp>
        <p:nvSpPr>
          <p:cNvPr id="6146" name="文本框 5122"/>
          <p:cNvSpPr txBox="1"/>
          <p:nvPr/>
        </p:nvSpPr>
        <p:spPr>
          <a:xfrm>
            <a:off x="1447800" y="838200"/>
            <a:ext cx="5181600" cy="57292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EDIT  MYFILE . ASM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MASM  MYFILE . ASM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Microsoft (R) Macro Assembler Version 5.10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Copyright (C) Microsoft Corp 1981,1988.All rights reserved.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Object filename [MYFILE.OBJ]: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Source listing  [NUL.LST]: MYFILE.LST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Cross-reference [NUL.CRF]: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47962 + 413345Bytes symbol space free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Warning Errors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Severe  Errors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LINK  MYFILE . OBJ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Microsoft (R) Overlay Linker  Version 3.64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Copyright (C) Microsoft Corp 1983-1988. All rights reserved.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Run File [MYFILE.EXE]: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List File [NUL.MAP]:</a:t>
            </a:r>
            <a:r>
              <a:rPr lang="en-US" altLang="zh-CN" sz="14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Libraries [.LIB]: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LINK : warning L4021: no stack segment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MYFILE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7" name="直接连接符 5123"/>
          <p:cNvSpPr/>
          <p:nvPr/>
        </p:nvSpPr>
        <p:spPr>
          <a:xfrm flipH="1">
            <a:off x="3581400" y="9144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48" name="直接连接符 5124"/>
          <p:cNvSpPr/>
          <p:nvPr/>
        </p:nvSpPr>
        <p:spPr>
          <a:xfrm flipH="1">
            <a:off x="3657600" y="12192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49" name="直接连接符 5125"/>
          <p:cNvSpPr/>
          <p:nvPr/>
        </p:nvSpPr>
        <p:spPr>
          <a:xfrm flipH="1">
            <a:off x="4419600" y="22098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0" name="直接连接符 5126"/>
          <p:cNvSpPr/>
          <p:nvPr/>
        </p:nvSpPr>
        <p:spPr>
          <a:xfrm flipH="1">
            <a:off x="5029200" y="25146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1" name="直接连接符 5127"/>
          <p:cNvSpPr/>
          <p:nvPr/>
        </p:nvSpPr>
        <p:spPr>
          <a:xfrm flipH="1">
            <a:off x="4114800" y="2819400"/>
            <a:ext cx="1524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2" name="直接连接符 5128"/>
          <p:cNvSpPr/>
          <p:nvPr/>
        </p:nvSpPr>
        <p:spPr>
          <a:xfrm flipH="1">
            <a:off x="3810000" y="51054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3" name="直接连接符 5129"/>
          <p:cNvSpPr/>
          <p:nvPr/>
        </p:nvSpPr>
        <p:spPr>
          <a:xfrm flipH="1">
            <a:off x="3505200" y="54102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4" name="直接连接符 5130"/>
          <p:cNvSpPr/>
          <p:nvPr/>
        </p:nvSpPr>
        <p:spPr>
          <a:xfrm flipH="1">
            <a:off x="3124200" y="57150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5" name="直接连接符 5131"/>
          <p:cNvSpPr/>
          <p:nvPr/>
        </p:nvSpPr>
        <p:spPr>
          <a:xfrm flipH="1">
            <a:off x="2743200" y="63246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6" name="直接连接符 5132"/>
          <p:cNvSpPr/>
          <p:nvPr/>
        </p:nvSpPr>
        <p:spPr>
          <a:xfrm flipH="1">
            <a:off x="3581400" y="41148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矩形 59395"/>
          <p:cNvSpPr/>
          <p:nvPr/>
        </p:nvSpPr>
        <p:spPr>
          <a:xfrm>
            <a:off x="228600" y="533400"/>
            <a:ext cx="5562600" cy="2654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地址计数器 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 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保存当前正在汇编的指令的地址。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 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    DW   1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$+4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$+4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又假定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分配的偏移地址为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0074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则存储区分配情况如图所示。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直接连接符 59396"/>
          <p:cNvSpPr/>
          <p:nvPr/>
        </p:nvSpPr>
        <p:spPr>
          <a:xfrm>
            <a:off x="6324600" y="2438400"/>
            <a:ext cx="0" cy="3886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7" name="直接连接符 59397"/>
          <p:cNvSpPr/>
          <p:nvPr/>
        </p:nvSpPr>
        <p:spPr>
          <a:xfrm>
            <a:off x="7848600" y="2438400"/>
            <a:ext cx="0" cy="3886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8" name="矩形 59398"/>
          <p:cNvSpPr/>
          <p:nvPr/>
        </p:nvSpPr>
        <p:spPr>
          <a:xfrm>
            <a:off x="6324600" y="2819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29" name="矩形 59399"/>
          <p:cNvSpPr/>
          <p:nvPr/>
        </p:nvSpPr>
        <p:spPr>
          <a:xfrm>
            <a:off x="6324600" y="31242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0 2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矩形 59400"/>
          <p:cNvSpPr/>
          <p:nvPr/>
        </p:nvSpPr>
        <p:spPr>
          <a:xfrm>
            <a:off x="6324600" y="34290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31" name="矩形 59401"/>
          <p:cNvSpPr/>
          <p:nvPr/>
        </p:nvSpPr>
        <p:spPr>
          <a:xfrm>
            <a:off x="6324600" y="37338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C</a:t>
            </a:r>
          </a:p>
        </p:txBody>
      </p:sp>
      <p:sp>
        <p:nvSpPr>
          <p:cNvPr id="52232" name="矩形 59402"/>
          <p:cNvSpPr/>
          <p:nvPr/>
        </p:nvSpPr>
        <p:spPr>
          <a:xfrm>
            <a:off x="6324600" y="4038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33" name="矩形 59403"/>
          <p:cNvSpPr/>
          <p:nvPr/>
        </p:nvSpPr>
        <p:spPr>
          <a:xfrm>
            <a:off x="6324600" y="4343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0 3</a:t>
            </a:r>
          </a:p>
        </p:txBody>
      </p:sp>
      <p:sp>
        <p:nvSpPr>
          <p:cNvPr id="52234" name="矩形 59404"/>
          <p:cNvSpPr/>
          <p:nvPr/>
        </p:nvSpPr>
        <p:spPr>
          <a:xfrm>
            <a:off x="6324600" y="46482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5" name="矩形 59405"/>
          <p:cNvSpPr/>
          <p:nvPr/>
        </p:nvSpPr>
        <p:spPr>
          <a:xfrm>
            <a:off x="6324600" y="49530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0 4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6" name="矩形 59406"/>
          <p:cNvSpPr/>
          <p:nvPr/>
        </p:nvSpPr>
        <p:spPr>
          <a:xfrm>
            <a:off x="6324600" y="2514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</a:p>
        </p:txBody>
      </p:sp>
      <p:sp>
        <p:nvSpPr>
          <p:cNvPr id="52237" name="文本框 59407"/>
          <p:cNvSpPr txBox="1"/>
          <p:nvPr/>
        </p:nvSpPr>
        <p:spPr>
          <a:xfrm>
            <a:off x="5029200" y="25146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ARRAY→</a:t>
            </a:r>
          </a:p>
        </p:txBody>
      </p:sp>
      <p:sp>
        <p:nvSpPr>
          <p:cNvPr id="52238" name="文本框 59408"/>
          <p:cNvSpPr txBox="1"/>
          <p:nvPr/>
        </p:nvSpPr>
        <p:spPr>
          <a:xfrm>
            <a:off x="7848600" y="24384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0074</a:t>
            </a:r>
          </a:p>
        </p:txBody>
      </p:sp>
      <p:sp>
        <p:nvSpPr>
          <p:cNvPr id="52239" name="矩形 59409"/>
          <p:cNvSpPr/>
          <p:nvPr/>
        </p:nvSpPr>
        <p:spPr>
          <a:xfrm>
            <a:off x="6324600" y="52578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40" name="矩形 59410"/>
          <p:cNvSpPr/>
          <p:nvPr/>
        </p:nvSpPr>
        <p:spPr>
          <a:xfrm>
            <a:off x="6324600" y="5562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8 2</a:t>
            </a:r>
          </a:p>
        </p:txBody>
      </p:sp>
      <p:sp>
        <p:nvSpPr>
          <p:cNvPr id="52241" name="矩形 59411"/>
          <p:cNvSpPr/>
          <p:nvPr/>
        </p:nvSpPr>
        <p:spPr>
          <a:xfrm>
            <a:off x="6324600" y="5867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42" name="文本框 59412"/>
          <p:cNvSpPr txBox="1"/>
          <p:nvPr/>
        </p:nvSpPr>
        <p:spPr>
          <a:xfrm>
            <a:off x="7848600" y="37338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52243" name="文本框 59413"/>
          <p:cNvSpPr txBox="1"/>
          <p:nvPr/>
        </p:nvSpPr>
        <p:spPr>
          <a:xfrm>
            <a:off x="7848600" y="54864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007E</a:t>
            </a:r>
          </a:p>
        </p:txBody>
      </p:sp>
      <p:grpSp>
        <p:nvGrpSpPr>
          <p:cNvPr id="52244" name="组合 59414"/>
          <p:cNvGrpSpPr/>
          <p:nvPr/>
        </p:nvGrpSpPr>
        <p:grpSpPr>
          <a:xfrm>
            <a:off x="4419600" y="3124200"/>
            <a:ext cx="1905000" cy="914400"/>
            <a:chOff x="2976" y="2304"/>
            <a:chExt cx="1200" cy="576"/>
          </a:xfrm>
        </p:grpSpPr>
        <p:sp>
          <p:nvSpPr>
            <p:cNvPr id="52245" name="矩形 59415"/>
            <p:cNvSpPr/>
            <p:nvPr/>
          </p:nvSpPr>
          <p:spPr>
            <a:xfrm>
              <a:off x="2976" y="2304"/>
              <a:ext cx="1104" cy="28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0078+4=007C</a:t>
              </a:r>
            </a:p>
          </p:txBody>
        </p:sp>
        <p:sp>
          <p:nvSpPr>
            <p:cNvPr id="52246" name="任意多边形 59416"/>
            <p:cNvSpPr/>
            <p:nvPr/>
          </p:nvSpPr>
          <p:spPr>
            <a:xfrm flipV="1">
              <a:off x="3504" y="2640"/>
              <a:ext cx="672" cy="240"/>
            </a:xfrm>
            <a:custGeom>
              <a:avLst/>
              <a:gdLst/>
              <a:ahLst/>
              <a:cxnLst>
                <a:cxn ang="270">
                  <a:pos x="15126" y="0"/>
                </a:cxn>
                <a:cxn ang="90">
                  <a:pos x="15126" y="12158"/>
                </a:cxn>
                <a:cxn ang="90">
                  <a:pos x="3237" y="21600"/>
                </a:cxn>
                <a:cxn ang="0">
                  <a:pos x="21600" y="6079"/>
                </a:cxn>
              </a:cxnLst>
              <a:rect l="0" t="0" r="0" b="0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47" name="组合 59417"/>
          <p:cNvGrpSpPr/>
          <p:nvPr/>
        </p:nvGrpSpPr>
        <p:grpSpPr>
          <a:xfrm>
            <a:off x="4419600" y="4876800"/>
            <a:ext cx="1905000" cy="914400"/>
            <a:chOff x="2976" y="2304"/>
            <a:chExt cx="1200" cy="576"/>
          </a:xfrm>
        </p:grpSpPr>
        <p:sp>
          <p:nvSpPr>
            <p:cNvPr id="52248" name="矩形 59418"/>
            <p:cNvSpPr/>
            <p:nvPr/>
          </p:nvSpPr>
          <p:spPr>
            <a:xfrm>
              <a:off x="2976" y="2304"/>
              <a:ext cx="1104" cy="28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007E+4=0082</a:t>
              </a:r>
            </a:p>
          </p:txBody>
        </p:sp>
        <p:sp>
          <p:nvSpPr>
            <p:cNvPr id="52249" name="任意多边形 59419"/>
            <p:cNvSpPr/>
            <p:nvPr/>
          </p:nvSpPr>
          <p:spPr>
            <a:xfrm flipV="1">
              <a:off x="3504" y="2640"/>
              <a:ext cx="672" cy="240"/>
            </a:xfrm>
            <a:custGeom>
              <a:avLst/>
              <a:gdLst/>
              <a:ahLst/>
              <a:cxnLst>
                <a:cxn ang="270">
                  <a:pos x="15126" y="0"/>
                </a:cxn>
                <a:cxn ang="90">
                  <a:pos x="15126" y="12158"/>
                </a:cxn>
                <a:cxn ang="90">
                  <a:pos x="3237" y="21600"/>
                </a:cxn>
                <a:cxn ang="0">
                  <a:pos x="21600" y="6079"/>
                </a:cxn>
              </a:cxnLst>
              <a:rect l="0" t="0" r="0" b="0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60419"/>
          <p:cNvSpPr txBox="1"/>
          <p:nvPr/>
        </p:nvSpPr>
        <p:spPr>
          <a:xfrm>
            <a:off x="1905000" y="1704975"/>
            <a:ext cx="6705600" cy="3689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       SEG1    SEGMENT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   10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VAR1  DW  1234H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   20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VAR2  DW  5678H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ORG   $+8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VAR3  DW  1357H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SEG1    ENDS</a:t>
            </a:r>
          </a:p>
          <a:p>
            <a:pPr lvl="2" indent="0"/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/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  LABEL  BYTE</a:t>
            </a:r>
          </a:p>
          <a:p>
            <a:pPr lvl="2" indent="0"/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ORG    $+8</a:t>
            </a:r>
          </a:p>
          <a:p>
            <a:pPr lvl="2" indent="0"/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8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  DB  8 DUP (?)</a:t>
            </a:r>
          </a:p>
        </p:txBody>
      </p:sp>
      <p:sp>
        <p:nvSpPr>
          <p:cNvPr id="53250" name="矩形 60420"/>
          <p:cNvSpPr/>
          <p:nvPr/>
        </p:nvSpPr>
        <p:spPr>
          <a:xfrm>
            <a:off x="2590800" y="4213225"/>
            <a:ext cx="3276600" cy="4699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矩形 60421"/>
          <p:cNvSpPr/>
          <p:nvPr/>
        </p:nvSpPr>
        <p:spPr>
          <a:xfrm>
            <a:off x="3657600" y="4975225"/>
            <a:ext cx="3581400" cy="4699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矩形 60422"/>
          <p:cNvSpPr/>
          <p:nvPr/>
        </p:nvSpPr>
        <p:spPr>
          <a:xfrm>
            <a:off x="2057400" y="5514975"/>
            <a:ext cx="4572000" cy="762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  ORG  100H</a:t>
            </a:r>
          </a:p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START:  ……</a:t>
            </a:r>
          </a:p>
        </p:txBody>
      </p:sp>
      <p:sp>
        <p:nvSpPr>
          <p:cNvPr id="53253" name="矩形 60423"/>
          <p:cNvSpPr/>
          <p:nvPr/>
        </p:nvSpPr>
        <p:spPr>
          <a:xfrm>
            <a:off x="3860800" y="5657850"/>
            <a:ext cx="203200" cy="47625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文本框 60424"/>
          <p:cNvSpPr txBox="1"/>
          <p:nvPr/>
        </p:nvSpPr>
        <p:spPr>
          <a:xfrm>
            <a:off x="381000" y="333375"/>
            <a:ext cx="7924800" cy="1431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ORG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伪指令的作用是：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告诉汇编程序，本伪指令下面的内存变量从该“数值表达式”所指定的地址开始分配。</a:t>
            </a: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矩形 61443"/>
          <p:cNvSpPr/>
          <p:nvPr/>
        </p:nvSpPr>
        <p:spPr>
          <a:xfrm>
            <a:off x="457200" y="404813"/>
            <a:ext cx="4648200" cy="47894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ORG 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数值表达式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伪指令的作用是：告诉汇编程序，本伪指令下面的内存变量从该“数值表达式”所指定的地址开始分配。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SEGMENT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ORG  10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VECT1   DW  47A5H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ORG  20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VECT2   DW  0C596H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DATA     ENDS               </a:t>
            </a:r>
          </a:p>
        </p:txBody>
      </p:sp>
      <p:sp>
        <p:nvSpPr>
          <p:cNvPr id="54274" name="直接连接符 61444"/>
          <p:cNvSpPr/>
          <p:nvPr/>
        </p:nvSpPr>
        <p:spPr>
          <a:xfrm>
            <a:off x="6553200" y="1395413"/>
            <a:ext cx="0" cy="45720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5" name="直接连接符 61445"/>
          <p:cNvSpPr/>
          <p:nvPr/>
        </p:nvSpPr>
        <p:spPr>
          <a:xfrm>
            <a:off x="8077200" y="1395413"/>
            <a:ext cx="0" cy="45720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6" name="矩形 61446"/>
          <p:cNvSpPr/>
          <p:nvPr/>
        </p:nvSpPr>
        <p:spPr>
          <a:xfrm>
            <a:off x="6553200" y="1776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矩形 61447"/>
          <p:cNvSpPr/>
          <p:nvPr/>
        </p:nvSpPr>
        <p:spPr>
          <a:xfrm>
            <a:off x="6553200" y="2081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5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矩形 61448"/>
          <p:cNvSpPr/>
          <p:nvPr/>
        </p:nvSpPr>
        <p:spPr>
          <a:xfrm>
            <a:off x="6553200" y="2386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4 7</a:t>
            </a:r>
          </a:p>
        </p:txBody>
      </p:sp>
      <p:sp>
        <p:nvSpPr>
          <p:cNvPr id="54279" name="矩形 61449"/>
          <p:cNvSpPr/>
          <p:nvPr/>
        </p:nvSpPr>
        <p:spPr>
          <a:xfrm>
            <a:off x="6553200" y="26908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0" name="矩形 61450"/>
          <p:cNvSpPr/>
          <p:nvPr/>
        </p:nvSpPr>
        <p:spPr>
          <a:xfrm>
            <a:off x="6553200" y="2995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矩形 61451"/>
          <p:cNvSpPr/>
          <p:nvPr/>
        </p:nvSpPr>
        <p:spPr>
          <a:xfrm>
            <a:off x="6553200" y="3300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矩形 61452"/>
          <p:cNvSpPr/>
          <p:nvPr/>
        </p:nvSpPr>
        <p:spPr>
          <a:xfrm>
            <a:off x="6553200" y="3605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矩形 61453"/>
          <p:cNvSpPr/>
          <p:nvPr/>
        </p:nvSpPr>
        <p:spPr>
          <a:xfrm>
            <a:off x="6553200" y="3910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4" name="矩形 61454"/>
          <p:cNvSpPr/>
          <p:nvPr/>
        </p:nvSpPr>
        <p:spPr>
          <a:xfrm>
            <a:off x="6553200" y="1471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5" name="文本框 61455"/>
          <p:cNvSpPr txBox="1"/>
          <p:nvPr/>
        </p:nvSpPr>
        <p:spPr>
          <a:xfrm>
            <a:off x="5410200" y="2081213"/>
            <a:ext cx="1371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VECT1→</a:t>
            </a:r>
          </a:p>
        </p:txBody>
      </p:sp>
      <p:sp>
        <p:nvSpPr>
          <p:cNvPr id="54286" name="文本框 61456"/>
          <p:cNvSpPr txBox="1"/>
          <p:nvPr/>
        </p:nvSpPr>
        <p:spPr>
          <a:xfrm>
            <a:off x="8077200" y="2081213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0AH</a:t>
            </a:r>
          </a:p>
        </p:txBody>
      </p:sp>
      <p:sp>
        <p:nvSpPr>
          <p:cNvPr id="54287" name="矩形 61457"/>
          <p:cNvSpPr/>
          <p:nvPr/>
        </p:nvSpPr>
        <p:spPr>
          <a:xfrm>
            <a:off x="6553200" y="42148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8" name="矩形 61458"/>
          <p:cNvSpPr/>
          <p:nvPr/>
        </p:nvSpPr>
        <p:spPr>
          <a:xfrm>
            <a:off x="6553200" y="4519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9" name="矩形 61459"/>
          <p:cNvSpPr/>
          <p:nvPr/>
        </p:nvSpPr>
        <p:spPr>
          <a:xfrm>
            <a:off x="6553200" y="4824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90" name="文本框 61460"/>
          <p:cNvSpPr txBox="1"/>
          <p:nvPr/>
        </p:nvSpPr>
        <p:spPr>
          <a:xfrm>
            <a:off x="8077200" y="5053013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14H</a:t>
            </a:r>
          </a:p>
        </p:txBody>
      </p:sp>
      <p:sp>
        <p:nvSpPr>
          <p:cNvPr id="54291" name="矩形 61461"/>
          <p:cNvSpPr/>
          <p:nvPr/>
        </p:nvSpPr>
        <p:spPr>
          <a:xfrm>
            <a:off x="6553200" y="5129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9 6</a:t>
            </a:r>
          </a:p>
        </p:txBody>
      </p:sp>
      <p:sp>
        <p:nvSpPr>
          <p:cNvPr id="54292" name="矩形 61462"/>
          <p:cNvSpPr/>
          <p:nvPr/>
        </p:nvSpPr>
        <p:spPr>
          <a:xfrm>
            <a:off x="6553200" y="5434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5</a:t>
            </a:r>
          </a:p>
        </p:txBody>
      </p:sp>
      <p:sp>
        <p:nvSpPr>
          <p:cNvPr id="54293" name="文本框 61463"/>
          <p:cNvSpPr txBox="1"/>
          <p:nvPr/>
        </p:nvSpPr>
        <p:spPr>
          <a:xfrm>
            <a:off x="5410200" y="5129213"/>
            <a:ext cx="1371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VECT2→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62467"/>
          <p:cNvSpPr txBox="1"/>
          <p:nvPr/>
        </p:nvSpPr>
        <p:spPr>
          <a:xfrm>
            <a:off x="1600200" y="4740275"/>
            <a:ext cx="5638800" cy="4937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  DW  2  DUP  (?)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5298" name="文本框 62468"/>
          <p:cNvSpPr txBox="1"/>
          <p:nvPr/>
        </p:nvSpPr>
        <p:spPr>
          <a:xfrm>
            <a:off x="1981200" y="3657600"/>
            <a:ext cx="5334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A  DB  ‘morning’ </a:t>
            </a:r>
          </a:p>
        </p:txBody>
      </p:sp>
      <p:sp>
        <p:nvSpPr>
          <p:cNvPr id="62470" name="文本框 62469"/>
          <p:cNvSpPr txBox="1"/>
          <p:nvPr/>
        </p:nvSpPr>
        <p:spPr>
          <a:xfrm>
            <a:off x="3581400" y="4191000"/>
            <a:ext cx="2743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8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EVEN</a:t>
            </a:r>
          </a:p>
        </p:txBody>
      </p:sp>
      <p:sp>
        <p:nvSpPr>
          <p:cNvPr id="55300" name="文本框 62470"/>
          <p:cNvSpPr txBox="1"/>
          <p:nvPr/>
        </p:nvSpPr>
        <p:spPr>
          <a:xfrm>
            <a:off x="381000" y="517525"/>
            <a:ext cx="7772400" cy="2527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偶对齐伪指令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EVEN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偶对齐伪指令格式：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EVEN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伪指令的作用是：告诉汇编程序</a:t>
            </a:r>
            <a:r>
              <a:rPr lang="en-US" altLang="zh-CN" sz="240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(Assember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，本伪指令下面的内存变量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从下一个偶地址单元开始分配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63491"/>
          <p:cNvSpPr txBox="1"/>
          <p:nvPr/>
        </p:nvSpPr>
        <p:spPr>
          <a:xfrm>
            <a:off x="381000" y="609600"/>
            <a:ext cx="7924800" cy="55197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对齐伪指令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ALIGN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对齐伪指令格式：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ALIGN 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必须是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的幂，如：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伪指令的作用是：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告诉汇编程序，本伪指令下面的内存变量必须从下一个能被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整除的地址开始分配。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:        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ALIGN  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ALIGN  2</a:t>
            </a: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     ; 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矩形 33793"/>
          <p:cNvSpPr/>
          <p:nvPr/>
        </p:nvSpPr>
        <p:spPr>
          <a:xfrm>
            <a:off x="827088" y="685800"/>
            <a:ext cx="648811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57346" name="文本框 33794"/>
          <p:cNvSpPr txBox="1"/>
          <p:nvPr/>
        </p:nvSpPr>
        <p:spPr>
          <a:xfrm>
            <a:off x="3581400" y="1524000"/>
            <a:ext cx="4495800" cy="47910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18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.model  tiny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.code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org     100h</a:t>
            </a:r>
          </a:p>
          <a:p>
            <a:pPr algn="just"/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begin</a:t>
            </a:r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:  jmp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;************************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num1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1199H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num2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1166H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sum 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?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;************************</a:t>
            </a:r>
          </a:p>
          <a:p>
            <a:pPr algn="just"/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proc  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near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ax,  num1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add     ax,  num2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sum, ax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ax,  4c00h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int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21h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  endp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end     </a:t>
            </a: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4817"/>
          <p:cNvSpPr txBox="1"/>
          <p:nvPr/>
        </p:nvSpPr>
        <p:spPr>
          <a:xfrm>
            <a:off x="1447800" y="762000"/>
            <a:ext cx="7467600" cy="55784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 segment  'code'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assume   cs:code,ds:code,ss:code,es:code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org   100H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begin:    jmp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main</a:t>
            </a:r>
          </a:p>
          <a:p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num1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1199H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num2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1166H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sum 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? </a:t>
            </a:r>
          </a:p>
          <a:p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    proc  near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ax,  num1</a:t>
            </a: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add   ax,  num2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sum, ax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ax,  4c00h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int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21h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  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    ends</a:t>
            </a: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end  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6656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 anchor="ctr"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59394" name="文本占位符 66562"/>
          <p:cNvSpPr>
            <a:spLocks noGrp="1"/>
          </p:cNvSpPr>
          <p:nvPr>
            <p:ph idx="1"/>
          </p:nvPr>
        </p:nvSpPr>
        <p:spPr>
          <a:xfrm>
            <a:off x="755650" y="1700213"/>
            <a:ext cx="7772400" cy="4114800"/>
          </a:xfrm>
        </p:spPr>
        <p:txBody>
          <a:bodyPr anchor="t"/>
          <a:lstStyle/>
          <a:p>
            <a:r>
              <a:rPr lang="en-US" altLang="zh-CN"/>
              <a:t>4.1</a:t>
            </a:r>
          </a:p>
          <a:p>
            <a:r>
              <a:rPr lang="en-US" altLang="zh-CN"/>
              <a:t>4.7</a:t>
            </a:r>
          </a:p>
          <a:p>
            <a:r>
              <a:rPr lang="en-US" altLang="zh-CN"/>
              <a:t>4.9</a:t>
            </a:r>
          </a:p>
          <a:p>
            <a:r>
              <a:rPr lang="en-US" altLang="zh-CN"/>
              <a:t>4.10</a:t>
            </a:r>
          </a:p>
          <a:p>
            <a:r>
              <a:rPr lang="en-US" altLang="zh-CN"/>
              <a:t>4.11</a:t>
            </a:r>
          </a:p>
          <a:p>
            <a:r>
              <a:rPr lang="en-US" altLang="zh-CN"/>
              <a:t>4.17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6145"/>
          <p:cNvSpPr txBox="1"/>
          <p:nvPr/>
        </p:nvSpPr>
        <p:spPr>
          <a:xfrm>
            <a:off x="1828800" y="1676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endParaRPr 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" name="矩形 6146"/>
          <p:cNvSpPr/>
          <p:nvPr/>
        </p:nvSpPr>
        <p:spPr>
          <a:xfrm>
            <a:off x="684213" y="549275"/>
            <a:ext cx="4608512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汇编程序功能</a:t>
            </a:r>
          </a:p>
        </p:txBody>
      </p:sp>
      <p:sp>
        <p:nvSpPr>
          <p:cNvPr id="7171" name="文本框 6147"/>
          <p:cNvSpPr txBox="1"/>
          <p:nvPr/>
        </p:nvSpPr>
        <p:spPr>
          <a:xfrm>
            <a:off x="755650" y="1773238"/>
            <a:ext cx="8147050" cy="24431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汇编程序的主要功能：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检查源程序，给出出错信息。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产生目标文件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.obj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和列表文件</a:t>
            </a:r>
            <a:r>
              <a:rPr lang="en-US" altLang="zh-CN" sz="2800" err="1">
                <a:latin typeface="Times New Roman" panose="02020603050405020304" pitchFamily="18" charset="0"/>
                <a:ea typeface="楷体_GB2312" pitchFamily="49" charset="-122"/>
              </a:rPr>
              <a:t>(.lst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展开宏指令。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7169"/>
          <p:cNvGrpSpPr/>
          <p:nvPr/>
        </p:nvGrpSpPr>
        <p:grpSpPr>
          <a:xfrm>
            <a:off x="1116013" y="549275"/>
            <a:ext cx="6934200" cy="5546725"/>
            <a:chOff x="1008" y="368"/>
            <a:chExt cx="4368" cy="3494"/>
          </a:xfrm>
        </p:grpSpPr>
        <p:sp>
          <p:nvSpPr>
            <p:cNvPr id="8194" name="矩形 7170"/>
            <p:cNvSpPr/>
            <p:nvPr/>
          </p:nvSpPr>
          <p:spPr>
            <a:xfrm>
              <a:off x="1008" y="368"/>
              <a:ext cx="21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 </a:t>
              </a:r>
              <a:r>
                <a:rPr lang="zh-CN" altLang="en-US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伪操作（伪指令）</a:t>
              </a:r>
            </a:p>
          </p:txBody>
        </p:sp>
        <p:sp>
          <p:nvSpPr>
            <p:cNvPr id="8195" name="文本框 7171"/>
            <p:cNvSpPr txBox="1"/>
            <p:nvPr/>
          </p:nvSpPr>
          <p:spPr>
            <a:xfrm>
              <a:off x="1056" y="864"/>
              <a:ext cx="4320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伪操作</a:t>
              </a:r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是汇编程序对源程序进行汇编时处理的</a:t>
              </a:r>
            </a:p>
            <a:p>
              <a:pPr algn="just" eaLnBrk="0" hangingPunct="0"/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操作，完成</a:t>
              </a:r>
              <a:r>
                <a:rPr lang="zh-CN" altLang="en-US" sz="2200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处理器选择、存储模式定义、数据定义、</a:t>
              </a:r>
            </a:p>
            <a:p>
              <a:pPr algn="just" eaLnBrk="0" hangingPunct="0"/>
              <a:r>
                <a:rPr lang="zh-CN" altLang="en-US" sz="2200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存储器分配、指示程序开始结束</a:t>
              </a:r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等功能。</a:t>
              </a:r>
              <a:endParaRPr lang="zh-CN" altLang="en-US" sz="2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6" name="文本框 7172"/>
            <p:cNvSpPr txBox="1"/>
            <p:nvPr/>
          </p:nvSpPr>
          <p:spPr>
            <a:xfrm>
              <a:off x="1536" y="1872"/>
              <a:ext cx="2880" cy="19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处理器选择伪操作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段定义伪操作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程序开始和结束伪操作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数据定义及存储器分配伪操作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表达式赋值伪操作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地址计数器与对准伪操作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基数控制伪操作</a:t>
              </a:r>
            </a:p>
          </p:txBody>
        </p:sp>
      </p:grpSp>
      <p:sp>
        <p:nvSpPr>
          <p:cNvPr id="7174" name="文本框 7173"/>
          <p:cNvSpPr txBox="1"/>
          <p:nvPr/>
        </p:nvSpPr>
        <p:spPr>
          <a:xfrm>
            <a:off x="5003800" y="476250"/>
            <a:ext cx="22860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8193"/>
          <p:cNvSpPr/>
          <p:nvPr/>
        </p:nvSpPr>
        <p:spPr>
          <a:xfrm>
            <a:off x="1908175" y="2097088"/>
            <a:ext cx="6096000" cy="38528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.8086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.286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80286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.286P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80286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.386 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80386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.386P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80386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.486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80486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.486P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80486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.586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.586P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</p:txBody>
      </p:sp>
      <p:sp>
        <p:nvSpPr>
          <p:cNvPr id="9218" name="矩形 8194"/>
          <p:cNvSpPr/>
          <p:nvPr/>
        </p:nvSpPr>
        <p:spPr>
          <a:xfrm>
            <a:off x="250825" y="476250"/>
            <a:ext cx="5497513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处理器选择伪操作：</a:t>
            </a:r>
          </a:p>
        </p:txBody>
      </p:sp>
      <p:sp>
        <p:nvSpPr>
          <p:cNvPr id="8196" name="文本框 8195"/>
          <p:cNvSpPr txBox="1"/>
          <p:nvPr/>
        </p:nvSpPr>
        <p:spPr>
          <a:xfrm>
            <a:off x="609600" y="1143000"/>
            <a:ext cx="7696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这类伪操作一般</a:t>
            </a:r>
            <a:r>
              <a:rPr lang="zh-CN" altLang="en-US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放在程序的最前面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，如不给出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则汇编程序</a:t>
            </a:r>
            <a:r>
              <a:rPr lang="zh-CN" altLang="en-US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默认值为  </a:t>
            </a:r>
            <a:r>
              <a:rPr lang="en-US" altLang="zh-CN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.8086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矩形 39940"/>
          <p:cNvSpPr/>
          <p:nvPr/>
        </p:nvSpPr>
        <p:spPr>
          <a:xfrm>
            <a:off x="179388" y="188913"/>
            <a:ext cx="601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段定义伪操作：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42" name="文本框 39941"/>
          <p:cNvSpPr txBox="1"/>
          <p:nvPr/>
        </p:nvSpPr>
        <p:spPr>
          <a:xfrm>
            <a:off x="3419475" y="203200"/>
            <a:ext cx="3505200" cy="4889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完整的段定义格式 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3" name="文本框 39942"/>
          <p:cNvSpPr txBox="1"/>
          <p:nvPr/>
        </p:nvSpPr>
        <p:spPr>
          <a:xfrm>
            <a:off x="684213" y="955675"/>
            <a:ext cx="7086600" cy="132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  </a:t>
            </a:r>
            <a:r>
              <a:rPr lang="en-US" altLang="zh-CN" sz="2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SEGMENT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定位类型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组合类型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[‘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类别’</a:t>
            </a:r>
            <a:r>
              <a:rPr lang="en-US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endParaRPr lang="en-US" altLang="en-US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……                          ; 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语句序列</a:t>
            </a:r>
            <a:endParaRPr lang="zh-CN" altLang="en-US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  </a:t>
            </a:r>
            <a:r>
              <a:rPr lang="en-US" altLang="zh-CN" sz="2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ENDS</a:t>
            </a:r>
            <a:endParaRPr lang="en-US" altLang="zh-CN" sz="20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44" name="文本框 39943"/>
          <p:cNvSpPr txBox="1"/>
          <p:nvPr/>
        </p:nvSpPr>
        <p:spPr>
          <a:xfrm>
            <a:off x="250825" y="2487613"/>
            <a:ext cx="8353425" cy="86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</a:t>
            </a:r>
            <a:r>
              <a:rPr lang="zh-CN" altLang="en-US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段名</a:t>
            </a:r>
            <a:endParaRPr lang="zh-CN" altLang="en-US" sz="1800" b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b="0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1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段名是为该段起的名字，用来</a:t>
            </a:r>
            <a:r>
              <a:rPr lang="zh-CN" altLang="en-US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指出汇编程序为该段分配的存储区起始位置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sz="2200" noProof="1">
              <a:latin typeface="Times New Roman" panose="02020603050405020304" pitchFamily="18" charset="0"/>
            </a:endParaRPr>
          </a:p>
        </p:txBody>
      </p:sp>
      <p:sp>
        <p:nvSpPr>
          <p:cNvPr id="39945" name="文本框 39944"/>
          <p:cNvSpPr txBox="1"/>
          <p:nvPr/>
        </p:nvSpPr>
        <p:spPr>
          <a:xfrm>
            <a:off x="250825" y="3635375"/>
            <a:ext cx="8748713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lang="zh-CN" altLang="en-US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定位方式</a:t>
            </a:r>
            <a:r>
              <a:rPr lang="zh-CN" altLang="en-US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PARA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本段必须从能被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整除的地址处开始存放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，即段起始地址最低四位必须是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WORD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本段要从一个偶数地址处开始存放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，即段起始地址的最低一位必须是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BYTE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本段起始地址可以从任一地址处开始存放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PAGE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本段要从能被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256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整除的地址处开始存放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，即起始地址的最低八位必须是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默认为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PARA</a:t>
            </a:r>
            <a:endParaRPr lang="en-US" altLang="zh-CN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3813</Words>
  <Application>Microsoft Office PowerPoint</Application>
  <PresentationFormat>全屏显示(4:3)</PresentationFormat>
  <Paragraphs>812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your name</dc:creator>
  <cp:lastModifiedBy>Administrator</cp:lastModifiedBy>
  <cp:revision>65</cp:revision>
  <dcterms:created xsi:type="dcterms:W3CDTF">2003-09-03T07:56:02Z</dcterms:created>
  <dcterms:modified xsi:type="dcterms:W3CDTF">2017-09-11T06:22:11Z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