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8991600" cy="5057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5"/>
    <p:restoredTop sz="94674"/>
  </p:normalViewPr>
  <p:slideViewPr>
    <p:cSldViewPr snapToGrid="0" snapToObjects="1" showGuides="1">
      <p:cViewPr>
        <p:scale>
          <a:sx n="180" d="100"/>
          <a:sy n="180" d="100"/>
        </p:scale>
        <p:origin x="-1448" y="-552"/>
      </p:cViewPr>
      <p:guideLst>
        <p:guide orient="horz" pos="1616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827743"/>
            <a:ext cx="67437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2656503"/>
            <a:ext cx="67437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4614" y="269279"/>
            <a:ext cx="1938814" cy="42862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173" y="269279"/>
            <a:ext cx="5704046" cy="42862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89" y="1260932"/>
            <a:ext cx="7755255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489" y="3384729"/>
            <a:ext cx="7755255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173" y="1346398"/>
            <a:ext cx="382143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998" y="1346398"/>
            <a:ext cx="3821430" cy="3209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269280"/>
            <a:ext cx="7755255" cy="97760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44" y="1239858"/>
            <a:ext cx="380386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44" y="1847493"/>
            <a:ext cx="3803868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1998" y="1239858"/>
            <a:ext cx="3822601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1998" y="1847493"/>
            <a:ext cx="3822601" cy="27173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337185"/>
            <a:ext cx="2900025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601" y="728227"/>
            <a:ext cx="4551998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517333"/>
            <a:ext cx="2900025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44" y="337185"/>
            <a:ext cx="2900025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2601" y="728227"/>
            <a:ext cx="4551998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44" y="1517333"/>
            <a:ext cx="2900025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173" y="269280"/>
            <a:ext cx="7755255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173" y="1346398"/>
            <a:ext cx="7755255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173" y="4687808"/>
            <a:ext cx="202311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ACC7-99E3-DA4D-B7A3-2ACC7DFE59A3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8468" y="4687808"/>
            <a:ext cx="303466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0318" y="4687808"/>
            <a:ext cx="202311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D7BA-F082-7648-AD18-FB2CE4E76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4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3051" y="624096"/>
            <a:ext cx="3279563" cy="279120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if (</a:t>
            </a:r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条件表达式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1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{</a:t>
            </a:r>
            <a:endParaRPr lang="en-US" altLang="zh-CN" sz="1600" dirty="0">
              <a:latin typeface="+mn-lt"/>
              <a:ea typeface="Microsoft YaHei" charset="-122"/>
              <a:cs typeface="Microsoft YaHei" charset="-122"/>
            </a:endParaRPr>
          </a:p>
          <a:p>
            <a:pPr eaLnBrk="1" hangingPunct="1"/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 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语句</a:t>
            </a:r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序列 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1</a:t>
            </a: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else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if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latin typeface="+mn-lt"/>
                <a:ea typeface="Microsoft YaHei" charset="-122"/>
                <a:cs typeface="Microsoft YaHei" charset="-122"/>
              </a:rPr>
              <a:t>(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条件</a:t>
            </a:r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表达式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2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{</a:t>
            </a:r>
            <a:endParaRPr lang="en-US" altLang="zh-CN" sz="1600" dirty="0">
              <a:latin typeface="+mn-lt"/>
              <a:ea typeface="Microsoft YaHei" charset="-122"/>
              <a:cs typeface="Microsoft YaHei" charset="-122"/>
            </a:endParaRPr>
          </a:p>
          <a:p>
            <a:pPr eaLnBrk="1" hangingPunct="1"/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 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语句</a:t>
            </a:r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序列 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2</a:t>
            </a:r>
          </a:p>
          <a:p>
            <a:pPr eaLnBrk="1" hangingPunct="1"/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   </a:t>
            </a:r>
            <a:r>
              <a:rPr lang="mr-IN" altLang="zh-CN" sz="1600" dirty="0" smtClean="0">
                <a:latin typeface="+mn-lt"/>
                <a:ea typeface="KaiTi" charset="-122"/>
                <a:cs typeface="KaiTi" charset="-122"/>
              </a:rPr>
              <a:t>…</a:t>
            </a:r>
            <a:endParaRPr lang="zh-CN" altLang="en-US" sz="1600" dirty="0">
              <a:latin typeface="+mn-lt"/>
              <a:ea typeface="KaiTi" charset="-122"/>
              <a:cs typeface="KaiTi" charset="-122"/>
            </a:endParaRP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r>
              <a:rPr lang="en-US" altLang="zh-CN" sz="1600" dirty="0">
                <a:latin typeface="+mn-lt"/>
                <a:ea typeface="Microsoft YaHei" charset="-122"/>
                <a:cs typeface="Microsoft YaHei" charset="-122"/>
              </a:rPr>
              <a:t> else</a:t>
            </a:r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latin typeface="+mn-lt"/>
                <a:ea typeface="Microsoft YaHei" charset="-122"/>
                <a:cs typeface="Microsoft YaHei" charset="-122"/>
              </a:rPr>
              <a:t>if</a:t>
            </a:r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latin typeface="+mn-lt"/>
                <a:ea typeface="Microsoft YaHei" charset="-122"/>
                <a:cs typeface="Microsoft YaHei" charset="-122"/>
              </a:rPr>
              <a:t>(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条件</a:t>
            </a:r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表达式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n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)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latin typeface="+mn-lt"/>
                <a:ea typeface="Microsoft YaHei" charset="-122"/>
                <a:cs typeface="Microsoft YaHei" charset="-122"/>
              </a:rPr>
              <a:t>{</a:t>
            </a:r>
          </a:p>
          <a:p>
            <a:pPr eaLnBrk="1" hangingPunct="1"/>
            <a:r>
              <a:rPr lang="zh-CN" altLang="en-US" sz="1600" dirty="0">
                <a:latin typeface="+mn-lt"/>
                <a:ea typeface="Microsoft YaHei" charset="-122"/>
                <a:cs typeface="Microsoft YaHei" charset="-122"/>
              </a:rPr>
              <a:t>  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语句序列 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n</a:t>
            </a:r>
            <a:endParaRPr lang="zh-CN" altLang="en-US" sz="1600" dirty="0">
              <a:latin typeface="+mn-lt"/>
              <a:ea typeface="KaiTi" charset="-122"/>
              <a:cs typeface="KaiTi" charset="-122"/>
            </a:endParaRP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else</a:t>
            </a:r>
            <a:r>
              <a:rPr lang="zh-CN" altLang="en-US" sz="1600" dirty="0" smtClean="0">
                <a:latin typeface="+mn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{</a:t>
            </a:r>
          </a:p>
          <a:p>
            <a:pPr eaLnBrk="1" hangingPunct="1"/>
            <a:r>
              <a:rPr lang="zh-CN" altLang="en-US" sz="1600" dirty="0" smtClean="0">
                <a:latin typeface="+mn-lt"/>
                <a:ea typeface="KaiTi" charset="-122"/>
                <a:cs typeface="KaiTi" charset="-122"/>
              </a:rPr>
              <a:t> 语句</a:t>
            </a:r>
            <a:r>
              <a:rPr lang="zh-CN" altLang="en-US" sz="1600" dirty="0">
                <a:latin typeface="+mn-lt"/>
                <a:ea typeface="KaiTi" charset="-122"/>
                <a:cs typeface="KaiTi" charset="-122"/>
              </a:rPr>
              <a:t>序列 </a:t>
            </a:r>
            <a:r>
              <a:rPr lang="en-US" altLang="zh-CN" sz="1600" dirty="0" smtClean="0">
                <a:latin typeface="+mn-lt"/>
                <a:ea typeface="KaiTi" charset="-122"/>
                <a:cs typeface="KaiTi" charset="-122"/>
              </a:rPr>
              <a:t>n+1</a:t>
            </a:r>
            <a:endParaRPr lang="en-US" altLang="zh-CN" sz="1600" dirty="0" smtClean="0">
              <a:latin typeface="+mn-lt"/>
              <a:ea typeface="Microsoft YaHei" charset="-122"/>
              <a:cs typeface="Microsoft YaHei" charset="-122"/>
            </a:endParaRPr>
          </a:p>
          <a:p>
            <a:pPr eaLnBrk="1" hangingPunct="1"/>
            <a:r>
              <a:rPr lang="en-US" altLang="zh-CN" sz="1600" dirty="0" smtClean="0">
                <a:latin typeface="+mn-lt"/>
                <a:ea typeface="Microsoft YaHei" charset="-122"/>
                <a:cs typeface="Microsoft YaHei" charset="-122"/>
              </a:rPr>
              <a:t>}</a:t>
            </a:r>
            <a:endParaRPr lang="zh-CN" altLang="en-US" sz="1600" dirty="0">
              <a:latin typeface="+mn-lt"/>
              <a:ea typeface="Microsoft YaHei" charset="-122"/>
              <a:cs typeface="Microsoft YaHei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13050" y="285542"/>
            <a:ext cx="3279563" cy="33855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if</a:t>
            </a:r>
            <a:r>
              <a:rPr lang="zh-CN" altLang="en-US" sz="1600" b="1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多重条件选择结构</a:t>
            </a:r>
            <a:endParaRPr lang="en-US" altLang="zh-CN" sz="16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4677330" y="99236"/>
            <a:ext cx="4005926" cy="4840509"/>
            <a:chOff x="4677330" y="73480"/>
            <a:chExt cx="3584223" cy="4555516"/>
          </a:xfrm>
        </p:grpSpPr>
        <p:sp>
          <p:nvSpPr>
            <p:cNvPr id="2" name="决策 1"/>
            <p:cNvSpPr/>
            <p:nvPr/>
          </p:nvSpPr>
          <p:spPr>
            <a:xfrm>
              <a:off x="4677330" y="594790"/>
              <a:ext cx="1980303" cy="58567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条件表达式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进程 39"/>
            <p:cNvSpPr/>
            <p:nvPr/>
          </p:nvSpPr>
          <p:spPr>
            <a:xfrm>
              <a:off x="6955419" y="716125"/>
              <a:ext cx="1004933" cy="343009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语句序列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55" name="直线箭头连接符 54"/>
            <p:cNvCxnSpPr/>
            <p:nvPr/>
          </p:nvCxnSpPr>
          <p:spPr>
            <a:xfrm flipH="1">
              <a:off x="5666140" y="412034"/>
              <a:ext cx="2682" cy="182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准备 57"/>
            <p:cNvSpPr/>
            <p:nvPr/>
          </p:nvSpPr>
          <p:spPr>
            <a:xfrm>
              <a:off x="5289427" y="73480"/>
              <a:ext cx="756108" cy="338554"/>
            </a:xfrm>
            <a:prstGeom prst="flowChartPreparat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63" name="终止符 62"/>
            <p:cNvSpPr/>
            <p:nvPr/>
          </p:nvSpPr>
          <p:spPr>
            <a:xfrm>
              <a:off x="5276859" y="4292142"/>
              <a:ext cx="781244" cy="336854"/>
            </a:xfrm>
            <a:prstGeom prst="flowChartTermina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647612" y="64877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T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76753" y="109439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F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决策 32"/>
            <p:cNvSpPr/>
            <p:nvPr/>
          </p:nvSpPr>
          <p:spPr>
            <a:xfrm>
              <a:off x="4677330" y="1347331"/>
              <a:ext cx="1980303" cy="58567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条件表达式</a:t>
              </a:r>
              <a:r>
                <a:rPr kumimoji="1" lang="zh-CN" altLang="en-US" sz="10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" name="决策 33"/>
            <p:cNvSpPr/>
            <p:nvPr/>
          </p:nvSpPr>
          <p:spPr>
            <a:xfrm>
              <a:off x="4677330" y="2953923"/>
              <a:ext cx="1980303" cy="585678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条件表达式</a:t>
              </a:r>
              <a:r>
                <a:rPr kumimoji="1" lang="zh-CN" altLang="en-US" sz="10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进程 35"/>
            <p:cNvSpPr/>
            <p:nvPr/>
          </p:nvSpPr>
          <p:spPr>
            <a:xfrm>
              <a:off x="6955419" y="1468666"/>
              <a:ext cx="1004933" cy="343009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语句序列 </a:t>
              </a:r>
              <a:r>
                <a:rPr kumimoji="1" lang="en-US" altLang="zh-CN" sz="1000" dirty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进程 36"/>
            <p:cNvSpPr/>
            <p:nvPr/>
          </p:nvSpPr>
          <p:spPr>
            <a:xfrm>
              <a:off x="6955418" y="3075257"/>
              <a:ext cx="1004933" cy="343009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语句序列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8" name="直线箭头连接符 37"/>
            <p:cNvCxnSpPr>
              <a:stCxn id="2" idx="3"/>
              <a:endCxn id="40" idx="1"/>
            </p:cNvCxnSpPr>
            <p:nvPr/>
          </p:nvCxnSpPr>
          <p:spPr>
            <a:xfrm>
              <a:off x="6657633" y="887629"/>
              <a:ext cx="2977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33" idx="3"/>
              <a:endCxn id="36" idx="1"/>
            </p:cNvCxnSpPr>
            <p:nvPr/>
          </p:nvCxnSpPr>
          <p:spPr>
            <a:xfrm>
              <a:off x="6657633" y="1640170"/>
              <a:ext cx="2977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 flipH="1">
              <a:off x="5666139" y="1933009"/>
              <a:ext cx="2684" cy="403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/>
            <p:nvPr/>
          </p:nvCxnSpPr>
          <p:spPr>
            <a:xfrm>
              <a:off x="5666139" y="2323073"/>
              <a:ext cx="2685" cy="6308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/>
            <p:nvPr/>
          </p:nvCxnSpPr>
          <p:spPr>
            <a:xfrm>
              <a:off x="5667481" y="1180468"/>
              <a:ext cx="0" cy="1668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34" idx="2"/>
              <a:endCxn id="75" idx="0"/>
            </p:cNvCxnSpPr>
            <p:nvPr/>
          </p:nvCxnSpPr>
          <p:spPr>
            <a:xfrm flipH="1">
              <a:off x="5666139" y="3539601"/>
              <a:ext cx="1343" cy="2543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>
              <a:stCxn id="34" idx="3"/>
              <a:endCxn id="37" idx="1"/>
            </p:cNvCxnSpPr>
            <p:nvPr/>
          </p:nvCxnSpPr>
          <p:spPr>
            <a:xfrm>
              <a:off x="6657633" y="3246762"/>
              <a:ext cx="2977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>
              <a:stCxn id="65" idx="3"/>
            </p:cNvCxnSpPr>
            <p:nvPr/>
          </p:nvCxnSpPr>
          <p:spPr>
            <a:xfrm>
              <a:off x="7963767" y="887461"/>
              <a:ext cx="2977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6" idx="3"/>
            </p:cNvCxnSpPr>
            <p:nvPr/>
          </p:nvCxnSpPr>
          <p:spPr>
            <a:xfrm>
              <a:off x="7960351" y="1640169"/>
              <a:ext cx="2977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67" idx="3"/>
            </p:cNvCxnSpPr>
            <p:nvPr/>
          </p:nvCxnSpPr>
          <p:spPr>
            <a:xfrm>
              <a:off x="7952949" y="3246594"/>
              <a:ext cx="2977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675907" y="345539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F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675907" y="188087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F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72" name="直线箭头连接符 71"/>
            <p:cNvCxnSpPr/>
            <p:nvPr/>
          </p:nvCxnSpPr>
          <p:spPr>
            <a:xfrm>
              <a:off x="8247025" y="876378"/>
              <a:ext cx="0" cy="30890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进程 74"/>
            <p:cNvSpPr/>
            <p:nvPr/>
          </p:nvSpPr>
          <p:spPr>
            <a:xfrm>
              <a:off x="5163672" y="3793945"/>
              <a:ext cx="1004933" cy="343009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语句序列 </a:t>
              </a:r>
              <a:r>
                <a:rPr kumimoji="1" lang="en-US" altLang="zh-CN" sz="10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n+1</a:t>
              </a:r>
              <a:endParaRPr kumimoji="1" lang="zh-CN" altLang="en-US" sz="1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78" name="直线箭头连接符 77"/>
            <p:cNvCxnSpPr>
              <a:stCxn id="75" idx="2"/>
              <a:endCxn id="63" idx="0"/>
            </p:cNvCxnSpPr>
            <p:nvPr/>
          </p:nvCxnSpPr>
          <p:spPr>
            <a:xfrm>
              <a:off x="5666139" y="4136954"/>
              <a:ext cx="1342" cy="15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>
              <a:endCxn id="75" idx="3"/>
            </p:cNvCxnSpPr>
            <p:nvPr/>
          </p:nvCxnSpPr>
          <p:spPr>
            <a:xfrm flipH="1">
              <a:off x="6168605" y="3965449"/>
              <a:ext cx="20784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6647612" y="1395809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T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653924" y="300208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ea typeface="Microsoft YaHei" charset="-122"/>
                  <a:cs typeface="Microsoft YaHei" charset="-122"/>
                </a:rPr>
                <a:t>T</a:t>
              </a:r>
              <a:endParaRPr kumimoji="1" lang="zh-CN" altLang="en-US" sz="1200" dirty="0"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91" name="AutoShape 72"/>
          <p:cNvSpPr>
            <a:spLocks noChangeArrowheads="1"/>
          </p:cNvSpPr>
          <p:nvPr/>
        </p:nvSpPr>
        <p:spPr bwMode="auto">
          <a:xfrm>
            <a:off x="1759130" y="2893623"/>
            <a:ext cx="2597797" cy="634870"/>
          </a:xfrm>
          <a:prstGeom prst="wedgeEllipseCallout">
            <a:avLst>
              <a:gd name="adj1" fmla="val -33733"/>
              <a:gd name="adj2" fmla="val -147443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6600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条件表达式的结果必须都是布尔型</a:t>
            </a:r>
          </a:p>
        </p:txBody>
      </p:sp>
    </p:spTree>
    <p:extLst>
      <p:ext uri="{BB962C8B-B14F-4D97-AF65-F5344CB8AC3E}">
        <p14:creationId xmlns:p14="http://schemas.microsoft.com/office/powerpoint/2010/main" val="18984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89</Words>
  <Application>Microsoft Macintosh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 Light</vt:lpstr>
      <vt:lpstr>KaiTi</vt:lpstr>
      <vt:lpstr>Microsoft YaHei</vt:lpstr>
      <vt:lpstr>等线</vt:lpstr>
      <vt:lpstr>等线 Light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55</cp:revision>
  <cp:lastPrinted>2018-08-21T03:57:14Z</cp:lastPrinted>
  <dcterms:created xsi:type="dcterms:W3CDTF">2018-08-20T06:28:23Z</dcterms:created>
  <dcterms:modified xsi:type="dcterms:W3CDTF">2018-08-21T03:59:07Z</dcterms:modified>
</cp:coreProperties>
</file>