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8991600" cy="43386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6" userDrawn="1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3"/>
    <p:restoredTop sz="94674"/>
  </p:normalViewPr>
  <p:slideViewPr>
    <p:cSldViewPr snapToGrid="0" snapToObjects="1" showGuides="1">
      <p:cViewPr>
        <p:scale>
          <a:sx n="125" d="100"/>
          <a:sy n="125" d="100"/>
        </p:scale>
        <p:origin x="792" y="712"/>
      </p:cViewPr>
      <p:guideLst>
        <p:guide orient="horz" pos="1386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3950" y="710050"/>
            <a:ext cx="6743700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950" y="2278789"/>
            <a:ext cx="6743700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4614" y="230992"/>
            <a:ext cx="1938814" cy="36767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173" y="230992"/>
            <a:ext cx="5704046" cy="36767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89" y="1081647"/>
            <a:ext cx="7755255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489" y="2903473"/>
            <a:ext cx="7755255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173" y="1154961"/>
            <a:ext cx="3821430" cy="27528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1998" y="1154961"/>
            <a:ext cx="3821430" cy="27528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344" y="230993"/>
            <a:ext cx="7755255" cy="83860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344" y="1063569"/>
            <a:ext cx="380386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44" y="1584808"/>
            <a:ext cx="3803868" cy="23310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1998" y="1063569"/>
            <a:ext cx="3822601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1998" y="1584808"/>
            <a:ext cx="3822601" cy="23310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344" y="289242"/>
            <a:ext cx="2900025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601" y="624684"/>
            <a:ext cx="4551998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344" y="1301591"/>
            <a:ext cx="2900025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344" y="289242"/>
            <a:ext cx="2900025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2601" y="624684"/>
            <a:ext cx="4551998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344" y="1301591"/>
            <a:ext cx="2900025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173" y="230993"/>
            <a:ext cx="7755255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173" y="1154961"/>
            <a:ext cx="7755255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173" y="4021275"/>
            <a:ext cx="202311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ACC7-99E3-DA4D-B7A3-2ACC7DFE59A3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8468" y="4021275"/>
            <a:ext cx="3034665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0318" y="4021275"/>
            <a:ext cx="202311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03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0640" y="46832"/>
            <a:ext cx="8818880" cy="4234686"/>
            <a:chOff x="313050" y="285542"/>
            <a:chExt cx="8597270" cy="3949144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13051" y="624096"/>
              <a:ext cx="3279563" cy="3610590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zh-CN" sz="1600" dirty="0">
                  <a:latin typeface="+mn-lt"/>
                  <a:ea typeface="宋体" charset="-122"/>
                </a:rPr>
                <a:t>switch</a:t>
              </a:r>
              <a:r>
                <a:rPr lang="zh-CN" altLang="en-US" sz="1600" dirty="0">
                  <a:latin typeface="+mn-lt"/>
                  <a:ea typeface="宋体" charset="-122"/>
                </a:rPr>
                <a:t> </a:t>
              </a:r>
              <a:r>
                <a:rPr lang="en-US" altLang="zh-CN" sz="1600" dirty="0">
                  <a:latin typeface="+mn-lt"/>
                  <a:ea typeface="宋体" charset="-122"/>
                </a:rPr>
                <a:t>(</a:t>
              </a:r>
              <a:r>
                <a:rPr lang="zh-CN" altLang="en-US" sz="1600" b="1" dirty="0">
                  <a:solidFill>
                    <a:srgbClr val="C00000"/>
                  </a:solidFill>
                  <a:latin typeface="KaiTi" charset="-122"/>
                  <a:ea typeface="KaiTi" charset="-122"/>
                  <a:cs typeface="KaiTi" charset="-122"/>
                </a:rPr>
                <a:t>表达式</a:t>
              </a:r>
              <a:r>
                <a:rPr lang="en-US" altLang="zh-CN" sz="1600" dirty="0">
                  <a:latin typeface="+mn-lt"/>
                  <a:ea typeface="宋体" charset="-122"/>
                </a:rPr>
                <a:t>)</a:t>
              </a:r>
              <a:r>
                <a:rPr lang="zh-CN" altLang="en-US" sz="1600" dirty="0">
                  <a:latin typeface="+mn-lt"/>
                  <a:ea typeface="宋体" charset="-122"/>
                </a:rPr>
                <a:t> </a:t>
              </a:r>
              <a:r>
                <a:rPr lang="en-US" altLang="zh-CN" sz="1600" dirty="0">
                  <a:latin typeface="+mn-lt"/>
                  <a:ea typeface="宋体" charset="-122"/>
                </a:rPr>
                <a:t>{</a:t>
              </a:r>
              <a:endParaRPr lang="zh-CN" altLang="en-US" sz="1600" dirty="0">
                <a:latin typeface="+mn-lt"/>
                <a:ea typeface="宋体" charset="-122"/>
              </a:endParaRPr>
            </a:p>
            <a:p>
              <a:pPr eaLnBrk="1" hangingPunct="1"/>
              <a:r>
                <a:rPr lang="en-US" altLang="zh-CN" sz="1600" dirty="0">
                  <a:latin typeface="+mn-lt"/>
                  <a:ea typeface="宋体" charset="-122"/>
                </a:rPr>
                <a:t>    </a:t>
              </a:r>
              <a:r>
                <a:rPr lang="zh-CN" altLang="en-US" sz="1600" dirty="0">
                  <a:latin typeface="+mn-lt"/>
                  <a:ea typeface="宋体" charset="-122"/>
                </a:rPr>
                <a:t> </a:t>
              </a:r>
              <a:r>
                <a:rPr lang="en-US" altLang="zh-CN" sz="1600" dirty="0">
                  <a:latin typeface="+mn-lt"/>
                  <a:ea typeface="宋体" charset="-122"/>
                </a:rPr>
                <a:t>case </a:t>
              </a:r>
              <a:r>
                <a:rPr lang="zh-CN" altLang="en-US" sz="1600" dirty="0">
                  <a:latin typeface="KaiTi" charset="-122"/>
                  <a:ea typeface="KaiTi" charset="-122"/>
                  <a:cs typeface="KaiTi" charset="-122"/>
                </a:rPr>
                <a:t>常量</a:t>
              </a:r>
              <a:r>
                <a:rPr lang="zh-CN" altLang="en-US" sz="1600" dirty="0">
                  <a:latin typeface="KaiTi" charset="-122"/>
                  <a:ea typeface="KaiTi" charset="-122"/>
                  <a:cs typeface="KaiTi" charset="-122"/>
                </a:rPr>
                <a:t>表达式</a:t>
              </a:r>
              <a:r>
                <a:rPr lang="en-US" altLang="zh-CN" sz="1600" dirty="0">
                  <a:latin typeface="KaiTi" charset="-122"/>
                  <a:ea typeface="KaiTi" charset="-122"/>
                  <a:cs typeface="KaiTi" charset="-122"/>
                </a:rPr>
                <a:t>1</a:t>
              </a:r>
              <a:r>
                <a:rPr lang="en-US" altLang="zh-CN" sz="1600" dirty="0">
                  <a:latin typeface="+mn-lt"/>
                  <a:ea typeface="宋体" charset="-122"/>
                </a:rPr>
                <a:t>:</a:t>
              </a:r>
              <a:endParaRPr lang="zh-CN" altLang="en-US" sz="1600" dirty="0">
                <a:latin typeface="+mn-lt"/>
                <a:ea typeface="宋体" charset="-122"/>
              </a:endParaRPr>
            </a:p>
            <a:p>
              <a:pPr eaLnBrk="1" hangingPunct="1"/>
              <a:r>
                <a:rPr lang="zh-CN" altLang="en-US" sz="1600" dirty="0">
                  <a:latin typeface="+mn-lt"/>
                  <a:ea typeface="宋体" charset="-122"/>
                </a:rPr>
                <a:t>             </a:t>
              </a:r>
              <a:r>
                <a:rPr lang="zh-CN" altLang="en-US" sz="1600" dirty="0">
                  <a:latin typeface="KaiTi" charset="-122"/>
                  <a:ea typeface="KaiTi" charset="-122"/>
                  <a:cs typeface="KaiTi" charset="-122"/>
                </a:rPr>
                <a:t>语句序列</a:t>
              </a:r>
              <a:r>
                <a:rPr lang="en-US" altLang="zh-CN" sz="1600" dirty="0">
                  <a:latin typeface="KaiTi" charset="-122"/>
                  <a:ea typeface="KaiTi" charset="-122"/>
                  <a:cs typeface="KaiTi" charset="-122"/>
                </a:rPr>
                <a:t>1</a:t>
              </a:r>
              <a:r>
                <a:rPr lang="en-US" altLang="zh-CN" sz="1600" dirty="0">
                  <a:latin typeface="+mn-lt"/>
                  <a:ea typeface="宋体" charset="-122"/>
                </a:rPr>
                <a:t>;</a:t>
              </a:r>
              <a:endParaRPr lang="zh-CN" altLang="en-US" sz="1600" dirty="0">
                <a:latin typeface="+mn-lt"/>
                <a:ea typeface="宋体" charset="-122"/>
              </a:endParaRPr>
            </a:p>
            <a:p>
              <a:pPr eaLnBrk="1" hangingPunct="1"/>
              <a:r>
                <a:rPr lang="en-US" altLang="zh-CN" sz="1600" dirty="0">
                  <a:latin typeface="+mn-lt"/>
                  <a:ea typeface="宋体" charset="-122"/>
                </a:rPr>
                <a:t>              break;</a:t>
              </a:r>
              <a:endParaRPr lang="zh-CN" altLang="en-US" sz="1600" dirty="0">
                <a:latin typeface="+mn-lt"/>
                <a:ea typeface="宋体" charset="-122"/>
              </a:endParaRPr>
            </a:p>
            <a:p>
              <a:pPr eaLnBrk="1" hangingPunct="1"/>
              <a:r>
                <a:rPr lang="en-US" altLang="zh-CN" sz="1600" dirty="0">
                  <a:latin typeface="+mn-lt"/>
                  <a:ea typeface="宋体" charset="-122"/>
                </a:rPr>
                <a:t>     case </a:t>
              </a:r>
              <a:r>
                <a:rPr lang="zh-CN" altLang="en-US" sz="1600" dirty="0">
                  <a:latin typeface="+mn-lt"/>
                  <a:ea typeface="宋体" charset="-122"/>
                </a:rPr>
                <a:t>常量</a:t>
              </a:r>
              <a:r>
                <a:rPr lang="zh-CN" altLang="en-US" sz="1600" dirty="0">
                  <a:latin typeface="+mn-lt"/>
                  <a:ea typeface="宋体" charset="-122"/>
                </a:rPr>
                <a:t>表达式</a:t>
              </a:r>
              <a:r>
                <a:rPr lang="en-US" altLang="zh-CN" sz="1600" dirty="0">
                  <a:latin typeface="+mn-lt"/>
                  <a:ea typeface="宋体" charset="-122"/>
                </a:rPr>
                <a:t>2:</a:t>
              </a:r>
              <a:endParaRPr lang="zh-CN" altLang="en-US" sz="1600" dirty="0">
                <a:latin typeface="+mn-lt"/>
                <a:ea typeface="宋体" charset="-122"/>
              </a:endParaRPr>
            </a:p>
            <a:p>
              <a:pPr eaLnBrk="1" hangingPunct="1"/>
              <a:r>
                <a:rPr lang="zh-CN" altLang="en-US" sz="1600" dirty="0">
                  <a:latin typeface="+mn-lt"/>
                  <a:ea typeface="宋体" charset="-122"/>
                </a:rPr>
                <a:t>             语句</a:t>
              </a:r>
              <a:r>
                <a:rPr lang="zh-CN" altLang="en-US" sz="1600" dirty="0">
                  <a:latin typeface="+mn-lt"/>
                  <a:ea typeface="宋体" charset="-122"/>
                </a:rPr>
                <a:t>序列</a:t>
              </a:r>
              <a:r>
                <a:rPr lang="en-US" altLang="zh-CN" sz="1600" dirty="0">
                  <a:latin typeface="+mn-lt"/>
                  <a:ea typeface="宋体" charset="-122"/>
                </a:rPr>
                <a:t>2</a:t>
              </a:r>
              <a:r>
                <a:rPr lang="en-US" altLang="zh-CN" sz="1600" dirty="0">
                  <a:latin typeface="+mn-lt"/>
                  <a:ea typeface="宋体" charset="-122"/>
                </a:rPr>
                <a:t>;</a:t>
              </a:r>
              <a:endParaRPr lang="zh-CN" altLang="en-US" sz="1600" dirty="0">
                <a:latin typeface="+mn-lt"/>
                <a:ea typeface="宋体" charset="-122"/>
              </a:endParaRPr>
            </a:p>
            <a:p>
              <a:pPr eaLnBrk="1" hangingPunct="1"/>
              <a:r>
                <a:rPr lang="en-US" altLang="zh-CN" sz="1600" dirty="0">
                  <a:latin typeface="+mn-lt"/>
                  <a:ea typeface="宋体" charset="-122"/>
                </a:rPr>
                <a:t>              </a:t>
              </a:r>
              <a:r>
                <a:rPr lang="en-US" altLang="zh-CN" sz="1600" b="1" dirty="0">
                  <a:solidFill>
                    <a:srgbClr val="C00000"/>
                  </a:solidFill>
                  <a:latin typeface="+mn-lt"/>
                  <a:ea typeface="宋体" charset="-122"/>
                </a:rPr>
                <a:t>break</a:t>
              </a:r>
              <a:r>
                <a:rPr lang="en-US" altLang="zh-CN" sz="1600" dirty="0">
                  <a:latin typeface="+mn-lt"/>
                  <a:ea typeface="宋体" charset="-122"/>
                </a:rPr>
                <a:t>;</a:t>
              </a:r>
              <a:endParaRPr lang="zh-CN" altLang="en-US" sz="1600" dirty="0">
                <a:latin typeface="+mn-lt"/>
                <a:ea typeface="宋体" charset="-122"/>
              </a:endParaRPr>
            </a:p>
            <a:p>
              <a:pPr eaLnBrk="1" hangingPunct="1"/>
              <a:r>
                <a:rPr lang="zh-CN" altLang="en-US" sz="1600" dirty="0">
                  <a:latin typeface="+mn-lt"/>
                  <a:ea typeface="宋体" charset="-122"/>
                </a:rPr>
                <a:t>     </a:t>
              </a:r>
              <a:r>
                <a:rPr lang="mr-IN" altLang="zh-CN" sz="1600" dirty="0">
                  <a:latin typeface="+mn-lt"/>
                  <a:ea typeface="宋体" charset="-122"/>
                </a:rPr>
                <a:t>…</a:t>
              </a:r>
              <a:endParaRPr lang="zh-CN" altLang="en-US" sz="1600" dirty="0">
                <a:latin typeface="+mn-lt"/>
                <a:ea typeface="宋体" charset="-122"/>
              </a:endParaRPr>
            </a:p>
            <a:p>
              <a:pPr eaLnBrk="1" hangingPunct="1"/>
              <a:r>
                <a:rPr lang="en-US" altLang="zh-CN" sz="1600" dirty="0">
                  <a:latin typeface="+mn-lt"/>
                  <a:ea typeface="宋体" charset="-122"/>
                </a:rPr>
                <a:t>    </a:t>
              </a:r>
              <a:r>
                <a:rPr lang="zh-CN" altLang="en-US" sz="1600" dirty="0">
                  <a:latin typeface="+mn-lt"/>
                  <a:ea typeface="宋体" charset="-122"/>
                </a:rPr>
                <a:t> </a:t>
              </a:r>
              <a:r>
                <a:rPr lang="en-US" altLang="zh-CN" sz="1600" dirty="0">
                  <a:latin typeface="+mn-lt"/>
                  <a:ea typeface="宋体" charset="-122"/>
                </a:rPr>
                <a:t>case </a:t>
              </a:r>
              <a:r>
                <a:rPr lang="zh-CN" altLang="en-US" sz="1600" dirty="0">
                  <a:latin typeface="KaiTi" charset="-122"/>
                  <a:ea typeface="KaiTi" charset="-122"/>
                  <a:cs typeface="KaiTi" charset="-122"/>
                </a:rPr>
                <a:t>常量表达式</a:t>
              </a:r>
              <a:r>
                <a:rPr lang="en-US" altLang="zh-CN" sz="1600" dirty="0">
                  <a:latin typeface="KaiTi" charset="-122"/>
                  <a:ea typeface="KaiTi" charset="-122"/>
                  <a:cs typeface="KaiTi" charset="-122"/>
                </a:rPr>
                <a:t>n</a:t>
              </a:r>
              <a:r>
                <a:rPr lang="en-US" altLang="zh-CN" sz="1600" dirty="0">
                  <a:latin typeface="+mn-lt"/>
                  <a:ea typeface="宋体" charset="-122"/>
                </a:rPr>
                <a:t>:</a:t>
              </a:r>
              <a:endParaRPr lang="zh-CN" altLang="en-US" sz="1600" dirty="0">
                <a:latin typeface="+mn-lt"/>
                <a:ea typeface="宋体" charset="-122"/>
              </a:endParaRPr>
            </a:p>
            <a:p>
              <a:pPr eaLnBrk="1" hangingPunct="1"/>
              <a:r>
                <a:rPr lang="zh-CN" altLang="en-US" sz="1600" dirty="0">
                  <a:latin typeface="+mn-lt"/>
                  <a:ea typeface="宋体" charset="-122"/>
                </a:rPr>
                <a:t>             </a:t>
              </a:r>
              <a:r>
                <a:rPr lang="zh-CN" altLang="en-US" sz="1600" dirty="0">
                  <a:latin typeface="KaiTi" charset="-122"/>
                  <a:ea typeface="KaiTi" charset="-122"/>
                  <a:cs typeface="KaiTi" charset="-122"/>
                </a:rPr>
                <a:t>语句序列</a:t>
              </a:r>
              <a:r>
                <a:rPr lang="en-US" altLang="zh-CN" sz="1600" dirty="0">
                  <a:latin typeface="KaiTi" charset="-122"/>
                  <a:ea typeface="KaiTi" charset="-122"/>
                  <a:cs typeface="KaiTi" charset="-122"/>
                </a:rPr>
                <a:t>n</a:t>
              </a:r>
              <a:r>
                <a:rPr lang="en-US" altLang="zh-CN" sz="1600" dirty="0">
                  <a:latin typeface="+mn-lt"/>
                  <a:ea typeface="宋体" charset="-122"/>
                </a:rPr>
                <a:t>;</a:t>
              </a:r>
              <a:endParaRPr lang="zh-CN" altLang="en-US" sz="1600" dirty="0">
                <a:latin typeface="+mn-lt"/>
                <a:ea typeface="宋体" charset="-122"/>
              </a:endParaRPr>
            </a:p>
            <a:p>
              <a:pPr eaLnBrk="1" hangingPunct="1"/>
              <a:r>
                <a:rPr lang="en-US" altLang="zh-CN" sz="1600" dirty="0">
                  <a:latin typeface="+mn-lt"/>
                  <a:ea typeface="宋体" charset="-122"/>
                </a:rPr>
                <a:t>             </a:t>
              </a:r>
              <a:r>
                <a:rPr lang="en-US" altLang="zh-CN" sz="1600" dirty="0">
                  <a:latin typeface="+mn-lt"/>
                  <a:ea typeface="宋体" charset="-122"/>
                </a:rPr>
                <a:t>break</a:t>
              </a:r>
              <a:r>
                <a:rPr lang="en-US" altLang="zh-CN" sz="1600" dirty="0">
                  <a:latin typeface="+mn-lt"/>
                  <a:ea typeface="宋体" charset="-122"/>
                </a:rPr>
                <a:t>;</a:t>
              </a:r>
              <a:endParaRPr lang="zh-CN" altLang="en-US" sz="1600" dirty="0">
                <a:latin typeface="+mn-lt"/>
                <a:ea typeface="宋体" charset="-122"/>
              </a:endParaRPr>
            </a:p>
            <a:p>
              <a:pPr eaLnBrk="1" hangingPunct="1"/>
              <a:r>
                <a:rPr lang="en-US" altLang="zh-CN" sz="1600" dirty="0">
                  <a:solidFill>
                    <a:srgbClr val="C00000"/>
                  </a:solidFill>
                  <a:latin typeface="+mn-lt"/>
                  <a:ea typeface="宋体" charset="-122"/>
                </a:rPr>
                <a:t>    </a:t>
              </a:r>
              <a:r>
                <a:rPr lang="zh-CN" altLang="en-US" sz="1600" dirty="0">
                  <a:solidFill>
                    <a:srgbClr val="C00000"/>
                  </a:solidFill>
                  <a:latin typeface="+mn-lt"/>
                  <a:ea typeface="宋体" charset="-122"/>
                </a:rPr>
                <a:t> </a:t>
              </a:r>
              <a:r>
                <a:rPr lang="en-US" altLang="zh-CN" sz="1600" b="1" dirty="0">
                  <a:solidFill>
                    <a:srgbClr val="C00000"/>
                  </a:solidFill>
                  <a:latin typeface="+mn-lt"/>
                  <a:ea typeface="宋体" charset="-122"/>
                </a:rPr>
                <a:t>default</a:t>
              </a:r>
              <a:r>
                <a:rPr lang="en-US" altLang="zh-CN" sz="1600" dirty="0">
                  <a:latin typeface="+mn-lt"/>
                  <a:ea typeface="宋体" charset="-122"/>
                </a:rPr>
                <a:t>:</a:t>
              </a:r>
              <a:endParaRPr lang="zh-CN" altLang="en-US" sz="1600" dirty="0">
                <a:latin typeface="+mn-lt"/>
                <a:ea typeface="宋体" charset="-122"/>
              </a:endParaRPr>
            </a:p>
            <a:p>
              <a:pPr eaLnBrk="1" hangingPunct="1"/>
              <a:r>
                <a:rPr lang="zh-CN" altLang="en-US" sz="1600" dirty="0">
                  <a:latin typeface="+mn-lt"/>
                  <a:ea typeface="宋体" charset="-122"/>
                </a:rPr>
                <a:t>            </a:t>
              </a:r>
              <a:r>
                <a:rPr lang="zh-CN" altLang="en-US" sz="1600" dirty="0">
                  <a:latin typeface="KaiTi" charset="-122"/>
                  <a:ea typeface="KaiTi" charset="-122"/>
                  <a:cs typeface="KaiTi" charset="-122"/>
                </a:rPr>
                <a:t>语句序列</a:t>
              </a:r>
              <a:r>
                <a:rPr lang="en-US" altLang="zh-CN" sz="1600" dirty="0">
                  <a:latin typeface="KaiTi" charset="-122"/>
                  <a:ea typeface="KaiTi" charset="-122"/>
                  <a:cs typeface="KaiTi" charset="-122"/>
                </a:rPr>
                <a:t>n+1</a:t>
              </a:r>
              <a:r>
                <a:rPr lang="en-US" altLang="zh-CN" sz="1600" dirty="0">
                  <a:latin typeface="+mn-lt"/>
                  <a:ea typeface="宋体" charset="-122"/>
                </a:rPr>
                <a:t>;</a:t>
              </a:r>
              <a:endParaRPr lang="zh-CN" altLang="en-US" sz="1600" dirty="0">
                <a:latin typeface="+mn-lt"/>
                <a:ea typeface="宋体" charset="-122"/>
              </a:endParaRPr>
            </a:p>
            <a:p>
              <a:pPr eaLnBrk="1" hangingPunct="1"/>
              <a:r>
                <a:rPr lang="en-US" altLang="zh-CN" sz="1600" dirty="0">
                  <a:latin typeface="+mn-lt"/>
                  <a:ea typeface="宋体" charset="-122"/>
                </a:rPr>
                <a:t>}</a:t>
              </a:r>
              <a:endParaRPr lang="zh-CN" altLang="en-US" sz="1600" dirty="0">
                <a:latin typeface="+mn-lt"/>
                <a:ea typeface="宋体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313050" y="285542"/>
              <a:ext cx="3279563" cy="338554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 dirty="0">
                  <a:solidFill>
                    <a:srgbClr val="0070C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switch</a:t>
              </a:r>
              <a:r>
                <a:rPr lang="zh-CN" altLang="en-US" sz="1600" b="1" dirty="0">
                  <a:solidFill>
                    <a:srgbClr val="0070C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多路选择结构</a:t>
              </a:r>
              <a:endParaRPr lang="en-US" altLang="zh-CN" sz="16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5" name="AutoShape 40"/>
            <p:cNvSpPr>
              <a:spLocks noChangeArrowheads="1"/>
            </p:cNvSpPr>
            <p:nvPr/>
          </p:nvSpPr>
          <p:spPr bwMode="auto">
            <a:xfrm>
              <a:off x="3728720" y="290675"/>
              <a:ext cx="5181600" cy="1141885"/>
            </a:xfrm>
            <a:prstGeom prst="wedgeRoundRectCallout">
              <a:avLst>
                <a:gd name="adj1" fmla="val -88553"/>
                <a:gd name="adj2" fmla="val 362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285750" indent="-285750" algn="just" eaLnBrk="1" hangingPunct="1">
                <a:lnSpc>
                  <a:spcPct val="150000"/>
                </a:lnSpc>
                <a:buFont typeface="Wingdings" charset="2"/>
                <a:buChar char="n"/>
              </a:pPr>
              <a:r>
                <a:rPr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switch</a:t>
              </a:r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表达式后面的数据类型只支持</a:t>
              </a:r>
              <a:r>
                <a:rPr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byte</a:t>
              </a:r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、</a:t>
              </a:r>
              <a:r>
                <a:rPr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short</a:t>
              </a:r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、</a:t>
              </a:r>
              <a:r>
                <a:rPr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char</a:t>
              </a:r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、</a:t>
              </a:r>
              <a:r>
                <a:rPr lang="en-US" altLang="zh-CN" sz="1600" b="1" dirty="0" err="1">
                  <a:latin typeface="Microsoft YaHei" charset="-122"/>
                  <a:ea typeface="Microsoft YaHei" charset="-122"/>
                  <a:cs typeface="Microsoft YaHei" charset="-122"/>
                </a:rPr>
                <a:t>int</a:t>
              </a:r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四</a:t>
              </a:r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种整形类型、</a:t>
              </a:r>
              <a:r>
                <a:rPr lang="zh-CN" altLang="en-US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枚举类型</a:t>
              </a:r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和</a:t>
              </a:r>
              <a:r>
                <a:rPr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String</a:t>
              </a:r>
              <a:r>
                <a:rPr lang="zh-CN" altLang="en-US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类型</a:t>
              </a:r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，且</a:t>
              </a:r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与各个</a:t>
              </a:r>
              <a:r>
                <a:rPr lang="en-US" altLang="zh-CN" sz="1600" dirty="0">
                  <a:latin typeface="Microsoft YaHei" charset="-122"/>
                  <a:ea typeface="Microsoft YaHei" charset="-122"/>
                  <a:cs typeface="Microsoft YaHei" charset="-122"/>
                </a:rPr>
                <a:t>case</a:t>
              </a:r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后面的常量表达式值的类型</a:t>
              </a:r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一致</a:t>
              </a:r>
              <a:endParaRPr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9" name="AutoShape 41"/>
            <p:cNvSpPr>
              <a:spLocks noChangeArrowheads="1"/>
            </p:cNvSpPr>
            <p:nvPr/>
          </p:nvSpPr>
          <p:spPr bwMode="auto">
            <a:xfrm>
              <a:off x="3728720" y="1889847"/>
              <a:ext cx="5181600" cy="954953"/>
            </a:xfrm>
            <a:prstGeom prst="wedgeRoundRectCallout">
              <a:avLst>
                <a:gd name="adj1" fmla="val -89917"/>
                <a:gd name="adj2" fmla="val -3842"/>
                <a:gd name="adj3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285750" indent="-285750" algn="just">
                <a:lnSpc>
                  <a:spcPct val="150000"/>
                </a:lnSpc>
                <a:buFont typeface="Wingdings" charset="2"/>
                <a:buChar char="n"/>
              </a:pPr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每个</a:t>
              </a:r>
              <a:r>
                <a:rPr lang="en-US" altLang="zh-CN" sz="1600" b="1" dirty="0">
                  <a:solidFill>
                    <a:srgbClr val="C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case</a:t>
              </a:r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一般都有</a:t>
              </a:r>
              <a:r>
                <a:rPr lang="en-US" altLang="zh-CN" sz="1600" b="1" dirty="0">
                  <a:solidFill>
                    <a:srgbClr val="C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break</a:t>
              </a:r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，若没有则多个</a:t>
              </a:r>
              <a:r>
                <a:rPr lang="en-US" altLang="zh-CN" sz="1600" dirty="0">
                  <a:latin typeface="Microsoft YaHei" charset="-122"/>
                  <a:ea typeface="Microsoft YaHei" charset="-122"/>
                  <a:cs typeface="Microsoft YaHei" charset="-122"/>
                </a:rPr>
                <a:t>case</a:t>
              </a:r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共享一个</a:t>
              </a:r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分支</a:t>
              </a:r>
              <a:endParaRPr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1" name="AutoShape 43"/>
            <p:cNvSpPr>
              <a:spLocks noChangeArrowheads="1"/>
            </p:cNvSpPr>
            <p:nvPr/>
          </p:nvSpPr>
          <p:spPr bwMode="auto">
            <a:xfrm>
              <a:off x="3728720" y="3232014"/>
              <a:ext cx="5181600" cy="1002672"/>
            </a:xfrm>
            <a:prstGeom prst="wedgeRoundRectCallout">
              <a:avLst>
                <a:gd name="adj1" fmla="val -98276"/>
                <a:gd name="adj2" fmla="val -28150"/>
                <a:gd name="adj3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285750" indent="-285750" algn="just">
                <a:lnSpc>
                  <a:spcPct val="150000"/>
                </a:lnSpc>
                <a:buFont typeface="Wingdings" charset="2"/>
                <a:buChar char="n"/>
              </a:pPr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表达式的值与任何一个</a:t>
              </a:r>
              <a:r>
                <a:rPr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case</a:t>
              </a:r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后的常量表达式的值不相同时执行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4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1337</TotalTime>
  <Words>140</Words>
  <Application>Microsoft Macintosh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Calibri</vt:lpstr>
      <vt:lpstr>Calibri Light</vt:lpstr>
      <vt:lpstr>KaiTi</vt:lpstr>
      <vt:lpstr>Mangal</vt:lpstr>
      <vt:lpstr>Microsoft YaHei</vt:lpstr>
      <vt:lpstr>Wingdings</vt:lpstr>
      <vt:lpstr>等线</vt:lpstr>
      <vt:lpstr>等线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Xiaodong</dc:creator>
  <cp:lastModifiedBy>Wang Xiaodong</cp:lastModifiedBy>
  <cp:revision>84</cp:revision>
  <cp:lastPrinted>2018-08-21T04:41:59Z</cp:lastPrinted>
  <dcterms:created xsi:type="dcterms:W3CDTF">2018-08-20T06:28:23Z</dcterms:created>
  <dcterms:modified xsi:type="dcterms:W3CDTF">2018-08-28T05:16:02Z</dcterms:modified>
</cp:coreProperties>
</file>