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0" r:id="rId7"/>
    <p:sldId id="272" r:id="rId8"/>
    <p:sldId id="273" r:id="rId9"/>
    <p:sldId id="262" r:id="rId10"/>
    <p:sldId id="263" r:id="rId11"/>
    <p:sldId id="265" r:id="rId12"/>
    <p:sldId id="266" r:id="rId13"/>
    <p:sldId id="264" r:id="rId14"/>
    <p:sldId id="268" r:id="rId15"/>
    <p:sldId id="267" r:id="rId16"/>
    <p:sldId id="269" r:id="rId17"/>
    <p:sldId id="271"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196A69-FCEC-487F-8E78-0B20A7C8F2FC}">
          <p14:sldIdLst>
            <p14:sldId id="256"/>
            <p14:sldId id="257"/>
            <p14:sldId id="258"/>
            <p14:sldId id="259"/>
            <p14:sldId id="261"/>
            <p14:sldId id="260"/>
            <p14:sldId id="272"/>
            <p14:sldId id="273"/>
            <p14:sldId id="262"/>
            <p14:sldId id="263"/>
            <p14:sldId id="265"/>
            <p14:sldId id="266"/>
            <p14:sldId id="264"/>
            <p14:sldId id="268"/>
            <p14:sldId id="267"/>
            <p14:sldId id="269"/>
            <p14:sldId id="271"/>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78C52-2BF4-4F3B-B9C3-00D3237C92CE}" type="datetimeFigureOut">
              <a:rPr lang="zh-CN" altLang="en-US" smtClean="0"/>
              <a:t>2019/1/3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8449-4554-4B4A-AEBF-70C7F0950093}" type="slidenum">
              <a:rPr lang="zh-CN" altLang="en-US" smtClean="0"/>
              <a:t>‹#›</a:t>
            </a:fld>
            <a:endParaRPr lang="zh-CN" altLang="en-US"/>
          </a:p>
        </p:txBody>
      </p:sp>
    </p:spTree>
    <p:extLst>
      <p:ext uri="{BB962C8B-B14F-4D97-AF65-F5344CB8AC3E}">
        <p14:creationId xmlns:p14="http://schemas.microsoft.com/office/powerpoint/2010/main" val="276484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0C8449-4554-4B4A-AEBF-70C7F0950093}" type="slidenum">
              <a:rPr lang="zh-CN" altLang="en-US" smtClean="0"/>
              <a:t>3</a:t>
            </a:fld>
            <a:endParaRPr lang="zh-CN" altLang="en-US"/>
          </a:p>
        </p:txBody>
      </p:sp>
    </p:spTree>
    <p:extLst>
      <p:ext uri="{BB962C8B-B14F-4D97-AF65-F5344CB8AC3E}">
        <p14:creationId xmlns:p14="http://schemas.microsoft.com/office/powerpoint/2010/main" val="327612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274458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232238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278569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238852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14667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352013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40771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281358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290156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372861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0A71A3-41EB-4DA1-8AF8-5EBF0B7C4E88}"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117708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A71A3-41EB-4DA1-8AF8-5EBF0B7C4E88}" type="datetimeFigureOut">
              <a:rPr lang="zh-CN" altLang="en-US" smtClean="0"/>
              <a:t>2019/1/3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6C71A-9836-4235-A82C-71D16A3A36FE}" type="slidenum">
              <a:rPr lang="zh-CN" altLang="en-US" smtClean="0"/>
              <a:t>‹#›</a:t>
            </a:fld>
            <a:endParaRPr lang="zh-CN" altLang="en-US"/>
          </a:p>
        </p:txBody>
      </p:sp>
    </p:spTree>
    <p:extLst>
      <p:ext uri="{BB962C8B-B14F-4D97-AF65-F5344CB8AC3E}">
        <p14:creationId xmlns:p14="http://schemas.microsoft.com/office/powerpoint/2010/main" val="114079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第三章 习题</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18749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4873"/>
            <a:ext cx="10515600" cy="5752090"/>
          </a:xfrm>
        </p:spPr>
        <p:txBody>
          <a:bodyPr>
            <a:normAutofit/>
          </a:bodyPr>
          <a:lstStyle/>
          <a:p>
            <a:pPr marL="457200" indent="-457200">
              <a:buFont typeface="+mj-lt"/>
              <a:buAutoNum type="arabicPeriod" startAt="11"/>
            </a:pPr>
            <a:r>
              <a:rPr lang="zh-CN" altLang="en-US" sz="2000" dirty="0" smtClean="0">
                <a:latin typeface="Times New Roman" panose="02020603050405020304" pitchFamily="18" charset="0"/>
                <a:cs typeface="Times New Roman" panose="02020603050405020304" pitchFamily="18" charset="0"/>
              </a:rPr>
              <a:t>已知 </a:t>
            </a:r>
            <a:r>
              <a:rPr lang="en-US" altLang="zh-CN" sz="2000" dirty="0">
                <a:latin typeface="Times New Roman" panose="02020603050405020304" pitchFamily="18" charset="0"/>
                <a:cs typeface="Times New Roman" panose="02020603050405020304" pitchFamily="18" charset="0"/>
              </a:rPr>
              <a:t>IA-32  </a:t>
            </a:r>
            <a:r>
              <a:rPr lang="zh-CN" altLang="en-US" sz="2000" dirty="0">
                <a:latin typeface="Times New Roman" panose="02020603050405020304" pitchFamily="18" charset="0"/>
                <a:cs typeface="Times New Roman" panose="02020603050405020304" pitchFamily="18" charset="0"/>
              </a:rPr>
              <a:t>是小端方式处理器，根据给出的 </a:t>
            </a:r>
            <a:r>
              <a:rPr lang="en-US" altLang="zh-CN" sz="2000" dirty="0">
                <a:latin typeface="Times New Roman" panose="02020603050405020304" pitchFamily="18" charset="0"/>
                <a:cs typeface="Times New Roman" panose="02020603050405020304" pitchFamily="18" charset="0"/>
              </a:rPr>
              <a:t>IA-32  </a:t>
            </a:r>
            <a:r>
              <a:rPr lang="zh-CN" altLang="en-US" sz="2000" dirty="0">
                <a:latin typeface="Times New Roman" panose="02020603050405020304" pitchFamily="18" charset="0"/>
                <a:cs typeface="Times New Roman" panose="02020603050405020304" pitchFamily="18" charset="0"/>
              </a:rPr>
              <a:t>机器代码的反汇编</a:t>
            </a:r>
            <a:r>
              <a:rPr lang="zh-CN" altLang="en-US" sz="2000" dirty="0" smtClean="0">
                <a:latin typeface="Times New Roman" panose="02020603050405020304" pitchFamily="18" charset="0"/>
                <a:cs typeface="Times New Roman" panose="02020603050405020304" pitchFamily="18" charset="0"/>
              </a:rPr>
              <a:t>结</a:t>
            </a:r>
            <a:r>
              <a:rPr lang="zh-CN" altLang="en-US" sz="2000" dirty="0">
                <a:latin typeface="Times New Roman" panose="02020603050405020304" pitchFamily="18" charset="0"/>
                <a:cs typeface="Times New Roman" panose="02020603050405020304" pitchFamily="18" charset="0"/>
              </a:rPr>
              <a:t>果</a:t>
            </a:r>
            <a:r>
              <a:rPr lang="zh-CN" altLang="en-US" sz="2000" dirty="0" smtClean="0">
                <a:latin typeface="Times New Roman" panose="02020603050405020304" pitchFamily="18" charset="0"/>
                <a:cs typeface="Times New Roman" panose="02020603050405020304" pitchFamily="18" charset="0"/>
              </a:rPr>
              <a:t>回答</a:t>
            </a:r>
            <a:r>
              <a:rPr lang="zh-CN" altLang="en-US" sz="2000" dirty="0">
                <a:latin typeface="Times New Roman" panose="02020603050405020304" pitchFamily="18" charset="0"/>
                <a:cs typeface="Times New Roman" panose="02020603050405020304" pitchFamily="18" charset="0"/>
              </a:rPr>
              <a:t>问题</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514800" indent="0">
              <a:buNone/>
            </a:pPr>
            <a:r>
              <a:rPr lang="en-US" altLang="zh-CN" sz="1600" dirty="0" smtClean="0">
                <a:latin typeface="Times New Roman" panose="02020603050405020304" pitchFamily="18" charset="0"/>
                <a:cs typeface="Times New Roman" panose="02020603050405020304" pitchFamily="18" charset="0"/>
              </a:rPr>
              <a:t>(1) </a:t>
            </a:r>
            <a:r>
              <a:rPr lang="zh-CN" altLang="en-US" sz="1600" dirty="0" smtClean="0">
                <a:latin typeface="Times New Roman" panose="02020603050405020304" pitchFamily="18" charset="0"/>
                <a:cs typeface="Times New Roman" panose="02020603050405020304" pitchFamily="18" charset="0"/>
              </a:rPr>
              <a:t>已知 </a:t>
            </a:r>
            <a:r>
              <a:rPr lang="en-US" altLang="zh-CN" sz="1600" dirty="0">
                <a:latin typeface="Times New Roman" panose="02020603050405020304" pitchFamily="18" charset="0"/>
                <a:cs typeface="Times New Roman" panose="02020603050405020304" pitchFamily="18" charset="0"/>
              </a:rPr>
              <a:t>je  </a:t>
            </a:r>
            <a:r>
              <a:rPr lang="zh-CN" altLang="en-US" sz="1600" dirty="0">
                <a:latin typeface="Times New Roman" panose="02020603050405020304" pitchFamily="18" charset="0"/>
                <a:cs typeface="Times New Roman" panose="02020603050405020304" pitchFamily="18" charset="0"/>
              </a:rPr>
              <a:t>指令的操作码为 </a:t>
            </a:r>
            <a:r>
              <a:rPr lang="en-US" altLang="zh-CN" sz="1600" dirty="0" smtClean="0">
                <a:latin typeface="Times New Roman" panose="02020603050405020304" pitchFamily="18" charset="0"/>
                <a:cs typeface="Times New Roman" panose="02020603050405020304" pitchFamily="18" charset="0"/>
              </a:rPr>
              <a:t>01110100</a:t>
            </a:r>
            <a:r>
              <a:rPr lang="zh-CN" altLang="en-US"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je  </a:t>
            </a:r>
            <a:r>
              <a:rPr lang="zh-CN" altLang="en-US" sz="1600" dirty="0">
                <a:latin typeface="Times New Roman" panose="02020603050405020304" pitchFamily="18" charset="0"/>
                <a:cs typeface="Times New Roman" panose="02020603050405020304" pitchFamily="18" charset="0"/>
              </a:rPr>
              <a:t>指令的转移目标地址是什么？</a:t>
            </a:r>
            <a:r>
              <a:rPr lang="en-US" altLang="zh-CN" sz="1600" dirty="0">
                <a:latin typeface="Times New Roman" panose="02020603050405020304" pitchFamily="18" charset="0"/>
                <a:cs typeface="Times New Roman" panose="02020603050405020304" pitchFamily="18" charset="0"/>
              </a:rPr>
              <a:t>call  </a:t>
            </a:r>
            <a:r>
              <a:rPr lang="zh-CN" altLang="en-US" sz="1600" dirty="0">
                <a:latin typeface="Times New Roman" panose="02020603050405020304" pitchFamily="18" charset="0"/>
                <a:cs typeface="Times New Roman" panose="02020603050405020304" pitchFamily="18" charset="0"/>
              </a:rPr>
              <a:t>指令中的转移目标地址 </a:t>
            </a:r>
            <a:r>
              <a:rPr lang="en-US" altLang="zh-CN" sz="1600" dirty="0" smtClean="0">
                <a:latin typeface="Times New Roman" panose="02020603050405020304" pitchFamily="18" charset="0"/>
                <a:cs typeface="Times New Roman" panose="02020603050405020304" pitchFamily="18" charset="0"/>
              </a:rPr>
              <a:t>0x80483b1</a:t>
            </a:r>
            <a:r>
              <a:rPr lang="zh-CN" altLang="en-US" sz="1600" dirty="0" smtClean="0">
                <a:latin typeface="Times New Roman" panose="02020603050405020304" pitchFamily="18" charset="0"/>
                <a:cs typeface="Times New Roman" panose="02020603050405020304" pitchFamily="18" charset="0"/>
              </a:rPr>
              <a:t>是</a:t>
            </a:r>
            <a:r>
              <a:rPr lang="zh-CN" altLang="en-US" sz="1600" dirty="0">
                <a:latin typeface="Times New Roman" panose="02020603050405020304" pitchFamily="18" charset="0"/>
                <a:cs typeface="Times New Roman" panose="02020603050405020304" pitchFamily="18" charset="0"/>
              </a:rPr>
              <a:t>如何反汇编出来的</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marL="514800" indent="0">
              <a:buNone/>
            </a:pPr>
            <a:r>
              <a:rPr lang="en-US" altLang="zh-CN" sz="1600" dirty="0" smtClean="0">
                <a:latin typeface="Times New Roman" panose="02020603050405020304" pitchFamily="18" charset="0"/>
                <a:cs typeface="Times New Roman" panose="02020603050405020304" pitchFamily="18" charset="0"/>
              </a:rPr>
              <a:t>804838c </a:t>
            </a:r>
            <a:r>
              <a:rPr lang="en-US" altLang="zh-CN" sz="1600" dirty="0">
                <a:latin typeface="Times New Roman" panose="02020603050405020304" pitchFamily="18" charset="0"/>
                <a:cs typeface="Times New Roman" panose="02020603050405020304" pitchFamily="18" charset="0"/>
              </a:rPr>
              <a:t>:  74 08 </a:t>
            </a:r>
            <a:r>
              <a:rPr lang="en-US" altLang="zh-CN" sz="1600" dirty="0" smtClean="0">
                <a:latin typeface="Times New Roman" panose="02020603050405020304" pitchFamily="18" charset="0"/>
                <a:cs typeface="Times New Roman" panose="02020603050405020304" pitchFamily="18" charset="0"/>
              </a:rPr>
              <a:t>                                     je        </a:t>
            </a:r>
            <a:r>
              <a:rPr lang="en-US" altLang="zh-CN" sz="1600" dirty="0" err="1" smtClean="0">
                <a:latin typeface="Times New Roman" panose="02020603050405020304" pitchFamily="18" charset="0"/>
                <a:cs typeface="Times New Roman" panose="02020603050405020304" pitchFamily="18" charset="0"/>
              </a:rPr>
              <a:t>xxxxxxx</a:t>
            </a:r>
            <a:endParaRPr lang="en-US" altLang="zh-CN" sz="1600" dirty="0" smtClean="0">
              <a:latin typeface="Times New Roman" panose="02020603050405020304" pitchFamily="18" charset="0"/>
              <a:cs typeface="Times New Roman" panose="02020603050405020304" pitchFamily="18" charset="0"/>
            </a:endParaRPr>
          </a:p>
          <a:p>
            <a:pPr marL="514800" indent="0">
              <a:buNone/>
            </a:pPr>
            <a:r>
              <a:rPr lang="en-US" altLang="zh-CN" sz="1600" dirty="0" smtClean="0">
                <a:latin typeface="Times New Roman" panose="02020603050405020304" pitchFamily="18" charset="0"/>
                <a:cs typeface="Times New Roman" panose="02020603050405020304" pitchFamily="18" charset="0"/>
              </a:rPr>
              <a:t>804838e</a:t>
            </a:r>
            <a:r>
              <a:rPr lang="en-US" altLang="zh-CN" sz="1600" dirty="0">
                <a:latin typeface="Times New Roman" panose="02020603050405020304" pitchFamily="18" charset="0"/>
                <a:cs typeface="Times New Roman" panose="02020603050405020304" pitchFamily="18" charset="0"/>
              </a:rPr>
              <a:t>:  e8 1e 00 00 00 </a:t>
            </a:r>
            <a:r>
              <a:rPr lang="en-US" altLang="zh-CN" sz="1600" dirty="0" smtClean="0">
                <a:latin typeface="Times New Roman" panose="02020603050405020304" pitchFamily="18" charset="0"/>
                <a:cs typeface="Times New Roman" panose="02020603050405020304" pitchFamily="18" charset="0"/>
              </a:rPr>
              <a:t>                       call     80483b1&lt;test&gt;</a:t>
            </a: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r>
              <a:rPr lang="en-US" altLang="zh-CN" sz="1600" dirty="0" smtClean="0">
                <a:latin typeface="Times New Roman" panose="02020603050405020304" pitchFamily="18" charset="0"/>
                <a:cs typeface="Times New Roman" panose="02020603050405020304" pitchFamily="18" charset="0"/>
              </a:rPr>
              <a:t>(2) </a:t>
            </a:r>
            <a:r>
              <a:rPr lang="zh-CN" altLang="en-US" sz="1600" dirty="0" smtClean="0">
                <a:latin typeface="Times New Roman" panose="02020603050405020304" pitchFamily="18" charset="0"/>
                <a:cs typeface="Times New Roman" panose="02020603050405020304" pitchFamily="18" charset="0"/>
              </a:rPr>
              <a:t>已知 </a:t>
            </a:r>
            <a:r>
              <a:rPr lang="en-US" altLang="zh-CN" sz="1600" dirty="0" err="1">
                <a:latin typeface="Times New Roman" panose="02020603050405020304" pitchFamily="18" charset="0"/>
                <a:cs typeface="Times New Roman" panose="02020603050405020304" pitchFamily="18" charset="0"/>
              </a:rPr>
              <a:t>jb</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指令的操作码为 </a:t>
            </a:r>
            <a:r>
              <a:rPr lang="en-US" altLang="zh-CN" sz="1600" dirty="0">
                <a:latin typeface="Times New Roman" panose="02020603050405020304" pitchFamily="18" charset="0"/>
                <a:cs typeface="Times New Roman" panose="02020603050405020304" pitchFamily="18" charset="0"/>
              </a:rPr>
              <a:t>01110010 </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jb</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指令的转移目标地址是什么？</a:t>
            </a:r>
            <a:r>
              <a:rPr lang="en-US" altLang="zh-CN" sz="1600" dirty="0" err="1">
                <a:latin typeface="Times New Roman" panose="02020603050405020304" pitchFamily="18" charset="0"/>
                <a:cs typeface="Times New Roman" panose="02020603050405020304" pitchFamily="18" charset="0"/>
              </a:rPr>
              <a:t>movl</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指令中的目的地址如何反</a:t>
            </a:r>
            <a:r>
              <a:rPr lang="zh-CN" altLang="en-US" sz="1600" dirty="0" smtClean="0">
                <a:latin typeface="Times New Roman" panose="02020603050405020304" pitchFamily="18" charset="0"/>
                <a:cs typeface="Times New Roman" panose="02020603050405020304" pitchFamily="18" charset="0"/>
              </a:rPr>
              <a:t>汇编出来</a:t>
            </a:r>
            <a:r>
              <a:rPr lang="zh-CN" altLang="en-US" sz="1600" dirty="0">
                <a:latin typeface="Times New Roman" panose="02020603050405020304" pitchFamily="18" charset="0"/>
                <a:cs typeface="Times New Roman" panose="02020603050405020304" pitchFamily="18" charset="0"/>
              </a:rPr>
              <a:t>的？</a:t>
            </a:r>
            <a:endParaRPr lang="en-US" altLang="zh-CN" sz="1600" dirty="0" smtClean="0">
              <a:latin typeface="Times New Roman" panose="02020603050405020304" pitchFamily="18" charset="0"/>
              <a:cs typeface="Times New Roman" panose="02020603050405020304" pitchFamily="18" charset="0"/>
            </a:endParaRPr>
          </a:p>
          <a:p>
            <a:pPr marL="514800" indent="0">
              <a:buNone/>
            </a:pPr>
            <a:r>
              <a:rPr lang="pt-BR" altLang="zh-CN" sz="1600" dirty="0">
                <a:latin typeface="Times New Roman" panose="02020603050405020304" pitchFamily="18" charset="0"/>
                <a:cs typeface="Times New Roman" panose="02020603050405020304" pitchFamily="18" charset="0"/>
              </a:rPr>
              <a:t>8048390:  72 f6  </a:t>
            </a:r>
            <a:r>
              <a:rPr lang="pt-BR" altLang="zh-CN" sz="1600" dirty="0" smtClean="0">
                <a:latin typeface="Times New Roman" panose="02020603050405020304" pitchFamily="18" charset="0"/>
                <a:cs typeface="Times New Roman" panose="02020603050405020304" pitchFamily="18" charset="0"/>
              </a:rPr>
              <a:t>                                    jb        xxxxxxx</a:t>
            </a:r>
            <a:endParaRPr lang="pt-BR" altLang="zh-CN" sz="1600" dirty="0">
              <a:latin typeface="Times New Roman" panose="02020603050405020304" pitchFamily="18" charset="0"/>
              <a:cs typeface="Times New Roman" panose="02020603050405020304" pitchFamily="18" charset="0"/>
            </a:endParaRPr>
          </a:p>
          <a:p>
            <a:pPr marL="514800" indent="0">
              <a:buNone/>
            </a:pPr>
            <a:r>
              <a:rPr lang="pt-BR" altLang="zh-CN" sz="1600" dirty="0">
                <a:latin typeface="Times New Roman" panose="02020603050405020304" pitchFamily="18" charset="0"/>
                <a:cs typeface="Times New Roman" panose="02020603050405020304" pitchFamily="18" charset="0"/>
              </a:rPr>
              <a:t>8048392:  c6 05 00 a8 04 08 01 </a:t>
            </a:r>
            <a:r>
              <a:rPr lang="pt-BR" altLang="zh-CN" sz="1600" dirty="0" smtClean="0">
                <a:latin typeface="Times New Roman" panose="02020603050405020304" pitchFamily="18" charset="0"/>
                <a:cs typeface="Times New Roman" panose="02020603050405020304" pitchFamily="18" charset="0"/>
              </a:rPr>
              <a:t>            movl   $</a:t>
            </a:r>
            <a:r>
              <a:rPr lang="pt-BR" altLang="zh-CN" sz="1600" dirty="0">
                <a:latin typeface="Times New Roman" panose="02020603050405020304" pitchFamily="18" charset="0"/>
                <a:cs typeface="Times New Roman" panose="02020603050405020304" pitchFamily="18" charset="0"/>
              </a:rPr>
              <a:t>0x1, 0x804a800</a:t>
            </a:r>
          </a:p>
          <a:p>
            <a:pPr marL="514800" indent="0">
              <a:buNone/>
            </a:pPr>
            <a:r>
              <a:rPr lang="pt-BR" altLang="zh-CN" sz="1600" dirty="0">
                <a:latin typeface="Times New Roman" panose="02020603050405020304" pitchFamily="18" charset="0"/>
                <a:cs typeface="Times New Roman" panose="02020603050405020304" pitchFamily="18" charset="0"/>
              </a:rPr>
              <a:t>8048399:  00 00 00</a:t>
            </a:r>
            <a:endParaRPr lang="zh-CN" altLang="en-US"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330035" y="2151935"/>
            <a:ext cx="10023765" cy="1514902"/>
          </a:xfrm>
          <a:prstGeom prst="rect">
            <a:avLst/>
          </a:prstGeom>
        </p:spPr>
      </p:pic>
      <p:pic>
        <p:nvPicPr>
          <p:cNvPr id="5" name="图片 4"/>
          <p:cNvPicPr>
            <a:picLocks noChangeAspect="1"/>
          </p:cNvPicPr>
          <p:nvPr/>
        </p:nvPicPr>
        <p:blipFill>
          <a:blip r:embed="rId3"/>
          <a:stretch>
            <a:fillRect/>
          </a:stretch>
        </p:blipFill>
        <p:spPr>
          <a:xfrm>
            <a:off x="1330035" y="5324919"/>
            <a:ext cx="10022332" cy="1184522"/>
          </a:xfrm>
          <a:prstGeom prst="rect">
            <a:avLst/>
          </a:prstGeom>
        </p:spPr>
      </p:pic>
    </p:spTree>
    <p:extLst>
      <p:ext uri="{BB962C8B-B14F-4D97-AF65-F5344CB8AC3E}">
        <p14:creationId xmlns:p14="http://schemas.microsoft.com/office/powerpoint/2010/main" val="398050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4873"/>
            <a:ext cx="10515600" cy="5752090"/>
          </a:xfrm>
        </p:spPr>
        <p:txBody>
          <a:bodyPr>
            <a:normAutofit/>
          </a:bodyPr>
          <a:lstStyle/>
          <a:p>
            <a:pPr marL="514800" indent="0">
              <a:buNone/>
            </a:pPr>
            <a:r>
              <a:rPr lang="en-US" altLang="zh-CN" sz="2000" dirty="0" smtClean="0">
                <a:latin typeface="Times New Roman" panose="02020603050405020304" pitchFamily="18" charset="0"/>
                <a:cs typeface="Times New Roman" panose="02020603050405020304" pitchFamily="18" charset="0"/>
              </a:rPr>
              <a:t>(3) </a:t>
            </a:r>
            <a:r>
              <a:rPr lang="zh-CN" altLang="en-US" sz="2000" dirty="0" smtClean="0">
                <a:latin typeface="Times New Roman" panose="02020603050405020304" pitchFamily="18" charset="0"/>
                <a:cs typeface="Times New Roman" panose="02020603050405020304" pitchFamily="18" charset="0"/>
              </a:rPr>
              <a:t>已知 </a:t>
            </a:r>
            <a:r>
              <a:rPr lang="en-US" altLang="zh-CN" sz="2000" dirty="0" err="1">
                <a:latin typeface="Times New Roman" panose="02020603050405020304" pitchFamily="18" charset="0"/>
                <a:cs typeface="Times New Roman" panose="02020603050405020304" pitchFamily="18" charset="0"/>
              </a:rPr>
              <a:t>jle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指令的操作码为 </a:t>
            </a:r>
            <a:r>
              <a:rPr lang="en-US" altLang="zh-CN" sz="2000" dirty="0">
                <a:latin typeface="Times New Roman" panose="02020603050405020304" pitchFamily="18" charset="0"/>
                <a:cs typeface="Times New Roman" panose="02020603050405020304" pitchFamily="18" charset="0"/>
              </a:rPr>
              <a:t>01111110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mov</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指令的地址是什么？</a:t>
            </a:r>
          </a:p>
          <a:p>
            <a:pPr marL="514800" indent="0">
              <a:buNone/>
            </a:pPr>
            <a:r>
              <a:rPr lang="en-US" altLang="zh-CN" sz="2000" dirty="0" err="1">
                <a:latin typeface="Times New Roman" panose="02020603050405020304" pitchFamily="18" charset="0"/>
                <a:cs typeface="Times New Roman" panose="02020603050405020304" pitchFamily="18" charset="0"/>
              </a:rPr>
              <a:t>xxxxxxx</a:t>
            </a:r>
            <a:r>
              <a:rPr lang="en-US" altLang="zh-CN" sz="2000" dirty="0">
                <a:latin typeface="Times New Roman" panose="02020603050405020304" pitchFamily="18" charset="0"/>
                <a:cs typeface="Times New Roman" panose="02020603050405020304" pitchFamily="18" charset="0"/>
              </a:rPr>
              <a:t>:  7e 16  </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jle</a:t>
            </a:r>
            <a:r>
              <a:rPr lang="en-US" altLang="zh-CN" sz="2000" dirty="0" smtClean="0">
                <a:latin typeface="Times New Roman" panose="02020603050405020304" pitchFamily="18" charset="0"/>
                <a:cs typeface="Times New Roman" panose="02020603050405020304" pitchFamily="18" charset="0"/>
              </a:rPr>
              <a:t>        80492e0</a:t>
            </a:r>
            <a:endParaRPr lang="en-US" altLang="zh-CN" sz="2000" dirty="0">
              <a:latin typeface="Times New Roman" panose="02020603050405020304" pitchFamily="18" charset="0"/>
              <a:cs typeface="Times New Roman" panose="02020603050405020304" pitchFamily="18" charset="0"/>
            </a:endParaRPr>
          </a:p>
          <a:p>
            <a:pPr marL="514800" indent="0">
              <a:buNone/>
            </a:pPr>
            <a:r>
              <a:rPr lang="en-US" altLang="zh-CN" sz="2000" dirty="0" err="1">
                <a:latin typeface="Times New Roman" panose="02020603050405020304" pitchFamily="18" charset="0"/>
                <a:cs typeface="Times New Roman" panose="02020603050405020304" pitchFamily="18" charset="0"/>
              </a:rPr>
              <a:t>xxxxxxx</a:t>
            </a:r>
            <a:r>
              <a:rPr lang="en-US" altLang="zh-CN" sz="2000" dirty="0">
                <a:latin typeface="Times New Roman" panose="02020603050405020304" pitchFamily="18" charset="0"/>
                <a:cs typeface="Times New Roman" panose="02020603050405020304" pitchFamily="18" charset="0"/>
              </a:rPr>
              <a:t>:  89 d0 </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mov</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edx</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eax</a:t>
            </a: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r>
              <a:rPr lang="en-US" altLang="zh-CN" sz="2000" dirty="0" smtClean="0">
                <a:latin typeface="Times New Roman" panose="02020603050405020304" pitchFamily="18" charset="0"/>
                <a:cs typeface="Times New Roman" panose="02020603050405020304" pitchFamily="18" charset="0"/>
              </a:rPr>
              <a:t>(4) </a:t>
            </a:r>
            <a:r>
              <a:rPr lang="zh-CN" altLang="en-US" sz="2000" dirty="0" smtClean="0">
                <a:latin typeface="Times New Roman" panose="02020603050405020304" pitchFamily="18" charset="0"/>
                <a:cs typeface="Times New Roman" panose="02020603050405020304" pitchFamily="18" charset="0"/>
              </a:rPr>
              <a:t>已知 </a:t>
            </a:r>
            <a:r>
              <a:rPr lang="en-US" altLang="zh-CN" sz="2000" dirty="0" err="1">
                <a:latin typeface="Times New Roman" panose="02020603050405020304" pitchFamily="18" charset="0"/>
                <a:cs typeface="Times New Roman" panose="02020603050405020304" pitchFamily="18" charset="0"/>
              </a:rPr>
              <a:t>jmp</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指令的转移目标地址采用相对寻址方式，</a:t>
            </a:r>
            <a:r>
              <a:rPr lang="en-US" altLang="zh-CN" sz="2000" dirty="0" err="1">
                <a:latin typeface="Times New Roman" panose="02020603050405020304" pitchFamily="18" charset="0"/>
                <a:cs typeface="Times New Roman" panose="02020603050405020304" pitchFamily="18" charset="0"/>
              </a:rPr>
              <a:t>jmp</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指令操作码为 </a:t>
            </a:r>
            <a:r>
              <a:rPr lang="en-US" altLang="zh-CN" sz="2000" dirty="0">
                <a:latin typeface="Times New Roman" panose="02020603050405020304" pitchFamily="18" charset="0"/>
                <a:cs typeface="Times New Roman" panose="02020603050405020304" pitchFamily="18" charset="0"/>
              </a:rPr>
              <a:t>11101001 </a:t>
            </a:r>
            <a:r>
              <a:rPr lang="zh-CN" altLang="en-US" sz="2000" dirty="0">
                <a:latin typeface="Times New Roman" panose="02020603050405020304" pitchFamily="18" charset="0"/>
                <a:cs typeface="Times New Roman" panose="02020603050405020304" pitchFamily="18" charset="0"/>
              </a:rPr>
              <a:t>，其转移目标地址是什么？</a:t>
            </a:r>
          </a:p>
          <a:p>
            <a:pPr marL="514800" indent="0">
              <a:buNone/>
            </a:pPr>
            <a:r>
              <a:rPr lang="en-US" altLang="zh-CN" sz="2000" dirty="0">
                <a:latin typeface="Times New Roman" panose="02020603050405020304" pitchFamily="18" charset="0"/>
                <a:cs typeface="Times New Roman" panose="02020603050405020304" pitchFamily="18" charset="0"/>
              </a:rPr>
              <a:t>8048296:  e9 00 </a:t>
            </a:r>
            <a:r>
              <a:rPr lang="en-US" altLang="zh-CN" sz="2000" dirty="0" err="1">
                <a:latin typeface="Times New Roman" panose="02020603050405020304" pitchFamily="18" charset="0"/>
                <a:cs typeface="Times New Roman" panose="02020603050405020304" pitchFamily="18" charset="0"/>
              </a:rPr>
              <a:t>ff</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ff</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ff</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jmp</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xxxxxxx</a:t>
            </a:r>
            <a:endParaRPr lang="en-US" altLang="zh-CN" sz="2000" dirty="0">
              <a:latin typeface="Times New Roman" panose="02020603050405020304" pitchFamily="18" charset="0"/>
              <a:cs typeface="Times New Roman" panose="02020603050405020304" pitchFamily="18" charset="0"/>
            </a:endParaRPr>
          </a:p>
          <a:p>
            <a:pPr marL="514800" indent="0">
              <a:buNone/>
            </a:pPr>
            <a:r>
              <a:rPr lang="en-US" altLang="zh-CN" sz="2000" dirty="0">
                <a:latin typeface="Times New Roman" panose="02020603050405020304" pitchFamily="18" charset="0"/>
                <a:cs typeface="Times New Roman" panose="02020603050405020304" pitchFamily="18" charset="0"/>
              </a:rPr>
              <a:t>804829b:  29 c2 </a:t>
            </a:r>
            <a:r>
              <a:rPr lang="en-US" altLang="zh-CN" sz="2000" dirty="0" smtClean="0">
                <a:latin typeface="Times New Roman" panose="02020603050405020304" pitchFamily="18" charset="0"/>
                <a:cs typeface="Times New Roman" panose="02020603050405020304" pitchFamily="18" charset="0"/>
              </a:rPr>
              <a:t>                                    sub       %</a:t>
            </a:r>
            <a:r>
              <a:rPr lang="en-US" altLang="zh-CN" sz="2000" dirty="0" err="1">
                <a:latin typeface="Times New Roman" panose="02020603050405020304" pitchFamily="18" charset="0"/>
                <a:cs typeface="Times New Roman" panose="02020603050405020304" pitchFamily="18" charset="0"/>
              </a:rPr>
              <a:t>eax</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edx</a:t>
            </a:r>
            <a:endParaRPr lang="zh-CN" altLang="en-US" sz="20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394234" y="2006037"/>
            <a:ext cx="9959566" cy="611059"/>
          </a:xfrm>
          <a:prstGeom prst="rect">
            <a:avLst/>
          </a:prstGeom>
        </p:spPr>
      </p:pic>
      <p:pic>
        <p:nvPicPr>
          <p:cNvPr id="6" name="图片 5"/>
          <p:cNvPicPr>
            <a:picLocks noChangeAspect="1"/>
          </p:cNvPicPr>
          <p:nvPr/>
        </p:nvPicPr>
        <p:blipFill>
          <a:blip r:embed="rId3"/>
          <a:stretch>
            <a:fillRect/>
          </a:stretch>
        </p:blipFill>
        <p:spPr>
          <a:xfrm>
            <a:off x="1394234" y="4528663"/>
            <a:ext cx="9959566" cy="880636"/>
          </a:xfrm>
          <a:prstGeom prst="rect">
            <a:avLst/>
          </a:prstGeom>
        </p:spPr>
      </p:pic>
    </p:spTree>
    <p:extLst>
      <p:ext uri="{BB962C8B-B14F-4D97-AF65-F5344CB8AC3E}">
        <p14:creationId xmlns:p14="http://schemas.microsoft.com/office/powerpoint/2010/main" val="15774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6459"/>
            <a:ext cx="10515600" cy="5760504"/>
          </a:xfrm>
        </p:spPr>
        <p:txBody>
          <a:bodyPr>
            <a:normAutofit/>
          </a:bodyPr>
          <a:lstStyle/>
          <a:p>
            <a:pPr marL="457200" indent="-457200">
              <a:buFont typeface="+mj-lt"/>
              <a:buAutoNum type="arabicPeriod" startAt="14"/>
            </a:pPr>
            <a:r>
              <a:rPr lang="zh-CN" altLang="en-US" sz="2000" dirty="0" smtClean="0">
                <a:latin typeface="Times New Roman" panose="02020603050405020304" pitchFamily="18" charset="0"/>
                <a:cs typeface="Times New Roman" panose="02020603050405020304" pitchFamily="18" charset="0"/>
              </a:rPr>
              <a:t>已知</a:t>
            </a:r>
            <a:r>
              <a:rPr lang="zh-CN" altLang="en-US" sz="2000" dirty="0">
                <a:latin typeface="Times New Roman" panose="02020603050405020304" pitchFamily="18" charset="0"/>
                <a:cs typeface="Times New Roman" panose="02020603050405020304" pitchFamily="18" charset="0"/>
              </a:rPr>
              <a:t>函数 </a:t>
            </a:r>
            <a:r>
              <a:rPr lang="en-US" altLang="zh-CN" sz="2000" dirty="0" err="1">
                <a:latin typeface="Times New Roman" panose="02020603050405020304" pitchFamily="18" charset="0"/>
                <a:cs typeface="Times New Roman" panose="02020603050405020304" pitchFamily="18" charset="0"/>
              </a:rPr>
              <a:t>do_loop</a:t>
            </a:r>
            <a:r>
              <a:rPr lang="zh-CN" altLang="en-US" sz="2000" dirty="0" smtClean="0">
                <a:latin typeface="Times New Roman" panose="02020603050405020304" pitchFamily="18" charset="0"/>
                <a:cs typeface="Times New Roman" panose="02020603050405020304" pitchFamily="18" charset="0"/>
              </a:rPr>
              <a:t>的 </a:t>
            </a:r>
            <a:r>
              <a:rPr lang="en-US" altLang="zh-CN" sz="2000" dirty="0">
                <a:latin typeface="Times New Roman" panose="02020603050405020304" pitchFamily="18" charset="0"/>
                <a:cs typeface="Times New Roman" panose="02020603050405020304" pitchFamily="18" charset="0"/>
              </a:rPr>
              <a:t>C  </a:t>
            </a:r>
            <a:r>
              <a:rPr lang="zh-CN" altLang="en-US" sz="2000" dirty="0">
                <a:latin typeface="Times New Roman" panose="02020603050405020304" pitchFamily="18" charset="0"/>
                <a:cs typeface="Times New Roman" panose="02020603050405020304" pitchFamily="18" charset="0"/>
              </a:rPr>
              <a:t>语言代码如下：</a:t>
            </a:r>
          </a:p>
        </p:txBody>
      </p:sp>
      <p:pic>
        <p:nvPicPr>
          <p:cNvPr id="2" name="图片 1"/>
          <p:cNvPicPr>
            <a:picLocks noChangeAspect="1"/>
          </p:cNvPicPr>
          <p:nvPr/>
        </p:nvPicPr>
        <p:blipFill>
          <a:blip r:embed="rId2"/>
          <a:stretch>
            <a:fillRect/>
          </a:stretch>
        </p:blipFill>
        <p:spPr>
          <a:xfrm>
            <a:off x="1225356" y="853054"/>
            <a:ext cx="3004663" cy="677948"/>
          </a:xfrm>
          <a:prstGeom prst="rect">
            <a:avLst/>
          </a:prstGeom>
        </p:spPr>
      </p:pic>
      <p:pic>
        <p:nvPicPr>
          <p:cNvPr id="9" name="图片 8"/>
          <p:cNvPicPr>
            <a:picLocks noChangeAspect="1"/>
          </p:cNvPicPr>
          <p:nvPr/>
        </p:nvPicPr>
        <p:blipFill>
          <a:blip r:embed="rId3"/>
          <a:stretch>
            <a:fillRect/>
          </a:stretch>
        </p:blipFill>
        <p:spPr>
          <a:xfrm>
            <a:off x="1225356" y="1691583"/>
            <a:ext cx="2364681" cy="900314"/>
          </a:xfrm>
          <a:prstGeom prst="rect">
            <a:avLst/>
          </a:prstGeom>
        </p:spPr>
      </p:pic>
      <p:pic>
        <p:nvPicPr>
          <p:cNvPr id="11" name="图片 10"/>
          <p:cNvPicPr>
            <a:picLocks noChangeAspect="1"/>
          </p:cNvPicPr>
          <p:nvPr/>
        </p:nvPicPr>
        <p:blipFill>
          <a:blip r:embed="rId4"/>
          <a:stretch>
            <a:fillRect/>
          </a:stretch>
        </p:blipFill>
        <p:spPr>
          <a:xfrm>
            <a:off x="1178945" y="2576231"/>
            <a:ext cx="2385925" cy="4281769"/>
          </a:xfrm>
          <a:prstGeom prst="rect">
            <a:avLst/>
          </a:prstGeom>
        </p:spPr>
      </p:pic>
      <p:sp>
        <p:nvSpPr>
          <p:cNvPr id="12" name="矩形 11"/>
          <p:cNvSpPr/>
          <p:nvPr/>
        </p:nvSpPr>
        <p:spPr>
          <a:xfrm>
            <a:off x="4881635" y="853053"/>
            <a:ext cx="6887870" cy="1600438"/>
          </a:xfrm>
          <a:prstGeom prst="rect">
            <a:avLst/>
          </a:prstGeom>
        </p:spPr>
        <p:txBody>
          <a:bodyPr wrap="square">
            <a:spAutoFit/>
          </a:bodyPr>
          <a:lstStyle/>
          <a:p>
            <a:r>
              <a:rPr lang="zh-CN" altLang="en-US" sz="1600" dirty="0">
                <a:latin typeface="Times New Roman" panose="02020603050405020304" pitchFamily="18" charset="0"/>
                <a:cs typeface="Times New Roman" panose="02020603050405020304" pitchFamily="18" charset="0"/>
              </a:rPr>
              <a:t>请回答下列问题或完成下列任务：</a:t>
            </a:r>
          </a:p>
          <a:p>
            <a:pPr marL="342900" indent="-342900" algn="just">
              <a:buFont typeface="+mj-lt"/>
              <a:buAutoNum type="alphaLcParenR"/>
            </a:pPr>
            <a:r>
              <a:rPr lang="zh-CN" altLang="en-US" sz="1600" dirty="0" smtClean="0">
                <a:latin typeface="Times New Roman" panose="02020603050405020304" pitchFamily="18" charset="0"/>
                <a:cs typeface="Times New Roman" panose="02020603050405020304" pitchFamily="18" charset="0"/>
              </a:rPr>
              <a:t>给</a:t>
            </a:r>
            <a:r>
              <a:rPr lang="zh-CN" altLang="en-US" sz="1600" dirty="0">
                <a:latin typeface="Times New Roman" panose="02020603050405020304" pitchFamily="18" charset="0"/>
                <a:cs typeface="Times New Roman" panose="02020603050405020304" pitchFamily="18" charset="0"/>
              </a:rPr>
              <a:t>每条汇编指令添加注释，并说明每条指令执行后，目的寄存器中存放的是什么信息？ </a:t>
            </a:r>
          </a:p>
          <a:p>
            <a:pPr marL="342900" indent="-342900" algn="just">
              <a:buFont typeface="+mj-lt"/>
              <a:buAutoNum type="alphaLcParenR"/>
            </a:pPr>
            <a:r>
              <a:rPr lang="zh-CN" altLang="en-US" sz="1600" dirty="0" smtClean="0">
                <a:latin typeface="Times New Roman" panose="02020603050405020304" pitchFamily="18" charset="0"/>
                <a:cs typeface="Times New Roman" panose="02020603050405020304" pitchFamily="18" charset="0"/>
              </a:rPr>
              <a:t>上述</a:t>
            </a:r>
            <a:r>
              <a:rPr lang="zh-CN" altLang="en-US" sz="1600" dirty="0">
                <a:latin typeface="Times New Roman" panose="02020603050405020304" pitchFamily="18" charset="0"/>
                <a:cs typeface="Times New Roman" panose="02020603050405020304" pitchFamily="18" charset="0"/>
              </a:rPr>
              <a:t>函数过程体中用到了哪些被调用者保存寄存器和哪些调用者保存寄存器？在该函数过程体前面的</a:t>
            </a:r>
            <a:r>
              <a:rPr lang="zh-CN" altLang="en-US" sz="1600" dirty="0" smtClean="0">
                <a:latin typeface="Times New Roman" panose="02020603050405020304" pitchFamily="18" charset="0"/>
                <a:cs typeface="Times New Roman" panose="02020603050405020304" pitchFamily="18" charset="0"/>
              </a:rPr>
              <a:t>准备</a:t>
            </a:r>
            <a:r>
              <a:rPr lang="zh-CN" altLang="en-US" sz="1600" dirty="0">
                <a:latin typeface="Times New Roman" panose="02020603050405020304" pitchFamily="18" charset="0"/>
                <a:cs typeface="Times New Roman" panose="02020603050405020304" pitchFamily="18" charset="0"/>
              </a:rPr>
              <a:t>阶段哪些寄存器必须保存到栈中？</a:t>
            </a:r>
          </a:p>
          <a:p>
            <a:pPr marL="342900" indent="-342900" algn="just">
              <a:buFont typeface="+mj-lt"/>
              <a:buAutoNum type="alphaLcParenR"/>
            </a:pPr>
            <a:r>
              <a:rPr lang="zh-CN" altLang="en-US" sz="1600" dirty="0" smtClean="0">
                <a:latin typeface="Times New Roman" panose="02020603050405020304" pitchFamily="18" charset="0"/>
                <a:cs typeface="Times New Roman" panose="02020603050405020304" pitchFamily="18" charset="0"/>
              </a:rPr>
              <a:t>为什么</a:t>
            </a:r>
            <a:r>
              <a:rPr lang="zh-CN" altLang="en-US" sz="1600" dirty="0">
                <a:latin typeface="Times New Roman" panose="02020603050405020304" pitchFamily="18" charset="0"/>
                <a:cs typeface="Times New Roman" panose="02020603050405020304" pitchFamily="18" charset="0"/>
              </a:rPr>
              <a:t>第 7  行中的 DX  寄存器需要算术右移 15  位？</a:t>
            </a:r>
          </a:p>
        </p:txBody>
      </p:sp>
      <p:pic>
        <p:nvPicPr>
          <p:cNvPr id="13" name="图片 12"/>
          <p:cNvPicPr>
            <a:picLocks noChangeAspect="1"/>
          </p:cNvPicPr>
          <p:nvPr/>
        </p:nvPicPr>
        <p:blipFill>
          <a:blip r:embed="rId5"/>
          <a:stretch>
            <a:fillRect/>
          </a:stretch>
        </p:blipFill>
        <p:spPr>
          <a:xfrm>
            <a:off x="3590037" y="2576231"/>
            <a:ext cx="4653653" cy="4001630"/>
          </a:xfrm>
          <a:prstGeom prst="rect">
            <a:avLst/>
          </a:prstGeom>
        </p:spPr>
      </p:pic>
      <p:pic>
        <p:nvPicPr>
          <p:cNvPr id="14" name="图片 13"/>
          <p:cNvPicPr>
            <a:picLocks noChangeAspect="1"/>
          </p:cNvPicPr>
          <p:nvPr/>
        </p:nvPicPr>
        <p:blipFill>
          <a:blip r:embed="rId6"/>
          <a:stretch>
            <a:fillRect/>
          </a:stretch>
        </p:blipFill>
        <p:spPr>
          <a:xfrm>
            <a:off x="3590037" y="6579592"/>
            <a:ext cx="3305200" cy="278408"/>
          </a:xfrm>
          <a:prstGeom prst="rect">
            <a:avLst/>
          </a:prstGeom>
        </p:spPr>
      </p:pic>
      <p:sp>
        <p:nvSpPr>
          <p:cNvPr id="16" name="矩形 15"/>
          <p:cNvSpPr/>
          <p:nvPr/>
        </p:nvSpPr>
        <p:spPr>
          <a:xfrm>
            <a:off x="7203541" y="2453491"/>
            <a:ext cx="4883590" cy="2062103"/>
          </a:xfrm>
          <a:prstGeom prst="rect">
            <a:avLst/>
          </a:prstGeom>
        </p:spPr>
        <p:txBody>
          <a:bodyPr wrap="square">
            <a:spAutoFit/>
          </a:bodyPr>
          <a:lstStyle/>
          <a:p>
            <a:pPr marL="342900" indent="-342900" algn="just">
              <a:buFont typeface="+mj-lt"/>
              <a:buAutoNum type="alphaLcParenR" startAt="2"/>
            </a:pP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被</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调用者保存寄存器</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有BX </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、SI</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，调用</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者保存寄存器有 AX 、CX 和 和 DX </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。在</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该函数过程体前面的准备</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阶段，</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被调用者保存的寄存器 EBX 和 和 ESI  必须保存到栈</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中。</a:t>
            </a:r>
            <a:endParaRPr lang="zh-CN" altLang="en-US" sz="1600" b="1"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just">
              <a:buFont typeface="+mj-lt"/>
              <a:buAutoNum type="alphaLcParenR" startAt="3"/>
            </a:pP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因为执行</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第 8 </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行除法</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指令前必须先将被除数扩展为 </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32位</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，而</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这里是带符号数</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除法，因此，采用算术</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右移展以</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扩展 16 </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位</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符号，放在高 16  位的 DX  中，低 16  位在 AX </a:t>
            </a:r>
          </a:p>
        </p:txBody>
      </p:sp>
    </p:spTree>
    <p:extLst>
      <p:ext uri="{BB962C8B-B14F-4D97-AF65-F5344CB8AC3E}">
        <p14:creationId xmlns:p14="http://schemas.microsoft.com/office/powerpoint/2010/main" val="397143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6459"/>
            <a:ext cx="10515600" cy="5760503"/>
          </a:xfrm>
        </p:spPr>
        <p:txBody>
          <a:bodyPr>
            <a:normAutofit/>
          </a:bodyPr>
          <a:lstStyle/>
          <a:p>
            <a:pPr marL="514350" indent="-514350">
              <a:buFont typeface="+mj-lt"/>
              <a:buAutoNum type="arabicPeriod" startAt="17"/>
            </a:pPr>
            <a:r>
              <a:rPr lang="zh-CN" altLang="en-US" sz="2000" dirty="0" smtClean="0">
                <a:latin typeface="Times New Roman" panose="02020603050405020304" pitchFamily="18" charset="0"/>
                <a:cs typeface="Times New Roman" panose="02020603050405020304" pitchFamily="18" charset="0"/>
              </a:rPr>
              <a:t> 已知</a:t>
            </a:r>
            <a:r>
              <a:rPr lang="zh-CN" altLang="en-US" sz="2000" dirty="0">
                <a:latin typeface="Times New Roman" panose="02020603050405020304" pitchFamily="18" charset="0"/>
                <a:cs typeface="Times New Roman" panose="02020603050405020304" pitchFamily="18" charset="0"/>
              </a:rPr>
              <a:t>函数 </a:t>
            </a:r>
            <a:r>
              <a:rPr lang="en-US" altLang="zh-CN" sz="2000" dirty="0">
                <a:latin typeface="Times New Roman" panose="02020603050405020304" pitchFamily="18" charset="0"/>
                <a:cs typeface="Times New Roman" panose="02020603050405020304" pitchFamily="18" charset="0"/>
              </a:rPr>
              <a:t>test  </a:t>
            </a:r>
            <a:r>
              <a:rPr lang="zh-CN" altLang="en-US" sz="2000" dirty="0">
                <a:latin typeface="Times New Roman" panose="02020603050405020304" pitchFamily="18" charset="0"/>
                <a:cs typeface="Times New Roman" panose="02020603050405020304" pitchFamily="18" charset="0"/>
              </a:rPr>
              <a:t>的入口参数有 </a:t>
            </a:r>
            <a:r>
              <a:rPr lang="en-US" altLang="zh-CN" sz="2000" dirty="0">
                <a:latin typeface="Times New Roman" panose="02020603050405020304" pitchFamily="18" charset="0"/>
                <a:cs typeface="Times New Roman" panose="02020603050405020304" pitchFamily="18" charset="0"/>
              </a:rPr>
              <a:t>a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p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  </a:t>
            </a:r>
            <a:r>
              <a:rPr lang="zh-CN" altLang="en-US" sz="2000" dirty="0">
                <a:latin typeface="Times New Roman" panose="02020603050405020304" pitchFamily="18" charset="0"/>
                <a:cs typeface="Times New Roman" panose="02020603050405020304" pitchFamily="18" charset="0"/>
              </a:rPr>
              <a:t>语言过程体代码如下</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 = </a:t>
            </a:r>
            <a:r>
              <a:rPr lang="en-US" altLang="zh-CN" sz="2000" dirty="0" smtClean="0">
                <a:latin typeface="Times New Roman" panose="02020603050405020304" pitchFamily="18" charset="0"/>
                <a:cs typeface="Times New Roman" panose="02020603050405020304" pitchFamily="18" charset="0"/>
              </a:rPr>
              <a:t>a;</a:t>
            </a:r>
          </a:p>
          <a:p>
            <a:pPr marL="900000" indent="0">
              <a:buNone/>
            </a:pPr>
            <a:r>
              <a:rPr lang="en-US" altLang="zh-CN" sz="2000" dirty="0" smtClean="0">
                <a:latin typeface="Times New Roman" panose="02020603050405020304" pitchFamily="18" charset="0"/>
                <a:cs typeface="Times New Roman" panose="02020603050405020304" pitchFamily="18" charset="0"/>
              </a:rPr>
              <a:t>  return </a:t>
            </a:r>
            <a:r>
              <a:rPr lang="en-US" altLang="zh-CN" sz="2000" dirty="0">
                <a:latin typeface="Times New Roman" panose="02020603050405020304" pitchFamily="18" charset="0"/>
                <a:cs typeface="Times New Roman" panose="02020603050405020304" pitchFamily="18" charset="0"/>
              </a:rPr>
              <a:t>b*c</a:t>
            </a:r>
            <a:r>
              <a:rPr lang="en-US" altLang="zh-CN" sz="2000" dirty="0" smtClean="0">
                <a:latin typeface="Times New Roman" panose="02020603050405020304" pitchFamily="18" charset="0"/>
                <a:cs typeface="Times New Roman" panose="02020603050405020304" pitchFamily="18" charset="0"/>
              </a:rPr>
              <a:t>;</a:t>
            </a:r>
          </a:p>
          <a:p>
            <a:pPr marL="514800" indent="0">
              <a:buNone/>
            </a:pPr>
            <a:r>
              <a:rPr lang="zh-CN" altLang="en-US" sz="2000" dirty="0" smtClean="0">
                <a:latin typeface="Times New Roman" panose="02020603050405020304" pitchFamily="18" charset="0"/>
                <a:cs typeface="Times New Roman" panose="02020603050405020304" pitchFamily="18" charset="0"/>
              </a:rPr>
              <a:t>函数 </a:t>
            </a:r>
            <a:r>
              <a:rPr lang="en-US" altLang="zh-CN" sz="2000" dirty="0" smtClean="0">
                <a:latin typeface="Times New Roman" panose="02020603050405020304" pitchFamily="18" charset="0"/>
                <a:cs typeface="Times New Roman" panose="02020603050405020304" pitchFamily="18" charset="0"/>
              </a:rPr>
              <a:t>test</a:t>
            </a:r>
            <a:r>
              <a:rPr lang="zh-CN" altLang="en-US" sz="2000" dirty="0">
                <a:latin typeface="Times New Roman" panose="02020603050405020304" pitchFamily="18" charset="0"/>
                <a:cs typeface="Times New Roman" panose="02020603050405020304" pitchFamily="18" charset="0"/>
              </a:rPr>
              <a:t>过程体对应的汇编代码如下</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r>
              <a:rPr lang="zh-CN" altLang="en-US" sz="2000" dirty="0" smtClean="0">
                <a:latin typeface="Times New Roman" panose="02020603050405020304" pitchFamily="18" charset="0"/>
                <a:cs typeface="Times New Roman" panose="02020603050405020304" pitchFamily="18" charset="0"/>
              </a:rPr>
              <a:t>写出</a:t>
            </a:r>
            <a:r>
              <a:rPr lang="zh-CN" altLang="en-US" sz="2000" dirty="0">
                <a:latin typeface="Times New Roman" panose="02020603050405020304" pitchFamily="18" charset="0"/>
                <a:cs typeface="Times New Roman" panose="02020603050405020304" pitchFamily="18" charset="0"/>
              </a:rPr>
              <a:t>函数 </a:t>
            </a:r>
            <a:r>
              <a:rPr lang="en-US" altLang="zh-CN" sz="2000" dirty="0">
                <a:latin typeface="Times New Roman" panose="02020603050405020304" pitchFamily="18" charset="0"/>
                <a:cs typeface="Times New Roman" panose="02020603050405020304" pitchFamily="18" charset="0"/>
              </a:rPr>
              <a:t>test  </a:t>
            </a:r>
            <a:r>
              <a:rPr lang="zh-CN" altLang="en-US" sz="2000" dirty="0">
                <a:latin typeface="Times New Roman" panose="02020603050405020304" pitchFamily="18" charset="0"/>
                <a:cs typeface="Times New Roman" panose="02020603050405020304" pitchFamily="18" charset="0"/>
              </a:rPr>
              <a:t>的原型，给出返回参数的类型以及入口参数 </a:t>
            </a:r>
            <a:r>
              <a:rPr lang="en-US" altLang="zh-CN" sz="2000" dirty="0">
                <a:latin typeface="Times New Roman" panose="02020603050405020304" pitchFamily="18" charset="0"/>
                <a:cs typeface="Times New Roman" panose="02020603050405020304" pitchFamily="18" charset="0"/>
              </a:rPr>
              <a:t>a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和 </a:t>
            </a:r>
            <a:r>
              <a:rPr lang="en-US" altLang="zh-CN" sz="2000" dirty="0" smtClean="0">
                <a:latin typeface="Times New Roman" panose="02020603050405020304" pitchFamily="18" charset="0"/>
                <a:cs typeface="Times New Roman" panose="02020603050405020304" pitchFamily="18" charset="0"/>
              </a:rPr>
              <a:t>p</a:t>
            </a:r>
            <a:r>
              <a:rPr lang="zh-CN" altLang="en-US" sz="2000" dirty="0" smtClean="0">
                <a:latin typeface="Times New Roman" panose="02020603050405020304" pitchFamily="18" charset="0"/>
                <a:cs typeface="Times New Roman" panose="02020603050405020304" pitchFamily="18" charset="0"/>
              </a:rPr>
              <a:t>的类型顺序。</a:t>
            </a:r>
            <a:r>
              <a:rPr lang="en-US" altLang="zh-CN" sz="2000" dirty="0" smtClean="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411817" y="2082080"/>
            <a:ext cx="3513485" cy="1305009"/>
          </a:xfrm>
          <a:prstGeom prst="rect">
            <a:avLst/>
          </a:prstGeom>
        </p:spPr>
      </p:pic>
      <p:pic>
        <p:nvPicPr>
          <p:cNvPr id="5" name="图片 4"/>
          <p:cNvPicPr>
            <a:picLocks noChangeAspect="1"/>
          </p:cNvPicPr>
          <p:nvPr/>
        </p:nvPicPr>
        <p:blipFill>
          <a:blip r:embed="rId3"/>
          <a:stretch>
            <a:fillRect/>
          </a:stretch>
        </p:blipFill>
        <p:spPr>
          <a:xfrm>
            <a:off x="1411817" y="3387089"/>
            <a:ext cx="3295985" cy="711063"/>
          </a:xfrm>
          <a:prstGeom prst="rect">
            <a:avLst/>
          </a:prstGeom>
        </p:spPr>
      </p:pic>
      <p:pic>
        <p:nvPicPr>
          <p:cNvPr id="6" name="图片 5"/>
          <p:cNvPicPr>
            <a:picLocks noChangeAspect="1"/>
          </p:cNvPicPr>
          <p:nvPr/>
        </p:nvPicPr>
        <p:blipFill>
          <a:blip r:embed="rId4"/>
          <a:stretch>
            <a:fillRect/>
          </a:stretch>
        </p:blipFill>
        <p:spPr>
          <a:xfrm>
            <a:off x="1411817" y="4928493"/>
            <a:ext cx="10203255" cy="1248469"/>
          </a:xfrm>
          <a:prstGeom prst="rect">
            <a:avLst/>
          </a:prstGeom>
        </p:spPr>
      </p:pic>
    </p:spTree>
    <p:extLst>
      <p:ext uri="{BB962C8B-B14F-4D97-AF65-F5344CB8AC3E}">
        <p14:creationId xmlns:p14="http://schemas.microsoft.com/office/powerpoint/2010/main" val="97625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6459"/>
            <a:ext cx="10515600" cy="5760503"/>
          </a:xfrm>
        </p:spPr>
        <p:txBody>
          <a:bodyPr>
            <a:normAutofit/>
          </a:bodyPr>
          <a:lstStyle/>
          <a:p>
            <a:pPr marL="457200" indent="-457200">
              <a:buFont typeface="+mj-lt"/>
              <a:buAutoNum type="arabicPeriod" startAt="19"/>
            </a:pPr>
            <a:r>
              <a:rPr lang="zh-CN" altLang="en-US" sz="2000" dirty="0" smtClean="0">
                <a:latin typeface="Times New Roman" panose="02020603050405020304" pitchFamily="18" charset="0"/>
                <a:cs typeface="Times New Roman" panose="02020603050405020304" pitchFamily="18" charset="0"/>
              </a:rPr>
              <a:t>已知</a:t>
            </a:r>
            <a:r>
              <a:rPr lang="zh-CN" altLang="en-US" sz="2000" dirty="0">
                <a:latin typeface="Times New Roman" panose="02020603050405020304" pitchFamily="18" charset="0"/>
                <a:cs typeface="Times New Roman" panose="02020603050405020304" pitchFamily="18" charset="0"/>
              </a:rPr>
              <a:t>递归函数 </a:t>
            </a:r>
            <a:r>
              <a:rPr lang="en-US" altLang="zh-CN" sz="2000" dirty="0" err="1" smtClean="0">
                <a:latin typeface="Times New Roman" panose="02020603050405020304" pitchFamily="18" charset="0"/>
                <a:cs typeface="Times New Roman" panose="02020603050405020304" pitchFamily="18" charset="0"/>
              </a:rPr>
              <a:t>refunc</a:t>
            </a:r>
            <a:r>
              <a:rPr lang="zh-CN" altLang="en-US" sz="2000" dirty="0" smtClean="0">
                <a:latin typeface="Times New Roman" panose="02020603050405020304" pitchFamily="18" charset="0"/>
                <a:cs typeface="Times New Roman" panose="02020603050405020304" pitchFamily="18" charset="0"/>
              </a:rPr>
              <a:t>的</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函数 </a:t>
            </a:r>
            <a:r>
              <a:rPr lang="en-US" altLang="zh-CN" sz="2000" dirty="0" smtClean="0">
                <a:latin typeface="Times New Roman" panose="02020603050405020304" pitchFamily="18" charset="0"/>
                <a:cs typeface="Times New Roman" panose="02020603050405020304" pitchFamily="18" charset="0"/>
              </a:rPr>
              <a:t>test</a:t>
            </a:r>
            <a:r>
              <a:rPr lang="zh-CN" altLang="en-US" sz="2000" dirty="0">
                <a:latin typeface="Times New Roman" panose="02020603050405020304" pitchFamily="18" charset="0"/>
                <a:cs typeface="Times New Roman" panose="02020603050405020304" pitchFamily="18" charset="0"/>
              </a:rPr>
              <a:t>过程体对应的汇编代码如下</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457200" indent="0">
              <a:buNone/>
            </a:pPr>
            <a:r>
              <a:rPr lang="zh-CN" altLang="en-US" sz="2000" dirty="0">
                <a:latin typeface="Times New Roman" panose="02020603050405020304" pitchFamily="18" charset="0"/>
                <a:cs typeface="Times New Roman" panose="02020603050405020304" pitchFamily="18" charset="0"/>
              </a:rPr>
              <a:t>根据对应的汇编代码填写 </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代码</a:t>
            </a:r>
            <a:r>
              <a:rPr lang="zh-CN" altLang="en-US" sz="2000" dirty="0">
                <a:latin typeface="Times New Roman" panose="02020603050405020304" pitchFamily="18" charset="0"/>
                <a:cs typeface="Times New Roman" panose="02020603050405020304" pitchFamily="18" charset="0"/>
              </a:rPr>
              <a:t>中缺失部分，并说明函数的功能</a:t>
            </a: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en-US" altLang="zh-CN" sz="20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493299" y="1460041"/>
            <a:ext cx="4224736" cy="2577805"/>
          </a:xfrm>
          <a:prstGeom prst="rect">
            <a:avLst/>
          </a:prstGeom>
        </p:spPr>
      </p:pic>
      <p:pic>
        <p:nvPicPr>
          <p:cNvPr id="7" name="图片 6"/>
          <p:cNvPicPr>
            <a:picLocks noChangeAspect="1"/>
          </p:cNvPicPr>
          <p:nvPr/>
        </p:nvPicPr>
        <p:blipFill>
          <a:blip r:embed="rId3"/>
          <a:stretch>
            <a:fillRect/>
          </a:stretch>
        </p:blipFill>
        <p:spPr>
          <a:xfrm>
            <a:off x="6019138" y="1460042"/>
            <a:ext cx="3081767" cy="4028361"/>
          </a:xfrm>
          <a:prstGeom prst="rect">
            <a:avLst/>
          </a:prstGeom>
        </p:spPr>
      </p:pic>
      <p:pic>
        <p:nvPicPr>
          <p:cNvPr id="8" name="图片 7"/>
          <p:cNvPicPr>
            <a:picLocks noChangeAspect="1"/>
          </p:cNvPicPr>
          <p:nvPr/>
        </p:nvPicPr>
        <p:blipFill>
          <a:blip r:embed="rId4"/>
          <a:stretch>
            <a:fillRect/>
          </a:stretch>
        </p:blipFill>
        <p:spPr>
          <a:xfrm>
            <a:off x="3274714" y="1852339"/>
            <a:ext cx="983057" cy="278224"/>
          </a:xfrm>
          <a:prstGeom prst="rect">
            <a:avLst/>
          </a:prstGeom>
        </p:spPr>
      </p:pic>
      <p:pic>
        <p:nvPicPr>
          <p:cNvPr id="9" name="图片 8"/>
          <p:cNvPicPr>
            <a:picLocks noChangeAspect="1"/>
          </p:cNvPicPr>
          <p:nvPr/>
        </p:nvPicPr>
        <p:blipFill>
          <a:blip r:embed="rId5"/>
          <a:stretch>
            <a:fillRect/>
          </a:stretch>
        </p:blipFill>
        <p:spPr>
          <a:xfrm>
            <a:off x="4257771" y="2211278"/>
            <a:ext cx="268962" cy="242065"/>
          </a:xfrm>
          <a:prstGeom prst="rect">
            <a:avLst/>
          </a:prstGeom>
        </p:spPr>
      </p:pic>
      <p:pic>
        <p:nvPicPr>
          <p:cNvPr id="10" name="图片 9"/>
          <p:cNvPicPr>
            <a:picLocks noChangeAspect="1"/>
          </p:cNvPicPr>
          <p:nvPr/>
        </p:nvPicPr>
        <p:blipFill>
          <a:blip r:embed="rId6"/>
          <a:stretch>
            <a:fillRect/>
          </a:stretch>
        </p:blipFill>
        <p:spPr>
          <a:xfrm>
            <a:off x="4263554" y="2563776"/>
            <a:ext cx="810112" cy="308326"/>
          </a:xfrm>
          <a:prstGeom prst="rect">
            <a:avLst/>
          </a:prstGeom>
        </p:spPr>
      </p:pic>
      <p:pic>
        <p:nvPicPr>
          <p:cNvPr id="11" name="图片 10"/>
          <p:cNvPicPr>
            <a:picLocks noChangeAspect="1"/>
          </p:cNvPicPr>
          <p:nvPr/>
        </p:nvPicPr>
        <p:blipFill>
          <a:blip r:embed="rId7"/>
          <a:stretch>
            <a:fillRect/>
          </a:stretch>
        </p:blipFill>
        <p:spPr>
          <a:xfrm>
            <a:off x="3441876" y="3305315"/>
            <a:ext cx="1631790" cy="269600"/>
          </a:xfrm>
          <a:prstGeom prst="rect">
            <a:avLst/>
          </a:prstGeom>
        </p:spPr>
      </p:pic>
      <p:pic>
        <p:nvPicPr>
          <p:cNvPr id="12" name="图片 11"/>
          <p:cNvPicPr>
            <a:picLocks noChangeAspect="1"/>
          </p:cNvPicPr>
          <p:nvPr/>
        </p:nvPicPr>
        <p:blipFill>
          <a:blip r:embed="rId8"/>
          <a:stretch>
            <a:fillRect/>
          </a:stretch>
        </p:blipFill>
        <p:spPr>
          <a:xfrm>
            <a:off x="1367295" y="5758574"/>
            <a:ext cx="5780952" cy="390476"/>
          </a:xfrm>
          <a:prstGeom prst="rect">
            <a:avLst/>
          </a:prstGeom>
        </p:spPr>
      </p:pic>
    </p:spTree>
    <p:extLst>
      <p:ext uri="{BB962C8B-B14F-4D97-AF65-F5344CB8AC3E}">
        <p14:creationId xmlns:p14="http://schemas.microsoft.com/office/powerpoint/2010/main" val="311128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7406"/>
            <a:ext cx="10515600" cy="5769557"/>
          </a:xfrm>
        </p:spPr>
        <p:txBody>
          <a:bodyPr>
            <a:normAutofit/>
          </a:bodyPr>
          <a:lstStyle/>
          <a:p>
            <a:pPr marL="514350" indent="-514350">
              <a:buFont typeface="+mj-lt"/>
              <a:buAutoNum type="arabicPeriod" startAt="21"/>
            </a:pPr>
            <a:r>
              <a:rPr lang="zh-CN" altLang="en-US" sz="2000" dirty="0" smtClean="0">
                <a:latin typeface="Times New Roman" panose="02020603050405020304" pitchFamily="18" charset="0"/>
                <a:cs typeface="Times New Roman" panose="02020603050405020304" pitchFamily="18" charset="0"/>
              </a:rPr>
              <a:t>假设 </a:t>
            </a:r>
            <a:r>
              <a:rPr lang="en-US" altLang="zh-CN" sz="2000" dirty="0">
                <a:latin typeface="Times New Roman" panose="02020603050405020304" pitchFamily="18" charset="0"/>
                <a:cs typeface="Times New Roman" panose="02020603050405020304" pitchFamily="18" charset="0"/>
              </a:rPr>
              <a:t>short  </a:t>
            </a:r>
            <a:r>
              <a:rPr lang="zh-CN" altLang="en-US" sz="2000" dirty="0">
                <a:latin typeface="Times New Roman" panose="02020603050405020304" pitchFamily="18" charset="0"/>
                <a:cs typeface="Times New Roman" panose="02020603050405020304" pitchFamily="18" charset="0"/>
              </a:rPr>
              <a:t>型数组 </a:t>
            </a:r>
            <a:r>
              <a:rPr lang="en-US" altLang="zh-CN" sz="2000" dirty="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的首地址 </a:t>
            </a:r>
            <a:r>
              <a:rPr lang="en-US" altLang="zh-CN" sz="2000" dirty="0" smtClean="0">
                <a:latin typeface="Times New Roman" panose="02020603050405020304" pitchFamily="18" charset="0"/>
                <a:cs typeface="Times New Roman" panose="02020603050405020304" pitchFamily="18" charset="0"/>
              </a:rPr>
              <a:t>A</a:t>
            </a:r>
            <a:r>
              <a:rPr lang="en-US" altLang="zh-CN" sz="1200" dirty="0" smtClean="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和数组下标（索引）变量 </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int</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型）分别</a:t>
            </a:r>
            <a:r>
              <a:rPr lang="zh-CN" altLang="en-US" sz="2000" dirty="0">
                <a:latin typeface="Times New Roman" panose="02020603050405020304" pitchFamily="18" charset="0"/>
                <a:cs typeface="Times New Roman" panose="02020603050405020304" pitchFamily="18" charset="0"/>
              </a:rPr>
              <a:t>存放在寄存器 </a:t>
            </a:r>
            <a:r>
              <a:rPr lang="en-US" altLang="zh-CN" sz="2000" dirty="0" smtClean="0">
                <a:latin typeface="Times New Roman" panose="02020603050405020304" pitchFamily="18" charset="0"/>
                <a:cs typeface="Times New Roman" panose="02020603050405020304" pitchFamily="18" charset="0"/>
              </a:rPr>
              <a:t>EDX</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ECX  </a:t>
            </a:r>
            <a:r>
              <a:rPr lang="zh-CN" altLang="en-US" sz="2000" dirty="0">
                <a:latin typeface="Times New Roman" panose="02020603050405020304" pitchFamily="18" charset="0"/>
                <a:cs typeface="Times New Roman" panose="02020603050405020304" pitchFamily="18" charset="0"/>
              </a:rPr>
              <a:t>中，</a:t>
            </a:r>
            <a:r>
              <a:rPr lang="zh-CN" altLang="en-US" sz="2000" dirty="0" smtClean="0">
                <a:latin typeface="Times New Roman" panose="02020603050405020304" pitchFamily="18" charset="0"/>
                <a:cs typeface="Times New Roman" panose="02020603050405020304" pitchFamily="18" charset="0"/>
              </a:rPr>
              <a:t>下列给</a:t>
            </a:r>
            <a:r>
              <a:rPr lang="zh-CN" altLang="en-US" sz="2000" dirty="0">
                <a:latin typeface="Times New Roman" panose="02020603050405020304" pitchFamily="18" charset="0"/>
                <a:cs typeface="Times New Roman" panose="02020603050405020304" pitchFamily="18" charset="0"/>
              </a:rPr>
              <a:t>出的表达式的结果存放在 </a:t>
            </a:r>
            <a:r>
              <a:rPr lang="en-US" altLang="zh-CN" sz="2000" dirty="0">
                <a:latin typeface="Times New Roman" panose="02020603050405020304" pitchFamily="18" charset="0"/>
                <a:cs typeface="Times New Roman" panose="02020603050405020304" pitchFamily="18" charset="0"/>
              </a:rPr>
              <a:t>EAX </a:t>
            </a:r>
            <a:r>
              <a:rPr lang="zh-CN" altLang="en-US" sz="2000" dirty="0" smtClean="0">
                <a:latin typeface="Times New Roman" panose="02020603050405020304" pitchFamily="18" charset="0"/>
                <a:cs typeface="Times New Roman" panose="02020603050405020304" pitchFamily="18" charset="0"/>
              </a:rPr>
              <a:t>或 </a:t>
            </a:r>
            <a:r>
              <a:rPr lang="en-US" altLang="zh-CN" sz="2000" dirty="0">
                <a:latin typeface="Times New Roman" panose="02020603050405020304" pitchFamily="18" charset="0"/>
                <a:cs typeface="Times New Roman" panose="02020603050405020304" pitchFamily="18" charset="0"/>
              </a:rPr>
              <a:t>AX  </a:t>
            </a:r>
            <a:r>
              <a:rPr lang="zh-CN" altLang="en-US" sz="2000" dirty="0">
                <a:latin typeface="Times New Roman" panose="02020603050405020304" pitchFamily="18" charset="0"/>
                <a:cs typeface="Times New Roman" panose="02020603050405020304" pitchFamily="18" charset="0"/>
              </a:rPr>
              <a:t>中，仿照例子填写表，说明表达式的类型、值和相应的汇编</a:t>
            </a:r>
            <a:r>
              <a:rPr lang="zh-CN" altLang="en-US" sz="2000" dirty="0" smtClean="0">
                <a:latin typeface="Times New Roman" panose="02020603050405020304" pitchFamily="18" charset="0"/>
                <a:cs typeface="Times New Roman" panose="02020603050405020304" pitchFamily="18" charset="0"/>
              </a:rPr>
              <a:t>代码。</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064723" y="1483321"/>
            <a:ext cx="10533333" cy="4000000"/>
          </a:xfrm>
          <a:prstGeom prst="rect">
            <a:avLst/>
          </a:prstGeom>
        </p:spPr>
      </p:pic>
      <p:sp>
        <p:nvSpPr>
          <p:cNvPr id="12" name="矩形 11"/>
          <p:cNvSpPr/>
          <p:nvPr/>
        </p:nvSpPr>
        <p:spPr>
          <a:xfrm>
            <a:off x="3410910" y="2004009"/>
            <a:ext cx="7679585" cy="369332"/>
          </a:xfrm>
          <a:prstGeom prst="rect">
            <a:avLst/>
          </a:prstGeom>
        </p:spPr>
        <p:txBody>
          <a:bodyPr wrap="square">
            <a:spAutoFit/>
          </a:bodyPr>
          <a:lstStyle/>
          <a:p>
            <a:r>
              <a:rPr lang="zh-CN" altLang="en-US" b="1" dirty="0" smtClean="0">
                <a:solidFill>
                  <a:srgbClr val="FF0000"/>
                </a:solidFill>
                <a:latin typeface="Times New Roman" panose="02020603050405020304" pitchFamily="18" charset="0"/>
                <a:cs typeface="Times New Roman" panose="02020603050405020304" pitchFamily="18" charset="0"/>
              </a:rPr>
              <a:t>   short </a:t>
            </a: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en-US" altLang="zh-CN"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smtClean="0">
                <a:solidFill>
                  <a:srgbClr val="FF0000"/>
                </a:solidFill>
                <a:latin typeface="Times New Roman" panose="02020603050405020304" pitchFamily="18" charset="0"/>
                <a:cs typeface="Times New Roman" panose="02020603050405020304" pitchFamily="18" charset="0"/>
              </a:rPr>
              <a:t>S </a:t>
            </a:r>
            <a:r>
              <a:rPr lang="zh-CN" altLang="en-US" b="1" i="1" dirty="0" smtClean="0">
                <a:solidFill>
                  <a:srgbClr val="FF0000"/>
                </a:solidFill>
                <a:latin typeface="Times New Roman" panose="02020603050405020304" pitchFamily="18" charset="0"/>
                <a:cs typeface="Times New Roman" panose="02020603050405020304" pitchFamily="18" charset="0"/>
              </a:rPr>
              <a:t>                     </a:t>
            </a:r>
            <a:r>
              <a:rPr lang="zh-CN" altLang="en-US" b="1" dirty="0" smtClean="0">
                <a:solidFill>
                  <a:srgbClr val="FF0000"/>
                </a:solidFill>
                <a:latin typeface="Times New Roman" panose="02020603050405020304" pitchFamily="18" charset="0"/>
                <a:cs typeface="Times New Roman" panose="02020603050405020304" pitchFamily="18" charset="0"/>
              </a:rPr>
              <a:t>leal     (%</a:t>
            </a:r>
            <a:r>
              <a:rPr lang="zh-CN" altLang="en-US" b="1" dirty="0">
                <a:solidFill>
                  <a:srgbClr val="FF0000"/>
                </a:solidFill>
                <a:latin typeface="Times New Roman" panose="02020603050405020304" pitchFamily="18" charset="0"/>
                <a:cs typeface="Times New Roman" panose="02020603050405020304" pitchFamily="18" charset="0"/>
              </a:rPr>
              <a:t>edx), %eax</a:t>
            </a:r>
          </a:p>
        </p:txBody>
      </p:sp>
      <p:sp>
        <p:nvSpPr>
          <p:cNvPr id="13" name="矩形 12"/>
          <p:cNvSpPr/>
          <p:nvPr/>
        </p:nvSpPr>
        <p:spPr>
          <a:xfrm>
            <a:off x="3410909" y="2398238"/>
            <a:ext cx="7679585" cy="369332"/>
          </a:xfrm>
          <a:prstGeom prst="rect">
            <a:avLst/>
          </a:prstGeom>
        </p:spPr>
        <p:txBody>
          <a:bodyPr wrap="square">
            <a:spAutoFit/>
          </a:bodyPr>
          <a:lstStyle/>
          <a:p>
            <a:r>
              <a:rPr lang="zh-CN" altLang="en-US" b="1" dirty="0" smtClean="0">
                <a:solidFill>
                  <a:srgbClr val="FF0000"/>
                </a:solidFill>
                <a:latin typeface="Times New Roman" panose="02020603050405020304" pitchFamily="18" charset="0"/>
                <a:cs typeface="Times New Roman" panose="02020603050405020304" pitchFamily="18" charset="0"/>
              </a:rPr>
              <a:t>   short </a:t>
            </a: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en-US" altLang="zh-CN"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smtClean="0">
                <a:solidFill>
                  <a:srgbClr val="FF0000"/>
                </a:solidFill>
                <a:latin typeface="Times New Roman" panose="02020603050405020304" pitchFamily="18" charset="0"/>
                <a:cs typeface="Times New Roman" panose="02020603050405020304" pitchFamily="18" charset="0"/>
              </a:rPr>
              <a:t>S </a:t>
            </a:r>
            <a:r>
              <a:rPr lang="en-US" altLang="zh-CN" b="1" dirty="0" smtClean="0">
                <a:solidFill>
                  <a:srgbClr val="FF0000"/>
                </a:solidFill>
                <a:latin typeface="Times New Roman" panose="02020603050405020304" pitchFamily="18" charset="0"/>
                <a:cs typeface="Times New Roman" panose="02020603050405020304" pitchFamily="18" charset="0"/>
              </a:rPr>
              <a:t>+2</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b="1" i="1" dirty="0" err="1" smtClean="0">
                <a:solidFill>
                  <a:srgbClr val="FF0000"/>
                </a:solidFill>
                <a:latin typeface="Times New Roman" panose="02020603050405020304" pitchFamily="18" charset="0"/>
                <a:cs typeface="Times New Roman" panose="02020603050405020304" pitchFamily="18" charset="0"/>
              </a:rPr>
              <a:t>i</a:t>
            </a:r>
            <a:r>
              <a:rPr lang="zh-CN" altLang="en-US" b="1" i="1" dirty="0" smtClean="0">
                <a:solidFill>
                  <a:srgbClr val="FF0000"/>
                </a:solidFill>
                <a:latin typeface="Times New Roman" panose="02020603050405020304" pitchFamily="18" charset="0"/>
                <a:cs typeface="Times New Roman" panose="02020603050405020304" pitchFamily="18" charset="0"/>
              </a:rPr>
              <a:t>                   </a:t>
            </a:r>
            <a:r>
              <a:rPr lang="zh-CN" altLang="en-US" b="1" dirty="0" smtClean="0">
                <a:solidFill>
                  <a:srgbClr val="FF0000"/>
                </a:solidFill>
                <a:latin typeface="Times New Roman" panose="02020603050405020304" pitchFamily="18" charset="0"/>
                <a:cs typeface="Times New Roman" panose="02020603050405020304" pitchFamily="18" charset="0"/>
              </a:rPr>
              <a:t>leal     </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en-US" altLang="zh-CN" b="1" dirty="0" err="1">
                <a:solidFill>
                  <a:srgbClr val="FF0000"/>
                </a:solidFill>
                <a:latin typeface="Times New Roman" panose="02020603050405020304" pitchFamily="18" charset="0"/>
                <a:cs typeface="Times New Roman" panose="02020603050405020304" pitchFamily="18" charset="0"/>
              </a:rPr>
              <a:t>edx</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err="1">
                <a:solidFill>
                  <a:srgbClr val="FF0000"/>
                </a:solidFill>
                <a:latin typeface="Times New Roman" panose="02020603050405020304" pitchFamily="18" charset="0"/>
                <a:cs typeface="Times New Roman" panose="02020603050405020304" pitchFamily="18" charset="0"/>
              </a:rPr>
              <a:t>ecx</a:t>
            </a:r>
            <a:r>
              <a:rPr lang="en-US" altLang="zh-CN" b="1" dirty="0">
                <a:solidFill>
                  <a:srgbClr val="FF0000"/>
                </a:solidFill>
                <a:latin typeface="Times New Roman" panose="02020603050405020304" pitchFamily="18" charset="0"/>
                <a:cs typeface="Times New Roman" panose="02020603050405020304" pitchFamily="18" charset="0"/>
              </a:rPr>
              <a:t>, 2), %</a:t>
            </a:r>
            <a:r>
              <a:rPr lang="en-US" altLang="zh-CN" b="1" dirty="0" err="1">
                <a:solidFill>
                  <a:srgbClr val="FF0000"/>
                </a:solidFill>
                <a:latin typeface="Times New Roman" panose="02020603050405020304" pitchFamily="18" charset="0"/>
                <a:cs typeface="Times New Roman" panose="02020603050405020304" pitchFamily="18" charset="0"/>
              </a:rPr>
              <a:t>eax</a:t>
            </a:r>
            <a:r>
              <a:rPr lang="zh-CN" altLang="en-US" b="1" dirty="0" smtClean="0">
                <a:solidFill>
                  <a:srgbClr val="FF0000"/>
                </a:solidFill>
                <a:latin typeface="Times New Roman" panose="02020603050405020304" pitchFamily="18" charset="0"/>
                <a:cs typeface="Times New Roman" panose="02020603050405020304" pitchFamily="18" charset="0"/>
              </a:rPr>
              <a:t>  </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3410908" y="3298655"/>
            <a:ext cx="7679585" cy="369332"/>
          </a:xfrm>
          <a:prstGeom prst="rect">
            <a:avLst/>
          </a:prstGeom>
        </p:spPr>
        <p:txBody>
          <a:bodyPr wrap="square">
            <a:spAutoFit/>
          </a:bodyPr>
          <a:lstStyle/>
          <a:p>
            <a:r>
              <a:rPr lang="zh-CN" altLang="en-US" b="1" dirty="0" smtClean="0">
                <a:solidFill>
                  <a:srgbClr val="FF0000"/>
                </a:solidFill>
                <a:latin typeface="Times New Roman" panose="02020603050405020304" pitchFamily="18" charset="0"/>
                <a:cs typeface="Times New Roman" panose="02020603050405020304" pitchFamily="18" charset="0"/>
              </a:rPr>
              <a:t>   short </a:t>
            </a: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en-US" altLang="zh-CN"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smtClean="0">
                <a:solidFill>
                  <a:srgbClr val="FF0000"/>
                </a:solidFill>
                <a:latin typeface="Times New Roman" panose="02020603050405020304" pitchFamily="18" charset="0"/>
                <a:cs typeface="Times New Roman" panose="02020603050405020304" pitchFamily="18" charset="0"/>
              </a:rPr>
              <a:t>S </a:t>
            </a:r>
            <a:r>
              <a:rPr lang="en-US" altLang="zh-CN" dirty="0" smtClean="0">
                <a:solidFill>
                  <a:srgbClr val="FF0000"/>
                </a:solidFill>
                <a:latin typeface="Times New Roman" panose="02020603050405020304" pitchFamily="18" charset="0"/>
                <a:cs typeface="Times New Roman" panose="02020603050405020304" pitchFamily="18" charset="0"/>
              </a:rPr>
              <a:t>+2</a:t>
            </a:r>
            <a:r>
              <a:rPr lang="en-US" altLang="zh-CN" dirty="0">
                <a:solidFill>
                  <a:srgbClr val="FF0000"/>
                </a:solidFill>
                <a:latin typeface="Times New Roman" panose="02020603050405020304" pitchFamily="18" charset="0"/>
                <a:cs typeface="Times New Roman" panose="02020603050405020304" pitchFamily="18" charset="0"/>
              </a:rPr>
              <a:t>0</a:t>
            </a:r>
            <a:r>
              <a:rPr lang="zh-CN" altLang="en-US" b="1" i="1" dirty="0" smtClean="0">
                <a:solidFill>
                  <a:srgbClr val="FF0000"/>
                </a:solidFill>
                <a:latin typeface="Times New Roman" panose="02020603050405020304" pitchFamily="18" charset="0"/>
                <a:cs typeface="Times New Roman" panose="02020603050405020304" pitchFamily="18" charset="0"/>
              </a:rPr>
              <a:t>                    </a:t>
            </a:r>
            <a:r>
              <a:rPr lang="zh-CN" altLang="en-US" b="1" dirty="0" smtClean="0">
                <a:solidFill>
                  <a:srgbClr val="FF0000"/>
                </a:solidFill>
                <a:latin typeface="Times New Roman" panose="02020603050405020304" pitchFamily="18" charset="0"/>
                <a:cs typeface="Times New Roman" panose="02020603050405020304" pitchFamily="18" charset="0"/>
              </a:rPr>
              <a:t>leal     </a:t>
            </a:r>
            <a:r>
              <a:rPr lang="en-US" altLang="zh-CN" b="1" dirty="0" smtClean="0">
                <a:solidFill>
                  <a:srgbClr val="FF0000"/>
                </a:solidFill>
                <a:latin typeface="Times New Roman" panose="02020603050405020304" pitchFamily="18" charset="0"/>
                <a:cs typeface="Times New Roman" panose="02020603050405020304" pitchFamily="18" charset="0"/>
              </a:rPr>
              <a:t>20</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dirty="0" err="1">
                <a:solidFill>
                  <a:srgbClr val="FF0000"/>
                </a:solidFill>
                <a:latin typeface="Times New Roman" panose="02020603050405020304" pitchFamily="18" charset="0"/>
                <a:cs typeface="Times New Roman" panose="02020603050405020304" pitchFamily="18" charset="0"/>
              </a:rPr>
              <a:t>edx</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err="1">
                <a:solidFill>
                  <a:srgbClr val="FF0000"/>
                </a:solidFill>
                <a:latin typeface="Times New Roman" panose="02020603050405020304" pitchFamily="18" charset="0"/>
                <a:cs typeface="Times New Roman" panose="02020603050405020304" pitchFamily="18" charset="0"/>
              </a:rPr>
              <a:t>eax</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3410907" y="4188675"/>
            <a:ext cx="7679585" cy="369332"/>
          </a:xfrm>
          <a:prstGeom prst="rect">
            <a:avLst/>
          </a:prstGeom>
        </p:spPr>
        <p:txBody>
          <a:bodyPr wrap="square">
            <a:spAutoFit/>
          </a:bodyPr>
          <a:lstStyle/>
          <a:p>
            <a:r>
              <a:rPr lang="zh-CN" altLang="en-US" b="1" dirty="0" smtClean="0">
                <a:solidFill>
                  <a:srgbClr val="FF0000"/>
                </a:solidFill>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int</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smtClean="0">
                <a:solidFill>
                  <a:srgbClr val="FF0000"/>
                </a:solidFill>
                <a:latin typeface="Times New Roman" panose="02020603050405020304" pitchFamily="18" charset="0"/>
                <a:cs typeface="Times New Roman" panose="02020603050405020304" pitchFamily="18" charset="0"/>
              </a:rPr>
              <a:t>S </a:t>
            </a:r>
            <a:r>
              <a:rPr lang="en-US" altLang="zh-CN" b="1" i="1" dirty="0" smtClean="0">
                <a:solidFill>
                  <a:srgbClr val="FF0000"/>
                </a:solidFill>
                <a:latin typeface="Times New Roman" panose="02020603050405020304" pitchFamily="18" charset="0"/>
                <a:cs typeface="Times New Roman" panose="02020603050405020304" pitchFamily="18" charset="0"/>
              </a:rPr>
              <a:t>+2*</a:t>
            </a:r>
            <a:r>
              <a:rPr lang="en-US" altLang="zh-CN" b="1" i="1" dirty="0" err="1" smtClean="0">
                <a:solidFill>
                  <a:srgbClr val="FF0000"/>
                </a:solidFill>
                <a:latin typeface="Times New Roman" panose="02020603050405020304" pitchFamily="18" charset="0"/>
                <a:cs typeface="Times New Roman" panose="02020603050405020304" pitchFamily="18" charset="0"/>
              </a:rPr>
              <a:t>i</a:t>
            </a:r>
            <a:r>
              <a:rPr lang="en-US" altLang="zh-CN" b="1" i="1" dirty="0">
                <a:solidFill>
                  <a:srgbClr val="FF0000"/>
                </a:solidFill>
                <a:latin typeface="Times New Roman" panose="02020603050405020304" pitchFamily="18" charset="0"/>
                <a:cs typeface="Times New Roman" panose="02020603050405020304" pitchFamily="18" charset="0"/>
              </a:rPr>
              <a:t>-</a:t>
            </a:r>
            <a:r>
              <a:rPr lang="en-US" altLang="zh-CN"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a:solidFill>
                  <a:srgbClr val="FF0000"/>
                </a:solidFill>
                <a:latin typeface="Times New Roman" panose="02020603050405020304" pitchFamily="18" charset="0"/>
                <a:cs typeface="Times New Roman" panose="02020603050405020304" pitchFamily="18" charset="0"/>
              </a:rPr>
              <a:t>S</a:t>
            </a:r>
            <a:r>
              <a:rPr lang="en-US" altLang="zh-CN" b="1" dirty="0" smtClean="0">
                <a:solidFill>
                  <a:srgbClr val="FF0000"/>
                </a:solidFill>
                <a:latin typeface="Times New Roman" panose="02020603050405020304" pitchFamily="18" charset="0"/>
                <a:cs typeface="Times New Roman" panose="02020603050405020304" pitchFamily="18" charset="0"/>
              </a:rPr>
              <a:t>)/2=</a:t>
            </a:r>
            <a:r>
              <a:rPr lang="en-US" altLang="zh-CN" b="1" i="1" dirty="0" err="1" smtClean="0">
                <a:solidFill>
                  <a:srgbClr val="FF0000"/>
                </a:solidFill>
                <a:latin typeface="Times New Roman" panose="02020603050405020304" pitchFamily="18" charset="0"/>
                <a:cs typeface="Times New Roman" panose="02020603050405020304" pitchFamily="18" charset="0"/>
              </a:rPr>
              <a:t>i</a:t>
            </a:r>
            <a:r>
              <a:rPr lang="zh-CN" altLang="en-US" b="1" i="1" dirty="0" smtClean="0">
                <a:solidFill>
                  <a:srgbClr val="FF0000"/>
                </a:solidFill>
                <a:latin typeface="Times New Roman" panose="02020603050405020304" pitchFamily="18" charset="0"/>
                <a:cs typeface="Times New Roman" panose="02020603050405020304" pitchFamily="18" charset="0"/>
              </a:rPr>
              <a:t>            </a:t>
            </a:r>
            <a:r>
              <a:rPr lang="en-US" altLang="zh-CN" b="1" i="1" dirty="0" err="1" smtClean="0">
                <a:solidFill>
                  <a:srgbClr val="FF0000"/>
                </a:solidFill>
                <a:latin typeface="Times New Roman" panose="02020603050405020304" pitchFamily="18" charset="0"/>
                <a:cs typeface="Times New Roman" panose="02020603050405020304" pitchFamily="18" charset="0"/>
              </a:rPr>
              <a:t>movl</a:t>
            </a:r>
            <a:r>
              <a:rPr lang="en-US" altLang="zh-CN" b="1" i="1" dirty="0" smtClean="0">
                <a:solidFill>
                  <a:srgbClr val="FF0000"/>
                </a:solidFill>
                <a:latin typeface="Times New Roman" panose="02020603050405020304" pitchFamily="18" charset="0"/>
                <a:cs typeface="Times New Roman" panose="02020603050405020304" pitchFamily="18" charset="0"/>
              </a:rPr>
              <a:t>      %</a:t>
            </a:r>
            <a:r>
              <a:rPr lang="en-US" altLang="zh-CN" b="1" i="1" dirty="0" err="1">
                <a:solidFill>
                  <a:srgbClr val="FF0000"/>
                </a:solidFill>
                <a:latin typeface="Times New Roman" panose="02020603050405020304" pitchFamily="18" charset="0"/>
                <a:cs typeface="Times New Roman" panose="02020603050405020304" pitchFamily="18" charset="0"/>
              </a:rPr>
              <a:t>ecx</a:t>
            </a:r>
            <a:r>
              <a:rPr lang="en-US" altLang="zh-CN" b="1" i="1" dirty="0">
                <a:solidFill>
                  <a:srgbClr val="FF0000"/>
                </a:solidFill>
                <a:latin typeface="Times New Roman" panose="02020603050405020304" pitchFamily="18" charset="0"/>
                <a:cs typeface="Times New Roman" panose="02020603050405020304" pitchFamily="18" charset="0"/>
              </a:rPr>
              <a:t>, %</a:t>
            </a:r>
            <a:r>
              <a:rPr lang="en-US" altLang="zh-CN" b="1" i="1" dirty="0" err="1">
                <a:solidFill>
                  <a:srgbClr val="FF0000"/>
                </a:solidFill>
                <a:latin typeface="Times New Roman" panose="02020603050405020304" pitchFamily="18" charset="0"/>
                <a:cs typeface="Times New Roman" panose="02020603050405020304" pitchFamily="18" charset="0"/>
              </a:rPr>
              <a:t>eax</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3570290" y="4571268"/>
            <a:ext cx="7181774" cy="369332"/>
          </a:xfrm>
          <a:prstGeom prst="rect">
            <a:avLst/>
          </a:prstGeom>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short  </a:t>
            </a:r>
            <a:r>
              <a:rPr lang="zh-CN" altLang="en-US" b="1" dirty="0" smtClean="0">
                <a:solidFill>
                  <a:srgbClr val="FF0000"/>
                </a:solidFill>
                <a:latin typeface="Times New Roman" panose="02020603050405020304" pitchFamily="18" charset="0"/>
                <a:cs typeface="Times New Roman" panose="02020603050405020304" pitchFamily="18" charset="0"/>
              </a:rPr>
              <a:t>                M</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smtClean="0">
                <a:solidFill>
                  <a:srgbClr val="FF0000"/>
                </a:solidFill>
                <a:latin typeface="Times New Roman" panose="02020603050405020304" pitchFamily="18" charset="0"/>
                <a:cs typeface="Times New Roman" panose="02020603050405020304" pitchFamily="18" charset="0"/>
              </a:rPr>
              <a:t>S</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+2*(4*</a:t>
            </a:r>
            <a:r>
              <a:rPr lang="zh-CN" altLang="en-US" b="1" i="1" dirty="0">
                <a:solidFill>
                  <a:srgbClr val="FF0000"/>
                </a:solidFill>
                <a:latin typeface="Times New Roman" panose="02020603050405020304" pitchFamily="18" charset="0"/>
                <a:cs typeface="Times New Roman" panose="02020603050405020304" pitchFamily="18" charset="0"/>
              </a:rPr>
              <a:t>i</a:t>
            </a:r>
            <a:r>
              <a:rPr lang="zh-CN" altLang="en-US" b="1" dirty="0">
                <a:solidFill>
                  <a:srgbClr val="FF0000"/>
                </a:solidFill>
                <a:latin typeface="Times New Roman" panose="02020603050405020304" pitchFamily="18" charset="0"/>
                <a:cs typeface="Times New Roman" panose="02020603050405020304" pitchFamily="18" charset="0"/>
              </a:rPr>
              <a:t>+4)]  </a:t>
            </a:r>
            <a:r>
              <a:rPr lang="zh-CN" altLang="en-US" b="1" dirty="0" smtClean="0">
                <a:solidFill>
                  <a:srgbClr val="FF0000"/>
                </a:solidFill>
                <a:latin typeface="Times New Roman" panose="02020603050405020304" pitchFamily="18" charset="0"/>
                <a:cs typeface="Times New Roman" panose="02020603050405020304" pitchFamily="18" charset="0"/>
              </a:rPr>
              <a:t>        movw    8</a:t>
            </a:r>
            <a:r>
              <a:rPr lang="zh-CN" altLang="en-US" b="1" dirty="0">
                <a:solidFill>
                  <a:srgbClr val="FF0000"/>
                </a:solidFill>
                <a:latin typeface="Times New Roman" panose="02020603050405020304" pitchFamily="18" charset="0"/>
                <a:cs typeface="Times New Roman" panose="02020603050405020304" pitchFamily="18" charset="0"/>
              </a:rPr>
              <a:t>(%edx, %ecx, 8), %ax</a:t>
            </a:r>
          </a:p>
        </p:txBody>
      </p:sp>
      <p:sp>
        <p:nvSpPr>
          <p:cNvPr id="21" name="矩形 20"/>
          <p:cNvSpPr/>
          <p:nvPr/>
        </p:nvSpPr>
        <p:spPr>
          <a:xfrm>
            <a:off x="3570290" y="4962013"/>
            <a:ext cx="7261924" cy="369332"/>
          </a:xfrm>
          <a:prstGeom prst="rect">
            <a:avLst/>
          </a:prstGeom>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short  </a:t>
            </a:r>
            <a:r>
              <a:rPr lang="zh-CN" altLang="en-US" b="1" dirty="0" smtClean="0">
                <a:solidFill>
                  <a:srgbClr val="FF0000"/>
                </a:solidFill>
                <a:latin typeface="Times New Roman" panose="02020603050405020304" pitchFamily="18" charset="0"/>
                <a:cs typeface="Times New Roman" panose="02020603050405020304" pitchFamily="18" charset="0"/>
              </a:rPr>
              <a:t>                M</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i="1" dirty="0" smtClean="0">
                <a:solidFill>
                  <a:srgbClr val="FF0000"/>
                </a:solidFill>
                <a:latin typeface="Times New Roman" panose="02020603050405020304" pitchFamily="18" charset="0"/>
                <a:cs typeface="Times New Roman" panose="02020603050405020304" pitchFamily="18" charset="0"/>
              </a:rPr>
              <a:t>A</a:t>
            </a:r>
            <a:r>
              <a:rPr lang="zh-CN" altLang="en-US" sz="1200" b="1" i="1" dirty="0" smtClean="0">
                <a:solidFill>
                  <a:srgbClr val="FF0000"/>
                </a:solidFill>
                <a:latin typeface="Times New Roman" panose="02020603050405020304" pitchFamily="18" charset="0"/>
                <a:cs typeface="Times New Roman" panose="02020603050405020304" pitchFamily="18" charset="0"/>
              </a:rPr>
              <a:t>S</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+2</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zh-CN" altLang="en-US" b="1" i="1" dirty="0" smtClean="0">
                <a:solidFill>
                  <a:srgbClr val="FF0000"/>
                </a:solidFill>
                <a:latin typeface="Times New Roman" panose="02020603050405020304" pitchFamily="18" charset="0"/>
                <a:cs typeface="Times New Roman" panose="02020603050405020304" pitchFamily="18" charset="0"/>
              </a:rPr>
              <a:t>i</a:t>
            </a:r>
            <a:r>
              <a:rPr lang="en-US" altLang="zh-CN" b="1" i="1" dirty="0" smtClean="0">
                <a:solidFill>
                  <a:srgbClr val="FF0000"/>
                </a:solidFill>
                <a:latin typeface="Times New Roman" panose="02020603050405020304" pitchFamily="18" charset="0"/>
                <a:cs typeface="Times New Roman" panose="02020603050405020304" pitchFamily="18" charset="0"/>
              </a:rPr>
              <a:t>-2</a:t>
            </a:r>
            <a:r>
              <a:rPr lang="zh-CN" altLang="en-US" b="1" dirty="0" smtClean="0">
                <a:solidFill>
                  <a:srgbClr val="FF0000"/>
                </a:solidFill>
                <a:latin typeface="Times New Roman" panose="02020603050405020304" pitchFamily="18" charset="0"/>
                <a:cs typeface="Times New Roman" panose="02020603050405020304" pitchFamily="18" charset="0"/>
              </a:rPr>
              <a:t>)]               movw    </a:t>
            </a:r>
            <a:r>
              <a:rPr lang="en-US" altLang="zh-CN" b="1" dirty="0" smtClean="0">
                <a:solidFill>
                  <a:srgbClr val="FF0000"/>
                </a:solidFill>
                <a:latin typeface="Times New Roman" panose="02020603050405020304" pitchFamily="18" charset="0"/>
                <a:cs typeface="Times New Roman" panose="02020603050405020304" pitchFamily="18" charset="0"/>
              </a:rPr>
              <a:t>-4</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edx, %ecx, </a:t>
            </a:r>
            <a:r>
              <a:rPr lang="en-US" altLang="zh-CN" b="1" dirty="0" smtClean="0">
                <a:solidFill>
                  <a:srgbClr val="FF0000"/>
                </a:solidFill>
                <a:latin typeface="Times New Roman" panose="02020603050405020304" pitchFamily="18" charset="0"/>
                <a:cs typeface="Times New Roman" panose="02020603050405020304" pitchFamily="18" charset="0"/>
              </a:rPr>
              <a:t>2</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%ax</a:t>
            </a:r>
          </a:p>
        </p:txBody>
      </p:sp>
    </p:spTree>
    <p:extLst>
      <p:ext uri="{BB962C8B-B14F-4D97-AF65-F5344CB8AC3E}">
        <p14:creationId xmlns:p14="http://schemas.microsoft.com/office/powerpoint/2010/main" val="317224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1727"/>
            <a:ext cx="10515600" cy="5715236"/>
          </a:xfrm>
        </p:spPr>
        <p:txBody>
          <a:bodyPr>
            <a:normAutofit/>
          </a:bodyPr>
          <a:lstStyle/>
          <a:p>
            <a:pPr marL="514350" indent="-514350">
              <a:buFont typeface="+mj-lt"/>
              <a:buAutoNum type="arabicPeriod" startAt="22"/>
            </a:pPr>
            <a:r>
              <a:rPr lang="zh-CN" altLang="en-US" sz="1800" dirty="0" smtClean="0">
                <a:latin typeface="Times New Roman" panose="02020603050405020304" pitchFamily="18" charset="0"/>
                <a:cs typeface="Times New Roman" panose="02020603050405020304" pitchFamily="18" charset="0"/>
              </a:rPr>
              <a:t>假设</a:t>
            </a:r>
            <a:r>
              <a:rPr lang="zh-CN" altLang="en-US" sz="1800" dirty="0">
                <a:latin typeface="Times New Roman" panose="02020603050405020304" pitchFamily="18" charset="0"/>
                <a:cs typeface="Times New Roman" panose="02020603050405020304" pitchFamily="18" charset="0"/>
              </a:rPr>
              <a:t>函数 </a:t>
            </a:r>
            <a:r>
              <a:rPr lang="en-US" altLang="zh-CN" sz="1800" dirty="0" err="1">
                <a:latin typeface="Times New Roman" panose="02020603050405020304" pitchFamily="18" charset="0"/>
                <a:cs typeface="Times New Roman" panose="02020603050405020304" pitchFamily="18" charset="0"/>
              </a:rPr>
              <a:t>sumij</a:t>
            </a:r>
            <a:r>
              <a:rPr lang="zh-CN" altLang="en-US" sz="1800" dirty="0" smtClean="0">
                <a:latin typeface="Times New Roman" panose="02020603050405020304" pitchFamily="18" charset="0"/>
                <a:cs typeface="Times New Roman" panose="02020603050405020304" pitchFamily="18" charset="0"/>
              </a:rPr>
              <a:t>的 </a:t>
            </a:r>
            <a:r>
              <a:rPr lang="en-US" altLang="zh-CN" sz="1800" dirty="0">
                <a:latin typeface="Times New Roman" panose="02020603050405020304" pitchFamily="18" charset="0"/>
                <a:cs typeface="Times New Roman" panose="02020603050405020304" pitchFamily="18" charset="0"/>
              </a:rPr>
              <a:t>C </a:t>
            </a:r>
            <a:r>
              <a:rPr lang="zh-CN" altLang="en-US" sz="1800" dirty="0" smtClean="0">
                <a:latin typeface="Times New Roman" panose="02020603050405020304" pitchFamily="18" charset="0"/>
                <a:cs typeface="Times New Roman" panose="02020603050405020304" pitchFamily="18" charset="0"/>
              </a:rPr>
              <a:t>代码</a:t>
            </a:r>
            <a:r>
              <a:rPr lang="zh-CN" altLang="en-US" sz="1800" dirty="0">
                <a:latin typeface="Times New Roman" panose="02020603050405020304" pitchFamily="18" charset="0"/>
                <a:cs typeface="Times New Roman" panose="02020603050405020304" pitchFamily="18" charset="0"/>
              </a:rPr>
              <a:t>如下，其中，</a:t>
            </a:r>
            <a:r>
              <a:rPr lang="en-US" altLang="zh-CN" sz="1800" dirty="0">
                <a:latin typeface="Times New Roman" panose="02020603050405020304" pitchFamily="18" charset="0"/>
                <a:cs typeface="Times New Roman" panose="02020603050405020304" pitchFamily="18" charset="0"/>
              </a:rPr>
              <a:t>M</a:t>
            </a:r>
            <a:r>
              <a:rPr lang="zh-CN" altLang="en-US" sz="1800" dirty="0" smtClean="0">
                <a:latin typeface="Times New Roman" panose="02020603050405020304" pitchFamily="18" charset="0"/>
                <a:cs typeface="Times New Roman" panose="02020603050405020304" pitchFamily="18" charset="0"/>
              </a:rPr>
              <a:t>和</a:t>
            </a:r>
            <a:r>
              <a:rPr lang="en-US" altLang="zh-CN" sz="1800" dirty="0" smtClean="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是</a:t>
            </a:r>
            <a:r>
              <a:rPr lang="zh-CN" altLang="en-US" sz="1800" dirty="0">
                <a:latin typeface="Times New Roman" panose="02020603050405020304" pitchFamily="18" charset="0"/>
                <a:cs typeface="Times New Roman" panose="02020603050405020304" pitchFamily="18" charset="0"/>
              </a:rPr>
              <a:t>用</a:t>
            </a: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define</a:t>
            </a:r>
            <a:r>
              <a:rPr lang="zh-CN" altLang="en-US" sz="1800" dirty="0" smtClean="0">
                <a:latin typeface="Times New Roman" panose="02020603050405020304" pitchFamily="18" charset="0"/>
                <a:cs typeface="Times New Roman" panose="02020603050405020304" pitchFamily="18" charset="0"/>
              </a:rPr>
              <a:t>声明</a:t>
            </a:r>
            <a:r>
              <a:rPr lang="zh-CN" altLang="en-US" sz="1800" dirty="0">
                <a:latin typeface="Times New Roman" panose="02020603050405020304" pitchFamily="18" charset="0"/>
                <a:cs typeface="Times New Roman" panose="02020603050405020304" pitchFamily="18" charset="0"/>
              </a:rPr>
              <a:t>的常数。</a:t>
            </a:r>
          </a:p>
        </p:txBody>
      </p:sp>
      <p:pic>
        <p:nvPicPr>
          <p:cNvPr id="4" name="图片 3"/>
          <p:cNvPicPr>
            <a:picLocks noChangeAspect="1"/>
          </p:cNvPicPr>
          <p:nvPr/>
        </p:nvPicPr>
        <p:blipFill>
          <a:blip r:embed="rId2"/>
          <a:stretch>
            <a:fillRect/>
          </a:stretch>
        </p:blipFill>
        <p:spPr>
          <a:xfrm>
            <a:off x="1431987" y="920010"/>
            <a:ext cx="2886516" cy="1517189"/>
          </a:xfrm>
          <a:prstGeom prst="rect">
            <a:avLst/>
          </a:prstGeom>
        </p:spPr>
      </p:pic>
      <p:pic>
        <p:nvPicPr>
          <p:cNvPr id="5" name="图片 4"/>
          <p:cNvPicPr>
            <a:picLocks noChangeAspect="1"/>
          </p:cNvPicPr>
          <p:nvPr/>
        </p:nvPicPr>
        <p:blipFill>
          <a:blip r:embed="rId3"/>
          <a:stretch>
            <a:fillRect/>
          </a:stretch>
        </p:blipFill>
        <p:spPr>
          <a:xfrm>
            <a:off x="1431987" y="2553651"/>
            <a:ext cx="4072520" cy="3315494"/>
          </a:xfrm>
          <a:prstGeom prst="rect">
            <a:avLst/>
          </a:prstGeom>
        </p:spPr>
      </p:pic>
      <p:pic>
        <p:nvPicPr>
          <p:cNvPr id="6" name="图片 5"/>
          <p:cNvPicPr>
            <a:picLocks noChangeAspect="1"/>
          </p:cNvPicPr>
          <p:nvPr/>
        </p:nvPicPr>
        <p:blipFill>
          <a:blip r:embed="rId4"/>
          <a:stretch>
            <a:fillRect/>
          </a:stretch>
        </p:blipFill>
        <p:spPr>
          <a:xfrm>
            <a:off x="1348967" y="6089055"/>
            <a:ext cx="7957996" cy="546191"/>
          </a:xfrm>
          <a:prstGeom prst="rect">
            <a:avLst/>
          </a:prstGeom>
        </p:spPr>
      </p:pic>
    </p:spTree>
    <p:extLst>
      <p:ext uri="{BB962C8B-B14F-4D97-AF65-F5344CB8AC3E}">
        <p14:creationId xmlns:p14="http://schemas.microsoft.com/office/powerpoint/2010/main" val="3568966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1727"/>
            <a:ext cx="10515600" cy="5715236"/>
          </a:xfrm>
        </p:spPr>
        <p:txBody>
          <a:bodyPr>
            <a:normAutofit/>
          </a:bodyPr>
          <a:lstStyle/>
          <a:p>
            <a:pPr marL="514800" indent="-342900">
              <a:buFont typeface="+mj-lt"/>
              <a:buAutoNum type="arabicPeriod" startAt="23"/>
            </a:pPr>
            <a:r>
              <a:rPr lang="zh-CN" altLang="en-US" sz="1800" dirty="0" smtClean="0">
                <a:latin typeface="Times New Roman" panose="02020603050405020304" pitchFamily="18" charset="0"/>
                <a:cs typeface="Times New Roman" panose="02020603050405020304" pitchFamily="18" charset="0"/>
              </a:rPr>
              <a:t>假设</a:t>
            </a:r>
            <a:r>
              <a:rPr lang="zh-CN" altLang="en-US" sz="1800" dirty="0">
                <a:latin typeface="Times New Roman" panose="02020603050405020304" pitchFamily="18" charset="0"/>
                <a:cs typeface="Times New Roman" panose="02020603050405020304" pitchFamily="18" charset="0"/>
              </a:rPr>
              <a:t>函数 </a:t>
            </a:r>
            <a:r>
              <a:rPr lang="en-US" altLang="zh-CN" sz="1800" dirty="0" err="1">
                <a:latin typeface="Times New Roman" panose="02020603050405020304" pitchFamily="18" charset="0"/>
                <a:cs typeface="Times New Roman" panose="02020603050405020304" pitchFamily="18" charset="0"/>
              </a:rPr>
              <a:t>st_ele</a:t>
            </a:r>
            <a:r>
              <a:rPr lang="en-US" altLang="zh-CN" sz="1800" dirty="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的 </a:t>
            </a:r>
            <a:r>
              <a:rPr lang="en-US" altLang="zh-CN" sz="1800" dirty="0" smtClean="0">
                <a:latin typeface="Times New Roman" panose="02020603050405020304" pitchFamily="18" charset="0"/>
                <a:cs typeface="Times New Roman" panose="02020603050405020304" pitchFamily="18" charset="0"/>
              </a:rPr>
              <a:t>C </a:t>
            </a:r>
            <a:r>
              <a:rPr lang="zh-CN" altLang="en-US" sz="1800" dirty="0" smtClean="0">
                <a:latin typeface="Times New Roman" panose="02020603050405020304" pitchFamily="18" charset="0"/>
                <a:cs typeface="Times New Roman" panose="02020603050405020304" pitchFamily="18" charset="0"/>
              </a:rPr>
              <a:t>代码</a:t>
            </a:r>
            <a:r>
              <a:rPr lang="zh-CN" altLang="en-US" sz="1800" dirty="0">
                <a:latin typeface="Times New Roman" panose="02020603050405020304" pitchFamily="18" charset="0"/>
                <a:cs typeface="Times New Roman" panose="02020603050405020304" pitchFamily="18" charset="0"/>
              </a:rPr>
              <a:t>如下，其中，</a:t>
            </a:r>
            <a:r>
              <a:rPr lang="en-US" altLang="zh-CN" sz="1800" dirty="0">
                <a:latin typeface="Times New Roman" panose="02020603050405020304" pitchFamily="18" charset="0"/>
                <a:cs typeface="Times New Roman" panose="02020603050405020304" pitchFamily="18" charset="0"/>
              </a:rPr>
              <a:t>L </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M</a:t>
            </a:r>
            <a:r>
              <a:rPr lang="zh-CN" altLang="en-US" sz="1800" dirty="0" smtClean="0">
                <a:latin typeface="Times New Roman" panose="02020603050405020304" pitchFamily="18" charset="0"/>
                <a:cs typeface="Times New Roman" panose="02020603050405020304" pitchFamily="18" charset="0"/>
              </a:rPr>
              <a:t>和</a:t>
            </a:r>
            <a:r>
              <a:rPr lang="en-US" altLang="zh-CN" sz="1800" dirty="0" smtClean="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是</a:t>
            </a:r>
            <a:r>
              <a:rPr lang="zh-CN" altLang="en-US" sz="1800" dirty="0">
                <a:latin typeface="Times New Roman" panose="02020603050405020304" pitchFamily="18" charset="0"/>
                <a:cs typeface="Times New Roman" panose="02020603050405020304" pitchFamily="18" charset="0"/>
              </a:rPr>
              <a:t>用</a:t>
            </a: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define</a:t>
            </a:r>
            <a:r>
              <a:rPr lang="zh-CN" altLang="en-US" sz="1800" dirty="0" smtClean="0">
                <a:latin typeface="Times New Roman" panose="02020603050405020304" pitchFamily="18" charset="0"/>
                <a:cs typeface="Times New Roman" panose="02020603050405020304" pitchFamily="18" charset="0"/>
              </a:rPr>
              <a:t>声明</a:t>
            </a:r>
            <a:r>
              <a:rPr lang="zh-CN" altLang="en-US" sz="1800" dirty="0">
                <a:latin typeface="Times New Roman" panose="02020603050405020304" pitchFamily="18" charset="0"/>
                <a:cs typeface="Times New Roman" panose="02020603050405020304" pitchFamily="18" charset="0"/>
              </a:rPr>
              <a:t>的常数。</a:t>
            </a:r>
            <a:r>
              <a:rPr lang="zh-CN" altLang="en-US" sz="1800" dirty="0" smtClean="0">
                <a:latin typeface="Times New Roman" panose="02020603050405020304" pitchFamily="18" charset="0"/>
                <a:cs typeface="Times New Roman" panose="02020603050405020304" pitchFamily="18" charset="0"/>
              </a:rPr>
              <a:t>根据</a:t>
            </a:r>
            <a:r>
              <a:rPr lang="zh-CN" altLang="en-US" sz="1800" dirty="0">
                <a:latin typeface="Times New Roman" panose="02020603050405020304" pitchFamily="18" charset="0"/>
                <a:cs typeface="Times New Roman" panose="02020603050405020304" pitchFamily="18" charset="0"/>
              </a:rPr>
              <a:t>下</a:t>
            </a:r>
            <a:r>
              <a:rPr lang="zh-CN" altLang="en-US" sz="1800" dirty="0" smtClean="0">
                <a:latin typeface="Times New Roman" panose="02020603050405020304" pitchFamily="18" charset="0"/>
                <a:cs typeface="Times New Roman" panose="02020603050405020304" pitchFamily="18" charset="0"/>
              </a:rPr>
              <a:t>述</a:t>
            </a:r>
            <a:r>
              <a:rPr lang="zh-CN" altLang="en-US" sz="1800" dirty="0">
                <a:latin typeface="Times New Roman" panose="02020603050405020304" pitchFamily="18" charset="0"/>
                <a:cs typeface="Times New Roman" panose="02020603050405020304" pitchFamily="18" charset="0"/>
              </a:rPr>
              <a:t>汇编代码，确定 </a:t>
            </a:r>
            <a:r>
              <a:rPr lang="en-US" altLang="zh-CN" sz="1800" dirty="0">
                <a:latin typeface="Times New Roman" panose="02020603050405020304" pitchFamily="18" charset="0"/>
                <a:cs typeface="Times New Roman" panose="02020603050405020304" pitchFamily="18" charset="0"/>
              </a:rPr>
              <a:t>L </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M</a:t>
            </a:r>
            <a:r>
              <a:rPr lang="zh-CN" altLang="en-US" sz="1800" dirty="0" smtClean="0">
                <a:latin typeface="Times New Roman" panose="02020603050405020304" pitchFamily="18" charset="0"/>
                <a:cs typeface="Times New Roman" panose="02020603050405020304" pitchFamily="18" charset="0"/>
              </a:rPr>
              <a:t>和</a:t>
            </a:r>
            <a:r>
              <a:rPr lang="en-US" altLang="zh-CN" sz="1800" dirty="0" smtClean="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的值</a:t>
            </a:r>
            <a:endParaRPr lang="en-US" altLang="zh-CN" sz="18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348967" y="1247226"/>
            <a:ext cx="3488975" cy="1628188"/>
          </a:xfrm>
          <a:prstGeom prst="rect">
            <a:avLst/>
          </a:prstGeom>
        </p:spPr>
      </p:pic>
      <p:pic>
        <p:nvPicPr>
          <p:cNvPr id="7" name="图片 6"/>
          <p:cNvPicPr>
            <a:picLocks noChangeAspect="1"/>
          </p:cNvPicPr>
          <p:nvPr/>
        </p:nvPicPr>
        <p:blipFill>
          <a:blip r:embed="rId3"/>
          <a:stretch>
            <a:fillRect/>
          </a:stretch>
        </p:blipFill>
        <p:spPr>
          <a:xfrm>
            <a:off x="1327675" y="3091612"/>
            <a:ext cx="3633123" cy="1925013"/>
          </a:xfrm>
          <a:prstGeom prst="rect">
            <a:avLst/>
          </a:prstGeom>
        </p:spPr>
      </p:pic>
      <p:pic>
        <p:nvPicPr>
          <p:cNvPr id="8" name="图片 7"/>
          <p:cNvPicPr>
            <a:picLocks noChangeAspect="1"/>
          </p:cNvPicPr>
          <p:nvPr/>
        </p:nvPicPr>
        <p:blipFill>
          <a:blip r:embed="rId4"/>
          <a:stretch>
            <a:fillRect/>
          </a:stretch>
        </p:blipFill>
        <p:spPr>
          <a:xfrm>
            <a:off x="5547178" y="3091612"/>
            <a:ext cx="3270897" cy="1930033"/>
          </a:xfrm>
          <a:prstGeom prst="rect">
            <a:avLst/>
          </a:prstGeom>
        </p:spPr>
      </p:pic>
      <p:pic>
        <p:nvPicPr>
          <p:cNvPr id="9" name="图片 8"/>
          <p:cNvPicPr>
            <a:picLocks noChangeAspect="1"/>
          </p:cNvPicPr>
          <p:nvPr/>
        </p:nvPicPr>
        <p:blipFill>
          <a:blip r:embed="rId5"/>
          <a:stretch>
            <a:fillRect/>
          </a:stretch>
        </p:blipFill>
        <p:spPr>
          <a:xfrm>
            <a:off x="1348967" y="5393821"/>
            <a:ext cx="9533299" cy="566944"/>
          </a:xfrm>
          <a:prstGeom prst="rect">
            <a:avLst/>
          </a:prstGeom>
        </p:spPr>
      </p:pic>
      <p:sp>
        <p:nvSpPr>
          <p:cNvPr id="4" name="TextBox 3"/>
          <p:cNvSpPr txBox="1"/>
          <p:nvPr/>
        </p:nvSpPr>
        <p:spPr>
          <a:xfrm>
            <a:off x="7068535" y="5662192"/>
            <a:ext cx="45719" cy="369332"/>
          </a:xfrm>
          <a:prstGeom prst="rect">
            <a:avLst/>
          </a:prstGeom>
          <a:noFill/>
        </p:spPr>
        <p:txBody>
          <a:bodyPr wrap="square" rtlCol="0">
            <a:spAutoFit/>
          </a:bodyPr>
          <a:lstStyle/>
          <a:p>
            <a:r>
              <a:rPr lang="en-US" altLang="zh-CN" b="1" dirty="0" smtClean="0"/>
              <a:t>N</a:t>
            </a:r>
            <a:endParaRPr lang="zh-CN" altLang="en-US" b="1" dirty="0"/>
          </a:p>
        </p:txBody>
      </p:sp>
    </p:spTree>
    <p:extLst>
      <p:ext uri="{BB962C8B-B14F-4D97-AF65-F5344CB8AC3E}">
        <p14:creationId xmlns:p14="http://schemas.microsoft.com/office/powerpoint/2010/main" val="3851363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7406"/>
            <a:ext cx="10515600" cy="5769557"/>
          </a:xfrm>
        </p:spPr>
        <p:txBody>
          <a:bodyPr>
            <a:normAutofit/>
          </a:bodyPr>
          <a:lstStyle/>
          <a:p>
            <a:pPr marL="514350" indent="-514350">
              <a:buFont typeface="+mj-lt"/>
              <a:buAutoNum type="arabicPeriod" startAt="28"/>
            </a:pPr>
            <a:r>
              <a:rPr lang="zh-CN" altLang="en-US" sz="1800" dirty="0" smtClean="0">
                <a:latin typeface="Times New Roman" panose="02020603050405020304" pitchFamily="18" charset="0"/>
                <a:cs typeface="Times New Roman" panose="02020603050405020304" pitchFamily="18" charset="0"/>
              </a:rPr>
              <a:t>以下</a:t>
            </a:r>
            <a:r>
              <a:rPr lang="zh-CN" altLang="en-US" sz="1800" dirty="0">
                <a:latin typeface="Times New Roman" panose="02020603050405020304" pitchFamily="18" charset="0"/>
                <a:cs typeface="Times New Roman" panose="02020603050405020304" pitchFamily="18" charset="0"/>
              </a:rPr>
              <a:t>是结构 </a:t>
            </a:r>
            <a:r>
              <a:rPr lang="en-US" altLang="zh-CN" sz="1800" dirty="0">
                <a:latin typeface="Times New Roman" panose="02020603050405020304" pitchFamily="18" charset="0"/>
                <a:cs typeface="Times New Roman" panose="02020603050405020304" pitchFamily="18" charset="0"/>
              </a:rPr>
              <a:t>test </a:t>
            </a:r>
            <a:r>
              <a:rPr lang="zh-CN" altLang="en-US" sz="1800" dirty="0" smtClean="0">
                <a:latin typeface="Times New Roman" panose="02020603050405020304" pitchFamily="18" charset="0"/>
                <a:cs typeface="Times New Roman" panose="02020603050405020304" pitchFamily="18" charset="0"/>
              </a:rPr>
              <a:t>的声明：</a:t>
            </a:r>
            <a:endParaRPr lang="en-US" altLang="zh-CN" sz="1800" dirty="0" smtClean="0">
              <a:latin typeface="Times New Roman" panose="02020603050405020304" pitchFamily="18" charset="0"/>
              <a:cs typeface="Times New Roman" panose="02020603050405020304" pitchFamily="18" charset="0"/>
            </a:endParaRPr>
          </a:p>
          <a:p>
            <a:pPr marL="514800" indent="0">
              <a:buNone/>
            </a:pPr>
            <a:r>
              <a:rPr lang="zh-CN" altLang="en-US" sz="1800" dirty="0" smtClean="0">
                <a:latin typeface="Times New Roman" panose="02020603050405020304" pitchFamily="18" charset="0"/>
                <a:cs typeface="Times New Roman" panose="02020603050405020304" pitchFamily="18" charset="0"/>
              </a:rPr>
              <a:t>假设在 </a:t>
            </a:r>
            <a:r>
              <a:rPr lang="en-US" altLang="zh-CN" sz="1800" dirty="0" smtClean="0">
                <a:latin typeface="Times New Roman" panose="02020603050405020304" pitchFamily="18" charset="0"/>
                <a:cs typeface="Times New Roman" panose="02020603050405020304" pitchFamily="18" charset="0"/>
              </a:rPr>
              <a:t>Windows  </a:t>
            </a:r>
            <a:r>
              <a:rPr lang="zh-CN" altLang="en-US" sz="1800" dirty="0" smtClean="0">
                <a:latin typeface="Times New Roman" panose="02020603050405020304" pitchFamily="18" charset="0"/>
                <a:cs typeface="Times New Roman" panose="02020603050405020304" pitchFamily="18" charset="0"/>
              </a:rPr>
              <a:t>平台上编译，则这个结构中每个成员的偏移量是多少？结构总大小为多少字节？如何调整成员的先后顺序使得结构所占空间最小？</a:t>
            </a:r>
            <a:endParaRPr lang="en-US" altLang="zh-CN" sz="1800" dirty="0" smtClean="0">
              <a:latin typeface="Times New Roman" panose="02020603050405020304" pitchFamily="18" charset="0"/>
              <a:cs typeface="Times New Roman" panose="02020603050405020304" pitchFamily="18" charset="0"/>
            </a:endParaRPr>
          </a:p>
          <a:p>
            <a:pPr marL="514350" indent="-514350">
              <a:buFont typeface="+mj-lt"/>
              <a:buAutoNum type="arabicPeriod" startAt="28"/>
            </a:pPr>
            <a:endParaRPr lang="zh-CN" altLang="en-US" sz="2000" dirty="0"/>
          </a:p>
        </p:txBody>
      </p:sp>
      <p:pic>
        <p:nvPicPr>
          <p:cNvPr id="4" name="图片 3"/>
          <p:cNvPicPr>
            <a:picLocks noChangeAspect="1"/>
          </p:cNvPicPr>
          <p:nvPr/>
        </p:nvPicPr>
        <p:blipFill>
          <a:blip r:embed="rId2"/>
          <a:stretch>
            <a:fillRect/>
          </a:stretch>
        </p:blipFill>
        <p:spPr>
          <a:xfrm>
            <a:off x="1490019" y="1485146"/>
            <a:ext cx="2119320" cy="1660713"/>
          </a:xfrm>
          <a:prstGeom prst="rect">
            <a:avLst/>
          </a:prstGeom>
        </p:spPr>
      </p:pic>
      <p:pic>
        <p:nvPicPr>
          <p:cNvPr id="6" name="图片 5"/>
          <p:cNvPicPr>
            <a:picLocks noChangeAspect="1"/>
          </p:cNvPicPr>
          <p:nvPr/>
        </p:nvPicPr>
        <p:blipFill>
          <a:blip r:embed="rId3"/>
          <a:stretch>
            <a:fillRect/>
          </a:stretch>
        </p:blipFill>
        <p:spPr>
          <a:xfrm>
            <a:off x="1552999" y="3145860"/>
            <a:ext cx="2097561" cy="1507622"/>
          </a:xfrm>
          <a:prstGeom prst="rect">
            <a:avLst/>
          </a:prstGeom>
        </p:spPr>
      </p:pic>
      <p:pic>
        <p:nvPicPr>
          <p:cNvPr id="7" name="图片 6"/>
          <p:cNvPicPr>
            <a:picLocks noChangeAspect="1"/>
          </p:cNvPicPr>
          <p:nvPr/>
        </p:nvPicPr>
        <p:blipFill>
          <a:blip r:embed="rId4"/>
          <a:stretch>
            <a:fillRect/>
          </a:stretch>
        </p:blipFill>
        <p:spPr>
          <a:xfrm>
            <a:off x="3660720" y="1620948"/>
            <a:ext cx="8644046" cy="4761744"/>
          </a:xfrm>
          <a:prstGeom prst="rect">
            <a:avLst/>
          </a:prstGeom>
        </p:spPr>
      </p:pic>
      <p:sp>
        <p:nvSpPr>
          <p:cNvPr id="8" name="矩形 7"/>
          <p:cNvSpPr/>
          <p:nvPr/>
        </p:nvSpPr>
        <p:spPr>
          <a:xfrm>
            <a:off x="247485" y="4868562"/>
            <a:ext cx="3361854" cy="1514130"/>
          </a:xfrm>
          <a:prstGeom prst="rect">
            <a:avLst/>
          </a:prstGeom>
          <a:solidFill>
            <a:schemeClr val="accent1">
              <a:lumMod val="40000"/>
              <a:lumOff val="60000"/>
            </a:schemeClr>
          </a:solidFill>
        </p:spPr>
        <p:txBody>
          <a:bodyPr wrap="square">
            <a:spAutoFit/>
          </a:bodyPr>
          <a:lstStyle/>
          <a:p>
            <a:pPr algn="just"/>
            <a:r>
              <a:rPr lang="zh-CN" altLang="en-US" b="1" dirty="0">
                <a:solidFill>
                  <a:srgbClr val="000000"/>
                </a:solidFill>
                <a:latin typeface="Times New Roman" panose="02020603050405020304" pitchFamily="18" charset="0"/>
                <a:cs typeface="Times New Roman" panose="02020603050405020304" pitchFamily="18" charset="0"/>
              </a:rPr>
              <a:t>计算结构体大小的规则</a:t>
            </a:r>
            <a:r>
              <a:rPr lang="zh-CN" altLang="en-US" b="1" dirty="0" smtClean="0">
                <a:solidFill>
                  <a:srgbClr val="000000"/>
                </a:solidFill>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zh-CN" altLang="en-US" dirty="0" smtClean="0">
                <a:solidFill>
                  <a:srgbClr val="000000"/>
                </a:solidFill>
                <a:latin typeface="Times New Roman" panose="02020603050405020304" pitchFamily="18" charset="0"/>
                <a:cs typeface="Times New Roman" panose="02020603050405020304" pitchFamily="18" charset="0"/>
              </a:rPr>
              <a:t>每</a:t>
            </a:r>
            <a:r>
              <a:rPr lang="zh-CN" altLang="en-US" dirty="0">
                <a:solidFill>
                  <a:srgbClr val="000000"/>
                </a:solidFill>
                <a:latin typeface="Times New Roman" panose="02020603050405020304" pitchFamily="18" charset="0"/>
                <a:cs typeface="Times New Roman" panose="02020603050405020304" pitchFamily="18" charset="0"/>
              </a:rPr>
              <a:t>一个成员的偏移量都必须是该成员的倍数</a:t>
            </a:r>
            <a:r>
              <a:rPr lang="zh-CN" altLang="en-US" dirty="0" smtClean="0">
                <a:solidFill>
                  <a:srgbClr val="000000"/>
                </a:solidFill>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zh-CN" altLang="en-US" dirty="0" smtClean="0">
                <a:solidFill>
                  <a:srgbClr val="000000"/>
                </a:solidFill>
                <a:latin typeface="Times New Roman" panose="02020603050405020304" pitchFamily="18" charset="0"/>
                <a:cs typeface="Times New Roman" panose="02020603050405020304" pitchFamily="18" charset="0"/>
              </a:rPr>
              <a:t>结构体</a:t>
            </a:r>
            <a:r>
              <a:rPr lang="zh-CN" altLang="en-US" dirty="0">
                <a:solidFill>
                  <a:srgbClr val="000000"/>
                </a:solidFill>
                <a:latin typeface="Times New Roman" panose="02020603050405020304" pitchFamily="18" charset="0"/>
                <a:cs typeface="Times New Roman" panose="02020603050405020304" pitchFamily="18" charset="0"/>
              </a:rPr>
              <a:t>的大小必须是所有成员大小的倍数。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11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r>
              <a:rPr lang="en-US" altLang="zh-CN" sz="2800" dirty="0" smtClean="0">
                <a:latin typeface="Times New Roman" panose="02020603050405020304" pitchFamily="18" charset="0"/>
                <a:ea typeface="+mn-ea"/>
                <a:cs typeface="Times New Roman" panose="02020603050405020304" pitchFamily="18" charset="0"/>
              </a:rPr>
              <a:t>3. </a:t>
            </a:r>
            <a:r>
              <a:rPr lang="zh-CN" altLang="en-US" sz="2800" dirty="0" smtClean="0">
                <a:latin typeface="Times New Roman" panose="02020603050405020304" pitchFamily="18" charset="0"/>
                <a:ea typeface="+mn-ea"/>
                <a:cs typeface="Times New Roman" panose="02020603050405020304" pitchFamily="18" charset="0"/>
              </a:rPr>
              <a:t>对于以下 </a:t>
            </a:r>
            <a:r>
              <a:rPr lang="en-US" altLang="zh-CN" sz="2800" dirty="0" smtClean="0">
                <a:latin typeface="Times New Roman" panose="02020603050405020304" pitchFamily="18" charset="0"/>
                <a:ea typeface="+mn-ea"/>
                <a:cs typeface="Times New Roman" panose="02020603050405020304" pitchFamily="18" charset="0"/>
              </a:rPr>
              <a:t>AT&amp;T </a:t>
            </a:r>
            <a:r>
              <a:rPr lang="zh-CN" altLang="en-US" sz="2800" dirty="0" smtClean="0">
                <a:latin typeface="Times New Roman" panose="02020603050405020304" pitchFamily="18" charset="0"/>
                <a:ea typeface="+mn-ea"/>
                <a:cs typeface="Times New Roman" panose="02020603050405020304" pitchFamily="18" charset="0"/>
              </a:rPr>
              <a:t>格式汇编指令，根据操作数的长度确定对应指令助记符中的长度后缀，并说明每个操作数的寻</a:t>
            </a:r>
            <a:br>
              <a:rPr lang="zh-CN" altLang="en-US" sz="2800" dirty="0" smtClean="0">
                <a:latin typeface="Times New Roman" panose="02020603050405020304" pitchFamily="18" charset="0"/>
                <a:ea typeface="+mn-ea"/>
                <a:cs typeface="Times New Roman" panose="02020603050405020304" pitchFamily="18" charset="0"/>
              </a:rPr>
            </a:br>
            <a:r>
              <a:rPr lang="zh-CN" altLang="en-US" sz="2800" dirty="0" smtClean="0">
                <a:latin typeface="Times New Roman" panose="02020603050405020304" pitchFamily="18" charset="0"/>
                <a:ea typeface="+mn-ea"/>
                <a:cs typeface="Times New Roman" panose="02020603050405020304" pitchFamily="18" charset="0"/>
              </a:rPr>
              <a:t>址方式</a:t>
            </a:r>
            <a:r>
              <a:rPr lang="zh-CN" altLang="en-US" sz="2800" dirty="0">
                <a:latin typeface="Times New Roman" panose="02020603050405020304" pitchFamily="18" charset="0"/>
                <a:ea typeface="+mn-ea"/>
                <a:cs typeface="Times New Roman" panose="02020603050405020304" pitchFamily="18" charset="0"/>
              </a:rPr>
              <a:t>。</a:t>
            </a:r>
          </a:p>
        </p:txBody>
      </p:sp>
      <p:pic>
        <p:nvPicPr>
          <p:cNvPr id="7" name="内容占位符 6"/>
          <p:cNvPicPr>
            <a:picLocks noGrp="1" noChangeAspect="1"/>
          </p:cNvPicPr>
          <p:nvPr>
            <p:ph idx="1"/>
          </p:nvPr>
        </p:nvPicPr>
        <p:blipFill>
          <a:blip r:embed="rId2"/>
          <a:stretch>
            <a:fillRect/>
          </a:stretch>
        </p:blipFill>
        <p:spPr>
          <a:xfrm>
            <a:off x="5587662" y="5572108"/>
            <a:ext cx="6209784" cy="840957"/>
          </a:xfrm>
          <a:prstGeom prst="rect">
            <a:avLst/>
          </a:prstGeom>
        </p:spPr>
      </p:pic>
      <p:pic>
        <p:nvPicPr>
          <p:cNvPr id="4" name="图片 3"/>
          <p:cNvPicPr>
            <a:picLocks noChangeAspect="1"/>
          </p:cNvPicPr>
          <p:nvPr/>
        </p:nvPicPr>
        <p:blipFill>
          <a:blip r:embed="rId3"/>
          <a:stretch>
            <a:fillRect/>
          </a:stretch>
        </p:blipFill>
        <p:spPr>
          <a:xfrm>
            <a:off x="949228" y="3079733"/>
            <a:ext cx="4523809" cy="3333333"/>
          </a:xfrm>
          <a:prstGeom prst="rect">
            <a:avLst/>
          </a:prstGeom>
        </p:spPr>
      </p:pic>
      <p:pic>
        <p:nvPicPr>
          <p:cNvPr id="6" name="图片 5"/>
          <p:cNvPicPr>
            <a:picLocks noChangeAspect="1"/>
          </p:cNvPicPr>
          <p:nvPr/>
        </p:nvPicPr>
        <p:blipFill>
          <a:blip r:embed="rId4"/>
          <a:stretch>
            <a:fillRect/>
          </a:stretch>
        </p:blipFill>
        <p:spPr>
          <a:xfrm>
            <a:off x="5587662" y="3079733"/>
            <a:ext cx="6604338" cy="2492376"/>
          </a:xfrm>
          <a:prstGeom prst="rect">
            <a:avLst/>
          </a:prstGeom>
        </p:spPr>
      </p:pic>
      <p:sp>
        <p:nvSpPr>
          <p:cNvPr id="8" name="文本框 7"/>
          <p:cNvSpPr txBox="1"/>
          <p:nvPr/>
        </p:nvSpPr>
        <p:spPr>
          <a:xfrm>
            <a:off x="2920268" y="6388255"/>
            <a:ext cx="6691092" cy="461665"/>
          </a:xfrm>
          <a:prstGeom prst="rect">
            <a:avLst/>
          </a:prstGeom>
          <a:solidFill>
            <a:schemeClr val="accent1">
              <a:lumMod val="40000"/>
              <a:lumOff val="60000"/>
            </a:schemeClr>
          </a:solidFill>
        </p:spPr>
        <p:txBody>
          <a:bodyPr wrap="square" rtlCol="0">
            <a:spAutoFit/>
          </a:bodyPr>
          <a:lstStyle/>
          <a:p>
            <a:r>
              <a:rPr lang="zh-CN" altLang="en-US" sz="2400" b="1" dirty="0" smtClean="0"/>
              <a:t>本题可参考第三章</a:t>
            </a:r>
            <a:r>
              <a:rPr lang="en-US" altLang="zh-CN" sz="2400" b="1" dirty="0" smtClean="0"/>
              <a:t>PPT</a:t>
            </a:r>
            <a:r>
              <a:rPr lang="zh-CN" altLang="en-US" sz="2400" b="1" dirty="0" smtClean="0"/>
              <a:t>的</a:t>
            </a:r>
            <a:r>
              <a:rPr lang="en-US" altLang="zh-CN" sz="2400" b="1" dirty="0" smtClean="0"/>
              <a:t>22</a:t>
            </a:r>
            <a:r>
              <a:rPr lang="zh-CN" altLang="en-US" sz="2400" b="1" dirty="0" smtClean="0"/>
              <a:t>页与</a:t>
            </a:r>
            <a:r>
              <a:rPr lang="en-US" altLang="zh-CN" sz="2400" b="1" dirty="0" smtClean="0"/>
              <a:t>23</a:t>
            </a:r>
            <a:r>
              <a:rPr lang="zh-CN" altLang="en-US" sz="2400" b="1" dirty="0" smtClean="0"/>
              <a:t>页的表来做题</a:t>
            </a:r>
            <a:endParaRPr lang="zh-CN" altLang="en-US" sz="2400" b="1" dirty="0"/>
          </a:p>
        </p:txBody>
      </p:sp>
      <p:sp>
        <p:nvSpPr>
          <p:cNvPr id="9" name="文本框 8"/>
          <p:cNvSpPr txBox="1"/>
          <p:nvPr/>
        </p:nvSpPr>
        <p:spPr>
          <a:xfrm>
            <a:off x="949228" y="1788190"/>
            <a:ext cx="8849360" cy="369332"/>
          </a:xfrm>
          <a:prstGeom prst="rect">
            <a:avLst/>
          </a:prstGeom>
          <a:noFill/>
        </p:spPr>
        <p:txBody>
          <a:bodyPr wrap="square" rtlCol="0">
            <a:spAutoFit/>
          </a:bodyPr>
          <a:lstStyle/>
          <a:p>
            <a:r>
              <a:rPr lang="zh-CN" altLang="en-US" b="1" dirty="0" smtClean="0">
                <a:solidFill>
                  <a:srgbClr val="FF0000"/>
                </a:solidFill>
              </a:rPr>
              <a:t>存储器操作数的形式：偏移量（基址寄存器，变址寄存器，比例因子）</a:t>
            </a:r>
            <a:endParaRPr lang="zh-CN" altLang="en-US" b="1" dirty="0">
              <a:solidFill>
                <a:srgbClr val="FF0000"/>
              </a:solidFill>
            </a:endParaRPr>
          </a:p>
        </p:txBody>
      </p:sp>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37" y="0"/>
            <a:ext cx="4893523" cy="31202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6"/>
          <a:stretch>
            <a:fillRect/>
          </a:stretch>
        </p:blipFill>
        <p:spPr>
          <a:xfrm>
            <a:off x="6021519" y="1094347"/>
            <a:ext cx="5971222" cy="1131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609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8160"/>
            <a:ext cx="10515600" cy="5658803"/>
          </a:xfrm>
        </p:spPr>
        <p:txBody>
          <a:bodyPr>
            <a:normAutofit/>
          </a:bodyPr>
          <a:lstStyle/>
          <a:p>
            <a:pPr marL="514350" indent="-514350">
              <a:buFont typeface="+mj-lt"/>
              <a:buAutoNum type="arabicPeriod" startAt="5"/>
            </a:pPr>
            <a:r>
              <a:rPr lang="zh-CN" altLang="en-US" sz="1800" dirty="0" smtClean="0">
                <a:latin typeface="Times New Roman" panose="02020603050405020304" pitchFamily="18" charset="0"/>
                <a:cs typeface="Times New Roman" panose="02020603050405020304" pitchFamily="18" charset="0"/>
              </a:rPr>
              <a:t>假设变量 </a:t>
            </a:r>
            <a:r>
              <a:rPr lang="en-US" altLang="zh-CN" sz="1800" dirty="0" smtClean="0">
                <a:latin typeface="Times New Roman" panose="02020603050405020304" pitchFamily="18" charset="0"/>
                <a:cs typeface="Times New Roman" panose="02020603050405020304" pitchFamily="18" charset="0"/>
              </a:rPr>
              <a:t>x </a:t>
            </a:r>
            <a:r>
              <a:rPr lang="zh-CN" altLang="en-US" sz="1800" dirty="0" smtClean="0">
                <a:latin typeface="Times New Roman" panose="02020603050405020304" pitchFamily="18" charset="0"/>
                <a:cs typeface="Times New Roman" panose="02020603050405020304" pitchFamily="18" charset="0"/>
              </a:rPr>
              <a:t>和 </a:t>
            </a:r>
            <a:r>
              <a:rPr lang="en-US" altLang="zh-CN" sz="1800" dirty="0" err="1" smtClean="0">
                <a:latin typeface="Times New Roman" panose="02020603050405020304" pitchFamily="18" charset="0"/>
                <a:cs typeface="Times New Roman" panose="02020603050405020304" pitchFamily="18" charset="0"/>
              </a:rPr>
              <a:t>ptr</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的类型声明如下：</a:t>
            </a:r>
            <a:r>
              <a:rPr lang="en-US" altLang="zh-CN" sz="1800" dirty="0" smtClean="0">
                <a:latin typeface="Times New Roman" panose="02020603050405020304" pitchFamily="18" charset="0"/>
                <a:cs typeface="Times New Roman" panose="02020603050405020304" pitchFamily="18" charset="0"/>
              </a:rPr>
              <a:t/>
            </a:r>
            <a:br>
              <a:rPr lang="en-US" altLang="zh-CN" sz="1800" dirty="0" smtClean="0">
                <a:latin typeface="Times New Roman" panose="02020603050405020304" pitchFamily="18" charset="0"/>
                <a:cs typeface="Times New Roman" panose="02020603050405020304" pitchFamily="18" charset="0"/>
              </a:rPr>
            </a:b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src_type</a:t>
            </a:r>
            <a:r>
              <a:rPr lang="en-US" altLang="zh-CN" sz="1800" dirty="0" smtClean="0">
                <a:latin typeface="Times New Roman" panose="02020603050405020304" pitchFamily="18" charset="0"/>
                <a:cs typeface="Times New Roman" panose="02020603050405020304" pitchFamily="18" charset="0"/>
              </a:rPr>
              <a:t>   x;</a:t>
            </a:r>
            <a:br>
              <a:rPr lang="en-US" altLang="zh-CN" sz="1800" dirty="0" smtClean="0">
                <a:latin typeface="Times New Roman" panose="02020603050405020304" pitchFamily="18" charset="0"/>
                <a:cs typeface="Times New Roman" panose="02020603050405020304" pitchFamily="18" charset="0"/>
              </a:rPr>
            </a:b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dst_type</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ptr</a:t>
            </a:r>
            <a:r>
              <a:rPr lang="en-US" altLang="zh-CN" sz="1800" dirty="0" smtClean="0">
                <a:latin typeface="Times New Roman" panose="02020603050405020304" pitchFamily="18" charset="0"/>
                <a:cs typeface="Times New Roman" panose="02020603050405020304" pitchFamily="18" charset="0"/>
              </a:rPr>
              <a:t>;</a:t>
            </a:r>
            <a:br>
              <a:rPr lang="en-US" altLang="zh-CN" sz="1800" dirty="0" smtClean="0">
                <a:latin typeface="Times New Roman" panose="02020603050405020304" pitchFamily="18" charset="0"/>
                <a:cs typeface="Times New Roman" panose="02020603050405020304" pitchFamily="18" charset="0"/>
              </a:rPr>
            </a:br>
            <a:r>
              <a:rPr lang="zh-CN" altLang="en-US" sz="1800" dirty="0" smtClean="0">
                <a:latin typeface="Times New Roman" panose="02020603050405020304" pitchFamily="18" charset="0"/>
                <a:cs typeface="Times New Roman" panose="02020603050405020304" pitchFamily="18" charset="0"/>
              </a:rPr>
              <a:t>这里，</a:t>
            </a:r>
            <a:r>
              <a:rPr lang="en-US" altLang="zh-CN" sz="1800" dirty="0" err="1" smtClean="0">
                <a:latin typeface="Times New Roman" panose="02020603050405020304" pitchFamily="18" charset="0"/>
                <a:cs typeface="Times New Roman" panose="02020603050405020304" pitchFamily="18" charset="0"/>
              </a:rPr>
              <a:t>src_type</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和 </a:t>
            </a:r>
            <a:r>
              <a:rPr lang="en-US" altLang="zh-CN" sz="1800" dirty="0" err="1" smtClean="0">
                <a:latin typeface="Times New Roman" panose="02020603050405020304" pitchFamily="18" charset="0"/>
                <a:cs typeface="Times New Roman" panose="02020603050405020304" pitchFamily="18" charset="0"/>
              </a:rPr>
              <a:t>dst_type</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是用 </a:t>
            </a:r>
            <a:r>
              <a:rPr lang="en-US" altLang="zh-CN" sz="1800" dirty="0" err="1" smtClean="0">
                <a:latin typeface="Times New Roman" panose="02020603050405020304" pitchFamily="18" charset="0"/>
                <a:cs typeface="Times New Roman" panose="02020603050405020304" pitchFamily="18" charset="0"/>
              </a:rPr>
              <a:t>typedef</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声明的数据类型。有以下一个 </a:t>
            </a:r>
            <a:r>
              <a:rPr lang="en-US" altLang="zh-CN" sz="1800" dirty="0" smtClean="0">
                <a:latin typeface="Times New Roman" panose="02020603050405020304" pitchFamily="18" charset="0"/>
                <a:cs typeface="Times New Roman" panose="02020603050405020304" pitchFamily="18" charset="0"/>
              </a:rPr>
              <a:t>C  </a:t>
            </a:r>
            <a:r>
              <a:rPr lang="zh-CN" altLang="en-US" sz="1800" dirty="0" smtClean="0">
                <a:latin typeface="Times New Roman" panose="02020603050405020304" pitchFamily="18" charset="0"/>
                <a:cs typeface="Times New Roman" panose="02020603050405020304" pitchFamily="18" charset="0"/>
              </a:rPr>
              <a:t>语言赋值语句：</a:t>
            </a:r>
            <a:endParaRPr lang="en-US" altLang="zh-CN" sz="1800" dirty="0" smtClean="0">
              <a:latin typeface="Times New Roman" panose="02020603050405020304" pitchFamily="18" charset="0"/>
              <a:cs typeface="Times New Roman" panose="02020603050405020304" pitchFamily="18" charset="0"/>
            </a:endParaRPr>
          </a:p>
          <a:p>
            <a:pPr marL="522000" indent="-457200">
              <a:buNone/>
            </a:pP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ptr</a:t>
            </a:r>
            <a:r>
              <a:rPr lang="en-US" altLang="zh-CN" sz="1800" dirty="0" smtClean="0">
                <a:latin typeface="Times New Roman" panose="02020603050405020304" pitchFamily="18" charset="0"/>
                <a:cs typeface="Times New Roman" panose="02020603050405020304" pitchFamily="18" charset="0"/>
              </a:rPr>
              <a:t> = (</a:t>
            </a:r>
            <a:r>
              <a:rPr lang="en-US" altLang="zh-CN" sz="1800" dirty="0" err="1" smtClean="0">
                <a:latin typeface="Times New Roman" panose="02020603050405020304" pitchFamily="18" charset="0"/>
                <a:cs typeface="Times New Roman" panose="02020603050405020304" pitchFamily="18" charset="0"/>
              </a:rPr>
              <a:t>dst_type</a:t>
            </a:r>
            <a:r>
              <a:rPr lang="en-US" altLang="zh-CN" sz="1800" dirty="0" smtClean="0">
                <a:latin typeface="Times New Roman" panose="02020603050405020304" pitchFamily="18" charset="0"/>
                <a:cs typeface="Times New Roman" panose="02020603050405020304" pitchFamily="18" charset="0"/>
              </a:rPr>
              <a:t>) x;</a:t>
            </a:r>
          </a:p>
          <a:p>
            <a:pPr marL="514800" indent="0" algn="just">
              <a:buNone/>
            </a:pPr>
            <a:r>
              <a:rPr lang="zh-CN" altLang="en-US" sz="1800" dirty="0" smtClean="0">
                <a:latin typeface="Times New Roman" panose="02020603050405020304" pitchFamily="18" charset="0"/>
                <a:cs typeface="Times New Roman" panose="02020603050405020304" pitchFamily="18" charset="0"/>
              </a:rPr>
              <a:t>若 </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存储在寄存器 </a:t>
            </a:r>
            <a:r>
              <a:rPr lang="en-US" altLang="zh-CN" sz="1800" dirty="0" smtClean="0">
                <a:latin typeface="Times New Roman" panose="02020603050405020304" pitchFamily="18" charset="0"/>
                <a:cs typeface="Times New Roman" panose="02020603050405020304" pitchFamily="18" charset="0"/>
              </a:rPr>
              <a:t>EAX </a:t>
            </a:r>
            <a:r>
              <a:rPr lang="zh-CN" altLang="en-US" sz="1800" dirty="0" smtClean="0">
                <a:latin typeface="Times New Roman" panose="02020603050405020304" pitchFamily="18" charset="0"/>
                <a:cs typeface="Times New Roman" panose="02020603050405020304" pitchFamily="18" charset="0"/>
              </a:rPr>
              <a:t>或 </a:t>
            </a:r>
            <a:r>
              <a:rPr lang="en-US" altLang="zh-CN" sz="1800" dirty="0" smtClean="0">
                <a:latin typeface="Times New Roman" panose="02020603050405020304" pitchFamily="18" charset="0"/>
                <a:cs typeface="Times New Roman" panose="02020603050405020304" pitchFamily="18" charset="0"/>
              </a:rPr>
              <a:t>AX</a:t>
            </a:r>
            <a:r>
              <a:rPr lang="zh-CN" altLang="en-US" sz="1800" dirty="0" smtClean="0">
                <a:latin typeface="Times New Roman" panose="02020603050405020304" pitchFamily="18" charset="0"/>
                <a:cs typeface="Times New Roman" panose="02020603050405020304" pitchFamily="18" charset="0"/>
              </a:rPr>
              <a:t>或</a:t>
            </a:r>
            <a:r>
              <a:rPr lang="en-US" altLang="zh-CN" sz="1800" dirty="0" smtClean="0">
                <a:latin typeface="Times New Roman" panose="02020603050405020304" pitchFamily="18" charset="0"/>
                <a:cs typeface="Times New Roman" panose="02020603050405020304" pitchFamily="18" charset="0"/>
              </a:rPr>
              <a:t>AL</a:t>
            </a:r>
            <a:r>
              <a:rPr lang="zh-CN" altLang="en-US" sz="1800" dirty="0" smtClean="0">
                <a:latin typeface="Times New Roman" panose="02020603050405020304" pitchFamily="18" charset="0"/>
                <a:cs typeface="Times New Roman" panose="02020603050405020304" pitchFamily="18" charset="0"/>
              </a:rPr>
              <a:t>中，</a:t>
            </a:r>
            <a:r>
              <a:rPr lang="en-US" altLang="zh-CN" sz="1800" dirty="0" err="1" smtClean="0">
                <a:latin typeface="Times New Roman" panose="02020603050405020304" pitchFamily="18" charset="0"/>
                <a:cs typeface="Times New Roman" panose="02020603050405020304" pitchFamily="18" charset="0"/>
              </a:rPr>
              <a:t>ptr</a:t>
            </a:r>
            <a:r>
              <a:rPr lang="zh-CN" altLang="en-US" sz="1800" dirty="0" smtClean="0">
                <a:latin typeface="Times New Roman" panose="02020603050405020304" pitchFamily="18" charset="0"/>
                <a:cs typeface="Times New Roman" panose="02020603050405020304" pitchFamily="18" charset="0"/>
              </a:rPr>
              <a:t>存储在寄存</a:t>
            </a:r>
            <a:r>
              <a:rPr lang="zh-CN" altLang="en-US" sz="1800" dirty="0">
                <a:latin typeface="Times New Roman" panose="02020603050405020304" pitchFamily="18" charset="0"/>
                <a:cs typeface="Times New Roman" panose="02020603050405020304" pitchFamily="18" charset="0"/>
              </a:rPr>
              <a:t>器</a:t>
            </a:r>
            <a:r>
              <a:rPr lang="en-US" altLang="zh-CN" sz="1800" dirty="0" smtClean="0">
                <a:latin typeface="Times New Roman" panose="02020603050405020304" pitchFamily="18" charset="0"/>
                <a:cs typeface="Times New Roman" panose="02020603050405020304" pitchFamily="18" charset="0"/>
              </a:rPr>
              <a:t>EDX  </a:t>
            </a:r>
            <a:r>
              <a:rPr lang="zh-CN" altLang="en-US" sz="1800" dirty="0" smtClean="0">
                <a:latin typeface="Times New Roman" panose="02020603050405020304" pitchFamily="18" charset="0"/>
                <a:cs typeface="Times New Roman" panose="02020603050405020304" pitchFamily="18" charset="0"/>
              </a:rPr>
              <a:t>中，则对于表 </a:t>
            </a:r>
            <a:r>
              <a:rPr lang="en-US" altLang="zh-CN" sz="1800" dirty="0" smtClean="0">
                <a:latin typeface="Times New Roman" panose="02020603050405020304" pitchFamily="18" charset="0"/>
                <a:cs typeface="Times New Roman" panose="02020603050405020304" pitchFamily="18" charset="0"/>
              </a:rPr>
              <a:t>3.12 </a:t>
            </a:r>
            <a:r>
              <a:rPr lang="zh-CN" altLang="en-US" sz="1800" dirty="0" smtClean="0">
                <a:latin typeface="Times New Roman" panose="02020603050405020304" pitchFamily="18" charset="0"/>
                <a:cs typeface="Times New Roman" panose="02020603050405020304" pitchFamily="18" charset="0"/>
              </a:rPr>
              <a:t>中给出的 </a:t>
            </a:r>
            <a:r>
              <a:rPr lang="en-US" altLang="zh-CN" sz="1800" dirty="0" err="1" smtClean="0">
                <a:latin typeface="Times New Roman" panose="02020603050405020304" pitchFamily="18" charset="0"/>
                <a:cs typeface="Times New Roman" panose="02020603050405020304" pitchFamily="18" charset="0"/>
              </a:rPr>
              <a:t>src_type</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和</a:t>
            </a:r>
            <a:r>
              <a:rPr lang="en-US" altLang="zh-CN" sz="1800" dirty="0" err="1" smtClean="0">
                <a:latin typeface="Times New Roman" panose="02020603050405020304" pitchFamily="18" charset="0"/>
                <a:cs typeface="Times New Roman" panose="02020603050405020304" pitchFamily="18" charset="0"/>
              </a:rPr>
              <a:t>dst_type</a:t>
            </a:r>
            <a:r>
              <a:rPr lang="zh-CN" altLang="en-US" sz="1800" dirty="0" smtClean="0">
                <a:latin typeface="Times New Roman" panose="02020603050405020304" pitchFamily="18" charset="0"/>
                <a:cs typeface="Times New Roman" panose="02020603050405020304" pitchFamily="18" charset="0"/>
              </a:rPr>
              <a:t>的类型组合，写出实现上述赋值语句的机器级代码。要求用 </a:t>
            </a:r>
            <a:r>
              <a:rPr lang="en-US" altLang="zh-CN" sz="1800" dirty="0" smtClean="0">
                <a:latin typeface="Times New Roman" panose="02020603050405020304" pitchFamily="18" charset="0"/>
                <a:cs typeface="Times New Roman" panose="02020603050405020304" pitchFamily="18" charset="0"/>
              </a:rPr>
              <a:t>AT&amp;T</a:t>
            </a:r>
            <a:r>
              <a:rPr lang="zh-CN" altLang="en-US" sz="1800" dirty="0" smtClean="0">
                <a:latin typeface="Times New Roman" panose="02020603050405020304" pitchFamily="18" charset="0"/>
                <a:cs typeface="Times New Roman" panose="02020603050405020304" pitchFamily="18" charset="0"/>
              </a:rPr>
              <a:t>格式汇编指令表示机器级代码。                                             </a:t>
            </a:r>
            <a:endParaRPr lang="en-US" altLang="zh-CN" sz="1800" dirty="0" smtClean="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1814007" y="3106596"/>
            <a:ext cx="8394870" cy="3304364"/>
          </a:xfrm>
          <a:prstGeom prst="rect">
            <a:avLst/>
          </a:prstGeom>
        </p:spPr>
      </p:pic>
      <p:sp>
        <p:nvSpPr>
          <p:cNvPr id="2" name="文本框 1"/>
          <p:cNvSpPr txBox="1"/>
          <p:nvPr/>
        </p:nvSpPr>
        <p:spPr>
          <a:xfrm>
            <a:off x="7162800" y="518160"/>
            <a:ext cx="2285999" cy="400110"/>
          </a:xfrm>
          <a:prstGeom prst="rect">
            <a:avLst/>
          </a:prstGeom>
          <a:noFill/>
        </p:spPr>
        <p:txBody>
          <a:bodyPr wrap="square" rtlCol="0">
            <a:spAutoFit/>
          </a:bodyPr>
          <a:lstStyle/>
          <a:p>
            <a:r>
              <a:rPr lang="zh-CN" altLang="en-US" sz="2000" b="1" dirty="0" smtClean="0">
                <a:solidFill>
                  <a:srgbClr val="FF0000"/>
                </a:solidFill>
              </a:rPr>
              <a:t>参考课本例题</a:t>
            </a:r>
            <a:r>
              <a:rPr lang="en-US" altLang="zh-CN" sz="2000" b="1" dirty="0" smtClean="0">
                <a:solidFill>
                  <a:srgbClr val="FF0000"/>
                </a:solidFill>
              </a:rPr>
              <a:t>3.3</a:t>
            </a:r>
            <a:endParaRPr lang="zh-CN" altLang="en-US" sz="2000" b="1" dirty="0">
              <a:solidFill>
                <a:srgbClr val="FF0000"/>
              </a:solidFill>
            </a:endParaRPr>
          </a:p>
        </p:txBody>
      </p:sp>
      <p:sp>
        <p:nvSpPr>
          <p:cNvPr id="4" name="矩形 3"/>
          <p:cNvSpPr/>
          <p:nvPr/>
        </p:nvSpPr>
        <p:spPr>
          <a:xfrm>
            <a:off x="6096000" y="5496560"/>
            <a:ext cx="3352799" cy="3657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29900" y="5506720"/>
            <a:ext cx="1574801" cy="369332"/>
          </a:xfrm>
          <a:prstGeom prst="rect">
            <a:avLst/>
          </a:prstGeom>
          <a:noFill/>
        </p:spPr>
        <p:txBody>
          <a:bodyPr wrap="square" rtlCol="0">
            <a:spAutoFit/>
          </a:bodyPr>
          <a:lstStyle/>
          <a:p>
            <a:r>
              <a:rPr lang="zh-CN" altLang="en-US" b="1" dirty="0">
                <a:solidFill>
                  <a:srgbClr val="FF0000"/>
                </a:solidFill>
              </a:rPr>
              <a:t>正确</a:t>
            </a:r>
            <a:r>
              <a:rPr lang="zh-CN" altLang="en-US" b="1" dirty="0" smtClean="0">
                <a:solidFill>
                  <a:srgbClr val="FF0000"/>
                </a:solidFill>
              </a:rPr>
              <a:t>的！！！</a:t>
            </a:r>
            <a:endParaRPr lang="zh-CN" altLang="en-US" b="1" dirty="0">
              <a:solidFill>
                <a:srgbClr val="FF0000"/>
              </a:solidFill>
            </a:endParaRPr>
          </a:p>
        </p:txBody>
      </p:sp>
    </p:spTree>
    <p:extLst>
      <p:ext uri="{BB962C8B-B14F-4D97-AF65-F5344CB8AC3E}">
        <p14:creationId xmlns:p14="http://schemas.microsoft.com/office/powerpoint/2010/main" val="3389766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880"/>
            <a:ext cx="10500360" cy="5740083"/>
          </a:xfrm>
        </p:spPr>
        <p:txBody>
          <a:bodyPr>
            <a:normAutofit lnSpcReduction="10000"/>
          </a:bodyPr>
          <a:lstStyle/>
          <a:p>
            <a:pPr marL="514350" indent="-514350">
              <a:buFont typeface="+mj-lt"/>
              <a:buAutoNum type="arabicPeriod" startAt="6"/>
            </a:pPr>
            <a:r>
              <a:rPr lang="zh-CN" altLang="en-US" sz="1800" dirty="0" smtClean="0">
                <a:latin typeface="Times New Roman" panose="02020603050405020304" pitchFamily="18" charset="0"/>
                <a:cs typeface="Times New Roman" panose="02020603050405020304" pitchFamily="18" charset="0"/>
              </a:rPr>
              <a:t>假设</a:t>
            </a:r>
            <a:r>
              <a:rPr lang="zh-CN" altLang="en-US" sz="1800" dirty="0">
                <a:latin typeface="Times New Roman" panose="02020603050405020304" pitchFamily="18" charset="0"/>
                <a:cs typeface="Times New Roman" panose="02020603050405020304" pitchFamily="18" charset="0"/>
              </a:rPr>
              <a:t>某个 </a:t>
            </a:r>
            <a:r>
              <a:rPr lang="en-US" altLang="zh-CN" sz="1800" dirty="0">
                <a:latin typeface="Times New Roman" panose="02020603050405020304" pitchFamily="18" charset="0"/>
                <a:cs typeface="Times New Roman" panose="02020603050405020304" pitchFamily="18" charset="0"/>
              </a:rPr>
              <a:t>C  </a:t>
            </a:r>
            <a:r>
              <a:rPr lang="zh-CN" altLang="en-US" sz="1800" dirty="0">
                <a:latin typeface="Times New Roman" panose="02020603050405020304" pitchFamily="18" charset="0"/>
                <a:cs typeface="Times New Roman" panose="02020603050405020304" pitchFamily="18" charset="0"/>
              </a:rPr>
              <a:t>语言函数 </a:t>
            </a:r>
            <a:r>
              <a:rPr lang="en-US" altLang="zh-CN" sz="1800" dirty="0" err="1">
                <a:latin typeface="Times New Roman" panose="02020603050405020304" pitchFamily="18" charset="0"/>
                <a:cs typeface="Times New Roman" panose="02020603050405020304" pitchFamily="18" charset="0"/>
              </a:rPr>
              <a:t>func</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的原型声明如下</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514800" indent="0">
              <a:buNone/>
            </a:pPr>
            <a:r>
              <a:rPr lang="en-US" altLang="zh-CN" sz="1800" dirty="0" smtClean="0">
                <a:latin typeface="Times New Roman" panose="02020603050405020304" pitchFamily="18" charset="0"/>
                <a:cs typeface="Times New Roman" panose="02020603050405020304" pitchFamily="18" charset="0"/>
              </a:rPr>
              <a:t>void </a:t>
            </a:r>
            <a:r>
              <a:rPr lang="en-US" altLang="zh-CN" sz="1800" dirty="0" err="1">
                <a:latin typeface="Times New Roman" panose="02020603050405020304" pitchFamily="18" charset="0"/>
                <a:cs typeface="Times New Roman" panose="02020603050405020304" pitchFamily="18" charset="0"/>
              </a:rPr>
              <a:t>func</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xptr</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yptr</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zptr</a:t>
            </a:r>
            <a:r>
              <a:rPr lang="en-US" altLang="zh-CN" sz="1800" dirty="0" smtClean="0">
                <a:latin typeface="Times New Roman" panose="02020603050405020304" pitchFamily="18" charset="0"/>
                <a:cs typeface="Times New Roman" panose="02020603050405020304" pitchFamily="18" charset="0"/>
              </a:rPr>
              <a:t>);</a:t>
            </a:r>
          </a:p>
          <a:p>
            <a:pPr marL="514800" indent="0">
              <a:buNone/>
            </a:pPr>
            <a:r>
              <a:rPr lang="zh-CN" altLang="en-US" sz="1800" dirty="0" smtClean="0">
                <a:latin typeface="Times New Roman" panose="02020603050405020304" pitchFamily="18" charset="0"/>
                <a:cs typeface="Times New Roman" panose="02020603050405020304" pitchFamily="18" charset="0"/>
              </a:rPr>
              <a:t>函数 </a:t>
            </a:r>
            <a:r>
              <a:rPr lang="en-US" altLang="zh-CN" sz="1800" dirty="0" err="1">
                <a:latin typeface="Times New Roman" panose="02020603050405020304" pitchFamily="18" charset="0"/>
                <a:cs typeface="Times New Roman" panose="02020603050405020304" pitchFamily="18" charset="0"/>
              </a:rPr>
              <a:t>func</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的过程体对应的机器级代码用 </a:t>
            </a:r>
            <a:r>
              <a:rPr lang="en-US" altLang="zh-CN" sz="1800" dirty="0" smtClean="0">
                <a:latin typeface="Times New Roman" panose="02020603050405020304" pitchFamily="18" charset="0"/>
                <a:cs typeface="Times New Roman" panose="02020603050405020304" pitchFamily="18" charset="0"/>
              </a:rPr>
              <a:t>AT&amp;T</a:t>
            </a:r>
            <a:r>
              <a:rPr lang="zh-CN" altLang="en-US" sz="1800" dirty="0">
                <a:latin typeface="Times New Roman" panose="02020603050405020304" pitchFamily="18" charset="0"/>
                <a:cs typeface="Times New Roman" panose="02020603050405020304" pitchFamily="18" charset="0"/>
              </a:rPr>
              <a:t>汇编形式表示如下</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514800" indent="0">
              <a:buNone/>
            </a:pPr>
            <a:endParaRPr lang="en-US" altLang="zh-CN" sz="1800" dirty="0">
              <a:latin typeface="Times New Roman" panose="02020603050405020304" pitchFamily="18" charset="0"/>
              <a:cs typeface="Times New Roman" panose="02020603050405020304" pitchFamily="18" charset="0"/>
            </a:endParaRPr>
          </a:p>
          <a:p>
            <a:pPr marL="514800" indent="0">
              <a:buNone/>
            </a:pPr>
            <a:endParaRPr lang="en-US" altLang="zh-CN" sz="1800" dirty="0" smtClean="0">
              <a:latin typeface="Times New Roman" panose="02020603050405020304" pitchFamily="18" charset="0"/>
              <a:cs typeface="Times New Roman" panose="02020603050405020304" pitchFamily="18" charset="0"/>
            </a:endParaRPr>
          </a:p>
          <a:p>
            <a:pPr marL="514800" indent="0">
              <a:buNone/>
            </a:pPr>
            <a:endParaRPr lang="en-US" altLang="zh-CN" sz="1800" dirty="0">
              <a:latin typeface="Times New Roman" panose="02020603050405020304" pitchFamily="18" charset="0"/>
              <a:cs typeface="Times New Roman" panose="02020603050405020304" pitchFamily="18" charset="0"/>
            </a:endParaRPr>
          </a:p>
          <a:p>
            <a:pPr marL="514800" indent="0">
              <a:buNone/>
            </a:pPr>
            <a:endParaRPr lang="en-US" altLang="zh-CN" sz="1800" dirty="0" smtClean="0">
              <a:latin typeface="Times New Roman" panose="02020603050405020304" pitchFamily="18" charset="0"/>
              <a:cs typeface="Times New Roman" panose="02020603050405020304" pitchFamily="18" charset="0"/>
            </a:endParaRPr>
          </a:p>
          <a:p>
            <a:pPr marL="514800" indent="0">
              <a:buNone/>
            </a:pPr>
            <a:endParaRPr lang="en-US" altLang="zh-CN" sz="1800" dirty="0">
              <a:latin typeface="Times New Roman" panose="02020603050405020304" pitchFamily="18" charset="0"/>
              <a:cs typeface="Times New Roman" panose="02020603050405020304" pitchFamily="18" charset="0"/>
            </a:endParaRPr>
          </a:p>
          <a:p>
            <a:pPr marL="514800" indent="0">
              <a:buNone/>
            </a:pPr>
            <a:endParaRPr lang="en-US" altLang="zh-CN" sz="1800" dirty="0" smtClean="0">
              <a:latin typeface="Times New Roman" panose="02020603050405020304" pitchFamily="18" charset="0"/>
              <a:cs typeface="Times New Roman" panose="02020603050405020304" pitchFamily="18" charset="0"/>
            </a:endParaRPr>
          </a:p>
          <a:p>
            <a:pPr marL="514800" indent="0">
              <a:buNone/>
            </a:pPr>
            <a:endParaRPr lang="en-US" altLang="zh-CN" sz="1800" dirty="0">
              <a:latin typeface="Times New Roman" panose="02020603050405020304" pitchFamily="18" charset="0"/>
              <a:cs typeface="Times New Roman" panose="02020603050405020304" pitchFamily="18" charset="0"/>
            </a:endParaRPr>
          </a:p>
          <a:p>
            <a:pPr marL="514800" indent="0">
              <a:buNone/>
            </a:pPr>
            <a:endParaRPr lang="en-US" altLang="zh-CN" sz="1800" dirty="0" smtClean="0">
              <a:latin typeface="Times New Roman" panose="02020603050405020304" pitchFamily="18" charset="0"/>
              <a:cs typeface="Times New Roman" panose="02020603050405020304" pitchFamily="18" charset="0"/>
            </a:endParaRPr>
          </a:p>
          <a:p>
            <a:pPr marL="514800" indent="0">
              <a:buNone/>
            </a:pPr>
            <a:endParaRPr lang="en-US" altLang="zh-CN" sz="1800" dirty="0" smtClean="0">
              <a:latin typeface="Times New Roman" panose="02020603050405020304" pitchFamily="18" charset="0"/>
              <a:cs typeface="Times New Roman" panose="02020603050405020304" pitchFamily="18" charset="0"/>
            </a:endParaRPr>
          </a:p>
          <a:p>
            <a:pPr marL="514800" indent="0">
              <a:buNone/>
            </a:pPr>
            <a:r>
              <a:rPr lang="zh-CN" altLang="en-US" sz="1800" dirty="0" smtClean="0">
                <a:latin typeface="Times New Roman" panose="02020603050405020304" pitchFamily="18" charset="0"/>
                <a:cs typeface="Times New Roman" panose="02020603050405020304" pitchFamily="18" charset="0"/>
              </a:rPr>
              <a:t>请</a:t>
            </a:r>
            <a:r>
              <a:rPr lang="zh-CN" altLang="en-US" sz="1800" dirty="0">
                <a:latin typeface="Times New Roman" panose="02020603050405020304" pitchFamily="18" charset="0"/>
                <a:cs typeface="Times New Roman" panose="02020603050405020304" pitchFamily="18" charset="0"/>
              </a:rPr>
              <a:t>回答下列问题或完成下列任务。</a:t>
            </a:r>
          </a:p>
          <a:p>
            <a:pPr marL="857700" indent="-342900">
              <a:buFont typeface="+mj-lt"/>
              <a:buAutoNum type="alphaLcParenR"/>
            </a:pPr>
            <a:r>
              <a:rPr lang="zh-CN" altLang="en-US" sz="1800" dirty="0" smtClean="0">
                <a:latin typeface="Times New Roman" panose="02020603050405020304" pitchFamily="18" charset="0"/>
                <a:cs typeface="Times New Roman" panose="02020603050405020304" pitchFamily="18" charset="0"/>
              </a:rPr>
              <a:t>在</a:t>
            </a:r>
            <a:r>
              <a:rPr lang="zh-CN" altLang="en-US" sz="1800" dirty="0">
                <a:latin typeface="Times New Roman" panose="02020603050405020304" pitchFamily="18" charset="0"/>
                <a:cs typeface="Times New Roman" panose="02020603050405020304" pitchFamily="18" charset="0"/>
              </a:rPr>
              <a:t>过程体开始时三个入口参数对应实参所存放的存储单元地址是什么？（提示：当前栈帧</a:t>
            </a:r>
            <a:r>
              <a:rPr lang="zh-CN" altLang="en-US" sz="1800" dirty="0" smtClean="0">
                <a:latin typeface="Times New Roman" panose="02020603050405020304" pitchFamily="18" charset="0"/>
                <a:cs typeface="Times New Roman" panose="02020603050405020304" pitchFamily="18" charset="0"/>
              </a:rPr>
              <a:t>底部帧指针寄存器 </a:t>
            </a:r>
            <a:r>
              <a:rPr lang="en-US" altLang="zh-CN" sz="1800" dirty="0">
                <a:latin typeface="Times New Roman" panose="02020603050405020304" pitchFamily="18" charset="0"/>
                <a:cs typeface="Times New Roman" panose="02020603050405020304" pitchFamily="18" charset="0"/>
              </a:rPr>
              <a:t>EBP  </a:t>
            </a:r>
            <a:r>
              <a:rPr lang="zh-CN" altLang="en-US" sz="1800" dirty="0">
                <a:latin typeface="Times New Roman" panose="02020603050405020304" pitchFamily="18" charset="0"/>
                <a:cs typeface="Times New Roman" panose="02020603050405020304" pitchFamily="18" charset="0"/>
              </a:rPr>
              <a:t>指示）</a:t>
            </a:r>
          </a:p>
          <a:p>
            <a:pPr marL="857700" indent="-342900">
              <a:buFont typeface="+mj-lt"/>
              <a:buAutoNum type="alphaLcParenR"/>
            </a:pPr>
            <a:r>
              <a:rPr lang="zh-CN" altLang="en-US" sz="1800" dirty="0" smtClean="0">
                <a:latin typeface="Times New Roman" panose="02020603050405020304" pitchFamily="18" charset="0"/>
                <a:cs typeface="Times New Roman" panose="02020603050405020304" pitchFamily="18" charset="0"/>
              </a:rPr>
              <a:t>根据</a:t>
            </a:r>
            <a:r>
              <a:rPr lang="zh-CN" altLang="en-US" sz="1800" dirty="0">
                <a:latin typeface="Times New Roman" panose="02020603050405020304" pitchFamily="18" charset="0"/>
                <a:cs typeface="Times New Roman" panose="02020603050405020304" pitchFamily="18" charset="0"/>
              </a:rPr>
              <a:t>上述机器级代码写出</a:t>
            </a:r>
            <a:r>
              <a:rPr lang="zh-CN" altLang="en-US" sz="1800" dirty="0" smtClean="0">
                <a:latin typeface="Times New Roman" panose="02020603050405020304" pitchFamily="18" charset="0"/>
                <a:cs typeface="Times New Roman" panose="02020603050405020304" pitchFamily="18" charset="0"/>
              </a:rPr>
              <a:t>函数</a:t>
            </a:r>
            <a:r>
              <a:rPr lang="en-US" altLang="zh-CN" sz="1800" dirty="0" err="1" smtClean="0">
                <a:latin typeface="Times New Roman" panose="02020603050405020304" pitchFamily="18" charset="0"/>
                <a:cs typeface="Times New Roman" panose="02020603050405020304" pitchFamily="18" charset="0"/>
              </a:rPr>
              <a:t>func</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的 </a:t>
            </a:r>
            <a:r>
              <a:rPr lang="en-US" altLang="zh-CN" sz="1800" dirty="0">
                <a:latin typeface="Times New Roman" panose="02020603050405020304" pitchFamily="18" charset="0"/>
                <a:cs typeface="Times New Roman" panose="02020603050405020304" pitchFamily="18" charset="0"/>
              </a:rPr>
              <a:t>C </a:t>
            </a:r>
            <a:r>
              <a:rPr lang="zh-CN" altLang="en-US" sz="1800" dirty="0" smtClean="0">
                <a:latin typeface="Times New Roman" panose="02020603050405020304" pitchFamily="18" charset="0"/>
                <a:cs typeface="Times New Roman" panose="02020603050405020304" pitchFamily="18" charset="0"/>
              </a:rPr>
              <a:t>语言代码。</a:t>
            </a:r>
            <a:endParaRPr lang="zh-CN" altLang="en-US" sz="1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871719" y="1562642"/>
            <a:ext cx="6647149" cy="3100798"/>
          </a:xfrm>
          <a:prstGeom prst="rect">
            <a:avLst/>
          </a:prstGeom>
        </p:spPr>
      </p:pic>
      <p:pic>
        <p:nvPicPr>
          <p:cNvPr id="6" name="图片 5"/>
          <p:cNvPicPr>
            <a:picLocks noChangeAspect="1"/>
          </p:cNvPicPr>
          <p:nvPr/>
        </p:nvPicPr>
        <p:blipFill>
          <a:blip r:embed="rId3"/>
          <a:stretch>
            <a:fillRect/>
          </a:stretch>
        </p:blipFill>
        <p:spPr>
          <a:xfrm>
            <a:off x="1464929" y="1562642"/>
            <a:ext cx="3105182" cy="2969130"/>
          </a:xfrm>
          <a:prstGeom prst="rect">
            <a:avLst/>
          </a:prstGeom>
        </p:spPr>
      </p:pic>
    </p:spTree>
    <p:extLst>
      <p:ext uri="{BB962C8B-B14F-4D97-AF65-F5344CB8AC3E}">
        <p14:creationId xmlns:p14="http://schemas.microsoft.com/office/powerpoint/2010/main" val="2263819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843619" y="299791"/>
            <a:ext cx="8504762" cy="6285714"/>
          </a:xfrm>
          <a:prstGeom prst="rect">
            <a:avLst/>
          </a:prstGeom>
        </p:spPr>
      </p:pic>
    </p:spTree>
    <p:extLst>
      <p:ext uri="{BB962C8B-B14F-4D97-AF65-F5344CB8AC3E}">
        <p14:creationId xmlns:p14="http://schemas.microsoft.com/office/powerpoint/2010/main" val="684597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75920"/>
            <a:ext cx="10515600" cy="5801043"/>
          </a:xfrm>
        </p:spPr>
        <p:txBody>
          <a:bodyPr>
            <a:normAutofit/>
          </a:bodyPr>
          <a:lstStyle/>
          <a:p>
            <a:pPr marL="514350" indent="-514350">
              <a:buFont typeface="+mj-lt"/>
              <a:buAutoNum type="arabicPeriod" startAt="8"/>
            </a:pPr>
            <a:r>
              <a:rPr lang="zh-CN" altLang="en-US" sz="2000" dirty="0">
                <a:latin typeface="Times New Roman" panose="02020603050405020304" pitchFamily="18" charset="0"/>
                <a:cs typeface="Times New Roman" panose="02020603050405020304" pitchFamily="18" charset="0"/>
              </a:rPr>
              <a:t>假设以下地址以及寄存器中存放的机器数如下表</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514800" indent="0">
              <a:buNone/>
            </a:pPr>
            <a:r>
              <a:rPr lang="zh-CN" altLang="en-US" sz="2000" dirty="0" smtClean="0">
                <a:latin typeface="Times New Roman" panose="02020603050405020304" pitchFamily="18" charset="0"/>
                <a:cs typeface="Times New Roman" panose="02020603050405020304" pitchFamily="18" charset="0"/>
              </a:rPr>
              <a:t>分别</a:t>
            </a:r>
            <a:r>
              <a:rPr lang="zh-CN" altLang="en-US" sz="2000" dirty="0">
                <a:latin typeface="Times New Roman" panose="02020603050405020304" pitchFamily="18" charset="0"/>
                <a:cs typeface="Times New Roman" panose="02020603050405020304" pitchFamily="18" charset="0"/>
              </a:rPr>
              <a:t>说明执行以下指令后，哪些地址或寄存器中</a:t>
            </a:r>
            <a:r>
              <a:rPr lang="zh-CN" altLang="en-US" sz="2000" dirty="0" smtClean="0">
                <a:latin typeface="Times New Roman" panose="02020603050405020304" pitchFamily="18" charset="0"/>
                <a:cs typeface="Times New Roman" panose="02020603050405020304" pitchFamily="18" charset="0"/>
              </a:rPr>
              <a:t>的内容</a:t>
            </a:r>
            <a:r>
              <a:rPr lang="zh-CN" altLang="en-US" sz="2000" dirty="0">
                <a:latin typeface="Times New Roman" panose="02020603050405020304" pitchFamily="18" charset="0"/>
                <a:cs typeface="Times New Roman" panose="02020603050405020304" pitchFamily="18" charset="0"/>
              </a:rPr>
              <a:t>会发生改变？改变后</a:t>
            </a:r>
            <a:r>
              <a:rPr lang="zh-CN" altLang="en-US" sz="2000" dirty="0" smtClean="0">
                <a:latin typeface="Times New Roman" panose="02020603050405020304" pitchFamily="18" charset="0"/>
                <a:cs typeface="Times New Roman" panose="02020603050405020304" pitchFamily="18" charset="0"/>
              </a:rPr>
              <a:t>的内容是</a:t>
            </a:r>
            <a:r>
              <a:rPr lang="zh-CN" altLang="en-US" sz="2000" dirty="0">
                <a:latin typeface="Times New Roman" panose="02020603050405020304" pitchFamily="18" charset="0"/>
                <a:cs typeface="Times New Roman" panose="02020603050405020304" pitchFamily="18" charset="0"/>
              </a:rPr>
              <a:t>什么？条件标志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SF</a:t>
            </a:r>
            <a:r>
              <a:rPr lang="zh-CN" altLang="en-US"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ZF </a:t>
            </a:r>
            <a:r>
              <a:rPr lang="zh-CN" altLang="en-US" sz="2000" dirty="0">
                <a:latin typeface="Times New Roman" panose="02020603050405020304" pitchFamily="18" charset="0"/>
                <a:cs typeface="Times New Roman" panose="02020603050405020304" pitchFamily="18" charset="0"/>
              </a:rPr>
              <a:t>和 </a:t>
            </a:r>
            <a:r>
              <a:rPr lang="en-US" altLang="zh-CN" sz="2000" dirty="0" smtClean="0">
                <a:latin typeface="Times New Roman" panose="02020603050405020304" pitchFamily="18" charset="0"/>
                <a:cs typeface="Times New Roman" panose="02020603050405020304" pitchFamily="18" charset="0"/>
              </a:rPr>
              <a:t>CF </a:t>
            </a:r>
            <a:r>
              <a:rPr lang="zh-CN" altLang="en-US" sz="2000" dirty="0" smtClean="0">
                <a:latin typeface="Times New Roman" panose="02020603050405020304" pitchFamily="18" charset="0"/>
                <a:cs typeface="Times New Roman" panose="02020603050405020304" pitchFamily="18" charset="0"/>
              </a:rPr>
              <a:t>会发生什么改变？</a:t>
            </a:r>
            <a:endParaRPr lang="en-US" altLang="zh-CN" sz="2000" dirty="0" smtClean="0">
              <a:latin typeface="Times New Roman" panose="02020603050405020304" pitchFamily="18" charset="0"/>
              <a:cs typeface="Times New Roman" panose="02020603050405020304" pitchFamily="18" charset="0"/>
            </a:endParaRPr>
          </a:p>
          <a:p>
            <a:pPr marL="514800" indent="0">
              <a:buNone/>
            </a:pP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047240" y="1381936"/>
            <a:ext cx="7401962" cy="1824484"/>
          </a:xfrm>
          <a:prstGeom prst="rect">
            <a:avLst/>
          </a:prstGeom>
        </p:spPr>
      </p:pic>
      <p:pic>
        <p:nvPicPr>
          <p:cNvPr id="5" name="图片 4"/>
          <p:cNvPicPr>
            <a:picLocks noChangeAspect="1"/>
          </p:cNvPicPr>
          <p:nvPr/>
        </p:nvPicPr>
        <p:blipFill>
          <a:blip r:embed="rId3"/>
          <a:stretch>
            <a:fillRect/>
          </a:stretch>
        </p:blipFill>
        <p:spPr>
          <a:xfrm>
            <a:off x="938781" y="3337104"/>
            <a:ext cx="3693393" cy="2066944"/>
          </a:xfrm>
          <a:prstGeom prst="rect">
            <a:avLst/>
          </a:prstGeom>
        </p:spPr>
      </p:pic>
      <p:pic>
        <p:nvPicPr>
          <p:cNvPr id="7" name="图片 6"/>
          <p:cNvPicPr>
            <a:picLocks noChangeAspect="1"/>
          </p:cNvPicPr>
          <p:nvPr/>
        </p:nvPicPr>
        <p:blipFill>
          <a:blip r:embed="rId4"/>
          <a:stretch>
            <a:fillRect/>
          </a:stretch>
        </p:blipFill>
        <p:spPr>
          <a:xfrm>
            <a:off x="4632177" y="3275078"/>
            <a:ext cx="7443123" cy="3582921"/>
          </a:xfrm>
          <a:prstGeom prst="rect">
            <a:avLst/>
          </a:prstGeom>
        </p:spPr>
      </p:pic>
      <p:sp>
        <p:nvSpPr>
          <p:cNvPr id="12" name="文本框 11"/>
          <p:cNvSpPr txBox="1"/>
          <p:nvPr/>
        </p:nvSpPr>
        <p:spPr>
          <a:xfrm>
            <a:off x="420514" y="5962324"/>
            <a:ext cx="4211658" cy="461665"/>
          </a:xfrm>
          <a:prstGeom prst="rect">
            <a:avLst/>
          </a:prstGeom>
          <a:solidFill>
            <a:schemeClr val="accent1">
              <a:lumMod val="40000"/>
              <a:lumOff val="60000"/>
            </a:schemeClr>
          </a:solidFill>
        </p:spPr>
        <p:txBody>
          <a:bodyPr wrap="square" rtlCol="0">
            <a:spAutoFit/>
          </a:bodyPr>
          <a:lstStyle/>
          <a:p>
            <a:r>
              <a:rPr lang="zh-CN" altLang="en-US" sz="2400" b="1" dirty="0" smtClean="0"/>
              <a:t>第三章</a:t>
            </a:r>
            <a:r>
              <a:rPr lang="en-US" altLang="zh-CN" sz="2400" b="1" dirty="0" smtClean="0"/>
              <a:t>PPT</a:t>
            </a:r>
            <a:r>
              <a:rPr lang="en-US" altLang="zh-CN" sz="2400" b="1" dirty="0"/>
              <a:t>-</a:t>
            </a:r>
            <a:r>
              <a:rPr lang="en-US" altLang="zh-CN" sz="2400" b="1" dirty="0" smtClean="0"/>
              <a:t>34</a:t>
            </a:r>
            <a:r>
              <a:rPr lang="zh-CN" altLang="en-US" sz="2400" b="1" dirty="0" smtClean="0"/>
              <a:t>页或书本表</a:t>
            </a:r>
            <a:r>
              <a:rPr lang="en-US" altLang="zh-CN" sz="2400" b="1" dirty="0" smtClean="0"/>
              <a:t>3.5</a:t>
            </a:r>
            <a:endParaRPr lang="zh-CN" altLang="en-US" sz="2400" b="1" dirty="0"/>
          </a:p>
        </p:txBody>
      </p:sp>
    </p:spTree>
    <p:extLst>
      <p:ext uri="{BB962C8B-B14F-4D97-AF65-F5344CB8AC3E}">
        <p14:creationId xmlns:p14="http://schemas.microsoft.com/office/powerpoint/2010/main" val="124548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38200" y="365124"/>
            <a:ext cx="9799320" cy="2608217"/>
          </a:xfrm>
          <a:prstGeom prst="rect">
            <a:avLst/>
          </a:prstGeom>
        </p:spPr>
      </p:pic>
      <p:pic>
        <p:nvPicPr>
          <p:cNvPr id="6" name="图片 5"/>
          <p:cNvPicPr>
            <a:picLocks noChangeAspect="1"/>
          </p:cNvPicPr>
          <p:nvPr/>
        </p:nvPicPr>
        <p:blipFill>
          <a:blip r:embed="rId3"/>
          <a:stretch>
            <a:fillRect/>
          </a:stretch>
        </p:blipFill>
        <p:spPr>
          <a:xfrm>
            <a:off x="838200" y="3108278"/>
            <a:ext cx="9976011" cy="2072809"/>
          </a:xfrm>
          <a:prstGeom prst="rect">
            <a:avLst/>
          </a:prstGeom>
        </p:spPr>
      </p:pic>
    </p:spTree>
    <p:extLst>
      <p:ext uri="{BB962C8B-B14F-4D97-AF65-F5344CB8AC3E}">
        <p14:creationId xmlns:p14="http://schemas.microsoft.com/office/powerpoint/2010/main" val="176092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548640"/>
                <a:ext cx="10515600" cy="5628323"/>
              </a:xfrm>
            </p:spPr>
            <p:txBody>
              <a:bodyPr>
                <a:normAutofit/>
              </a:bodyPr>
              <a:lstStyle/>
              <a:p>
                <a:pPr marL="0" indent="0" algn="just">
                  <a:lnSpc>
                    <a:spcPct val="100000"/>
                  </a:lnSpc>
                  <a:buNone/>
                </a:pPr>
                <a:r>
                  <a:rPr lang="en-US" altLang="zh-CN" sz="2000" dirty="0" smtClean="0">
                    <a:solidFill>
                      <a:srgbClr val="FF0000"/>
                    </a:solidFill>
                    <a:latin typeface="Times New Roman" panose="02020603050405020304" pitchFamily="18" charset="0"/>
                    <a:cs typeface="Times New Roman" panose="02020603050405020304" pitchFamily="18" charset="0"/>
                  </a:rPr>
                  <a:t>(5) </a:t>
                </a:r>
                <a:r>
                  <a:rPr lang="zh-CN" altLang="en-US" sz="2000" dirty="0" smtClean="0">
                    <a:solidFill>
                      <a:srgbClr val="FF0000"/>
                    </a:solidFill>
                    <a:latin typeface="Times New Roman" panose="02020603050405020304" pitchFamily="18" charset="0"/>
                    <a:cs typeface="Times New Roman" panose="02020603050405020304" pitchFamily="18" charset="0"/>
                  </a:rPr>
                  <a:t>指令功能为：</a:t>
                </a:r>
                <a:r>
                  <a:rPr lang="en-US" altLang="zh-CN" sz="2000" b="1" dirty="0" smtClean="0">
                    <a:solidFill>
                      <a:srgbClr val="FF0000"/>
                    </a:solidFill>
                    <a:latin typeface="Times New Roman" panose="02020603050405020304" pitchFamily="18" charset="0"/>
                    <a:cs typeface="Times New Roman" panose="02020603050405020304" pitchFamily="18" charset="0"/>
                  </a:rPr>
                  <a:t>M[R[</a:t>
                </a:r>
                <a:r>
                  <a:rPr lang="en-US" altLang="zh-CN" sz="2000" b="1" dirty="0" err="1" smtClean="0">
                    <a:solidFill>
                      <a:srgbClr val="FF0000"/>
                    </a:solidFill>
                    <a:latin typeface="Times New Roman" panose="02020603050405020304" pitchFamily="18" charset="0"/>
                    <a:cs typeface="Times New Roman" panose="02020603050405020304" pitchFamily="18" charset="0"/>
                  </a:rPr>
                  <a:t>eax</a:t>
                </a:r>
                <a:r>
                  <a:rPr lang="en-US" altLang="zh-CN" sz="2000" b="1" dirty="0" smtClean="0">
                    <a:solidFill>
                      <a:srgbClr val="FF0000"/>
                    </a:solidFill>
                    <a:latin typeface="Times New Roman" panose="02020603050405020304" pitchFamily="18" charset="0"/>
                    <a:cs typeface="Times New Roman" panose="02020603050405020304" pitchFamily="18" charset="0"/>
                  </a:rPr>
                  <a:t>]+R[</a:t>
                </a:r>
                <a:r>
                  <a:rPr lang="en-US" altLang="zh-CN" sz="2000" b="1" dirty="0" err="1" smtClean="0">
                    <a:solidFill>
                      <a:srgbClr val="FF0000"/>
                    </a:solidFill>
                    <a:latin typeface="Times New Roman" panose="02020603050405020304" pitchFamily="18" charset="0"/>
                    <a:cs typeface="Times New Roman" panose="02020603050405020304" pitchFamily="18" charset="0"/>
                  </a:rPr>
                  <a:t>edx</a:t>
                </a:r>
                <a:r>
                  <a:rPr lang="en-US" altLang="zh-CN" sz="2000" b="1" dirty="0" smtClean="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dirty="0" smtClean="0">
                    <a:solidFill>
                      <a:srgbClr val="FF0000"/>
                    </a:solidFill>
                    <a:latin typeface="Times New Roman" panose="02020603050405020304" pitchFamily="18" charset="0"/>
                    <a:cs typeface="Times New Roman" panose="02020603050405020304" pitchFamily="18" charset="0"/>
                  </a:rPr>
                  <a:t>M[R[</a:t>
                </a:r>
                <a:r>
                  <a:rPr lang="en-US" altLang="zh-CN" sz="2000" b="1" dirty="0" err="1" smtClean="0">
                    <a:solidFill>
                      <a:srgbClr val="FF0000"/>
                    </a:solidFill>
                    <a:latin typeface="Times New Roman" panose="02020603050405020304" pitchFamily="18" charset="0"/>
                    <a:cs typeface="Times New Roman" panose="02020603050405020304" pitchFamily="18" charset="0"/>
                  </a:rPr>
                  <a:t>eax</a:t>
                </a:r>
                <a:r>
                  <a:rPr lang="en-US" altLang="zh-CN" sz="2000" b="1" dirty="0" smtClean="0">
                    <a:solidFill>
                      <a:srgbClr val="FF0000"/>
                    </a:solidFill>
                    <a:latin typeface="Times New Roman" panose="02020603050405020304" pitchFamily="18" charset="0"/>
                    <a:cs typeface="Times New Roman" panose="02020603050405020304" pitchFamily="18" charset="0"/>
                  </a:rPr>
                  <a:t>]+R[</a:t>
                </a:r>
                <a:r>
                  <a:rPr lang="en-US" altLang="zh-CN" sz="2000" b="1" dirty="0" err="1" smtClean="0">
                    <a:solidFill>
                      <a:srgbClr val="FF0000"/>
                    </a:solidFill>
                    <a:latin typeface="Times New Roman" panose="02020603050405020304" pitchFamily="18" charset="0"/>
                    <a:cs typeface="Times New Roman" panose="02020603050405020304" pitchFamily="18" charset="0"/>
                  </a:rPr>
                  <a:t>edx</a:t>
                </a:r>
                <a:r>
                  <a:rPr lang="en-US" altLang="zh-CN" sz="2000" b="1" dirty="0" smtClean="0">
                    <a:solidFill>
                      <a:srgbClr val="FF0000"/>
                    </a:solidFill>
                    <a:latin typeface="Times New Roman" panose="02020603050405020304" pitchFamily="18" charset="0"/>
                    <a:cs typeface="Times New Roman" panose="02020603050405020304" pitchFamily="18" charset="0"/>
                  </a:rPr>
                  <a:t>]]*32</a:t>
                </a:r>
                <a:r>
                  <a:rPr lang="zh-CN" altLang="en-US" sz="2000" dirty="0" smtClean="0">
                    <a:solidFill>
                      <a:srgbClr val="FF0000"/>
                    </a:solidFill>
                    <a:latin typeface="Times New Roman" panose="02020603050405020304" pitchFamily="18" charset="0"/>
                    <a:cs typeface="Times New Roman" panose="02020603050405020304" pitchFamily="18" charset="0"/>
                  </a:rPr>
                  <a:t>，也即存储单元</a:t>
                </a:r>
                <a:r>
                  <a:rPr lang="en-US" altLang="zh-CN" sz="2000" dirty="0" smtClean="0">
                    <a:solidFill>
                      <a:srgbClr val="FF0000"/>
                    </a:solidFill>
                    <a:latin typeface="Times New Roman" panose="02020603050405020304" pitchFamily="18" charset="0"/>
                    <a:cs typeface="Times New Roman" panose="02020603050405020304" pitchFamily="18" charset="0"/>
                  </a:rPr>
                  <a:t>0x8049380</a:t>
                </a:r>
                <a:r>
                  <a:rPr lang="zh-CN" altLang="en-US" sz="2000" dirty="0" smtClean="0">
                    <a:solidFill>
                      <a:srgbClr val="FF0000"/>
                    </a:solidFill>
                    <a:latin typeface="Times New Roman" panose="02020603050405020304" pitchFamily="18" charset="0"/>
                    <a:cs typeface="Times New Roman" panose="02020603050405020304" pitchFamily="18" charset="0"/>
                  </a:rPr>
                  <a:t>中的内容</a:t>
                </a:r>
                <a:r>
                  <a:rPr lang="en-US" altLang="zh-CN" sz="2000" dirty="0" smtClean="0">
                    <a:solidFill>
                      <a:srgbClr val="FF0000"/>
                    </a:solidFill>
                    <a:latin typeface="Times New Roman" panose="02020603050405020304" pitchFamily="18" charset="0"/>
                    <a:cs typeface="Times New Roman" panose="02020603050405020304" pitchFamily="18" charset="0"/>
                  </a:rPr>
                  <a:t>0x908f12a8</a:t>
                </a:r>
                <a:r>
                  <a:rPr lang="zh-CN" altLang="en-US" sz="2000" dirty="0" smtClean="0">
                    <a:solidFill>
                      <a:srgbClr val="FF0000"/>
                    </a:solidFill>
                    <a:latin typeface="Times New Roman" panose="02020603050405020304" pitchFamily="18" charset="0"/>
                    <a:cs typeface="Times New Roman" panose="02020603050405020304" pitchFamily="18" charset="0"/>
                  </a:rPr>
                  <a:t>与立即数</a:t>
                </a:r>
                <a:r>
                  <a:rPr lang="en-US" altLang="zh-CN" sz="2000" dirty="0" smtClean="0">
                    <a:solidFill>
                      <a:srgbClr val="FF0000"/>
                    </a:solidFill>
                    <a:latin typeface="Times New Roman" panose="02020603050405020304" pitchFamily="18" charset="0"/>
                    <a:cs typeface="Times New Roman" panose="02020603050405020304" pitchFamily="18" charset="0"/>
                  </a:rPr>
                  <a:t>32</a:t>
                </a:r>
                <a:r>
                  <a:rPr lang="zh-CN" altLang="en-US" sz="2000" dirty="0" smtClean="0">
                    <a:solidFill>
                      <a:srgbClr val="FF0000"/>
                    </a:solidFill>
                    <a:latin typeface="Times New Roman" panose="02020603050405020304" pitchFamily="18" charset="0"/>
                    <a:cs typeface="Times New Roman" panose="02020603050405020304" pitchFamily="18" charset="0"/>
                  </a:rPr>
                  <a:t>相乘，最后将乘积的低</a:t>
                </a:r>
                <a:r>
                  <a:rPr lang="en-US" altLang="zh-CN" sz="2000" dirty="0" smtClean="0">
                    <a:solidFill>
                      <a:srgbClr val="FF0000"/>
                    </a:solidFill>
                    <a:latin typeface="Times New Roman" panose="02020603050405020304" pitchFamily="18" charset="0"/>
                    <a:cs typeface="Times New Roman" panose="02020603050405020304" pitchFamily="18" charset="0"/>
                  </a:rPr>
                  <a:t>32</a:t>
                </a:r>
                <a:r>
                  <a:rPr lang="zh-CN" altLang="en-US" sz="2000" dirty="0" smtClean="0">
                    <a:solidFill>
                      <a:srgbClr val="FF0000"/>
                    </a:solidFill>
                    <a:latin typeface="Times New Roman" panose="02020603050405020304" pitchFamily="18" charset="0"/>
                    <a:cs typeface="Times New Roman" panose="02020603050405020304" pitchFamily="18" charset="0"/>
                  </a:rPr>
                  <a:t>位存放在</a:t>
                </a:r>
                <a:r>
                  <a:rPr lang="en-US" altLang="zh-CN" sz="2000" dirty="0" smtClean="0">
                    <a:solidFill>
                      <a:srgbClr val="FF0000"/>
                    </a:solidFill>
                    <a:latin typeface="Times New Roman" panose="02020603050405020304" pitchFamily="18" charset="0"/>
                    <a:cs typeface="Times New Roman" panose="02020603050405020304" pitchFamily="18" charset="0"/>
                  </a:rPr>
                  <a:t>ECX</a:t>
                </a:r>
                <a:r>
                  <a:rPr lang="zh-CN" altLang="en-US" sz="2000" dirty="0" smtClean="0">
                    <a:solidFill>
                      <a:srgbClr val="FF0000"/>
                    </a:solidFill>
                    <a:latin typeface="Times New Roman" panose="02020603050405020304" pitchFamily="18" charset="0"/>
                    <a:cs typeface="Times New Roman" panose="02020603050405020304" pitchFamily="18" charset="0"/>
                  </a:rPr>
                  <a:t>寄存器中。</a:t>
                </a:r>
                <a:r>
                  <a:rPr lang="en-US" altLang="zh-CN" sz="2000" dirty="0" smtClean="0">
                    <a:solidFill>
                      <a:srgbClr val="FF0000"/>
                    </a:solidFill>
                    <a:latin typeface="Times New Roman" panose="02020603050405020304" pitchFamily="18" charset="0"/>
                    <a:cs typeface="Times New Roman" panose="02020603050405020304" pitchFamily="18" charset="0"/>
                  </a:rPr>
                  <a:t>M[0x8049380]*32=0x908f12a8*32</a:t>
                </a:r>
                <a:r>
                  <a:rPr lang="zh-CN" altLang="en-US" sz="2000" dirty="0" smtClean="0">
                    <a:solidFill>
                      <a:srgbClr val="FF0000"/>
                    </a:solidFill>
                    <a:latin typeface="Times New Roman" panose="02020603050405020304" pitchFamily="18" charset="0"/>
                    <a:cs typeface="Times New Roman" panose="02020603050405020304" pitchFamily="18" charset="0"/>
                  </a:rPr>
                  <a:t>，乘法器将得到</a:t>
                </a:r>
                <a:r>
                  <a:rPr lang="en-US" altLang="zh-CN" sz="2000" dirty="0" smtClean="0">
                    <a:solidFill>
                      <a:srgbClr val="FF0000"/>
                    </a:solidFill>
                    <a:latin typeface="Times New Roman" panose="02020603050405020304" pitchFamily="18" charset="0"/>
                    <a:cs typeface="Times New Roman" panose="02020603050405020304" pitchFamily="18" charset="0"/>
                  </a:rPr>
                  <a:t>64</a:t>
                </a:r>
                <a:r>
                  <a:rPr lang="zh-CN" altLang="en-US" sz="2000" dirty="0" smtClean="0">
                    <a:solidFill>
                      <a:srgbClr val="FF0000"/>
                    </a:solidFill>
                    <a:latin typeface="Times New Roman" panose="02020603050405020304" pitchFamily="18" charset="0"/>
                    <a:cs typeface="Times New Roman" panose="02020603050405020304" pitchFamily="18" charset="0"/>
                  </a:rPr>
                  <a:t>位乘积，其结果就是将</a:t>
                </a:r>
                <a:r>
                  <a:rPr lang="en-US" altLang="zh-CN" sz="2000" dirty="0" smtClean="0">
                    <a:solidFill>
                      <a:srgbClr val="FF0000"/>
                    </a:solidFill>
                    <a:latin typeface="Times New Roman" panose="02020603050405020304" pitchFamily="18" charset="0"/>
                    <a:cs typeface="Times New Roman" panose="02020603050405020304" pitchFamily="18" charset="0"/>
                  </a:rPr>
                  <a:t>0x908f12a8</a:t>
                </a:r>
                <a:r>
                  <a:rPr lang="zh-CN" altLang="en-US" sz="2000" dirty="0" smtClean="0">
                    <a:solidFill>
                      <a:srgbClr val="FF0000"/>
                    </a:solidFill>
                    <a:latin typeface="Times New Roman" panose="02020603050405020304" pitchFamily="18" charset="0"/>
                    <a:cs typeface="Times New Roman" panose="02020603050405020304" pitchFamily="18" charset="0"/>
                  </a:rPr>
                  <a:t>先符号扩展成</a:t>
                </a:r>
                <a:r>
                  <a:rPr lang="en-US" altLang="zh-CN" sz="2000" dirty="0" smtClean="0">
                    <a:solidFill>
                      <a:srgbClr val="FF0000"/>
                    </a:solidFill>
                    <a:latin typeface="Times New Roman" panose="02020603050405020304" pitchFamily="18" charset="0"/>
                    <a:cs typeface="Times New Roman" panose="02020603050405020304" pitchFamily="18" charset="0"/>
                  </a:rPr>
                  <a:t>64</a:t>
                </a:r>
                <a:r>
                  <a:rPr lang="zh-CN" altLang="en-US" sz="2000" dirty="0" smtClean="0">
                    <a:solidFill>
                      <a:srgbClr val="FF0000"/>
                    </a:solidFill>
                    <a:latin typeface="Times New Roman" panose="02020603050405020304" pitchFamily="18" charset="0"/>
                    <a:cs typeface="Times New Roman" panose="02020603050405020304" pitchFamily="18" charset="0"/>
                  </a:rPr>
                  <a:t>位数，然后再左移</a:t>
                </a:r>
                <a:r>
                  <a:rPr lang="en-US" altLang="zh-CN" sz="2000" dirty="0" smtClean="0">
                    <a:solidFill>
                      <a:srgbClr val="FF0000"/>
                    </a:solidFill>
                    <a:latin typeface="Times New Roman" panose="02020603050405020304" pitchFamily="18" charset="0"/>
                    <a:cs typeface="Times New Roman" panose="02020603050405020304" pitchFamily="18" charset="0"/>
                  </a:rPr>
                  <a:t>5</a:t>
                </a:r>
                <a:r>
                  <a:rPr lang="zh-CN" altLang="en-US" sz="2000" dirty="0" smtClean="0">
                    <a:solidFill>
                      <a:srgbClr val="FF0000"/>
                    </a:solidFill>
                    <a:latin typeface="Times New Roman" panose="02020603050405020304" pitchFamily="18" charset="0"/>
                    <a:cs typeface="Times New Roman" panose="02020603050405020304" pitchFamily="18" charset="0"/>
                  </a:rPr>
                  <a:t>位所得到的</a:t>
                </a:r>
                <a:r>
                  <a:rPr lang="en-US" altLang="zh-CN" sz="2000" dirty="0" smtClean="0">
                    <a:solidFill>
                      <a:srgbClr val="FF0000"/>
                    </a:solidFill>
                    <a:latin typeface="Times New Roman" panose="02020603050405020304" pitchFamily="18" charset="0"/>
                    <a:cs typeface="Times New Roman" panose="02020603050405020304" pitchFamily="18" charset="0"/>
                  </a:rPr>
                  <a:t>64</a:t>
                </a:r>
                <a:r>
                  <a:rPr lang="zh-CN" altLang="en-US" sz="2000" dirty="0" smtClean="0">
                    <a:solidFill>
                      <a:srgbClr val="FF0000"/>
                    </a:solidFill>
                    <a:latin typeface="Times New Roman" panose="02020603050405020304" pitchFamily="18" charset="0"/>
                    <a:cs typeface="Times New Roman" panose="02020603050405020304" pitchFamily="18" charset="0"/>
                  </a:rPr>
                  <a:t>位结果，即：</a:t>
                </a:r>
                <a:endParaRPr lang="en-US" altLang="zh-CN" sz="2000"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altLang="zh-CN" sz="2000" dirty="0" smtClean="0">
                    <a:solidFill>
                      <a:srgbClr val="FF0000"/>
                    </a:solidFill>
                    <a:latin typeface="Times New Roman" panose="02020603050405020304" pitchFamily="18" charset="0"/>
                    <a:cs typeface="Times New Roman" panose="02020603050405020304" pitchFamily="18" charset="0"/>
                  </a:rPr>
                  <a:t>1111 1111 1111 1111 1111 1111 1111 1111 1001 0000 1000 1111 0001 0010 1010 1000&lt;&lt;5</a:t>
                </a:r>
              </a:p>
              <a:p>
                <a:pPr marL="0" indent="0" algn="just">
                  <a:lnSpc>
                    <a:spcPct val="100000"/>
                  </a:lnSpc>
                  <a:buNone/>
                </a:pPr>
                <a:r>
                  <a:rPr lang="en-US" altLang="zh-CN" sz="2000" dirty="0" smtClean="0">
                    <a:solidFill>
                      <a:srgbClr val="FF0000"/>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 1111 1111 1111 1111 1111 1111 1111 1111 </a:t>
                </a:r>
                <a:r>
                  <a:rPr lang="en-US" altLang="zh-CN" sz="2000" dirty="0" smtClean="0">
                    <a:solidFill>
                      <a:srgbClr val="FF0000"/>
                    </a:solidFill>
                    <a:latin typeface="Times New Roman" panose="02020603050405020304" pitchFamily="18" charset="0"/>
                    <a:cs typeface="Times New Roman" panose="02020603050405020304" pitchFamily="18" charset="0"/>
                  </a:rPr>
                  <a:t>0010 0001 0001 1110 0010 0101 0101 0000 0000</a:t>
                </a:r>
              </a:p>
              <a:p>
                <a:pPr marL="0" indent="0" algn="just">
                  <a:lnSpc>
                    <a:spcPct val="100000"/>
                  </a:lnSpc>
                  <a:buNone/>
                </a:pPr>
                <a:r>
                  <a:rPr lang="zh-CN" altLang="en-US" sz="2000" dirty="0" smtClean="0">
                    <a:solidFill>
                      <a:srgbClr val="FF0000"/>
                    </a:solidFill>
                    <a:latin typeface="Times New Roman" panose="02020603050405020304" pitchFamily="18" charset="0"/>
                    <a:cs typeface="Times New Roman" panose="02020603050405020304" pitchFamily="18" charset="0"/>
                  </a:rPr>
                  <a:t>因此，指令执行后，</a:t>
                </a:r>
                <a:r>
                  <a:rPr lang="en-US" altLang="zh-CN" sz="2000" dirty="0" smtClean="0">
                    <a:solidFill>
                      <a:srgbClr val="FF0000"/>
                    </a:solidFill>
                    <a:latin typeface="Times New Roman" panose="02020603050405020304" pitchFamily="18" charset="0"/>
                    <a:cs typeface="Times New Roman" panose="02020603050405020304" pitchFamily="18" charset="0"/>
                  </a:rPr>
                  <a:t>ECX</a:t>
                </a:r>
                <a:r>
                  <a:rPr lang="zh-CN" altLang="en-US" sz="2000" dirty="0" smtClean="0">
                    <a:solidFill>
                      <a:srgbClr val="FF0000"/>
                    </a:solidFill>
                    <a:latin typeface="Times New Roman" panose="02020603050405020304" pitchFamily="18" charset="0"/>
                    <a:cs typeface="Times New Roman" panose="02020603050405020304" pitchFamily="18" charset="0"/>
                  </a:rPr>
                  <a:t>寄存器中的内容改变为</a:t>
                </a:r>
                <a:r>
                  <a:rPr lang="en-US" altLang="zh-CN" sz="2000" dirty="0" smtClean="0">
                    <a:solidFill>
                      <a:srgbClr val="FF0000"/>
                    </a:solidFill>
                    <a:latin typeface="Times New Roman" panose="02020603050405020304" pitchFamily="18" charset="0"/>
                    <a:cs typeface="Times New Roman" panose="02020603050405020304" pitchFamily="18" charset="0"/>
                  </a:rPr>
                  <a:t>0x11e25500</a:t>
                </a:r>
                <a:r>
                  <a:rPr lang="zh-CN" altLang="en-US" sz="2000" dirty="0" smtClean="0">
                    <a:solidFill>
                      <a:srgbClr val="FF0000"/>
                    </a:solidFill>
                    <a:latin typeface="Times New Roman" panose="02020603050405020304" pitchFamily="18" charset="0"/>
                    <a:cs typeface="Times New Roman" panose="02020603050405020304" pitchFamily="18" charset="0"/>
                  </a:rPr>
                  <a:t>。因为高</a:t>
                </a:r>
                <a:r>
                  <a:rPr lang="en-US" altLang="zh-CN" sz="2000" dirty="0" smtClean="0">
                    <a:solidFill>
                      <a:srgbClr val="FF0000"/>
                    </a:solidFill>
                    <a:latin typeface="Times New Roman" panose="02020603050405020304" pitchFamily="18" charset="0"/>
                    <a:cs typeface="Times New Roman" panose="02020603050405020304" pitchFamily="18" charset="0"/>
                  </a:rPr>
                  <a:t>33</a:t>
                </a:r>
                <a:r>
                  <a:rPr lang="zh-CN" altLang="en-US" sz="2000" dirty="0" smtClean="0">
                    <a:solidFill>
                      <a:srgbClr val="FF0000"/>
                    </a:solidFill>
                    <a:latin typeface="Times New Roman" panose="02020603050405020304" pitchFamily="18" charset="0"/>
                    <a:cs typeface="Times New Roman" panose="02020603050405020304" pitchFamily="18" charset="0"/>
                  </a:rPr>
                  <a:t>位不是全</a:t>
                </a:r>
                <a:r>
                  <a:rPr lang="en-US" altLang="zh-CN" sz="2000" dirty="0" smtClean="0">
                    <a:solidFill>
                      <a:srgbClr val="FF0000"/>
                    </a:solidFill>
                    <a:latin typeface="Times New Roman" panose="02020603050405020304" pitchFamily="18" charset="0"/>
                    <a:cs typeface="Times New Roman" panose="02020603050405020304" pitchFamily="18" charset="0"/>
                  </a:rPr>
                  <a:t>0</a:t>
                </a:r>
                <a:r>
                  <a:rPr lang="zh-CN" altLang="en-US" sz="2000" dirty="0" smtClean="0">
                    <a:solidFill>
                      <a:srgbClr val="FF0000"/>
                    </a:solidFill>
                    <a:latin typeface="Times New Roman" panose="02020603050405020304" pitchFamily="18" charset="0"/>
                    <a:cs typeface="Times New Roman" panose="02020603050405020304" pitchFamily="18" charset="0"/>
                  </a:rPr>
                  <a:t>，也不是全</a:t>
                </a:r>
                <a:r>
                  <a:rPr lang="en-US" altLang="zh-CN" sz="2000" dirty="0" smtClean="0">
                    <a:solidFill>
                      <a:srgbClr val="FF0000"/>
                    </a:solidFill>
                    <a:latin typeface="Times New Roman" panose="02020603050405020304" pitchFamily="18" charset="0"/>
                    <a:cs typeface="Times New Roman" panose="02020603050405020304" pitchFamily="18" charset="0"/>
                  </a:rPr>
                  <a:t>1</a:t>
                </a:r>
                <a:r>
                  <a:rPr lang="zh-CN" altLang="en-US" sz="2000" dirty="0" smtClean="0">
                    <a:solidFill>
                      <a:srgbClr val="FF0000"/>
                    </a:solidFill>
                    <a:latin typeface="Times New Roman" panose="02020603050405020304" pitchFamily="18" charset="0"/>
                    <a:cs typeface="Times New Roman" panose="02020603050405020304" pitchFamily="18" charset="0"/>
                  </a:rPr>
                  <a:t>，因此</a:t>
                </a:r>
                <a:r>
                  <a:rPr lang="en-US" altLang="zh-CN" sz="2000" dirty="0" smtClean="0">
                    <a:solidFill>
                      <a:srgbClr val="FF0000"/>
                    </a:solidFill>
                    <a:latin typeface="Times New Roman" panose="02020603050405020304" pitchFamily="18" charset="0"/>
                    <a:cs typeface="Times New Roman" panose="02020603050405020304" pitchFamily="18" charset="0"/>
                  </a:rPr>
                  <a:t>OF=CF=1</a:t>
                </a:r>
                <a:r>
                  <a:rPr lang="zh-CN" altLang="en-US" sz="2000" dirty="0" smtClean="0">
                    <a:solidFill>
                      <a:srgbClr val="FF0000"/>
                    </a:solidFill>
                    <a:latin typeface="Times New Roman" panose="02020603050405020304" pitchFamily="18" charset="0"/>
                    <a:cs typeface="Times New Roman" panose="02020603050405020304" pitchFamily="18" charset="0"/>
                  </a:rPr>
                  <a:t>。</a:t>
                </a:r>
                <a:endParaRPr lang="en-US" altLang="zh-CN" sz="20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548640"/>
                <a:ext cx="10515600" cy="5628323"/>
              </a:xfrm>
              <a:blipFill rotWithShape="0">
                <a:blip r:embed="rId2"/>
                <a:stretch>
                  <a:fillRect l="-638" t="-758" r="-580"/>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838200" y="3767439"/>
            <a:ext cx="10368280" cy="2679444"/>
          </a:xfrm>
          <a:prstGeom prst="rect">
            <a:avLst/>
          </a:prstGeom>
        </p:spPr>
      </p:pic>
    </p:spTree>
    <p:extLst>
      <p:ext uri="{BB962C8B-B14F-4D97-AF65-F5344CB8AC3E}">
        <p14:creationId xmlns:p14="http://schemas.microsoft.com/office/powerpoint/2010/main" val="3998614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6459"/>
            <a:ext cx="10515600" cy="5760504"/>
          </a:xfrm>
        </p:spPr>
        <p:txBody>
          <a:bodyPr>
            <a:normAutofit/>
          </a:bodyPr>
          <a:lstStyle/>
          <a:p>
            <a:pPr marL="514350" indent="-514350">
              <a:buFont typeface="+mj-lt"/>
              <a:buAutoNum type="arabicPeriod" startAt="10"/>
            </a:pPr>
            <a:r>
              <a:rPr lang="zh-CN" altLang="en-US" sz="2000" dirty="0" smtClean="0">
                <a:latin typeface="Times New Roman" panose="02020603050405020304" pitchFamily="18" charset="0"/>
                <a:cs typeface="Times New Roman" panose="02020603050405020304" pitchFamily="18" charset="0"/>
              </a:rPr>
              <a:t>假设</a:t>
            </a:r>
            <a:r>
              <a:rPr lang="zh-CN" altLang="en-US" sz="2000" dirty="0">
                <a:latin typeface="Times New Roman" panose="02020603050405020304" pitchFamily="18" charset="0"/>
                <a:cs typeface="Times New Roman" panose="02020603050405020304" pitchFamily="18" charset="0"/>
              </a:rPr>
              <a:t>函数 </a:t>
            </a:r>
            <a:r>
              <a:rPr lang="en-US" altLang="zh-CN" sz="2000" dirty="0">
                <a:latin typeface="Times New Roman" panose="02020603050405020304" pitchFamily="18" charset="0"/>
                <a:cs typeface="Times New Roman" panose="02020603050405020304" pitchFamily="18" charset="0"/>
              </a:rPr>
              <a:t>product </a:t>
            </a:r>
            <a:r>
              <a:rPr lang="zh-CN" altLang="en-US" sz="2000" dirty="0">
                <a:latin typeface="Times New Roman" panose="02020603050405020304" pitchFamily="18" charset="0"/>
                <a:cs typeface="Times New Roman" panose="02020603050405020304" pitchFamily="18" charset="0"/>
              </a:rPr>
              <a:t>的 的 </a:t>
            </a:r>
            <a:r>
              <a:rPr lang="en-US" altLang="zh-CN" sz="2000" dirty="0">
                <a:latin typeface="Times New Roman" panose="02020603050405020304" pitchFamily="18" charset="0"/>
                <a:cs typeface="Times New Roman" panose="02020603050405020304" pitchFamily="18" charset="0"/>
              </a:rPr>
              <a:t>C  </a:t>
            </a:r>
            <a:r>
              <a:rPr lang="zh-CN" altLang="en-US" sz="2000" dirty="0">
                <a:latin typeface="Times New Roman" panose="02020603050405020304" pitchFamily="18" charset="0"/>
                <a:cs typeface="Times New Roman" panose="02020603050405020304" pitchFamily="18" charset="0"/>
              </a:rPr>
              <a:t>语言代码如下，其中 </a:t>
            </a:r>
            <a:r>
              <a:rPr lang="en-US" altLang="zh-CN" sz="2000" dirty="0" err="1">
                <a:latin typeface="Times New Roman" panose="02020603050405020304" pitchFamily="18" charset="0"/>
                <a:cs typeface="Times New Roman" panose="02020603050405020304" pitchFamily="18" charset="0"/>
              </a:rPr>
              <a:t>num_type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是用 </a:t>
            </a:r>
            <a:r>
              <a:rPr lang="en-US" altLang="zh-CN" sz="2000" dirty="0" err="1">
                <a:latin typeface="Times New Roman" panose="02020603050405020304" pitchFamily="18" charset="0"/>
                <a:cs typeface="Times New Roman" panose="02020603050405020304" pitchFamily="18" charset="0"/>
              </a:rPr>
              <a:t>typedef</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声明的数据类型</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514800" indent="0">
              <a:buNone/>
            </a:pPr>
            <a:r>
              <a:rPr lang="en-US" altLang="zh-CN" sz="2000" dirty="0" smtClean="0">
                <a:latin typeface="Times New Roman" panose="02020603050405020304" pitchFamily="18" charset="0"/>
                <a:cs typeface="Times New Roman" panose="02020603050405020304" pitchFamily="18" charset="0"/>
              </a:rPr>
              <a:t>void </a:t>
            </a:r>
            <a:r>
              <a:rPr lang="en-US" altLang="zh-CN" sz="2000" dirty="0">
                <a:latin typeface="Times New Roman" panose="02020603050405020304" pitchFamily="18" charset="0"/>
                <a:cs typeface="Times New Roman" panose="02020603050405020304" pitchFamily="18" charset="0"/>
              </a:rPr>
              <a:t>product(</a:t>
            </a:r>
            <a:r>
              <a:rPr lang="en-US" altLang="zh-CN" sz="2000" dirty="0" err="1">
                <a:latin typeface="Times New Roman" panose="02020603050405020304" pitchFamily="18" charset="0"/>
                <a:cs typeface="Times New Roman" panose="02020603050405020304" pitchFamily="18" charset="0"/>
              </a:rPr>
              <a:t>num_type</a:t>
            </a:r>
            <a:r>
              <a:rPr lang="en-US" altLang="zh-CN" sz="2000" dirty="0">
                <a:latin typeface="Times New Roman" panose="02020603050405020304" pitchFamily="18" charset="0"/>
                <a:cs typeface="Times New Roman" panose="02020603050405020304" pitchFamily="18" charset="0"/>
              </a:rPr>
              <a:t> *d, unsigned x, </a:t>
            </a:r>
            <a:r>
              <a:rPr lang="en-US" altLang="zh-CN" sz="2000" dirty="0" err="1">
                <a:latin typeface="Times New Roman" panose="02020603050405020304" pitchFamily="18" charset="0"/>
                <a:cs typeface="Times New Roman" panose="02020603050405020304" pitchFamily="18" charset="0"/>
              </a:rPr>
              <a:t>num_type</a:t>
            </a:r>
            <a:r>
              <a:rPr lang="en-US" altLang="zh-CN" sz="2000" dirty="0">
                <a:latin typeface="Times New Roman" panose="02020603050405020304" pitchFamily="18" charset="0"/>
                <a:cs typeface="Times New Roman" panose="02020603050405020304" pitchFamily="18" charset="0"/>
              </a:rPr>
              <a:t> y ) </a:t>
            </a:r>
            <a:r>
              <a:rPr lang="en-US" altLang="zh-CN" sz="2000" dirty="0" smtClean="0">
                <a:latin typeface="Times New Roman" panose="02020603050405020304" pitchFamily="18" charset="0"/>
                <a:cs typeface="Times New Roman" panose="02020603050405020304" pitchFamily="18" charset="0"/>
              </a:rPr>
              <a:t>{</a:t>
            </a:r>
          </a:p>
          <a:p>
            <a:pPr marL="514800" indent="0">
              <a:buNone/>
            </a:pPr>
            <a:r>
              <a:rPr lang="en-US" altLang="zh-CN" sz="2000" dirty="0" smtClean="0">
                <a:latin typeface="Times New Roman" panose="02020603050405020304" pitchFamily="18" charset="0"/>
                <a:cs typeface="Times New Roman" panose="02020603050405020304" pitchFamily="18" charset="0"/>
              </a:rPr>
              <a:t>       *d </a:t>
            </a:r>
            <a:r>
              <a:rPr lang="en-US" altLang="zh-CN" sz="2000" dirty="0">
                <a:latin typeface="Times New Roman" panose="02020603050405020304" pitchFamily="18" charset="0"/>
                <a:cs typeface="Times New Roman" panose="02020603050405020304" pitchFamily="18" charset="0"/>
              </a:rPr>
              <a:t>= x*y</a:t>
            </a:r>
            <a:r>
              <a:rPr lang="en-US" altLang="zh-CN" sz="2000" dirty="0" smtClean="0">
                <a:latin typeface="Times New Roman" panose="02020603050405020304" pitchFamily="18" charset="0"/>
                <a:cs typeface="Times New Roman" panose="02020603050405020304" pitchFamily="18" charset="0"/>
              </a:rPr>
              <a:t>;</a:t>
            </a:r>
          </a:p>
          <a:p>
            <a:pPr marL="514800" indent="0">
              <a:buNone/>
            </a:pPr>
            <a:r>
              <a:rPr lang="en-US" altLang="zh-CN" sz="2000" dirty="0" smtClean="0">
                <a:latin typeface="Times New Roman" panose="02020603050405020304" pitchFamily="18" charset="0"/>
                <a:cs typeface="Times New Roman" panose="02020603050405020304" pitchFamily="18" charset="0"/>
              </a:rPr>
              <a:t>}</a:t>
            </a:r>
          </a:p>
          <a:p>
            <a:pPr marL="514800" indent="0">
              <a:buNone/>
            </a:pP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319224" y="2177910"/>
            <a:ext cx="7742857" cy="3552381"/>
          </a:xfrm>
          <a:prstGeom prst="rect">
            <a:avLst/>
          </a:prstGeom>
        </p:spPr>
      </p:pic>
      <p:pic>
        <p:nvPicPr>
          <p:cNvPr id="5" name="图片 4"/>
          <p:cNvPicPr>
            <a:picLocks noChangeAspect="1"/>
          </p:cNvPicPr>
          <p:nvPr/>
        </p:nvPicPr>
        <p:blipFill>
          <a:blip r:embed="rId3"/>
          <a:stretch>
            <a:fillRect/>
          </a:stretch>
        </p:blipFill>
        <p:spPr>
          <a:xfrm>
            <a:off x="5023886" y="2177910"/>
            <a:ext cx="6810938" cy="1535108"/>
          </a:xfrm>
          <a:prstGeom prst="rect">
            <a:avLst/>
          </a:prstGeom>
        </p:spPr>
      </p:pic>
      <p:pic>
        <p:nvPicPr>
          <p:cNvPr id="6" name="图片 5"/>
          <p:cNvPicPr>
            <a:picLocks noChangeAspect="1"/>
          </p:cNvPicPr>
          <p:nvPr/>
        </p:nvPicPr>
        <p:blipFill>
          <a:blip r:embed="rId4"/>
          <a:stretch>
            <a:fillRect/>
          </a:stretch>
        </p:blipFill>
        <p:spPr>
          <a:xfrm>
            <a:off x="5607941" y="3754100"/>
            <a:ext cx="6584059" cy="400000"/>
          </a:xfrm>
          <a:prstGeom prst="rect">
            <a:avLst/>
          </a:prstGeom>
        </p:spPr>
      </p:pic>
      <p:pic>
        <p:nvPicPr>
          <p:cNvPr id="7" name="图片 6"/>
          <p:cNvPicPr>
            <a:picLocks noChangeAspect="1"/>
          </p:cNvPicPr>
          <p:nvPr/>
        </p:nvPicPr>
        <p:blipFill>
          <a:blip r:embed="rId5"/>
          <a:stretch>
            <a:fillRect/>
          </a:stretch>
        </p:blipFill>
        <p:spPr>
          <a:xfrm>
            <a:off x="4949836" y="4195182"/>
            <a:ext cx="7095238" cy="1123810"/>
          </a:xfrm>
          <a:prstGeom prst="rect">
            <a:avLst/>
          </a:prstGeom>
        </p:spPr>
      </p:pic>
      <p:pic>
        <p:nvPicPr>
          <p:cNvPr id="8" name="图片 7"/>
          <p:cNvPicPr>
            <a:picLocks noChangeAspect="1"/>
          </p:cNvPicPr>
          <p:nvPr/>
        </p:nvPicPr>
        <p:blipFill>
          <a:blip r:embed="rId6"/>
          <a:stretch>
            <a:fillRect/>
          </a:stretch>
        </p:blipFill>
        <p:spPr>
          <a:xfrm>
            <a:off x="1166825" y="5771373"/>
            <a:ext cx="10667999" cy="1012784"/>
          </a:xfrm>
          <a:prstGeom prst="rect">
            <a:avLst/>
          </a:prstGeom>
        </p:spPr>
      </p:pic>
    </p:spTree>
    <p:extLst>
      <p:ext uri="{BB962C8B-B14F-4D97-AF65-F5344CB8AC3E}">
        <p14:creationId xmlns:p14="http://schemas.microsoft.com/office/powerpoint/2010/main" val="7930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1228</Words>
  <Application>Microsoft Office PowerPoint</Application>
  <PresentationFormat>宽屏</PresentationFormat>
  <Paragraphs>109</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Arial</vt:lpstr>
      <vt:lpstr>Calibri</vt:lpstr>
      <vt:lpstr>Calibri Light</vt:lpstr>
      <vt:lpstr>Cambria Math</vt:lpstr>
      <vt:lpstr>Times New Roman</vt:lpstr>
      <vt:lpstr>Office 主题</vt:lpstr>
      <vt:lpstr>第三章 习题</vt:lpstr>
      <vt:lpstr>3. 对于以下 AT&amp;T 格式汇编指令，根据操作数的长度确定对应指令助记符中的长度后缀，并说明每个操作数的寻 址方式。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习题</dc:title>
  <dc:creator>梁瑶</dc:creator>
  <cp:lastModifiedBy>梁瑶</cp:lastModifiedBy>
  <cp:revision>37</cp:revision>
  <dcterms:created xsi:type="dcterms:W3CDTF">2018-12-24T06:03:24Z</dcterms:created>
  <dcterms:modified xsi:type="dcterms:W3CDTF">2019-01-03T01:31:33Z</dcterms:modified>
</cp:coreProperties>
</file>