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80" r:id="rId11"/>
    <p:sldId id="2281" r:id="rId12"/>
    <p:sldId id="2273" r:id="rId13"/>
    <p:sldId id="2274" r:id="rId14"/>
    <p:sldId id="2275" r:id="rId15"/>
  </p:sldIdLst>
  <p:sldSz cx="9144000" cy="6858000" type="screen4x3"/>
  <p:notesSz cx="6815138" cy="99314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黑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华文细黑" panose="02010600040101010101" pitchFamily="2" charset="-122"/>
      <p:regular r:id="rId29"/>
    </p:embeddedFont>
  </p:embeddedFont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87772" autoAdjust="0"/>
  </p:normalViewPr>
  <p:slideViewPr>
    <p:cSldViewPr>
      <p:cViewPr varScale="1">
        <p:scale>
          <a:sx n="73" d="100"/>
          <a:sy n="73" d="100"/>
        </p:scale>
        <p:origin x="1326" y="66"/>
      </p:cViewPr>
      <p:guideLst>
        <p:guide orient="horz" pos="3748"/>
        <p:guide pos="2880"/>
        <p:guide pos="4195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t>2018/10/26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630" y="4657725"/>
            <a:ext cx="3695065" cy="10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中国海洋大学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ICS 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教研组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2018-10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 smtClean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秋季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5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532758"/>
            <a:ext cx="8218488" cy="57328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/* 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*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lsbZero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- set 0 to the least significant bit of x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*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Example: </a:t>
            </a:r>
            <a:r>
              <a:rPr lang="en-US" altLang="zh-CN" sz="2800" dirty="0" err="1">
                <a:solidFill>
                  <a:srgbClr val="FF0000"/>
                </a:solidFill>
              </a:rPr>
              <a:t>lsbZero</a:t>
            </a:r>
            <a:r>
              <a:rPr lang="en-US" altLang="zh-CN" sz="2800" dirty="0">
                <a:solidFill>
                  <a:srgbClr val="FF0000"/>
                </a:solidFill>
              </a:rPr>
              <a:t>(0x87654321) = </a:t>
            </a:r>
            <a:r>
              <a:rPr lang="en-US" altLang="zh-CN" sz="2800" dirty="0" smtClean="0">
                <a:solidFill>
                  <a:srgbClr val="FF0000"/>
                </a:solidFill>
              </a:rPr>
              <a:t>0x87654320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*   </a:t>
            </a:r>
            <a:r>
              <a:rPr lang="en-US" altLang="zh-CN" sz="2800" dirty="0">
                <a:solidFill>
                  <a:srgbClr val="FF0000"/>
                </a:solidFill>
              </a:rPr>
              <a:t>Legal ops: ! ~ &amp; ^ | + &lt;&lt; &gt;&gt;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*   </a:t>
            </a:r>
            <a:r>
              <a:rPr lang="en-US" altLang="zh-CN" sz="2800" dirty="0">
                <a:solidFill>
                  <a:srgbClr val="FF0000"/>
                </a:solidFill>
              </a:rPr>
              <a:t>Max ops: 5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</a:rPr>
              <a:t>*   </a:t>
            </a:r>
            <a:r>
              <a:rPr lang="en-US" altLang="zh-CN" sz="2800" dirty="0">
                <a:solidFill>
                  <a:srgbClr val="FF0000"/>
                </a:solidFill>
              </a:rPr>
              <a:t>Rating: 1 </a:t>
            </a:r>
            <a:r>
              <a:rPr lang="en-US" altLang="zh-CN" sz="280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lsbZero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x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{  return </a:t>
            </a:r>
            <a:r>
              <a:rPr lang="en-US" altLang="zh-CN" sz="2800" dirty="0" smtClean="0">
                <a:solidFill>
                  <a:srgbClr val="FF0000"/>
                </a:solidFill>
              </a:rPr>
              <a:t>x&gt;&gt;1&lt;&lt;1;}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浮点</a:t>
            </a:r>
            <a:r>
              <a:rPr lang="zh-CN" altLang="zh-CN" dirty="0"/>
              <a:t>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浮点数函数</a:t>
            </a:r>
            <a:r>
              <a:rPr lang="zh-CN" altLang="zh-CN" dirty="0"/>
              <a:t>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smtClean="0"/>
              <a:t>infinity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02868"/>
            <a:ext cx="8218488" cy="504031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、语法检查（</a:t>
            </a:r>
            <a:r>
              <a:rPr lang="zh-CN" altLang="en-US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 $ ./</a:t>
            </a:r>
            <a:r>
              <a:rPr lang="en-US" altLang="zh-CN" dirty="0" err="1">
                <a:solidFill>
                  <a:srgbClr val="0000FF"/>
                </a:solidFill>
              </a:rPr>
              <a:t>dlc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-e </a:t>
            </a:r>
            <a:r>
              <a:rPr lang="en-US" altLang="zh-CN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编译不一定能通过</a:t>
            </a: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、编译生成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$make  </a:t>
            </a:r>
            <a:r>
              <a:rPr lang="en-US" altLang="zh-CN" dirty="0" smtClean="0"/>
              <a:t>   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完成编译，链接，执行文件生成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、正确性检查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  </a:t>
            </a:r>
            <a:r>
              <a:rPr lang="en-US" altLang="zh-CN" dirty="0">
                <a:solidFill>
                  <a:srgbClr val="0000FF"/>
                </a:solidFill>
              </a:rPr>
              <a:t>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$ </a:t>
            </a:r>
            <a:r>
              <a:rPr lang="en-US" altLang="zh-CN" dirty="0">
                <a:solidFill>
                  <a:srgbClr val="0000FF"/>
                </a:solidFill>
              </a:rPr>
              <a:t>./</a:t>
            </a:r>
            <a:r>
              <a:rPr lang="en-US" altLang="zh-CN" dirty="0" err="1">
                <a:solidFill>
                  <a:srgbClr val="0000FF"/>
                </a:solidFill>
              </a:rPr>
              <a:t>btest</a:t>
            </a:r>
            <a:r>
              <a:rPr lang="en-US" altLang="zh-CN" dirty="0">
                <a:solidFill>
                  <a:srgbClr val="0000FF"/>
                </a:solidFill>
              </a:rPr>
              <a:t> -f </a:t>
            </a:r>
            <a:r>
              <a:rPr dirty="0">
                <a:solidFill>
                  <a:srgbClr val="0000FF"/>
                </a:solidFill>
              </a:rPr>
              <a:t>函数名</a:t>
            </a: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dirty="0"/>
          </a:p>
          <a:p>
            <a:pPr lvl="1"/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zh-CN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256584"/>
          </a:xfrm>
        </p:spPr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    （代码比较工具）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dirty="0"/>
              <a:t>学号</a:t>
            </a:r>
            <a:r>
              <a:rPr lang="en-US" altLang="zh-CN" dirty="0"/>
              <a:t>-</a:t>
            </a:r>
            <a:r>
              <a:rPr dirty="0"/>
              <a:t>姓名</a:t>
            </a:r>
            <a:r>
              <a:rPr lang="en-US" altLang="zh-CN" dirty="0"/>
              <a:t>-bits.c</a:t>
            </a:r>
          </a:p>
          <a:p>
            <a:pPr lvl="1"/>
            <a:r>
              <a:rPr dirty="0"/>
              <a:t>学号</a:t>
            </a:r>
            <a:r>
              <a:rPr lang="en-US" altLang="zh-CN" dirty="0"/>
              <a:t>-</a:t>
            </a:r>
            <a:r>
              <a:rPr dirty="0"/>
              <a:t>姓名</a:t>
            </a:r>
            <a:r>
              <a:rPr lang="en-US" altLang="zh-CN" dirty="0"/>
              <a:t>-lab1.doc	(</a:t>
            </a:r>
            <a:r>
              <a:rPr dirty="0"/>
              <a:t>实验报告格式会提供给大家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dirty="0"/>
              <a:t>说明：两个文件同时以附件的形式发送至邮箱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xibei_changan@163.com</a:t>
            </a:r>
            <a:r>
              <a:rPr lang="zh-CN" altLang="zh-CN" dirty="0" smtClean="0"/>
              <a:t>，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sz="2400" b="1" dirty="0"/>
              <a:t>		</a:t>
            </a:r>
            <a:r>
              <a:rPr lang="zh-CN" altLang="zh-CN" sz="2800" b="1" dirty="0"/>
              <a:t>！！！不需要打成压缩包形式！！！</a:t>
            </a:r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Lab1  </a:t>
            </a:r>
            <a:r>
              <a:rPr lang="zh-CN" altLang="en-US" dirty="0" smtClean="0">
                <a:solidFill>
                  <a:srgbClr val="FF0000"/>
                </a:solidFill>
              </a:rPr>
              <a:t>数据表示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Lab2  </a:t>
            </a:r>
            <a:r>
              <a:rPr lang="zh-CN" altLang="en-US" dirty="0" smtClean="0"/>
              <a:t>拆弹实验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Lab3  </a:t>
            </a:r>
            <a:r>
              <a:rPr lang="zh-CN" altLang="en-US" dirty="0" smtClean="0"/>
              <a:t>缓冲区溢出攻击实验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实验要求：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尽快熟悉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基本操作命令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熟悉常用工具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熟悉</a:t>
            </a:r>
            <a:r>
              <a:rPr lang="zh-CN" altLang="en-US" dirty="0" smtClean="0"/>
              <a:t>程序开发环境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严禁剧透，严禁抄袭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CMU  </a:t>
            </a:r>
            <a:r>
              <a:rPr lang="zh-CN" altLang="en-US" dirty="0" smtClean="0"/>
              <a:t>深入理解计算机 原版实验 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实验环境：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gcc32   //</a:t>
            </a:r>
            <a:r>
              <a:rPr lang="zh-CN" altLang="en-US" dirty="0" smtClean="0"/>
              <a:t>最新版教材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实验技能：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基本命令操作，简单编程环境</a:t>
            </a:r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实验原理：定点数补码表示，浮点数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marL="457200" lvl="1" indent="0" eaLnBrk="1" hangingPunct="1"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400600"/>
          </a:xfrm>
        </p:spPr>
        <p:txBody>
          <a:bodyPr/>
          <a:lstStyle/>
          <a:p>
            <a:r>
              <a:rPr lang="zh-CN" altLang="en-US" dirty="0" smtClean="0"/>
              <a:t>下载  </a:t>
            </a:r>
            <a:r>
              <a:rPr lang="en-US" altLang="zh-CN" dirty="0" smtClean="0"/>
              <a:t>lab1-handout.tar</a:t>
            </a:r>
            <a:r>
              <a:rPr lang="zh-CN" altLang="en-US" dirty="0" smtClean="0"/>
              <a:t>，存放在下载目录</a:t>
            </a:r>
            <a:endParaRPr lang="en-US" altLang="zh-CN" dirty="0" smtClean="0"/>
          </a:p>
          <a:p>
            <a:pPr marL="927100" lvl="1" indent="-457200"/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图标，   键入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，打开终端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~    </a:t>
            </a:r>
            <a:r>
              <a:rPr lang="zh-CN" altLang="en-US" dirty="0" smtClean="0"/>
              <a:t>进入主目录      键入 </a:t>
            </a:r>
            <a:r>
              <a:rPr lang="en-US" altLang="zh-CN" dirty="0" smtClean="0"/>
              <a:t>ls </a:t>
            </a:r>
            <a:r>
              <a:rPr lang="zh-CN" altLang="en-US" dirty="0" smtClean="0"/>
              <a:t>查看是否有下载文件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</a:t>
            </a:r>
            <a:r>
              <a:rPr lang="en-US" altLang="zh-CN" dirty="0" err="1" smtClean="0"/>
              <a:t>vxf</a:t>
            </a:r>
            <a:r>
              <a:rPr lang="en-US" altLang="zh-CN" dirty="0" smtClean="0"/>
              <a:t> lab1-handout.tar   </a:t>
            </a:r>
            <a:r>
              <a:rPr lang="zh-CN" altLang="en-US" dirty="0" smtClean="0"/>
              <a:t>解压代码框架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lab1-handout</a:t>
            </a:r>
          </a:p>
          <a:p>
            <a:pPr lvl="1"/>
            <a:r>
              <a:rPr lang="en-US" altLang="zh-CN" dirty="0" smtClean="0"/>
              <a:t>ls    </a:t>
            </a:r>
            <a:r>
              <a:rPr lang="zh-CN" altLang="en-US" dirty="0" smtClean="0"/>
              <a:t>显示当前目录文件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/>
              <a:t>  </a:t>
            </a:r>
            <a:r>
              <a:rPr lang="zh-CN" altLang="en-US" dirty="0" smtClean="0"/>
              <a:t> 编译生成可执行文件，</a:t>
            </a:r>
            <a:r>
              <a:rPr lang="en-US" altLang="zh-CN" dirty="0" smtClean="0"/>
              <a:t>ls</a:t>
            </a:r>
            <a:r>
              <a:rPr lang="zh-CN" altLang="en-US" dirty="0" smtClean="0"/>
              <a:t>看看多了几个文件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btest</a:t>
            </a:r>
            <a:r>
              <a:rPr lang="en-US" altLang="zh-CN" dirty="0" smtClean="0"/>
              <a:t>           ./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subl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或 </a:t>
            </a:r>
            <a:r>
              <a:rPr lang="en-US" altLang="zh-CN" dirty="0" smtClean="0">
                <a:solidFill>
                  <a:srgbClr val="0000FF"/>
                </a:solidFill>
              </a:rPr>
              <a:t>vi </a:t>
            </a:r>
            <a:r>
              <a:rPr lang="en-US" altLang="zh-CN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或</a:t>
            </a:r>
            <a:r>
              <a:rPr lang="en-US" altLang="zh-CN" dirty="0" err="1">
                <a:solidFill>
                  <a:srgbClr val="0000FF"/>
                </a:solidFill>
              </a:rPr>
              <a:t>gedit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85" y="1965158"/>
            <a:ext cx="419525" cy="432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切换目录  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cd .. </a:t>
            </a:r>
            <a:r>
              <a:rPr lang="zh-CN" altLang="en-US" dirty="0" smtClean="0"/>
              <a:t>上级目录  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~  </a:t>
            </a:r>
            <a:r>
              <a:rPr lang="zh-CN" altLang="en-US" dirty="0" smtClean="0"/>
              <a:t>返回主目录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– </a:t>
            </a:r>
            <a:r>
              <a:rPr lang="zh-CN" altLang="en-US" dirty="0" smtClean="0"/>
              <a:t>返回刚才的目录</a:t>
            </a:r>
            <a:endParaRPr lang="en-US" altLang="zh-CN" dirty="0" smtClean="0"/>
          </a:p>
          <a:p>
            <a:r>
              <a:rPr lang="en-US" altLang="zh-CN" dirty="0" smtClean="0"/>
              <a:t>ls  </a:t>
            </a:r>
            <a:r>
              <a:rPr lang="zh-CN" altLang="en-US" dirty="0" smtClean="0"/>
              <a:t>显示当前目录文件  </a:t>
            </a:r>
            <a:r>
              <a:rPr lang="en-US" altLang="zh-CN" dirty="0" smtClean="0"/>
              <a:t>ls –l </a:t>
            </a:r>
            <a:r>
              <a:rPr lang="zh-CN" altLang="en-US" dirty="0" smtClean="0"/>
              <a:t>详细信息   </a:t>
            </a:r>
            <a:r>
              <a:rPr lang="en-US" altLang="zh-CN" dirty="0" smtClean="0"/>
              <a:t>ls –h  ?</a:t>
            </a:r>
          </a:p>
          <a:p>
            <a:r>
              <a:rPr lang="zh-CN" altLang="en-US" dirty="0" smtClean="0"/>
              <a:t>重要热键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[Tab]	---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命令补全</a:t>
            </a:r>
            <a:r>
              <a:rPr lang="en-US" altLang="zh-CN" dirty="0" smtClean="0"/>
              <a:t>』</a:t>
            </a:r>
            <a:r>
              <a:rPr lang="zh-CN" altLang="en-US" dirty="0" smtClean="0"/>
              <a:t>不</a:t>
            </a:r>
            <a:r>
              <a:rPr lang="en-US" altLang="zh-CN" dirty="0" smtClean="0"/>
              <a:t>『</a:t>
            </a:r>
            <a:r>
              <a:rPr lang="zh-CN" altLang="en-US" dirty="0" smtClean="0"/>
              <a:t>档案补齐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的功能</a:t>
            </a:r>
          </a:p>
          <a:p>
            <a:pPr lvl="1"/>
            <a:r>
              <a:rPr lang="zh-CN" altLang="en-US" dirty="0" smtClean="0"/>
              <a:t>光标上下键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上一个命令，下一个命令</a:t>
            </a:r>
            <a:endParaRPr lang="en-US" altLang="zh-CN" dirty="0" smtClean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mv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cat  vi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://blog.csdn.net/xiaoguaihai/article/details/8705992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FF"/>
                </a:solidFill>
              </a:rPr>
              <a:t>README</a:t>
            </a:r>
            <a:r>
              <a:rPr lang="en-US" altLang="zh-CN" dirty="0"/>
              <a:t>	</a:t>
            </a:r>
            <a:r>
              <a:rPr lang="zh-CN" altLang="zh-CN" dirty="0" smtClean="0"/>
              <a:t>实验</a:t>
            </a:r>
            <a:r>
              <a:rPr lang="zh-CN" altLang="zh-CN" dirty="0"/>
              <a:t>细节的说明文件，</a:t>
            </a:r>
            <a:r>
              <a:rPr lang="zh-CN" altLang="zh-CN" dirty="0" smtClean="0"/>
              <a:t>请仔细</a:t>
            </a:r>
            <a:r>
              <a:rPr lang="zh-CN" altLang="zh-CN" dirty="0"/>
              <a:t>阅读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bits.c</a:t>
            </a:r>
            <a:r>
              <a:rPr lang="en-US" altLang="zh-CN" dirty="0"/>
              <a:t>	</a:t>
            </a:r>
            <a:r>
              <a:rPr lang="zh-CN" altLang="en-US" dirty="0" smtClean="0"/>
              <a:t>工作文件，</a:t>
            </a:r>
            <a:r>
              <a:rPr lang="zh-CN" altLang="zh-CN" dirty="0" smtClean="0"/>
              <a:t>包含</a:t>
            </a:r>
            <a:r>
              <a:rPr lang="zh-CN" altLang="zh-CN" dirty="0"/>
              <a:t>一组用于完成指定功能的函数的代码框架</a:t>
            </a:r>
            <a:r>
              <a:rPr lang="zh-CN" altLang="zh-CN" dirty="0" smtClean="0"/>
              <a:t>，按要求</a:t>
            </a:r>
            <a:r>
              <a:rPr lang="zh-CN" altLang="zh-CN" dirty="0"/>
              <a:t>补充完成其函数体代码并“作为实验结果提交”</a:t>
            </a:r>
            <a:r>
              <a:rPr lang="zh-CN" altLang="zh-CN" dirty="0" smtClean="0"/>
              <a:t>。函数实现</a:t>
            </a:r>
            <a:r>
              <a:rPr lang="zh-CN" altLang="zh-CN" dirty="0"/>
              <a:t>要求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见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btest.c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正确性</a:t>
            </a:r>
            <a:r>
              <a:rPr lang="zh-CN" altLang="zh-CN" dirty="0" smtClean="0"/>
              <a:t>测试工具</a:t>
            </a:r>
            <a:endParaRPr lang="zh-CN" altLang="zh-CN" dirty="0"/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dlc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判断</a:t>
            </a:r>
            <a:r>
              <a:rPr lang="zh-CN" altLang="zh-CN" dirty="0"/>
              <a:t>作为实验</a:t>
            </a:r>
            <a:r>
              <a:rPr lang="zh-CN" altLang="zh-CN" dirty="0" smtClean="0"/>
              <a:t>结果函数</a:t>
            </a:r>
            <a:r>
              <a:rPr lang="zh-CN" altLang="zh-CN" dirty="0"/>
              <a:t>实现是否</a:t>
            </a:r>
            <a:r>
              <a:rPr lang="zh-CN" altLang="zh-CN" dirty="0" smtClean="0"/>
              <a:t>满足要求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Makefile</a:t>
            </a:r>
            <a:r>
              <a:rPr lang="en-US" altLang="zh-CN" dirty="0" smtClean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 smtClean="0"/>
              <a:t>ishow</a:t>
            </a:r>
            <a:r>
              <a:rPr lang="zh-CN" altLang="zh-CN" dirty="0" smtClean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ishow.c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/>
              <a:t>整型数据表示查看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ishow</a:t>
            </a:r>
            <a:endParaRPr lang="en-US" altLang="zh-CN" dirty="0"/>
          </a:p>
          <a:p>
            <a:pPr lvl="1"/>
            <a:r>
              <a:rPr lang="en-US" altLang="zh-CN" dirty="0"/>
              <a:t>Usage: ./</a:t>
            </a:r>
            <a:r>
              <a:rPr lang="en-US" altLang="zh-CN" dirty="0" err="1"/>
              <a:t>ishow</a:t>
            </a:r>
            <a:r>
              <a:rPr lang="en-US" altLang="zh-CN" dirty="0"/>
              <a:t> val1 val2 </a:t>
            </a:r>
            <a:r>
              <a:rPr lang="en-US" altLang="zh-CN" dirty="0" smtClean="0"/>
              <a:t>...   </a:t>
            </a:r>
            <a:r>
              <a:rPr lang="zh-CN" altLang="en-US" dirty="0" smtClean="0"/>
              <a:t>真值转机器码</a:t>
            </a:r>
            <a:endParaRPr lang="en-US" altLang="zh-CN" dirty="0"/>
          </a:p>
          <a:p>
            <a:pPr lvl="0"/>
            <a:r>
              <a:rPr lang="en-US" altLang="zh-CN" dirty="0" err="1" smtClean="0">
                <a:solidFill>
                  <a:srgbClr val="0000FF"/>
                </a:solidFill>
              </a:rPr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fshow</a:t>
            </a:r>
            <a:endParaRPr lang="en-US" altLang="zh-CN" dirty="0" smtClean="0"/>
          </a:p>
          <a:p>
            <a:pPr lvl="1"/>
            <a:r>
              <a:rPr lang="en-US" altLang="zh-CN" dirty="0"/>
              <a:t>Usage: ./</a:t>
            </a:r>
            <a:r>
              <a:rPr lang="en-US" altLang="zh-CN" dirty="0" err="1"/>
              <a:t>ishow</a:t>
            </a:r>
            <a:r>
              <a:rPr lang="en-US" altLang="zh-CN" dirty="0"/>
              <a:t> val1 val2 </a:t>
            </a:r>
            <a:r>
              <a:rPr lang="en-US" altLang="zh-CN" dirty="0" smtClean="0"/>
              <a:t>...   10</a:t>
            </a:r>
            <a:r>
              <a:rPr lang="zh-CN" altLang="en-US" dirty="0" smtClean="0"/>
              <a:t>进制真值</a:t>
            </a:r>
            <a:r>
              <a:rPr lang="zh-CN" altLang="en-US" dirty="0"/>
              <a:t>转</a:t>
            </a:r>
            <a:r>
              <a:rPr lang="zh-CN" altLang="en-US" dirty="0" smtClean="0"/>
              <a:t>机器码，实际值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Bits.c</a:t>
            </a:r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位操作函数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补码运算函数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浮点数表示函数</a:t>
            </a:r>
            <a:endParaRPr lang="en-US" altLang="zh-CN" sz="2400" dirty="0" smtClean="0"/>
          </a:p>
          <a:p>
            <a:r>
              <a:rPr lang="zh-CN" altLang="en-US" dirty="0" smtClean="0"/>
              <a:t>函数难度分级</a:t>
            </a:r>
            <a:endParaRPr lang="en-US" altLang="zh-CN" dirty="0"/>
          </a:p>
          <a:p>
            <a:pPr lvl="1"/>
            <a:r>
              <a:rPr lang="en-US" altLang="zh-CN" sz="2400" dirty="0" smtClean="0"/>
              <a:t>1,2,3,4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除浮点数函数</a:t>
            </a:r>
            <a:r>
              <a:rPr lang="zh-CN" altLang="zh-CN" dirty="0"/>
              <a:t>实现外，只能使用顺序程序</a:t>
            </a:r>
            <a:r>
              <a:rPr lang="zh-CN" altLang="zh-CN" dirty="0" smtClean="0"/>
              <a:t>结构</a:t>
            </a:r>
            <a:r>
              <a:rPr lang="zh-CN" altLang="en-US" dirty="0"/>
              <a:t>，</a:t>
            </a:r>
            <a:r>
              <a:rPr lang="zh-CN" altLang="en-US" u="sng" dirty="0" smtClean="0">
                <a:solidFill>
                  <a:srgbClr val="CC3300"/>
                </a:solidFill>
              </a:rPr>
              <a:t>禁用</a:t>
            </a:r>
            <a:r>
              <a:rPr lang="en-US" altLang="zh-CN" u="sng" dirty="0" smtClean="0">
                <a:solidFill>
                  <a:srgbClr val="CC3300"/>
                </a:solidFill>
              </a:rPr>
              <a:t>if</a:t>
            </a:r>
            <a:r>
              <a:rPr lang="en-US" altLang="zh-CN" u="sng" dirty="0">
                <a:solidFill>
                  <a:srgbClr val="CC3300"/>
                </a:solidFill>
              </a:rPr>
              <a:t>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 smtClean="0"/>
              <a:t>有限操作类型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CC3300"/>
                </a:solidFill>
              </a:rPr>
              <a:t>！</a:t>
            </a:r>
            <a:r>
              <a:rPr lang="en-US" altLang="zh-CN" dirty="0" smtClean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CC3300"/>
                </a:solidFill>
              </a:rPr>
              <a:t>~  &amp;  ^  |  +  &lt;&lt;  </a:t>
            </a:r>
            <a:r>
              <a:rPr lang="en-US" altLang="zh-CN" dirty="0" smtClean="0">
                <a:solidFill>
                  <a:srgbClr val="CC3300"/>
                </a:solidFill>
              </a:rPr>
              <a:t>&gt;&gt;  </a:t>
            </a:r>
            <a:r>
              <a:rPr lang="zh-CN" altLang="en-US" dirty="0" smtClean="0">
                <a:solidFill>
                  <a:srgbClr val="CC3300"/>
                </a:solidFill>
              </a:rPr>
              <a:t>各函数不一样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禁用（！</a:t>
            </a:r>
            <a:r>
              <a:rPr lang="en-US" altLang="zh-CN" dirty="0" smtClean="0">
                <a:solidFill>
                  <a:srgbClr val="CC3300"/>
                </a:solidFill>
              </a:rPr>
              <a:t>=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==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&amp;&amp;</a:t>
            </a:r>
            <a:r>
              <a:rPr lang="zh-CN" altLang="en-US" dirty="0" smtClean="0">
                <a:solidFill>
                  <a:srgbClr val="CC3300"/>
                </a:solidFill>
              </a:rPr>
              <a:t>、</a:t>
            </a:r>
            <a:r>
              <a:rPr lang="en-US" altLang="zh-CN" dirty="0" smtClean="0">
                <a:solidFill>
                  <a:srgbClr val="CC3300"/>
                </a:solidFill>
              </a:rPr>
              <a:t>|| </a:t>
            </a:r>
            <a:r>
              <a:rPr lang="zh-CN" altLang="en-US" dirty="0" smtClean="0">
                <a:solidFill>
                  <a:srgbClr val="CC3300"/>
                </a:solidFill>
              </a:rPr>
              <a:t>等组合操作符）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常量值范围   </a:t>
            </a:r>
            <a:r>
              <a:rPr lang="en-US" altLang="zh-CN" dirty="0" smtClean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</a:t>
            </a:r>
            <a:r>
              <a:rPr lang="zh-CN" altLang="zh-CN" dirty="0" smtClean="0">
                <a:solidFill>
                  <a:srgbClr val="CC3300"/>
                </a:solidFill>
              </a:rPr>
              <a:t>强制</a:t>
            </a:r>
            <a:r>
              <a:rPr lang="zh-CN" altLang="zh-CN" dirty="0">
                <a:solidFill>
                  <a:srgbClr val="CC3300"/>
                </a:solidFill>
              </a:rPr>
              <a:t>类型</a:t>
            </a:r>
            <a:r>
              <a:rPr lang="zh-CN" altLang="zh-CN" dirty="0" smtClean="0">
                <a:solidFill>
                  <a:srgbClr val="CC3300"/>
                </a:solidFill>
              </a:rPr>
              <a:t>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整型</a:t>
            </a:r>
            <a:r>
              <a:rPr lang="zh-CN" altLang="zh-CN" dirty="0"/>
              <a:t>外的任何其它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定义和宏</a:t>
            </a:r>
            <a:endParaRPr lang="zh-CN" altLang="zh-CN" dirty="0"/>
          </a:p>
          <a:p>
            <a:pPr lvl="0"/>
            <a:r>
              <a:rPr lang="zh-CN" altLang="zh-CN" dirty="0" smtClean="0">
                <a:solidFill>
                  <a:srgbClr val="CC3300"/>
                </a:solidFill>
              </a:rPr>
              <a:t>不得</a:t>
            </a:r>
            <a:r>
              <a:rPr lang="zh-CN" altLang="en-US" dirty="0" smtClean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 smtClean="0"/>
              <a:t>具体要求</a:t>
            </a:r>
            <a:r>
              <a:rPr lang="zh-CN" altLang="zh-CN" dirty="0"/>
              <a:t>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</a:t>
            </a:r>
            <a:r>
              <a:rPr lang="zh-CN" altLang="zh-CN" dirty="0" smtClean="0"/>
              <a:t>注释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</TotalTime>
  <Words>689</Words>
  <Application>Microsoft Office PowerPoint</Application>
  <PresentationFormat>全屏显示(4:3)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Verdana</vt:lpstr>
      <vt:lpstr>Calibri</vt:lpstr>
      <vt:lpstr>黑体</vt:lpstr>
      <vt:lpstr>Times New Roman</vt:lpstr>
      <vt:lpstr>Courier New</vt:lpstr>
      <vt:lpstr>微软雅黑</vt:lpstr>
      <vt:lpstr>华文细黑</vt:lpstr>
      <vt:lpstr>Arial</vt:lpstr>
      <vt:lpstr>Wingdings</vt:lpstr>
      <vt:lpstr>宋体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实验流程</vt:lpstr>
      <vt:lpstr>结果提交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Windows User</cp:lastModifiedBy>
  <cp:revision>965</cp:revision>
  <dcterms:created xsi:type="dcterms:W3CDTF">2009-09-14T03:13:00Z</dcterms:created>
  <dcterms:modified xsi:type="dcterms:W3CDTF">2018-10-26T01:22:53Z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