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277" r:id="rId3"/>
    <p:sldId id="307" r:id="rId4"/>
    <p:sldId id="261" r:id="rId5"/>
    <p:sldId id="301" r:id="rId6"/>
    <p:sldId id="310" r:id="rId7"/>
    <p:sldId id="272" r:id="rId8"/>
    <p:sldId id="279" r:id="rId9"/>
    <p:sldId id="275" r:id="rId10"/>
    <p:sldId id="306" r:id="rId11"/>
    <p:sldId id="302" r:id="rId12"/>
    <p:sldId id="297" r:id="rId13"/>
    <p:sldId id="276" r:id="rId14"/>
    <p:sldId id="280" r:id="rId15"/>
    <p:sldId id="282" r:id="rId16"/>
    <p:sldId id="309" r:id="rId17"/>
    <p:sldId id="311" r:id="rId18"/>
    <p:sldId id="291" r:id="rId19"/>
    <p:sldId id="29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3" autoAdjust="0"/>
    <p:restoredTop sz="94779" autoAdjust="0"/>
  </p:normalViewPr>
  <p:slideViewPr>
    <p:cSldViewPr snapToObjects="1">
      <p:cViewPr>
        <p:scale>
          <a:sx n="100" d="100"/>
          <a:sy n="100" d="100"/>
        </p:scale>
        <p:origin x="-696" y="-80"/>
      </p:cViewPr>
      <p:guideLst>
        <p:guide orient="horz" pos="3072"/>
        <p:guide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E2E81-02B7-D443-A6F9-DE2340862A20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589E5-3C48-4F4E-A2CC-CD4D7ED2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40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8B73D-0289-E948-BBA9-EC39711C9F5E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6C54A-690F-2C49-A0A1-E13C65570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194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6C54A-690F-2C49-A0A1-E13C65570A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AFBF-AAE1-F042-8D8D-951EA3051362}" type="datetime1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DigiRAMP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744B-A803-2741-A9FA-FC760192A17B}" type="datetime1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DigiRAMP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9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41DCA-ABBE-4F46-859F-2FC9F3CDC735}" type="datetime1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DigiRAMP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F97-03A0-FE41-BED9-D086495D1DAD}" type="datetime1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DigiRAMP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1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8568-2DDD-C444-AF7C-AFB95799AAD0}" type="datetime1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DigiRAMP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BB53-355B-034A-84B2-2A7000112C8B}" type="datetime1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DigiRAMP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0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94F9-DFCC-1743-937D-E0572F4E4369}" type="datetime1">
              <a:rPr lang="en-US" smtClean="0"/>
              <a:t>5/28/15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DigiRAMP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B1E9-1356-4E4E-A8C4-56F8A7B65A27}" type="datetime1">
              <a:rPr lang="en-US" smtClean="0"/>
              <a:t>5/28/15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DigiRAMP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1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F082-F8CB-E843-B8CB-0850C2D10E95}" type="datetime1">
              <a:rPr lang="en-US" smtClean="0"/>
              <a:t>5/28/15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DigiRAMP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5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903C-6237-1344-A14E-69038CEC64B9}" type="datetime1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DigiRAMP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2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17DE-0C6B-D64C-9503-2FA31E159F4A}" type="datetime1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DigiRAMP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2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94C53-380B-F144-86F1-3965134D0EA9}" type="datetime1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DigiRAMP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36F4B-1C46-714C-8F12-1AF962CE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0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098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digital rights and assets management platform</a:t>
            </a:r>
          </a:p>
        </p:txBody>
      </p:sp>
      <p:pic>
        <p:nvPicPr>
          <p:cNvPr id="5" name="Picture 4" descr="DigiRAMP Logo for LetterHead Small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6" y="-1905000"/>
            <a:ext cx="529936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05000" y="4895671"/>
            <a:ext cx="5363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58ED5"/>
                </a:solidFill>
              </a:rPr>
              <a:t>Work</a:t>
            </a:r>
            <a:r>
              <a:rPr lang="en-US" sz="2400" dirty="0"/>
              <a:t>-&gt;</a:t>
            </a:r>
            <a:r>
              <a:rPr lang="en-US" sz="2400" dirty="0">
                <a:solidFill>
                  <a:srgbClr val="604A7B"/>
                </a:solidFill>
              </a:rPr>
              <a:t>Owner</a:t>
            </a:r>
            <a:r>
              <a:rPr lang="en-US" sz="2400" dirty="0"/>
              <a:t>-&gt;</a:t>
            </a:r>
            <a:r>
              <a:rPr lang="en-US" sz="2400" dirty="0">
                <a:solidFill>
                  <a:srgbClr val="008000"/>
                </a:solidFill>
              </a:rPr>
              <a:t>Rights</a:t>
            </a:r>
            <a:r>
              <a:rPr lang="en-US" sz="2400" dirty="0"/>
              <a:t>-&gt;</a:t>
            </a:r>
            <a:r>
              <a:rPr lang="en-US" sz="2400" dirty="0">
                <a:solidFill>
                  <a:srgbClr val="FF6600"/>
                </a:solidFill>
              </a:rPr>
              <a:t>Marketplace</a:t>
            </a:r>
          </a:p>
          <a:p>
            <a:pPr algn="ctr"/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73100" y="2967334"/>
            <a:ext cx="7848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DigiRAMP</a:t>
            </a:r>
            <a:r>
              <a:rPr lang="en-US" sz="2400" dirty="0" smtClean="0"/>
              <a:t> is a disruptive </a:t>
            </a:r>
            <a:r>
              <a:rPr lang="en-US" sz="2400" dirty="0" err="1" smtClean="0"/>
              <a:t>PaaS</a:t>
            </a:r>
            <a:r>
              <a:rPr lang="en-US" sz="2400" dirty="0" smtClean="0"/>
              <a:t> which enables users to </a:t>
            </a:r>
            <a:r>
              <a:rPr lang="en-US" sz="2400" dirty="0" smtClean="0"/>
              <a:t>securely store</a:t>
            </a:r>
            <a:r>
              <a:rPr lang="en-US" sz="2400" dirty="0"/>
              <a:t>, manage, license and distribute their content with  </a:t>
            </a:r>
            <a:r>
              <a:rPr lang="en-US" sz="2400" dirty="0" smtClean="0"/>
              <a:t>simple </a:t>
            </a:r>
            <a:r>
              <a:rPr lang="en-US" sz="2400" dirty="0" smtClean="0"/>
              <a:t>and quick delivery in a transactional marketplace.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81838"/>
      </p:ext>
    </p:extLst>
  </p:cSld>
  <p:clrMapOvr>
    <a:masterClrMapping/>
  </p:clrMapOvr>
  <p:transition xmlns:p14="http://schemas.microsoft.com/office/powerpoint/2010/main" spd="slow" advClick="0" advTm="400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Competitive Landscape</a:t>
            </a:r>
            <a:endParaRPr lang="en-US" dirty="0"/>
          </a:p>
        </p:txBody>
      </p:sp>
      <p:pic>
        <p:nvPicPr>
          <p:cNvPr id="6" name="Content Placeholder 5" descr="DigiRAMP Competition_Landscape CHART v1.4_052715.png"/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71" r="-9871"/>
          <a:stretch>
            <a:fillRect/>
          </a:stretch>
        </p:blipFill>
        <p:spPr/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Advantage: </a:t>
            </a:r>
            <a:r>
              <a:rPr lang="en-US" dirty="0" err="1" smtClean="0"/>
              <a:t>DigiRAMP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ompetitors, such as </a:t>
            </a:r>
            <a:r>
              <a:rPr lang="en-US" dirty="0" err="1" smtClean="0"/>
              <a:t>RumbleFish</a:t>
            </a:r>
            <a:r>
              <a:rPr lang="en-US" dirty="0" smtClean="0"/>
              <a:t>, </a:t>
            </a:r>
            <a:r>
              <a:rPr lang="en-US" dirty="0" err="1" smtClean="0"/>
              <a:t>SyncTank</a:t>
            </a:r>
            <a:r>
              <a:rPr lang="en-US" dirty="0" smtClean="0"/>
              <a:t>, </a:t>
            </a:r>
            <a:r>
              <a:rPr lang="en-US" dirty="0" err="1" smtClean="0"/>
              <a:t>CueSongs</a:t>
            </a:r>
            <a:r>
              <a:rPr lang="en-US" dirty="0" smtClean="0"/>
              <a:t>, Music X-ray, </a:t>
            </a:r>
            <a:r>
              <a:rPr lang="en-US" dirty="0" err="1" smtClean="0"/>
              <a:t>SoundCloud</a:t>
            </a:r>
            <a:r>
              <a:rPr lang="en-US" dirty="0" smtClean="0"/>
              <a:t>, &amp; </a:t>
            </a:r>
            <a:r>
              <a:rPr lang="en-US" dirty="0" err="1" smtClean="0"/>
              <a:t>SourceAudio</a:t>
            </a:r>
            <a:r>
              <a:rPr lang="en-US" dirty="0" smtClean="0"/>
              <a:t> offer only portions of a complete eco-system.</a:t>
            </a:r>
          </a:p>
          <a:p>
            <a:r>
              <a:rPr lang="en-US" dirty="0" err="1" smtClean="0"/>
              <a:t>DigiRAMP</a:t>
            </a:r>
            <a:r>
              <a:rPr lang="en-US" dirty="0" smtClean="0"/>
              <a:t> is a </a:t>
            </a:r>
            <a:r>
              <a:rPr lang="en-US" dirty="0" smtClean="0"/>
              <a:t>democratized </a:t>
            </a:r>
            <a:r>
              <a:rPr lang="en-US" dirty="0" smtClean="0"/>
              <a:t>platform which supports exploitation across the </a:t>
            </a:r>
            <a:r>
              <a:rPr lang="en-US" i="1" dirty="0" smtClean="0"/>
              <a:t>entire</a:t>
            </a:r>
            <a:r>
              <a:rPr lang="en-US" dirty="0" smtClean="0"/>
              <a:t> digital content chain.  </a:t>
            </a:r>
          </a:p>
          <a:p>
            <a:r>
              <a:rPr lang="en-US" dirty="0" smtClean="0"/>
              <a:t>We connect buyers and sellers </a:t>
            </a:r>
            <a:r>
              <a:rPr lang="en-US" dirty="0" smtClean="0"/>
              <a:t>enabling </a:t>
            </a:r>
            <a:r>
              <a:rPr lang="en-US" dirty="0" smtClean="0"/>
              <a:t>transactions </a:t>
            </a:r>
            <a:r>
              <a:rPr lang="en-US" dirty="0" smtClean="0"/>
              <a:t>compliant </a:t>
            </a:r>
            <a:r>
              <a:rPr lang="en-US" dirty="0" smtClean="0"/>
              <a:t>with international industry and </a:t>
            </a:r>
            <a:r>
              <a:rPr lang="en-US" dirty="0" smtClean="0"/>
              <a:t>rights standards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6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Example: Licensing a song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4038599" cy="464820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Production needs music (“Master Use” and “Synch License”)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Music Supervisor temps music w/ Director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Creative tone, genre &amp; duration are established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Supervisor sends request to </a:t>
            </a:r>
            <a:r>
              <a:rPr lang="en-US" sz="2400" dirty="0" smtClean="0">
                <a:solidFill>
                  <a:srgbClr val="604A7B"/>
                </a:solidFill>
              </a:rPr>
              <a:t>Owners</a:t>
            </a:r>
            <a:r>
              <a:rPr lang="en-US" sz="2400" dirty="0" smtClean="0"/>
              <a:t> to replace music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604A7B"/>
                </a:solidFill>
              </a:rPr>
              <a:t>Owner</a:t>
            </a:r>
            <a:r>
              <a:rPr lang="en-US" sz="2400" dirty="0" smtClean="0"/>
              <a:t> submits creative pitches 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Supervisor selects cue and gets approval from Producer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Legal issues clearance forms to owners: Publishers &amp; Label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Publishers &amp; Label seek permission to clear from business affairs/Artist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Publishers &amp; Labels issue quote to Supervisor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Supervisor gets approval to issue licenses to </a:t>
            </a:r>
            <a:r>
              <a:rPr lang="en-US" sz="2400" dirty="0" smtClean="0">
                <a:solidFill>
                  <a:srgbClr val="604A7B"/>
                </a:solidFill>
              </a:rPr>
              <a:t>owner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604A7B"/>
                </a:solidFill>
              </a:rPr>
              <a:t>Owners</a:t>
            </a:r>
            <a:r>
              <a:rPr lang="en-US" sz="2400" dirty="0" smtClean="0"/>
              <a:t> sign agreement and wait for confirmation of usage 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Upon commercial distribution initial fees are paid to owners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Production company and </a:t>
            </a:r>
            <a:r>
              <a:rPr lang="en-US" sz="2400" dirty="0" smtClean="0">
                <a:solidFill>
                  <a:srgbClr val="604A7B"/>
                </a:solidFill>
              </a:rPr>
              <a:t>owners</a:t>
            </a:r>
            <a:r>
              <a:rPr lang="en-US" sz="2400" dirty="0" smtClean="0"/>
              <a:t> register cue sheets w/ PRO’s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Owners</a:t>
            </a:r>
            <a:r>
              <a:rPr lang="en-US" sz="2400" dirty="0" smtClean="0"/>
              <a:t> wait for PRO to pay performance royalties (9-18 months)</a:t>
            </a:r>
          </a:p>
          <a:p>
            <a:pPr marL="514350" indent="-514350">
              <a:buAutoNum type="arabicPeriod"/>
            </a:pPr>
            <a:endParaRPr lang="en-US" sz="2400" dirty="0" smtClean="0"/>
          </a:p>
          <a:p>
            <a:pPr marL="514350" indent="-514350">
              <a:buAutoNum type="arabicPeriod"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417638"/>
            <a:ext cx="200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/>
              <a:t>Without </a:t>
            </a:r>
            <a:r>
              <a:rPr lang="en-US" i="1" u="sng" dirty="0" err="1" smtClean="0"/>
              <a:t>DigiRAMP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49203" y="1388508"/>
            <a:ext cx="170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/>
              <a:t>With </a:t>
            </a:r>
            <a:r>
              <a:rPr lang="en-US" i="1" u="sng" dirty="0" err="1" smtClean="0"/>
              <a:t>DigiRAMP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0600" y="1825070"/>
            <a:ext cx="403859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/>
              <a:buAutoNum type="arabicPeriod"/>
            </a:pPr>
            <a:r>
              <a:rPr lang="en-US" sz="2400" dirty="0" smtClean="0"/>
              <a:t>Buyers searches/selects music</a:t>
            </a:r>
          </a:p>
          <a:p>
            <a:pPr marL="514350" indent="-514350">
              <a:buFont typeface="Arial"/>
              <a:buAutoNum type="arabicPeriod"/>
            </a:pPr>
            <a:r>
              <a:rPr lang="en-US" sz="2400" dirty="0" smtClean="0"/>
              <a:t>Buyer Issues Quote/Terms</a:t>
            </a:r>
          </a:p>
          <a:p>
            <a:pPr marL="514350" indent="-514350">
              <a:buFont typeface="Arial"/>
              <a:buAutoNum type="arabicPeriod"/>
            </a:pPr>
            <a:r>
              <a:rPr lang="en-US" sz="2400" dirty="0" smtClean="0"/>
              <a:t>Owner approves Quote</a:t>
            </a:r>
          </a:p>
          <a:p>
            <a:pPr marL="514350" indent="-514350">
              <a:buFont typeface="Arial"/>
              <a:buAutoNum type="arabicPeriod"/>
            </a:pPr>
            <a:r>
              <a:rPr lang="en-US" sz="2400" dirty="0" smtClean="0"/>
              <a:t>Buyer Pays and receives License</a:t>
            </a:r>
          </a:p>
          <a:p>
            <a:pPr marL="0" indent="0" algn="ctr">
              <a:buNone/>
            </a:pPr>
            <a:r>
              <a:rPr lang="en-US" sz="2400" b="1" dirty="0" smtClean="0"/>
              <a:t> Done!</a:t>
            </a:r>
            <a:endParaRPr lang="en-US" sz="2400" b="1" dirty="0"/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Font typeface="Arial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460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9493"/>
            <a:ext cx="7772400" cy="1470025"/>
          </a:xfrm>
        </p:spPr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DigiRAMP</a:t>
            </a:r>
            <a:r>
              <a:rPr lang="en-US" dirty="0" smtClean="0"/>
              <a:t> Management Platform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1349" y="2895600"/>
            <a:ext cx="7122051" cy="3581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err="1" smtClean="0">
                <a:solidFill>
                  <a:srgbClr val="000000"/>
                </a:solidFill>
              </a:rPr>
              <a:t>DigiRAMP</a:t>
            </a:r>
            <a:r>
              <a:rPr lang="en-US" sz="2400" dirty="0" smtClean="0">
                <a:solidFill>
                  <a:srgbClr val="000000"/>
                </a:solidFill>
              </a:rPr>
              <a:t> provides a single platform which enables all stakeholders to manage their interests across the entire </a:t>
            </a:r>
            <a:r>
              <a:rPr lang="en-US" sz="2400" dirty="0" smtClean="0">
                <a:solidFill>
                  <a:srgbClr val="000000"/>
                </a:solidFill>
              </a:rPr>
              <a:t>industry.</a:t>
            </a:r>
            <a:endParaRPr lang="en-US" sz="2400" dirty="0" smtClean="0">
              <a:solidFill>
                <a:srgbClr val="000000"/>
              </a:solidFill>
            </a:endParaRPr>
          </a:p>
          <a:p>
            <a:pPr algn="just"/>
            <a:endParaRPr lang="en-US" sz="2400" dirty="0">
              <a:solidFill>
                <a:srgbClr val="00000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0000"/>
                </a:solidFill>
              </a:rPr>
              <a:t>By connecting all metadata, rights, assets, contracts, stakeholders</a:t>
            </a:r>
            <a:r>
              <a:rPr lang="en-US" sz="2400" dirty="0">
                <a:solidFill>
                  <a:srgbClr val="000000"/>
                </a:solidFill>
              </a:rPr>
              <a:t>, buyers, sellers and financials</a:t>
            </a:r>
            <a:r>
              <a:rPr lang="en-US" sz="2400" dirty="0" smtClean="0">
                <a:solidFill>
                  <a:srgbClr val="000000"/>
                </a:solidFill>
              </a:rPr>
              <a:t>, the  </a:t>
            </a:r>
            <a:r>
              <a:rPr lang="en-US" sz="2400" dirty="0" smtClean="0">
                <a:solidFill>
                  <a:srgbClr val="FF6600"/>
                </a:solidFill>
              </a:rPr>
              <a:t>Marketplace </a:t>
            </a:r>
            <a:r>
              <a:rPr lang="en-US" sz="2400" dirty="0" smtClean="0">
                <a:solidFill>
                  <a:schemeClr val="tx1"/>
                </a:solidFill>
              </a:rPr>
              <a:t>is made simple and quick.</a:t>
            </a:r>
            <a:endParaRPr lang="en-US" sz="2400" dirty="0">
              <a:solidFill>
                <a:srgbClr val="FF6600"/>
              </a:solidFill>
            </a:endParaRPr>
          </a:p>
          <a:p>
            <a:pPr algn="just"/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1899518"/>
            <a:ext cx="6594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558ED5"/>
                </a:solidFill>
              </a:rPr>
              <a:t>Work</a:t>
            </a:r>
            <a:r>
              <a:rPr lang="en-US" sz="3200" dirty="0" smtClean="0"/>
              <a:t>-&gt;</a:t>
            </a:r>
            <a:r>
              <a:rPr lang="en-US" sz="3200" dirty="0" smtClean="0">
                <a:solidFill>
                  <a:srgbClr val="604A7B"/>
                </a:solidFill>
              </a:rPr>
              <a:t>Owner</a:t>
            </a:r>
            <a:r>
              <a:rPr lang="en-US" sz="3200" dirty="0" smtClean="0"/>
              <a:t>-&gt;</a:t>
            </a:r>
            <a:r>
              <a:rPr lang="en-US" sz="3200" dirty="0" smtClean="0">
                <a:solidFill>
                  <a:srgbClr val="008000"/>
                </a:solidFill>
              </a:rPr>
              <a:t>Rights</a:t>
            </a:r>
            <a:r>
              <a:rPr lang="en-US" sz="3200" dirty="0" smtClean="0"/>
              <a:t>-&gt;</a:t>
            </a:r>
            <a:r>
              <a:rPr lang="en-US" sz="3200" dirty="0" smtClean="0">
                <a:solidFill>
                  <a:srgbClr val="FF6600"/>
                </a:solidFill>
              </a:rPr>
              <a:t>Marketplace</a:t>
            </a:r>
          </a:p>
          <a:p>
            <a:pPr algn="ctr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33074"/>
      </p:ext>
    </p:extLst>
  </p:cSld>
  <p:clrMapOvr>
    <a:masterClrMapping/>
  </p:clrMapOvr>
  <p:transition xmlns:p14="http://schemas.microsoft.com/office/powerpoint/2010/main" spd="slow" advClick="0" advTm="1000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9493"/>
            <a:ext cx="7772400" cy="1470025"/>
          </a:xfrm>
        </p:spPr>
        <p:txBody>
          <a:bodyPr/>
          <a:lstStyle/>
          <a:p>
            <a:r>
              <a:rPr lang="en-US" dirty="0" err="1" smtClean="0"/>
              <a:t>DigiRAMP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677418"/>
            <a:ext cx="7467600" cy="3799582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>
                <a:solidFill>
                  <a:srgbClr val="000000"/>
                </a:solidFill>
              </a:rPr>
              <a:t>DigiRAMP</a:t>
            </a:r>
            <a:r>
              <a:rPr lang="en-US" dirty="0" smtClean="0">
                <a:solidFill>
                  <a:srgbClr val="000000"/>
                </a:solidFill>
              </a:rPr>
              <a:t> is a suite of powerful tools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o manage, distribute, promote and monetize customer and business relationships; with </a:t>
            </a:r>
            <a:r>
              <a:rPr lang="en-US" dirty="0" smtClean="0">
                <a:solidFill>
                  <a:srgbClr val="000000"/>
                </a:solidFill>
              </a:rPr>
              <a:t>© registration</a:t>
            </a:r>
            <a:r>
              <a:rPr lang="en-US" dirty="0" smtClean="0">
                <a:solidFill>
                  <a:srgbClr val="000000"/>
                </a:solidFill>
              </a:rPr>
              <a:t>, CRM and licensing support built into workflow.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You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control your </a:t>
            </a:r>
            <a:r>
              <a:rPr lang="en-US" b="1" dirty="0" smtClean="0">
                <a:solidFill>
                  <a:srgbClr val="008000"/>
                </a:solidFill>
              </a:rPr>
              <a:t>rights</a:t>
            </a:r>
            <a:r>
              <a:rPr lang="en-US" b="1" dirty="0" smtClean="0">
                <a:solidFill>
                  <a:srgbClr val="000000"/>
                </a:solidFill>
              </a:rPr>
              <a:t> and profit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3701" y="1600200"/>
            <a:ext cx="6594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558ED5"/>
                </a:solidFill>
              </a:rPr>
              <a:t>Work</a:t>
            </a:r>
            <a:r>
              <a:rPr lang="en-US" sz="3200" dirty="0" smtClean="0"/>
              <a:t>-&gt;</a:t>
            </a:r>
            <a:r>
              <a:rPr lang="en-US" sz="3200" dirty="0" smtClean="0">
                <a:solidFill>
                  <a:srgbClr val="604A7B"/>
                </a:solidFill>
              </a:rPr>
              <a:t>Owner</a:t>
            </a:r>
            <a:r>
              <a:rPr lang="en-US" sz="3200" dirty="0" smtClean="0"/>
              <a:t>-&gt;</a:t>
            </a:r>
            <a:r>
              <a:rPr lang="en-US" sz="3200" dirty="0" smtClean="0">
                <a:solidFill>
                  <a:srgbClr val="008000"/>
                </a:solidFill>
              </a:rPr>
              <a:t>Rights</a:t>
            </a:r>
            <a:r>
              <a:rPr lang="en-US" sz="3200" dirty="0" smtClean="0"/>
              <a:t>-&gt;</a:t>
            </a:r>
            <a:r>
              <a:rPr lang="en-US" sz="3200" dirty="0" smtClean="0">
                <a:solidFill>
                  <a:srgbClr val="FF6600"/>
                </a:solidFill>
              </a:rPr>
              <a:t>Marketplace</a:t>
            </a:r>
          </a:p>
          <a:p>
            <a:pPr algn="ctr"/>
            <a:r>
              <a:rPr lang="en-US" sz="3200" dirty="0" smtClean="0"/>
              <a:t>-&gt;Management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28360"/>
      </p:ext>
    </p:extLst>
  </p:cSld>
  <p:clrMapOvr>
    <a:masterClrMapping/>
  </p:clrMapOvr>
  <p:transition xmlns:p14="http://schemas.microsoft.com/office/powerpoint/2010/main" spd="slow" advClick="0" advTm="1000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DigiRAMP</a:t>
            </a:r>
            <a:r>
              <a:rPr lang="en-US" dirty="0" smtClean="0"/>
              <a:t>: HOW WE MAKE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DigiRAMP</a:t>
            </a:r>
            <a:r>
              <a:rPr lang="en-US" dirty="0" smtClean="0"/>
              <a:t> provides a single platform to the 3 key stakeholder groups most in need of a solution:</a:t>
            </a:r>
          </a:p>
          <a:p>
            <a:pPr lvl="1"/>
            <a:r>
              <a:rPr lang="en-US" dirty="0" smtClean="0"/>
              <a:t> Creative &amp; Professional Customers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Business Customers</a:t>
            </a:r>
          </a:p>
          <a:p>
            <a:pPr lvl="1"/>
            <a:r>
              <a:rPr lang="en-US" dirty="0" smtClean="0"/>
              <a:t> Enterprise Customers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DigiRAMP</a:t>
            </a:r>
            <a:r>
              <a:rPr lang="en-US" dirty="0" smtClean="0"/>
              <a:t> sells subscriptions and collects fees on every transaction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8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DigiRAMP</a:t>
            </a:r>
            <a:r>
              <a:rPr lang="en-US" dirty="0" smtClean="0"/>
              <a:t>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590800" cy="475615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Pro User </a:t>
            </a:r>
          </a:p>
          <a:p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Owners</a:t>
            </a:r>
            <a:r>
              <a:rPr lang="en-US" sz="1800" dirty="0" smtClean="0"/>
              <a:t>: </a:t>
            </a:r>
            <a:r>
              <a:rPr lang="en-US" sz="1800" dirty="0"/>
              <a:t>Organize/register </a:t>
            </a:r>
            <a:r>
              <a:rPr lang="en-US" sz="1800" dirty="0">
                <a:solidFill>
                  <a:srgbClr val="008000"/>
                </a:solidFill>
              </a:rPr>
              <a:t>rights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/>
              <a:t>in standard industry format</a:t>
            </a:r>
          </a:p>
          <a:p>
            <a:pPr lvl="1"/>
            <a:r>
              <a:rPr lang="en-US" sz="1800" dirty="0"/>
              <a:t>Affordable, easy entry/access to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>
                <a:solidFill>
                  <a:srgbClr val="FF6600"/>
                </a:solidFill>
              </a:rPr>
              <a:t>marketplace</a:t>
            </a:r>
          </a:p>
          <a:p>
            <a:pPr lvl="1"/>
            <a:r>
              <a:rPr lang="en-US" sz="1800" dirty="0"/>
              <a:t>Promote, market and connect to a global audience and customer </a:t>
            </a:r>
            <a:r>
              <a:rPr lang="en-US" sz="1800" dirty="0" smtClean="0"/>
              <a:t>base</a:t>
            </a:r>
          </a:p>
          <a:p>
            <a:pPr lvl="1"/>
            <a:r>
              <a:rPr lang="en-US" sz="1800" dirty="0" smtClean="0"/>
              <a:t>Distribute </a:t>
            </a:r>
            <a:r>
              <a:rPr lang="en-US" sz="1800" dirty="0"/>
              <a:t>content to all social media platforms: Facebook/Twitter/Google+, </a:t>
            </a:r>
            <a:r>
              <a:rPr lang="en-US" sz="1800" dirty="0" err="1"/>
              <a:t>Instagram</a:t>
            </a:r>
            <a:r>
              <a:rPr lang="en-US" sz="1800" dirty="0"/>
              <a:t>, </a:t>
            </a:r>
            <a:r>
              <a:rPr lang="en-US" sz="1800" dirty="0" err="1" smtClean="0"/>
              <a:t>LInkedIn</a:t>
            </a:r>
            <a:endParaRPr lang="en-US" sz="1800" dirty="0"/>
          </a:p>
          <a:p>
            <a:pPr lvl="1"/>
            <a:r>
              <a:rPr lang="en-US" sz="1800" dirty="0"/>
              <a:t>Licensing &amp; Distribution to commercial, and retail  channels (DSPs)</a:t>
            </a:r>
          </a:p>
          <a:p>
            <a:pPr lvl="1"/>
            <a:r>
              <a:rPr lang="en-US" sz="1800" dirty="0"/>
              <a:t>Music Supervisors/ Film &amp; TV / iTunes / Ads, Commercials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76600" y="1646237"/>
            <a:ext cx="2590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98825" y="1600200"/>
            <a:ext cx="2590800" cy="4756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Business</a:t>
            </a:r>
          </a:p>
          <a:p>
            <a:r>
              <a:rPr lang="en-US" sz="2200" dirty="0" smtClean="0"/>
              <a:t>Manage/Represent Catalogs</a:t>
            </a:r>
            <a:endParaRPr lang="en-US" sz="2200" dirty="0"/>
          </a:p>
          <a:p>
            <a:pPr lvl="1"/>
            <a:r>
              <a:rPr lang="en-US" sz="2200" dirty="0"/>
              <a:t>Affordable, easy entry/access to</a:t>
            </a:r>
            <a:r>
              <a:rPr lang="en-US" sz="2200" dirty="0">
                <a:solidFill>
                  <a:schemeClr val="accent3"/>
                </a:solidFill>
              </a:rPr>
              <a:t> </a:t>
            </a:r>
            <a:r>
              <a:rPr lang="en-US" sz="2200" dirty="0">
                <a:solidFill>
                  <a:srgbClr val="FF6600"/>
                </a:solidFill>
              </a:rPr>
              <a:t>marketplace </a:t>
            </a:r>
            <a:r>
              <a:rPr lang="en-US" sz="2200" dirty="0"/>
              <a:t>(B2B)</a:t>
            </a:r>
          </a:p>
          <a:p>
            <a:pPr lvl="1"/>
            <a:r>
              <a:rPr lang="en-US" sz="2200" dirty="0"/>
              <a:t>Promote, market and connect to a global industry and </a:t>
            </a:r>
            <a:r>
              <a:rPr lang="en-US" sz="2200" dirty="0" smtClean="0"/>
              <a:t>manage customer </a:t>
            </a:r>
            <a:r>
              <a:rPr lang="en-US" sz="2200" dirty="0"/>
              <a:t>base (CRM)</a:t>
            </a:r>
          </a:p>
          <a:p>
            <a:pPr lvl="1"/>
            <a:r>
              <a:rPr lang="en-US" sz="2200" dirty="0" smtClean="0"/>
              <a:t>Licensing &amp; Distribution </a:t>
            </a:r>
            <a:r>
              <a:rPr lang="en-US" sz="2200" dirty="0"/>
              <a:t>to commercial, and retail  channels (DSPs)</a:t>
            </a:r>
          </a:p>
          <a:p>
            <a:pPr lvl="1"/>
            <a:r>
              <a:rPr lang="en-US" sz="2200" dirty="0"/>
              <a:t>Music Supervisors/ Film &amp; TV / iTunes / Ads, Commercials/Brands</a:t>
            </a:r>
          </a:p>
          <a:p>
            <a:r>
              <a:rPr lang="en-US" sz="2200" dirty="0" smtClean="0"/>
              <a:t>Team Members co-manage </a:t>
            </a:r>
            <a:endParaRPr lang="en-US" sz="2200" dirty="0"/>
          </a:p>
          <a:p>
            <a:pPr lvl="1"/>
            <a:r>
              <a:rPr lang="en-US" sz="2200" dirty="0"/>
              <a:t>Unique search tools – advanced and simple to use</a:t>
            </a:r>
          </a:p>
          <a:p>
            <a:r>
              <a:rPr lang="en-US" sz="2200" dirty="0"/>
              <a:t>Easy clearance / registration of cue sheets</a:t>
            </a:r>
          </a:p>
          <a:p>
            <a:r>
              <a:rPr lang="en-US" sz="2200" dirty="0"/>
              <a:t>Digital asset transfer and download – Fast and flexible delivery system</a:t>
            </a:r>
          </a:p>
          <a:p>
            <a:r>
              <a:rPr lang="en-US" sz="2200" b="1" dirty="0"/>
              <a:t>Unique “Opportunity” Engine; share requests/manage submissions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48400" y="1646237"/>
            <a:ext cx="2590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21400" y="1600200"/>
            <a:ext cx="2590800" cy="4756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 smtClean="0"/>
              <a:t>Enterprise</a:t>
            </a:r>
          </a:p>
          <a:p>
            <a:r>
              <a:rPr lang="en-US" sz="2000" dirty="0"/>
              <a:t>Major Publishers</a:t>
            </a:r>
          </a:p>
          <a:p>
            <a:r>
              <a:rPr lang="en-US" sz="2000" dirty="0"/>
              <a:t>Major Labels</a:t>
            </a:r>
          </a:p>
          <a:p>
            <a:r>
              <a:rPr lang="en-US" sz="2000" dirty="0"/>
              <a:t>Major Broadcast Networks and Film Studios</a:t>
            </a:r>
          </a:p>
          <a:p>
            <a:pPr marL="0" indent="0">
              <a:buNone/>
            </a:pPr>
            <a:r>
              <a:rPr lang="en-US" sz="2000" dirty="0"/>
              <a:t>Value Proposition:</a:t>
            </a:r>
          </a:p>
          <a:p>
            <a:r>
              <a:rPr lang="en-US" sz="2000" dirty="0"/>
              <a:t>Self Managed, Enterprise level IT solution; internal storage &amp; security</a:t>
            </a:r>
          </a:p>
          <a:p>
            <a:r>
              <a:rPr lang="en-US" sz="2000" dirty="0"/>
              <a:t>Customized solutions development</a:t>
            </a:r>
          </a:p>
          <a:p>
            <a:r>
              <a:rPr lang="en-US" sz="2000" dirty="0"/>
              <a:t>Full maintenance support from </a:t>
            </a:r>
            <a:r>
              <a:rPr lang="en-US" sz="2000" dirty="0" err="1"/>
              <a:t>Digiramp</a:t>
            </a:r>
            <a:endParaRPr lang="en-US" sz="2000" dirty="0"/>
          </a:p>
          <a:p>
            <a:r>
              <a:rPr lang="en-US" sz="2000" dirty="0"/>
              <a:t>Scalability across multiple </a:t>
            </a:r>
            <a:r>
              <a:rPr lang="en-US" sz="2000" dirty="0" smtClean="0"/>
              <a:t>divisions/Permissions based</a:t>
            </a:r>
            <a:endParaRPr lang="en-US" sz="2000" dirty="0"/>
          </a:p>
          <a:p>
            <a:r>
              <a:rPr lang="en-US" sz="2000" dirty="0"/>
              <a:t>All </a:t>
            </a:r>
            <a:r>
              <a:rPr lang="en-US" sz="2000" dirty="0" err="1"/>
              <a:t>DigiRAMP</a:t>
            </a:r>
            <a:r>
              <a:rPr lang="en-US" sz="2000" dirty="0"/>
              <a:t>  features including full access to Industry databases </a:t>
            </a:r>
          </a:p>
          <a:p>
            <a:r>
              <a:rPr lang="en-US" sz="2000" dirty="0"/>
              <a:t>Customer Behavior / Big Data Analytics &amp; reporting platform:</a:t>
            </a:r>
          </a:p>
          <a:p>
            <a:pPr lvl="1"/>
            <a:r>
              <a:rPr lang="en-US" sz="1900" dirty="0"/>
              <a:t>Sales reports, trending content intelligence, metadata analytics, customer behavior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79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Relationships Relationships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438400" cy="4525963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20th Century Fox</a:t>
            </a:r>
          </a:p>
          <a:p>
            <a:r>
              <a:rPr lang="en-US" dirty="0"/>
              <a:t>A&amp;M Records</a:t>
            </a:r>
          </a:p>
          <a:p>
            <a:r>
              <a:rPr lang="en-US" dirty="0"/>
              <a:t>Aaron Spelling Productions</a:t>
            </a:r>
          </a:p>
          <a:p>
            <a:r>
              <a:rPr lang="en-US" dirty="0"/>
              <a:t>ABC</a:t>
            </a:r>
          </a:p>
          <a:p>
            <a:r>
              <a:rPr lang="en-US" dirty="0" err="1"/>
              <a:t>Ammirati-Puris-Lintas</a:t>
            </a:r>
            <a:endParaRPr lang="en-US" dirty="0"/>
          </a:p>
          <a:p>
            <a:r>
              <a:rPr lang="en-US" dirty="0"/>
              <a:t>Apple</a:t>
            </a:r>
          </a:p>
          <a:p>
            <a:r>
              <a:rPr lang="en-US" dirty="0"/>
              <a:t>Arista Records</a:t>
            </a:r>
          </a:p>
          <a:p>
            <a:r>
              <a:rPr lang="en-US" dirty="0"/>
              <a:t>Atlantic Records</a:t>
            </a:r>
          </a:p>
          <a:p>
            <a:r>
              <a:rPr lang="en-US" dirty="0"/>
              <a:t>BBC</a:t>
            </a:r>
          </a:p>
          <a:p>
            <a:r>
              <a:rPr lang="en-US" dirty="0"/>
              <a:t>BMI</a:t>
            </a:r>
          </a:p>
          <a:p>
            <a:r>
              <a:rPr lang="en-US" dirty="0"/>
              <a:t>Buena Vista Television</a:t>
            </a:r>
          </a:p>
          <a:p>
            <a:r>
              <a:rPr lang="en-US" dirty="0"/>
              <a:t>Buena Vista/Disney</a:t>
            </a:r>
          </a:p>
          <a:p>
            <a:r>
              <a:rPr lang="en-US" dirty="0" err="1"/>
              <a:t>Catchlight</a:t>
            </a:r>
            <a:r>
              <a:rPr lang="en-US" dirty="0"/>
              <a:t> Films</a:t>
            </a:r>
          </a:p>
          <a:p>
            <a:r>
              <a:rPr lang="en-US" dirty="0"/>
              <a:t>CBS</a:t>
            </a:r>
          </a:p>
          <a:p>
            <a:r>
              <a:rPr lang="en-US" dirty="0"/>
              <a:t>Cinemax</a:t>
            </a:r>
          </a:p>
          <a:p>
            <a:r>
              <a:rPr lang="en-US" dirty="0"/>
              <a:t>CNBC</a:t>
            </a:r>
          </a:p>
          <a:p>
            <a:r>
              <a:rPr lang="en-US" dirty="0"/>
              <a:t>Columbia Pictures</a:t>
            </a:r>
          </a:p>
          <a:p>
            <a:r>
              <a:rPr lang="en-US" dirty="0"/>
              <a:t>Columbia </a:t>
            </a:r>
            <a:r>
              <a:rPr lang="en-US" dirty="0" smtClean="0"/>
              <a:t>Records</a:t>
            </a:r>
          </a:p>
          <a:p>
            <a:r>
              <a:rPr lang="en-US" dirty="0" err="1" smtClean="0"/>
              <a:t>Comcat</a:t>
            </a:r>
            <a:endParaRPr lang="en-US" dirty="0"/>
          </a:p>
          <a:p>
            <a:r>
              <a:rPr lang="en-US" dirty="0"/>
              <a:t>Compaq</a:t>
            </a:r>
          </a:p>
          <a:p>
            <a:r>
              <a:rPr lang="en-US" dirty="0"/>
              <a:t>Critique/BMG Records</a:t>
            </a:r>
          </a:p>
          <a:p>
            <a:r>
              <a:rPr lang="en-US" dirty="0"/>
              <a:t>Dreamer's Moon Music (BMI)</a:t>
            </a:r>
          </a:p>
          <a:p>
            <a:r>
              <a:rPr lang="en-US" dirty="0" err="1"/>
              <a:t>Dreamworks</a:t>
            </a:r>
            <a:endParaRPr lang="en-US" dirty="0"/>
          </a:p>
          <a:p>
            <a:r>
              <a:rPr lang="en-US" dirty="0"/>
              <a:t>Dress Circle Records</a:t>
            </a:r>
          </a:p>
          <a:p>
            <a:r>
              <a:rPr lang="en-US" dirty="0"/>
              <a:t>E! </a:t>
            </a:r>
            <a:r>
              <a:rPr lang="en-US" dirty="0" smtClean="0"/>
              <a:t>Television</a:t>
            </a:r>
          </a:p>
          <a:p>
            <a:r>
              <a:rPr lang="en-US" dirty="0" smtClean="0"/>
              <a:t>Epic</a:t>
            </a:r>
          </a:p>
          <a:p>
            <a:r>
              <a:rPr lang="en-US" dirty="0"/>
              <a:t>Epic Records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00400" y="1600200"/>
            <a:ext cx="2438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Epix</a:t>
            </a:r>
            <a:endParaRPr lang="en-US" dirty="0" smtClean="0"/>
          </a:p>
          <a:p>
            <a:r>
              <a:rPr lang="en-US" dirty="0" smtClean="0"/>
              <a:t>Fox </a:t>
            </a:r>
            <a:r>
              <a:rPr lang="en-US" dirty="0"/>
              <a:t>TV</a:t>
            </a:r>
          </a:p>
          <a:p>
            <a:r>
              <a:rPr lang="en-US" dirty="0" smtClean="0"/>
              <a:t>HBO</a:t>
            </a:r>
          </a:p>
          <a:p>
            <a:r>
              <a:rPr lang="en-US" dirty="0" smtClean="0"/>
              <a:t>Lifetime </a:t>
            </a:r>
            <a:r>
              <a:rPr lang="en-US" dirty="0"/>
              <a:t>Television</a:t>
            </a:r>
          </a:p>
          <a:p>
            <a:r>
              <a:rPr lang="en-US" dirty="0" smtClean="0"/>
              <a:t>MCA </a:t>
            </a:r>
            <a:r>
              <a:rPr lang="en-US" dirty="0"/>
              <a:t>Music</a:t>
            </a:r>
          </a:p>
          <a:p>
            <a:r>
              <a:rPr lang="en-US" dirty="0" smtClean="0"/>
              <a:t>MCA </a:t>
            </a:r>
            <a:r>
              <a:rPr lang="en-US" dirty="0"/>
              <a:t>Records</a:t>
            </a:r>
          </a:p>
          <a:p>
            <a:r>
              <a:rPr lang="en-US" dirty="0" smtClean="0"/>
              <a:t>Mercury </a:t>
            </a:r>
            <a:r>
              <a:rPr lang="en-US" dirty="0"/>
              <a:t>Records</a:t>
            </a:r>
          </a:p>
          <a:p>
            <a:r>
              <a:rPr lang="en-US" dirty="0"/>
              <a:t>MGA/UA</a:t>
            </a:r>
          </a:p>
          <a:p>
            <a:r>
              <a:rPr lang="en-US" dirty="0"/>
              <a:t>MGM</a:t>
            </a:r>
          </a:p>
          <a:p>
            <a:r>
              <a:rPr lang="en-US" dirty="0"/>
              <a:t>Microsoft</a:t>
            </a:r>
          </a:p>
          <a:p>
            <a:r>
              <a:rPr lang="en-US" dirty="0"/>
              <a:t>Mirage</a:t>
            </a:r>
          </a:p>
          <a:p>
            <a:r>
              <a:rPr lang="en-US" dirty="0"/>
              <a:t>Modern Records</a:t>
            </a:r>
          </a:p>
          <a:p>
            <a:r>
              <a:rPr lang="en-US" dirty="0"/>
              <a:t>Motown Records</a:t>
            </a:r>
          </a:p>
          <a:p>
            <a:r>
              <a:rPr lang="en-US" dirty="0"/>
              <a:t>MTV</a:t>
            </a:r>
          </a:p>
          <a:p>
            <a:r>
              <a:rPr lang="en-US" dirty="0"/>
              <a:t>National Lampoon</a:t>
            </a:r>
          </a:p>
          <a:p>
            <a:r>
              <a:rPr lang="en-US" dirty="0"/>
              <a:t>NBC</a:t>
            </a:r>
          </a:p>
          <a:p>
            <a:r>
              <a:rPr lang="en-US" dirty="0"/>
              <a:t>Nonpareil </a:t>
            </a:r>
            <a:r>
              <a:rPr lang="en-US" dirty="0" smtClean="0"/>
              <a:t>Records</a:t>
            </a:r>
          </a:p>
          <a:p>
            <a:r>
              <a:rPr lang="en-US" dirty="0" smtClean="0"/>
              <a:t>Oxygen Networks</a:t>
            </a:r>
            <a:endParaRPr lang="en-US" dirty="0"/>
          </a:p>
          <a:p>
            <a:r>
              <a:rPr lang="en-US" dirty="0"/>
              <a:t>Paramount Television</a:t>
            </a:r>
          </a:p>
          <a:p>
            <a:r>
              <a:rPr lang="en-US" dirty="0"/>
              <a:t>PBS</a:t>
            </a:r>
          </a:p>
          <a:p>
            <a:r>
              <a:rPr lang="en-US" dirty="0"/>
              <a:t>Planet/RCA Records</a:t>
            </a:r>
          </a:p>
          <a:p>
            <a:r>
              <a:rPr lang="en-US" dirty="0"/>
              <a:t>Playboy Records</a:t>
            </a:r>
          </a:p>
          <a:p>
            <a:r>
              <a:rPr lang="en-US" dirty="0"/>
              <a:t>Reprise Records</a:t>
            </a:r>
          </a:p>
          <a:p>
            <a:r>
              <a:rPr lang="en-US" dirty="0"/>
              <a:t>Riverside Entertainment</a:t>
            </a:r>
          </a:p>
          <a:p>
            <a:r>
              <a:rPr lang="en-US" dirty="0" err="1"/>
              <a:t>Rondor</a:t>
            </a:r>
            <a:r>
              <a:rPr lang="en-US" dirty="0"/>
              <a:t> Music (BMI)</a:t>
            </a:r>
          </a:p>
          <a:p>
            <a:r>
              <a:rPr lang="en-US" dirty="0"/>
              <a:t>Showtime</a:t>
            </a:r>
          </a:p>
          <a:p>
            <a:r>
              <a:rPr lang="en-US" dirty="0" smtClean="0"/>
              <a:t>SIGGRAPH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19800" y="1600200"/>
            <a:ext cx="2438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Sizzling Blue Music	Skylines Productions</a:t>
            </a:r>
          </a:p>
          <a:p>
            <a:r>
              <a:rPr lang="en-US" dirty="0"/>
              <a:t>Sony ATV Music</a:t>
            </a:r>
          </a:p>
          <a:p>
            <a:r>
              <a:rPr lang="en-US" dirty="0"/>
              <a:t>Sony Music</a:t>
            </a:r>
          </a:p>
          <a:p>
            <a:r>
              <a:rPr lang="en-US" dirty="0" smtClean="0"/>
              <a:t>Sony </a:t>
            </a:r>
            <a:r>
              <a:rPr lang="en-US" dirty="0"/>
              <a:t>Pictures</a:t>
            </a:r>
          </a:p>
          <a:p>
            <a:r>
              <a:rPr lang="en-US" dirty="0"/>
              <a:t>Spirit</a:t>
            </a:r>
          </a:p>
          <a:p>
            <a:r>
              <a:rPr lang="en-US" dirty="0"/>
              <a:t>The Playboy Channel</a:t>
            </a:r>
          </a:p>
          <a:p>
            <a:r>
              <a:rPr lang="en-US" dirty="0" err="1"/>
              <a:t>ThinkFilm</a:t>
            </a:r>
            <a:endParaRPr lang="en-US" dirty="0"/>
          </a:p>
          <a:p>
            <a:r>
              <a:rPr lang="en-US" dirty="0"/>
              <a:t>TNT</a:t>
            </a:r>
          </a:p>
          <a:p>
            <a:r>
              <a:rPr lang="en-US" dirty="0"/>
              <a:t>Toshiba</a:t>
            </a:r>
          </a:p>
          <a:p>
            <a:r>
              <a:rPr lang="en-US" dirty="0"/>
              <a:t>Touchtone Pictures</a:t>
            </a:r>
          </a:p>
          <a:p>
            <a:r>
              <a:rPr lang="en-US" dirty="0"/>
              <a:t>TriStar Television</a:t>
            </a:r>
          </a:p>
          <a:p>
            <a:r>
              <a:rPr lang="en-US" dirty="0" err="1"/>
              <a:t>Tunedge</a:t>
            </a:r>
            <a:endParaRPr lang="en-US" dirty="0"/>
          </a:p>
          <a:p>
            <a:r>
              <a:rPr lang="en-US" dirty="0" err="1"/>
              <a:t>Tunedge</a:t>
            </a:r>
            <a:r>
              <a:rPr lang="en-US" dirty="0"/>
              <a:t> Music</a:t>
            </a:r>
          </a:p>
          <a:p>
            <a:r>
              <a:rPr lang="en-US" dirty="0"/>
              <a:t>UK Channel 4</a:t>
            </a:r>
          </a:p>
          <a:p>
            <a:r>
              <a:rPr lang="en-US" dirty="0"/>
              <a:t>Universal Pictures</a:t>
            </a:r>
          </a:p>
          <a:p>
            <a:r>
              <a:rPr lang="en-US" dirty="0"/>
              <a:t>UPN</a:t>
            </a:r>
          </a:p>
          <a:p>
            <a:r>
              <a:rPr lang="en-US" dirty="0"/>
              <a:t>VH1</a:t>
            </a:r>
          </a:p>
          <a:p>
            <a:r>
              <a:rPr lang="en-US" dirty="0"/>
              <a:t>Viacom</a:t>
            </a:r>
          </a:p>
          <a:p>
            <a:r>
              <a:rPr lang="en-US" dirty="0"/>
              <a:t>Virgin Records</a:t>
            </a:r>
          </a:p>
          <a:p>
            <a:r>
              <a:rPr lang="en-US" dirty="0"/>
              <a:t>Warner Bros. Records</a:t>
            </a:r>
          </a:p>
          <a:p>
            <a:r>
              <a:rPr lang="en-US" dirty="0"/>
              <a:t>Warner Brothers</a:t>
            </a:r>
          </a:p>
          <a:p>
            <a:r>
              <a:rPr lang="en-US" dirty="0"/>
              <a:t>Warner-</a:t>
            </a:r>
            <a:r>
              <a:rPr lang="en-US" dirty="0" smtClean="0"/>
              <a:t>Chappell (US)</a:t>
            </a:r>
            <a:endParaRPr lang="en-US" dirty="0"/>
          </a:p>
          <a:p>
            <a:r>
              <a:rPr lang="en-US" dirty="0"/>
              <a:t>Warner-Chappell </a:t>
            </a:r>
            <a:r>
              <a:rPr lang="en-US" dirty="0" smtClean="0"/>
              <a:t>Intl.</a:t>
            </a:r>
            <a:endParaRPr lang="en-US" dirty="0"/>
          </a:p>
          <a:p>
            <a:r>
              <a:rPr lang="en-US" dirty="0"/>
              <a:t>Warner Tamerlane Music</a:t>
            </a:r>
          </a:p>
          <a:p>
            <a:r>
              <a:rPr lang="en-US" dirty="0" err="1"/>
              <a:t>Webo</a:t>
            </a:r>
            <a:r>
              <a:rPr lang="en-US" dirty="0"/>
              <a:t> Girl Music</a:t>
            </a:r>
          </a:p>
          <a:p>
            <a:r>
              <a:rPr lang="en-US" dirty="0" err="1"/>
              <a:t>Zomba</a:t>
            </a:r>
            <a:r>
              <a:rPr lang="en-US" dirty="0"/>
              <a:t> Songs Inc.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78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Financials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14872"/>
              </p:ext>
            </p:extLst>
          </p:nvPr>
        </p:nvGraphicFramePr>
        <p:xfrm>
          <a:off x="76848" y="1524000"/>
          <a:ext cx="9067152" cy="4832349"/>
        </p:xfrm>
        <a:graphic>
          <a:graphicData uri="http://schemas.openxmlformats.org/drawingml/2006/table">
            <a:tbl>
              <a:tblPr/>
              <a:tblGrid>
                <a:gridCol w="1084116"/>
                <a:gridCol w="1084116"/>
                <a:gridCol w="1084116"/>
                <a:gridCol w="1222095"/>
                <a:gridCol w="1084116"/>
                <a:gridCol w="1143249"/>
                <a:gridCol w="1162960"/>
                <a:gridCol w="1202384"/>
              </a:tblGrid>
              <a:tr h="325988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900" b="1" i="0" u="none" strike="noStrike">
                          <a:effectLst/>
                          <a:latin typeface="Times New Roman"/>
                        </a:rPr>
                        <a:t> DigiRamp Financial Summary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64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600" b="0" i="1" u="none" strike="noStrike">
                          <a:effectLst/>
                          <a:latin typeface="Times New Roman"/>
                        </a:rPr>
                        <a:t> ($'s in Thousands)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112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0337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1" u="none" strike="noStrike">
                          <a:effectLst/>
                          <a:latin typeface="Book Antiqua"/>
                        </a:rPr>
                        <a:t>Projected FYE December 31, (a)</a:t>
                      </a:r>
                      <a:endParaRPr lang="en-US" sz="1300" b="0" i="0" u="none" strike="noStrike">
                        <a:effectLst/>
                        <a:latin typeface="Book Antiqua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1" u="none" strike="noStrike">
                        <a:effectLst/>
                        <a:latin typeface="Book Antiqua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1" u="none" strike="noStrike">
                        <a:effectLst/>
                        <a:latin typeface="Book Antiqua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1" u="none" strike="noStrike">
                        <a:effectLst/>
                        <a:latin typeface="Book Antiqua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1" u="none" strike="noStrike">
                        <a:effectLst/>
                        <a:latin typeface="Book Antiqua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288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D4"/>
                          </a:solidFill>
                          <a:effectLst/>
                          <a:latin typeface="Book Antiqua"/>
                        </a:rPr>
                        <a:t>2015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effectLst/>
                          <a:latin typeface="Book Antiqua"/>
                        </a:rPr>
                        <a:t>2016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effectLst/>
                          <a:latin typeface="Book Antiqua"/>
                        </a:rPr>
                        <a:t>2017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effectLst/>
                          <a:latin typeface="Book Antiqua"/>
                        </a:rPr>
                        <a:t>2018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effectLst/>
                          <a:latin typeface="Book Antiqua"/>
                        </a:rPr>
                        <a:t>2019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112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28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effectLst/>
                          <a:latin typeface="Book Antiqua"/>
                        </a:rPr>
                        <a:t>Subscribers (Free)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1,000,000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2,000,000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4,000,000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8,000,000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10,000,000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28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effectLst/>
                          <a:latin typeface="Book Antiqua"/>
                        </a:rPr>
                        <a:t>Paid Subscribers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8,750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25,000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50,000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75,000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100,000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28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effectLst/>
                          <a:latin typeface="Book Antiqua"/>
                        </a:rPr>
                        <a:t>Visitors per Month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4,375,000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8,750,000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17,500,000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35,000,000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43,750,000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112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112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Revenues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$1,023.5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$3,225.0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$6,553.8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$10,282.5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$13,251.3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112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112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SG&amp;A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2,925.1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4,463.9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5,228.9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6,122.9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7,004.9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112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112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EBITDA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$(1,901.6)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$(1,238.9)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$1,324.9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$4,159.6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$6,246.4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112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300" b="0" i="1" u="none" strike="noStrike">
                          <a:effectLst/>
                          <a:latin typeface="Times New Roman"/>
                        </a:rPr>
                        <a:t>     EBITDA Margin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1" u="none" strike="noStrike">
                          <a:effectLst/>
                          <a:latin typeface="Times New Roman"/>
                        </a:rPr>
                        <a:t>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1" u="none" strike="noStrike">
                          <a:effectLst/>
                          <a:latin typeface="Times New Roman"/>
                        </a:rPr>
                        <a:t>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1" u="none" strike="noStrike">
                          <a:effectLst/>
                          <a:latin typeface="Times New Roman"/>
                        </a:rPr>
                        <a:t>20.2%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1" u="none" strike="noStrike">
                          <a:effectLst/>
                          <a:latin typeface="Times New Roman"/>
                        </a:rPr>
                        <a:t>40.5%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1" u="none" strike="noStrike">
                          <a:effectLst/>
                          <a:latin typeface="Times New Roman"/>
                        </a:rPr>
                        <a:t>47.1%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112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112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Cash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$2,567.9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$770.6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$1,118.1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effectLst/>
                          <a:latin typeface="Times New Roman"/>
                        </a:rPr>
                        <a:t> $3,311.5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effectLst/>
                          <a:latin typeface="Times New Roman"/>
                        </a:rPr>
                        <a:t> $6,894.7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2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Peter Rafelson  - CEO </a:t>
            </a:r>
            <a:r>
              <a:rPr lang="en-US" sz="1700" dirty="0" smtClean="0"/>
              <a:t>(Los </a:t>
            </a:r>
            <a:r>
              <a:rPr lang="en-US" sz="1700" dirty="0" smtClean="0"/>
              <a:t>Angeles)</a:t>
            </a:r>
          </a:p>
          <a:p>
            <a:pPr marL="400050" lvl="1" indent="0">
              <a:buNone/>
            </a:pPr>
            <a:r>
              <a:rPr lang="en-US" sz="1700" dirty="0" smtClean="0"/>
              <a:t>• Thirty years of industry experience (A&amp;R/Producer at EMI, Warner Bros, RMC) with over 300M record sales</a:t>
            </a:r>
          </a:p>
          <a:p>
            <a:pPr marL="400050" lvl="1" indent="0">
              <a:buNone/>
            </a:pPr>
            <a:r>
              <a:rPr lang="en-US" sz="1700" dirty="0" smtClean="0"/>
              <a:t>• Founder/CEO - managed independent labels, publishing and licensing companies</a:t>
            </a:r>
          </a:p>
          <a:p>
            <a:pPr marL="400050" lvl="1" indent="0">
              <a:buNone/>
            </a:pPr>
            <a:r>
              <a:rPr lang="en-US" sz="1700" dirty="0" smtClean="0"/>
              <a:t>• </a:t>
            </a:r>
            <a:r>
              <a:rPr lang="en-US" sz="1700" dirty="0"/>
              <a:t>L</a:t>
            </a:r>
            <a:r>
              <a:rPr lang="en-US" sz="1700" dirty="0" smtClean="0"/>
              <a:t>eading expert in cloud computing, design, software development and international consulting to software </a:t>
            </a:r>
            <a:r>
              <a:rPr lang="en-US" sz="1700" dirty="0"/>
              <a:t>companies (</a:t>
            </a:r>
            <a:r>
              <a:rPr lang="en-US" sz="1700" dirty="0" err="1" smtClean="0"/>
              <a:t>MicroSoft</a:t>
            </a:r>
            <a:r>
              <a:rPr lang="en-US" sz="1700" dirty="0" smtClean="0"/>
              <a:t>, Apple, Toshiba, Compaq)</a:t>
            </a:r>
          </a:p>
          <a:p>
            <a:pPr marL="0" indent="0">
              <a:buNone/>
            </a:pPr>
            <a:r>
              <a:rPr lang="en-US" sz="2400" dirty="0" smtClean="0"/>
              <a:t>Max </a:t>
            </a:r>
            <a:r>
              <a:rPr lang="en-US" sz="2400" dirty="0" err="1" smtClean="0"/>
              <a:t>Grunlond</a:t>
            </a:r>
            <a:r>
              <a:rPr lang="en-US" sz="2400" dirty="0" smtClean="0"/>
              <a:t>   - </a:t>
            </a:r>
            <a:r>
              <a:rPr lang="en-US" sz="2400" dirty="0"/>
              <a:t>CTO </a:t>
            </a:r>
            <a:r>
              <a:rPr lang="en-US" sz="1700" dirty="0" smtClean="0"/>
              <a:t>(Denmark</a:t>
            </a:r>
            <a:r>
              <a:rPr lang="en-US" sz="1700" dirty="0" smtClean="0"/>
              <a:t>)</a:t>
            </a: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	• Masters in computer </a:t>
            </a:r>
            <a:r>
              <a:rPr lang="en-US" sz="1700" dirty="0"/>
              <a:t>music -  Esbjerg </a:t>
            </a:r>
            <a:r>
              <a:rPr lang="en-US" sz="1700" dirty="0" smtClean="0"/>
              <a:t>Music Academy </a:t>
            </a:r>
          </a:p>
          <a:p>
            <a:pPr marL="0" indent="0">
              <a:buNone/>
            </a:pPr>
            <a:r>
              <a:rPr lang="en-US" sz="1700" dirty="0" smtClean="0"/>
              <a:t>	• Twenty </a:t>
            </a:r>
            <a:r>
              <a:rPr lang="en-US" sz="1700" dirty="0"/>
              <a:t>five years of experience </a:t>
            </a:r>
            <a:r>
              <a:rPr lang="en-US" sz="1700" dirty="0" smtClean="0"/>
              <a:t>software </a:t>
            </a:r>
            <a:r>
              <a:rPr lang="en-US" sz="1700" dirty="0"/>
              <a:t>development </a:t>
            </a:r>
            <a:r>
              <a:rPr lang="en-US" sz="1700" dirty="0" smtClean="0"/>
              <a:t>(Lego, </a:t>
            </a:r>
            <a:r>
              <a:rPr lang="en-US" sz="1700" dirty="0" err="1" smtClean="0"/>
              <a:t>Koblo</a:t>
            </a:r>
            <a:r>
              <a:rPr lang="en-US" sz="1700" dirty="0" smtClean="0"/>
              <a:t>, Avid, </a:t>
            </a:r>
            <a:r>
              <a:rPr lang="en-US" sz="1700" dirty="0" smtClean="0"/>
              <a:t>Apple</a:t>
            </a:r>
            <a:r>
              <a:rPr lang="en-US" sz="1700" dirty="0" smtClean="0"/>
              <a:t>) </a:t>
            </a: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	• Specialist </a:t>
            </a:r>
            <a:r>
              <a:rPr lang="en-US" sz="1700" dirty="0"/>
              <a:t>in enterprise </a:t>
            </a:r>
            <a:r>
              <a:rPr lang="en-US" sz="1700" dirty="0" smtClean="0"/>
              <a:t>system architecture </a:t>
            </a:r>
            <a:r>
              <a:rPr lang="en-US" sz="1700" dirty="0"/>
              <a:t>and optimization</a:t>
            </a:r>
          </a:p>
          <a:p>
            <a:pPr marL="0" indent="0">
              <a:buNone/>
            </a:pPr>
            <a:r>
              <a:rPr lang="en-US" sz="1700" dirty="0" smtClean="0"/>
              <a:t>	• Leader of </a:t>
            </a:r>
            <a:r>
              <a:rPr lang="en-US" sz="1700" dirty="0"/>
              <a:t>highly effective development </a:t>
            </a:r>
            <a:r>
              <a:rPr lang="en-US" sz="1700" dirty="0" smtClean="0"/>
              <a:t>teams</a:t>
            </a:r>
          </a:p>
          <a:p>
            <a:pPr marL="0" indent="0">
              <a:buNone/>
            </a:pPr>
            <a:r>
              <a:rPr lang="en-US" sz="2400" dirty="0" smtClean="0"/>
              <a:t>Thomas </a:t>
            </a:r>
            <a:r>
              <a:rPr lang="en-US" sz="2400" dirty="0" err="1" smtClean="0"/>
              <a:t>Girardi</a:t>
            </a:r>
            <a:r>
              <a:rPr lang="en-US" sz="2400" dirty="0" smtClean="0"/>
              <a:t>, Esq.  </a:t>
            </a:r>
            <a:r>
              <a:rPr lang="en-US" sz="1800" dirty="0"/>
              <a:t>- </a:t>
            </a:r>
            <a:r>
              <a:rPr lang="en-US" sz="1800" dirty="0" smtClean="0"/>
              <a:t>Legal Counsel </a:t>
            </a:r>
            <a:r>
              <a:rPr lang="en-US" sz="1400" dirty="0" smtClean="0"/>
              <a:t>(Los Angeles)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700" dirty="0"/>
              <a:t>• </a:t>
            </a:r>
            <a:r>
              <a:rPr lang="en-US" sz="1700" dirty="0" smtClean="0"/>
              <a:t>Founding Partner of </a:t>
            </a:r>
            <a:r>
              <a:rPr lang="en-US" sz="1700" dirty="0" err="1" smtClean="0"/>
              <a:t>Girardi</a:t>
            </a:r>
            <a:r>
              <a:rPr lang="en-US" sz="1700" dirty="0" smtClean="0"/>
              <a:t> Keys  - Nation’s top Litigation Firm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• Know as a “Super Lawyer” and Inner Circle of Advocates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• </a:t>
            </a:r>
            <a:r>
              <a:rPr lang="en-US" sz="1800" dirty="0" smtClean="0"/>
              <a:t>recovered over $4 </a:t>
            </a:r>
            <a:r>
              <a:rPr lang="en-US" sz="1800" dirty="0"/>
              <a:t>B</a:t>
            </a:r>
            <a:r>
              <a:rPr lang="en-US" sz="1800" dirty="0" smtClean="0"/>
              <a:t>illion </a:t>
            </a:r>
            <a:r>
              <a:rPr lang="en-US" sz="1800" dirty="0"/>
              <a:t>against the largest, most powerful companies in the world, </a:t>
            </a:r>
            <a:r>
              <a:rPr lang="en-US" sz="1800" dirty="0" smtClean="0"/>
              <a:t>		including Warner Bros. </a:t>
            </a:r>
            <a:r>
              <a:rPr lang="en-US" sz="1800" dirty="0" err="1" smtClean="0"/>
              <a:t>Exxon,Pacific</a:t>
            </a:r>
            <a:r>
              <a:rPr lang="en-US" sz="1800" dirty="0" smtClean="0"/>
              <a:t> </a:t>
            </a:r>
            <a:r>
              <a:rPr lang="en-US" sz="1800" dirty="0"/>
              <a:t>Gas &amp; Electric, El Paso Gas, Sempra </a:t>
            </a:r>
            <a:r>
              <a:rPr lang="en-US" sz="1800" dirty="0" smtClean="0"/>
              <a:t>Energy</a:t>
            </a:r>
            <a:endParaRPr lang="en-US" sz="17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7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374111" cy="1583829"/>
          </a:xfrm>
        </p:spPr>
        <p:txBody>
          <a:bodyPr/>
          <a:lstStyle/>
          <a:p>
            <a:r>
              <a:rPr lang="en-US" dirty="0" smtClean="0"/>
              <a:t>Intellectual Property • Big Business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1524" y="2193429"/>
            <a:ext cx="650707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Forecast: the music industry revenue worldwide from 2013 to 2018. According to PwC, the revenue will grow from 47.4 billion U.S. dollars in 2013 to just over 50 billion in 2018.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International </a:t>
            </a:r>
            <a:r>
              <a:rPr lang="en-US" sz="2000" dirty="0"/>
              <a:t>license and royalty payments and receipts for </a:t>
            </a:r>
            <a:r>
              <a:rPr lang="en-US" sz="2000" dirty="0" smtClean="0"/>
              <a:t>media and music content</a:t>
            </a:r>
            <a:r>
              <a:rPr lang="en-US" sz="2000" dirty="0" smtClean="0"/>
              <a:t> </a:t>
            </a:r>
            <a:r>
              <a:rPr lang="en-US" sz="2000" dirty="0"/>
              <a:t>are increasing  by an average annual rate of 10.6%</a:t>
            </a:r>
          </a:p>
          <a:p>
            <a:pPr algn="just"/>
            <a:r>
              <a:rPr lang="en-US" sz="2400" dirty="0"/>
              <a:t>	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-Source: OECD, Technology Balance of Payments Database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8462" y="4784229"/>
            <a:ext cx="65070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/>
              <a:t>DigiRAMP</a:t>
            </a:r>
            <a:r>
              <a:rPr lang="en-US" sz="2000" dirty="0" smtClean="0"/>
              <a:t> will capture B2B (industry) customers and rapidly develop its enterprise business capitalizing on astronomical growth in this </a:t>
            </a:r>
            <a:r>
              <a:rPr lang="en-US" sz="2000" dirty="0" smtClean="0"/>
              <a:t>marketplace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400" dirty="0"/>
              <a:t>	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10102"/>
      </p:ext>
    </p:extLst>
  </p:cSld>
  <p:clrMapOvr>
    <a:masterClrMapping/>
  </p:clrMapOvr>
  <p:transition xmlns:p14="http://schemas.microsoft.com/office/powerpoint/2010/main" spd="slow" advClick="0" advTm="200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Growth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371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Statistic provides a forecast of the music industry revenue worldwide from 2013 to 2018. Total revenue will grow from 47.4 billion U.S. dollars in 2013 to just over 50 billion in 2018. </a:t>
            </a:r>
            <a:r>
              <a:rPr lang="en-US" sz="1600" dirty="0" smtClean="0"/>
              <a:t>- PwC</a:t>
            </a:r>
            <a:endParaRPr lang="en-US" sz="1600" dirty="0"/>
          </a:p>
        </p:txBody>
      </p:sp>
      <p:pic>
        <p:nvPicPr>
          <p:cNvPr id="11" name="Picture 10" descr="Music Industry Sales 2013-2018 clea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16650"/>
            <a:ext cx="7696200" cy="43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5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5438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Intellectual Property?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8900" y="1828800"/>
            <a:ext cx="6413500" cy="1600200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i</a:t>
            </a:r>
            <a:r>
              <a:rPr lang="en-US" sz="2400" i="1" dirty="0" smtClean="0">
                <a:solidFill>
                  <a:schemeClr val="tx1"/>
                </a:solidFill>
              </a:rPr>
              <a:t>ntellectual </a:t>
            </a:r>
            <a:r>
              <a:rPr lang="en-US" sz="2400" i="1" dirty="0">
                <a:solidFill>
                  <a:schemeClr val="tx1"/>
                </a:solidFill>
              </a:rPr>
              <a:t>property (IP) refers to </a:t>
            </a:r>
            <a:r>
              <a:rPr lang="en-US" sz="2400" i="1" dirty="0" smtClean="0">
                <a:solidFill>
                  <a:schemeClr val="accent1"/>
                </a:solidFill>
              </a:rPr>
              <a:t>works</a:t>
            </a:r>
            <a:r>
              <a:rPr lang="en-US" sz="2400" i="1" dirty="0" smtClean="0">
                <a:solidFill>
                  <a:schemeClr val="tx1"/>
                </a:solidFill>
              </a:rPr>
              <a:t> which are creations </a:t>
            </a:r>
            <a:r>
              <a:rPr lang="en-US" sz="2400" i="1" dirty="0">
                <a:solidFill>
                  <a:schemeClr val="tx1"/>
                </a:solidFill>
              </a:rPr>
              <a:t>of the mind, used in </a:t>
            </a:r>
            <a:r>
              <a:rPr lang="en-US" sz="2400" i="1" dirty="0" smtClean="0">
                <a:solidFill>
                  <a:schemeClr val="tx1"/>
                </a:solidFill>
              </a:rPr>
              <a:t>commerce:</a:t>
            </a:r>
            <a:endParaRPr lang="en-US" sz="2400" i="1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95400" y="2743200"/>
            <a:ext cx="6629400" cy="1082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Everything starts with a </a:t>
            </a:r>
            <a:r>
              <a:rPr lang="en-US" sz="3200" dirty="0" smtClean="0">
                <a:solidFill>
                  <a:schemeClr val="accent1"/>
                </a:solidFill>
              </a:rPr>
              <a:t>“Work”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1905000" y="4495799"/>
            <a:ext cx="5255076" cy="243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Core focus on rich media: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Music • Video • Images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57300" y="3810000"/>
            <a:ext cx="6629400" cy="1082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DigiRAMP</a:t>
            </a:r>
            <a:r>
              <a:rPr lang="en-US" sz="3200" dirty="0" smtClean="0"/>
              <a:t> supports all content formats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0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9000">
        <p:fade/>
      </p:transition>
    </mc:Choice>
    <mc:Fallback xmlns="">
      <p:transition xmlns:p14="http://schemas.microsoft.com/office/powerpoint/2010/main" spd="med" advClick="0" advTm="9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b="1" dirty="0"/>
              <a:t>What is the Intellectual Property Licensing Industry?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324600" cy="414655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Businesses </a:t>
            </a:r>
            <a:r>
              <a:rPr lang="en-US" dirty="0">
                <a:solidFill>
                  <a:schemeClr val="tx1"/>
                </a:solidFill>
              </a:rPr>
              <a:t>in this industry assign </a:t>
            </a:r>
            <a:r>
              <a:rPr lang="en-US" dirty="0">
                <a:solidFill>
                  <a:srgbClr val="008000"/>
                </a:solidFill>
              </a:rPr>
              <a:t>rights</a:t>
            </a:r>
            <a:r>
              <a:rPr lang="en-US" dirty="0">
                <a:solidFill>
                  <a:schemeClr val="tx1"/>
                </a:solidFill>
              </a:rPr>
              <a:t> to assets such as </a:t>
            </a:r>
            <a:r>
              <a:rPr lang="en-US" dirty="0" smtClean="0">
                <a:solidFill>
                  <a:schemeClr val="tx1"/>
                </a:solidFill>
              </a:rPr>
              <a:t>recordings, catalogs and </a:t>
            </a:r>
            <a:r>
              <a:rPr lang="en-US" dirty="0">
                <a:solidFill>
                  <a:schemeClr val="tx1"/>
                </a:solidFill>
              </a:rPr>
              <a:t>franchise agreements for which a royalty or licensing fee is paid to the asset holder.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Owners</a:t>
            </a:r>
            <a:r>
              <a:rPr lang="en-US" dirty="0" smtClean="0">
                <a:solidFill>
                  <a:schemeClr val="tx1"/>
                </a:solidFill>
              </a:rPr>
              <a:t> control the </a:t>
            </a:r>
            <a:r>
              <a:rPr lang="en-US" dirty="0">
                <a:solidFill>
                  <a:srgbClr val="008000"/>
                </a:solidFill>
              </a:rPr>
              <a:t>rights</a:t>
            </a:r>
            <a:r>
              <a:rPr lang="en-US" dirty="0">
                <a:solidFill>
                  <a:schemeClr val="tx1"/>
                </a:solidFill>
              </a:rPr>
              <a:t> and allow others to use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works</a:t>
            </a:r>
            <a:r>
              <a:rPr lang="en-US" dirty="0" smtClean="0">
                <a:solidFill>
                  <a:schemeClr val="tx1"/>
                </a:solidFill>
              </a:rPr>
              <a:t> for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fee.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Each work </a:t>
            </a:r>
            <a:r>
              <a:rPr lang="en-US" dirty="0">
                <a:solidFill>
                  <a:schemeClr val="tx1"/>
                </a:solidFill>
              </a:rPr>
              <a:t>has unique </a:t>
            </a:r>
            <a:r>
              <a:rPr lang="en-US" dirty="0" smtClean="0">
                <a:solidFill>
                  <a:schemeClr val="tx1"/>
                </a:solidFill>
              </a:rPr>
              <a:t>assets and key information required </a:t>
            </a: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</a:rPr>
              <a:t>all media-transactions. Managing and maintaining  complex data sets is a </a:t>
            </a:r>
            <a:r>
              <a:rPr lang="en-US" b="1" dirty="0" smtClean="0">
                <a:solidFill>
                  <a:schemeClr val="tx1"/>
                </a:solidFill>
              </a:rPr>
              <a:t>huge problem for the industry.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DigiRAMP</a:t>
            </a:r>
            <a:r>
              <a:rPr lang="en-US" dirty="0" smtClean="0">
                <a:solidFill>
                  <a:schemeClr val="tx1"/>
                </a:solidFill>
              </a:rPr>
              <a:t> provides secure storage and correlation of assets and databases containing legal and financial  information making it </a:t>
            </a:r>
            <a:r>
              <a:rPr lang="en-US" b="1" dirty="0" smtClean="0">
                <a:solidFill>
                  <a:schemeClr val="tx1"/>
                </a:solidFill>
              </a:rPr>
              <a:t>easy to conduct transactions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2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9000">
        <p:fade/>
      </p:transition>
    </mc:Choice>
    <mc:Fallback xmlns="">
      <p:transition xmlns:p14="http://schemas.microsoft.com/office/powerpoint/2010/main" spd="med" advClick="0" advTm="9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Licensing Made Simple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722490" cy="4800600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5486400" y="5654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524000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Songwriter &amp; Producer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2362200"/>
            <a:ext cx="679450" cy="679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930400"/>
            <a:ext cx="355600" cy="35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3124200"/>
            <a:ext cx="355600" cy="355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86000" y="3505200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Publisher &amp; Label (owners)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3810000"/>
            <a:ext cx="355600" cy="355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57400" y="4017486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DigiRAMP</a:t>
            </a:r>
            <a:r>
              <a:rPr lang="en-US" dirty="0" smtClean="0"/>
              <a:t>: License to use Song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0" y="4343400"/>
            <a:ext cx="355600" cy="355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" y="4687669"/>
            <a:ext cx="212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Recorded Music</a:t>
            </a:r>
          </a:p>
          <a:p>
            <a:pPr algn="ctr"/>
            <a:r>
              <a:rPr lang="en-US" dirty="0" smtClean="0"/>
              <a:t>Downloads • Sales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67000" y="4687669"/>
            <a:ext cx="265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TV/Movies/Video/Games</a:t>
            </a:r>
          </a:p>
          <a:p>
            <a:r>
              <a:rPr lang="en-US" dirty="0" smtClean="0"/>
              <a:t>Broadcast • Streaming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3000" y="4648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Distribution</a:t>
            </a:r>
          </a:p>
          <a:p>
            <a:pPr algn="ctr"/>
            <a:r>
              <a:rPr lang="en-US" dirty="0" smtClean="0"/>
              <a:t>Print• Bundle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4675" y="5410200"/>
            <a:ext cx="2120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Mechanical</a:t>
            </a:r>
            <a:endParaRPr lang="en-US" sz="16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06700" y="5410200"/>
            <a:ext cx="2120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Synchronization</a:t>
            </a:r>
            <a:endParaRPr lang="en-US" sz="16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5410200"/>
            <a:ext cx="2120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Sub-Publisher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0630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9493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Works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4"/>
                </a:solidFill>
              </a:rPr>
              <a:t>Owners</a:t>
            </a:r>
            <a:r>
              <a:rPr lang="en-US" dirty="0" smtClean="0"/>
              <a:t> &amp;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Rights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are traded in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Marketplace”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38100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The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DigiRAMP</a:t>
            </a:r>
            <a:r>
              <a:rPr lang="en-US" sz="2000" b="1" i="1" dirty="0" smtClean="0">
                <a:solidFill>
                  <a:srgbClr val="FF6600"/>
                </a:solidFill>
              </a:rPr>
              <a:t> Marketplace</a:t>
            </a:r>
            <a:r>
              <a:rPr lang="en-US" sz="2000" i="1" dirty="0" smtClean="0">
                <a:solidFill>
                  <a:srgbClr val="000000"/>
                </a:solidFill>
              </a:rPr>
              <a:t> services the </a:t>
            </a:r>
            <a:r>
              <a:rPr lang="en-US" sz="2000" i="1" dirty="0">
                <a:solidFill>
                  <a:srgbClr val="000000"/>
                </a:solidFill>
              </a:rPr>
              <a:t>commercial world; the realm of business, trade, and </a:t>
            </a:r>
            <a:r>
              <a:rPr lang="en-US" sz="2000" i="1" dirty="0" smtClean="0">
                <a:solidFill>
                  <a:srgbClr val="000000"/>
                </a:solidFill>
              </a:rPr>
              <a:t>economics for use </a:t>
            </a:r>
            <a:r>
              <a:rPr lang="en-US" sz="2000" i="1" dirty="0">
                <a:solidFill>
                  <a:srgbClr val="000000"/>
                </a:solidFill>
              </a:rPr>
              <a:t>or utilization, especially for </a:t>
            </a:r>
            <a:r>
              <a:rPr lang="en-US" sz="2000" i="1" dirty="0" smtClean="0">
                <a:solidFill>
                  <a:srgbClr val="000000"/>
                </a:solidFill>
              </a:rPr>
              <a:t>profit:</a:t>
            </a:r>
          </a:p>
          <a:p>
            <a:pPr algn="just"/>
            <a:endParaRPr lang="en-US" sz="1800" dirty="0" smtClean="0">
              <a:solidFill>
                <a:srgbClr val="000000"/>
              </a:solidFill>
            </a:endParaRPr>
          </a:p>
          <a:p>
            <a:pPr algn="just"/>
            <a:r>
              <a:rPr lang="en-US" sz="1800" dirty="0" smtClean="0">
                <a:solidFill>
                  <a:srgbClr val="000000"/>
                </a:solidFill>
              </a:rPr>
              <a:t>Licensing </a:t>
            </a:r>
            <a:r>
              <a:rPr lang="en-US" sz="1800" dirty="0">
                <a:solidFill>
                  <a:srgbClr val="000000"/>
                </a:solidFill>
              </a:rPr>
              <a:t>• Distribution • </a:t>
            </a:r>
            <a:r>
              <a:rPr lang="en-US" sz="1800" dirty="0" smtClean="0">
                <a:solidFill>
                  <a:srgbClr val="000000"/>
                </a:solidFill>
              </a:rPr>
              <a:t>Broadcast •Sync </a:t>
            </a:r>
            <a:r>
              <a:rPr lang="en-US" sz="1800" dirty="0">
                <a:solidFill>
                  <a:srgbClr val="000000"/>
                </a:solidFill>
              </a:rPr>
              <a:t>(TV, Film, Video, Internet</a:t>
            </a:r>
            <a:r>
              <a:rPr lang="en-US" sz="1800" dirty="0" smtClean="0">
                <a:solidFill>
                  <a:srgbClr val="000000"/>
                </a:solidFill>
              </a:rPr>
              <a:t>) • Retail </a:t>
            </a:r>
            <a:r>
              <a:rPr lang="en-US" sz="1800" dirty="0">
                <a:solidFill>
                  <a:srgbClr val="000000"/>
                </a:solidFill>
              </a:rPr>
              <a:t>• Venues • Streaming • </a:t>
            </a:r>
            <a:r>
              <a:rPr lang="en-US" sz="1800" dirty="0" smtClean="0">
                <a:solidFill>
                  <a:srgbClr val="000000"/>
                </a:solidFill>
              </a:rPr>
              <a:t>Radio • Advertisement </a:t>
            </a:r>
            <a:r>
              <a:rPr lang="en-US" sz="1800" dirty="0">
                <a:solidFill>
                  <a:srgbClr val="000000"/>
                </a:solidFill>
              </a:rPr>
              <a:t>• Branding• </a:t>
            </a:r>
            <a:r>
              <a:rPr lang="en-US" sz="1800" dirty="0" smtClean="0">
                <a:solidFill>
                  <a:srgbClr val="000000"/>
                </a:solidFill>
              </a:rPr>
              <a:t>Bundling • Sales </a:t>
            </a:r>
            <a:r>
              <a:rPr lang="en-US" sz="1800" dirty="0">
                <a:solidFill>
                  <a:srgbClr val="000000"/>
                </a:solidFill>
              </a:rPr>
              <a:t>&amp; </a:t>
            </a:r>
            <a:r>
              <a:rPr lang="en-US" sz="1800" dirty="0" smtClean="0">
                <a:solidFill>
                  <a:srgbClr val="000000"/>
                </a:solidFill>
              </a:rPr>
              <a:t>Acquisitions</a:t>
            </a:r>
          </a:p>
          <a:p>
            <a:pPr algn="just"/>
            <a:endParaRPr lang="en-US" sz="1800" dirty="0">
              <a:solidFill>
                <a:srgbClr val="000000"/>
              </a:solidFill>
            </a:endParaRPr>
          </a:p>
          <a:p>
            <a:pPr algn="just"/>
            <a:r>
              <a:rPr lang="en-US" sz="1800" dirty="0" err="1" smtClean="0">
                <a:solidFill>
                  <a:srgbClr val="000000"/>
                </a:solidFill>
              </a:rPr>
              <a:t>DigiRAMP</a:t>
            </a:r>
            <a:r>
              <a:rPr lang="en-US" sz="1800" dirty="0" smtClean="0">
                <a:solidFill>
                  <a:srgbClr val="000000"/>
                </a:solidFill>
              </a:rPr>
              <a:t> connects  customers directly with businesses.  CRM and a powerful “Opportunity Engine” create value discovery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and visibility, making transactions simple and quick.  Direct transparent accounting to each stakeholder increases profit/mitigates disputes.</a:t>
            </a:r>
            <a:endParaRPr lang="en-US" sz="18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04526"/>
      </p:ext>
    </p:extLst>
  </p:cSld>
  <p:clrMapOvr>
    <a:masterClrMapping/>
  </p:clrMapOvr>
  <p:transition xmlns:p14="http://schemas.microsoft.com/office/powerpoint/2010/main" spd="slow" advClick="0" advTm="900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949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Problem:</a:t>
            </a:r>
            <a:br>
              <a:rPr lang="en-US" dirty="0" smtClean="0"/>
            </a:br>
            <a:r>
              <a:rPr lang="en-US" dirty="0" smtClean="0"/>
              <a:t>Vast Ecosystem of stakeholders needs to be </a:t>
            </a:r>
            <a:r>
              <a:rPr lang="en-US" dirty="0"/>
              <a:t>involved in every transaction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0974" y="2895600"/>
            <a:ext cx="7122051" cy="3505200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Artists • Publishers • Performance Rights Organizations •Labels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Distributors • Music Retailers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Film and TV Music Supervisors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Broadcasters• Ad Agencies • Brands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iTunes • YouTube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2310824"/>
            <a:ext cx="65948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558ED5"/>
                </a:solidFill>
              </a:rPr>
              <a:t>Work</a:t>
            </a:r>
            <a:r>
              <a:rPr lang="en-US" sz="3200" dirty="0" smtClean="0"/>
              <a:t>-&gt;</a:t>
            </a:r>
            <a:r>
              <a:rPr lang="en-US" sz="3200" dirty="0" smtClean="0">
                <a:solidFill>
                  <a:srgbClr val="604A7B"/>
                </a:solidFill>
              </a:rPr>
              <a:t>Owner</a:t>
            </a:r>
            <a:r>
              <a:rPr lang="en-US" sz="3200" dirty="0" smtClean="0"/>
              <a:t>-&gt;</a:t>
            </a:r>
            <a:r>
              <a:rPr lang="en-US" sz="3200" dirty="0" smtClean="0">
                <a:solidFill>
                  <a:srgbClr val="008000"/>
                </a:solidFill>
              </a:rPr>
              <a:t>Rights</a:t>
            </a:r>
            <a:r>
              <a:rPr lang="en-US" sz="3200" dirty="0" smtClean="0"/>
              <a:t>-&gt;</a:t>
            </a:r>
            <a:r>
              <a:rPr lang="en-US" sz="3200" dirty="0" smtClean="0">
                <a:solidFill>
                  <a:srgbClr val="FF6600"/>
                </a:solidFill>
              </a:rPr>
              <a:t>Marketplace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79669"/>
      </p:ext>
    </p:extLst>
  </p:cSld>
  <p:clrMapOvr>
    <a:masterClrMapping/>
  </p:clrMapOvr>
  <p:transition xmlns:p14="http://schemas.microsoft.com/office/powerpoint/2010/main" spd="slow" advClick="0" advTm="900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9493"/>
            <a:ext cx="7772400" cy="1470025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1349" y="2895600"/>
            <a:ext cx="7122051" cy="2819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</a:rPr>
              <a:t>the media business is growing at an astronomical rate; the difficulty of managing complex relationships and transactions between </a:t>
            </a:r>
            <a:r>
              <a:rPr lang="en-US" dirty="0" smtClean="0">
                <a:solidFill>
                  <a:srgbClr val="604A7B"/>
                </a:solidFill>
              </a:rPr>
              <a:t>Owners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558ED5"/>
                </a:solidFill>
              </a:rPr>
              <a:t>Works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8000"/>
                </a:solidFill>
              </a:rPr>
              <a:t>Rights</a:t>
            </a:r>
            <a:r>
              <a:rPr lang="en-US" dirty="0" smtClean="0">
                <a:solidFill>
                  <a:srgbClr val="000000"/>
                </a:solidFill>
              </a:rPr>
              <a:t> and the </a:t>
            </a:r>
            <a:r>
              <a:rPr lang="en-US" dirty="0" smtClean="0">
                <a:solidFill>
                  <a:srgbClr val="FF6600"/>
                </a:solidFill>
              </a:rPr>
              <a:t>Marketplace</a:t>
            </a:r>
            <a:r>
              <a:rPr lang="en-US" dirty="0" smtClean="0">
                <a:solidFill>
                  <a:srgbClr val="000000"/>
                </a:solidFill>
              </a:rPr>
              <a:t> has become prohibitive, and financially punitive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3701" y="1600200"/>
            <a:ext cx="65948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558ED5"/>
                </a:solidFill>
              </a:rPr>
              <a:t>Work</a:t>
            </a:r>
            <a:r>
              <a:rPr lang="en-US" sz="3200" dirty="0" smtClean="0"/>
              <a:t>-&gt;</a:t>
            </a:r>
            <a:r>
              <a:rPr lang="en-US" sz="3200" dirty="0" smtClean="0">
                <a:solidFill>
                  <a:srgbClr val="604A7B"/>
                </a:solidFill>
              </a:rPr>
              <a:t>Owner</a:t>
            </a:r>
            <a:r>
              <a:rPr lang="en-US" sz="3200" dirty="0" smtClean="0"/>
              <a:t>-&gt;</a:t>
            </a:r>
            <a:r>
              <a:rPr lang="en-US" sz="3200" dirty="0" smtClean="0">
                <a:solidFill>
                  <a:srgbClr val="008000"/>
                </a:solidFill>
              </a:rPr>
              <a:t>Rights</a:t>
            </a:r>
            <a:r>
              <a:rPr lang="en-US" sz="3200" dirty="0" smtClean="0"/>
              <a:t>-&gt;</a:t>
            </a:r>
            <a:r>
              <a:rPr lang="en-US" sz="3200" dirty="0" smtClean="0">
                <a:solidFill>
                  <a:srgbClr val="FF6600"/>
                </a:solidFill>
              </a:rPr>
              <a:t>Marketplace</a:t>
            </a:r>
            <a:endParaRPr lang="en-US" sz="3200" dirty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6F4B-1C46-714C-8F12-1AF962CE54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45525"/>
      </p:ext>
    </p:extLst>
  </p:cSld>
  <p:clrMapOvr>
    <a:masterClrMapping/>
  </p:clrMapOvr>
  <p:transition xmlns:p14="http://schemas.microsoft.com/office/powerpoint/2010/main" spd="slow" advClick="0" advTm="900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4403</TotalTime>
  <Words>1553</Words>
  <Application>Microsoft Macintosh PowerPoint</Application>
  <PresentationFormat>On-screen Show (4:3)</PresentationFormat>
  <Paragraphs>315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Intellectual Property • Big Business</vt:lpstr>
      <vt:lpstr>Future Growth</vt:lpstr>
      <vt:lpstr>What is Intellectual Property?</vt:lpstr>
      <vt:lpstr>What is the Intellectual Property Licensing Industry?</vt:lpstr>
      <vt:lpstr>Music Licensing Made Simple</vt:lpstr>
      <vt:lpstr>Works, Owners &amp; Rights are traded in a “Marketplace”</vt:lpstr>
      <vt:lpstr>Problem: Vast Ecosystem of stakeholders needs to be involved in every transaction</vt:lpstr>
      <vt:lpstr>Problem</vt:lpstr>
      <vt:lpstr>Competitive Landscape</vt:lpstr>
      <vt:lpstr>Advantage: DigiRAMP</vt:lpstr>
      <vt:lpstr>Example: Licensing a song</vt:lpstr>
      <vt:lpstr>Solution: DigiRAMP Management Platform</vt:lpstr>
      <vt:lpstr>DigiRAMP</vt:lpstr>
      <vt:lpstr>DigiRAMP: HOW WE MAKE MONEY</vt:lpstr>
      <vt:lpstr>DigiRAMP Customers</vt:lpstr>
      <vt:lpstr>Relationships Relationships Relationships</vt:lpstr>
      <vt:lpstr>Summary Financials</vt:lpstr>
      <vt:lpstr>Founders</vt:lpstr>
    </vt:vector>
  </TitlesOfParts>
  <Company>RMC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</dc:title>
  <dc:creator>Peter Rafelson</dc:creator>
  <cp:lastModifiedBy>Peter Rafelson</cp:lastModifiedBy>
  <cp:revision>192</cp:revision>
  <dcterms:created xsi:type="dcterms:W3CDTF">2014-09-19T15:55:25Z</dcterms:created>
  <dcterms:modified xsi:type="dcterms:W3CDTF">2015-05-29T02:10:27Z</dcterms:modified>
</cp:coreProperties>
</file>