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3.xml" ContentType="application/vnd.openxmlformats-officedocument.presentationml.notesSlide+xml"/>
  <Override PartName="/ppt/charts/chart3.xml" ContentType="application/vnd.openxmlformats-officedocument.drawingml.chart+xml"/>
  <Override PartName="/ppt/notesSlides/notesSlide14.xml" ContentType="application/vnd.openxmlformats-officedocument.presentationml.notesSlid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71" r:id="rId3"/>
    <p:sldId id="272" r:id="rId4"/>
    <p:sldId id="273" r:id="rId5"/>
    <p:sldId id="275" r:id="rId6"/>
    <p:sldId id="278" r:id="rId7"/>
    <p:sldId id="282" r:id="rId8"/>
    <p:sldId id="277" r:id="rId9"/>
    <p:sldId id="283" r:id="rId10"/>
    <p:sldId id="288" r:id="rId11"/>
    <p:sldId id="289" r:id="rId12"/>
    <p:sldId id="280" r:id="rId13"/>
    <p:sldId id="279" r:id="rId14"/>
    <p:sldId id="284" r:id="rId15"/>
    <p:sldId id="285" r:id="rId16"/>
    <p:sldId id="286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6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733"/>
  </p:normalViewPr>
  <p:slideViewPr>
    <p:cSldViewPr snapToGrid="0">
      <p:cViewPr varScale="1">
        <p:scale>
          <a:sx n="127" d="100"/>
          <a:sy n="127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Dessert-Choux &amp; Dessert-Tart</c:v>
                </c:pt>
                <c:pt idx="1">
                  <c:v>Beverage-Coffee &amp; Beverage-Non Coffee </c:v>
                </c:pt>
                <c:pt idx="2">
                  <c:v>Dessert-Choux &amp; Deli-Sandwich</c:v>
                </c:pt>
                <c:pt idx="3">
                  <c:v>Hot meal-Pasta (dining) &amp; Beverage-Coffee</c:v>
                </c:pt>
                <c:pt idx="4">
                  <c:v>Hot meal-Main Course &amp; Beverage-Coffee</c:v>
                </c:pt>
                <c:pt idx="5">
                  <c:v>Hot meal-Starter &amp; Beverage-Coffee </c:v>
                </c:pt>
                <c:pt idx="6">
                  <c:v>Deli-Salad &amp; Deli-Sandwich</c:v>
                </c:pt>
                <c:pt idx="7">
                  <c:v>Hot meal-Pasta (dining) &amp; Beverage-Non Coffee</c:v>
                </c:pt>
                <c:pt idx="8">
                  <c:v>Hot meal-Starter &amp; Beverage-Non Coffee </c:v>
                </c:pt>
                <c:pt idx="9">
                  <c:v>Hot meal-Main Course &amp; Beverage-Non Coffee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1.02</c:v>
                </c:pt>
                <c:pt idx="1">
                  <c:v>1.03</c:v>
                </c:pt>
                <c:pt idx="2">
                  <c:v>1.1200000000000001</c:v>
                </c:pt>
                <c:pt idx="3">
                  <c:v>1.25</c:v>
                </c:pt>
                <c:pt idx="4" formatCode="0.00">
                  <c:v>1.36</c:v>
                </c:pt>
                <c:pt idx="5">
                  <c:v>1.64</c:v>
                </c:pt>
                <c:pt idx="6">
                  <c:v>2.0499999999999998</c:v>
                </c:pt>
                <c:pt idx="7">
                  <c:v>2.4500000000000002</c:v>
                </c:pt>
                <c:pt idx="8" formatCode="0.00">
                  <c:v>2.5</c:v>
                </c:pt>
                <c:pt idx="9" formatCode="0.0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23-8140-8545-67515BD68F5A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309298719"/>
        <c:axId val="1309300447"/>
      </c:barChart>
      <c:catAx>
        <c:axId val="13092987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300447"/>
        <c:crosses val="autoZero"/>
        <c:auto val="1"/>
        <c:lblAlgn val="ctr"/>
        <c:lblOffset val="100"/>
        <c:noMultiLvlLbl val="0"/>
      </c:catAx>
      <c:valAx>
        <c:axId val="1309300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929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>
          <a:outerShdw blurRad="50800" dist="50800" dir="5400000" algn="ctr" rotWithShape="0">
            <a:schemeClr val="accent3"/>
          </a:outerShdw>
        </a:effectLst>
        <a:sp3d/>
      </c:spPr>
    </c:sideWall>
    <c:backWall>
      <c:thickness val="0"/>
      <c:spPr>
        <a:noFill/>
        <a:ln>
          <a:noFill/>
        </a:ln>
        <a:effectLst>
          <a:outerShdw blurRad="50800" dist="50800" dir="5400000" algn="ctr" rotWithShape="0">
            <a:schemeClr val="accent3"/>
          </a:outerShdw>
        </a:effectLst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HOT MEAL-STARTER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 w="6350">
                <a:noFill/>
              </a:ln>
              <a:effectLst/>
            </c:spPr>
            <c:txPr>
              <a:bodyPr rot="0" spcFirstLastPara="1" vertOverflow="clip" horzOverflow="clip" vert="horz" wrap="none" lIns="38100" tIns="19050" rIns="38100" bIns="19050" anchor="ctr" anchorCtr="0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Sheet1!$B$2</c:f>
              <c:numCache>
                <c:formatCode>0.00</c:formatCode>
                <c:ptCount val="1"/>
                <c:pt idx="0">
                  <c:v>2.5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6EAE-6540-AB6E-A72C14EAA5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HOT MEAL-MAIN COURSE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Sheet1!$C$2</c:f>
              <c:numCache>
                <c:formatCode>0.00</c:formatCode>
                <c:ptCount val="1"/>
                <c:pt idx="0">
                  <c:v>2.5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6EAE-6540-AB6E-A72C14EAA5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HOT MEAL-PASTA (DINING)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DAC3-A04C-B084-D51DA51B3C8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4-6EAE-6540-AB6E-A72C14EAA5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925467759"/>
        <c:axId val="352868879"/>
        <c:axId val="0"/>
      </c:bar3DChart>
      <c:catAx>
        <c:axId val="92546775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2868879"/>
        <c:crosses val="autoZero"/>
        <c:auto val="0"/>
        <c:lblAlgn val="ctr"/>
        <c:lblOffset val="100"/>
        <c:noMultiLvlLbl val="0"/>
      </c:catAx>
      <c:valAx>
        <c:axId val="352868879"/>
        <c:scaling>
          <c:orientation val="minMax"/>
          <c:min val="0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546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Hot Meal-Starter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1.64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222B-7644-B586-68F7DCA0DCA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Hot Meal-Main Course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1.36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222B-7644-B586-68F7DCA0DCA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Hot Meal-Pasta (Dining)</c:v>
                </c:pt>
              </c:strCache>
            </c:strRef>
          </c:tx>
          <c:spPr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1.25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2-222B-7644-B586-68F7DCA0DCA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Beverage-Non Coffee</c:v>
                </c:pt>
              </c:strCache>
            </c:strRef>
          </c:tx>
          <c:spPr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1.03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3-222B-7644-B586-68F7DCA0DC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652179295"/>
        <c:axId val="1652472671"/>
        <c:axId val="0"/>
      </c:bar3DChart>
      <c:catAx>
        <c:axId val="165217929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652472671"/>
        <c:crosses val="autoZero"/>
        <c:auto val="1"/>
        <c:lblAlgn val="ctr"/>
        <c:lblOffset val="100"/>
        <c:noMultiLvlLbl val="0"/>
      </c:catAx>
      <c:valAx>
        <c:axId val="165247267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2179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DELI-SALAD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2.0499999999999998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2445-E146-BB6A-C334A3792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DESSERT-CHOUX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1.1200000000000001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1-2445-E146-BB6A-C334A3792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957367583"/>
        <c:axId val="1739821263"/>
        <c:axId val="0"/>
      </c:bar3DChart>
      <c:catAx>
        <c:axId val="195736758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39821263"/>
        <c:crosses val="autoZero"/>
        <c:auto val="1"/>
        <c:lblAlgn val="ctr"/>
        <c:lblOffset val="100"/>
        <c:noMultiLvlLbl val="0"/>
      </c:catAx>
      <c:valAx>
        <c:axId val="1739821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736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DESSERT-TART</c:v>
                </c:pt>
              </c:strCache>
            </c:strRef>
          </c:tx>
          <c:spPr>
            <a:solidFill>
              <a:schemeClr val="accent3">
                <a:lumMod val="50000"/>
              </a:schemeClr>
            </a:soli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</c:f>
              <c:strCache>
                <c:ptCount val="1"/>
                <c:pt idx="0">
                  <c:v>Lift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1.02</c:v>
                </c:pt>
              </c:numCache>
            </c:numRef>
          </c:val>
          <c:shape val="cylinder"/>
          <c:extLst>
            <c:ext xmlns:c16="http://schemas.microsoft.com/office/drawing/2014/chart" uri="{C3380CC4-5D6E-409C-BE32-E72D297353CC}">
              <c16:uniqueId val="{00000000-63EE-234C-BC1C-512AD0767D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453755807"/>
        <c:axId val="1959884111"/>
        <c:axId val="0"/>
      </c:bar3DChart>
      <c:catAx>
        <c:axId val="145375580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959884111"/>
        <c:crosses val="autoZero"/>
        <c:auto val="1"/>
        <c:lblAlgn val="ctr"/>
        <c:lblOffset val="100"/>
        <c:noMultiLvlLbl val="0"/>
      </c:catAx>
      <c:valAx>
        <c:axId val="195988411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37558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A68EE7-9D1C-4C1B-B698-52D45992AE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D0B012C-758A-4B89-B4E5-C705D816FCA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solidFill>
                <a:schemeClr val="tx1"/>
              </a:solidFill>
            </a:rPr>
            <a:t>Identify association between products</a:t>
          </a:r>
        </a:p>
      </dgm:t>
    </dgm:pt>
    <dgm:pt modelId="{636A26A0-D533-42ED-BBD6-4952F141C577}" type="parTrans" cxnId="{E076161E-EE34-4106-9FB7-25EF56658AEB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DD4B02D8-0D94-4512-96B3-067A5975CCEC}" type="sibTrans" cxnId="{E076161E-EE34-4106-9FB7-25EF56658AEB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809A1A49-05F0-4260-AB75-CD56090F385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cap="none" dirty="0">
              <a:solidFill>
                <a:schemeClr val="tx1"/>
              </a:solidFill>
            </a:rPr>
            <a:t>Bundling offers or Promotions</a:t>
          </a:r>
        </a:p>
      </dgm:t>
    </dgm:pt>
    <dgm:pt modelId="{00558255-D448-4B74-A91E-DE0387B6C58A}" type="parTrans" cxnId="{E5D61259-EDF6-4DD8-9F0F-BB86297F0632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AB48FCD2-CC8A-4EA4-BF47-C51B2A34A451}" type="sibTrans" cxnId="{E5D61259-EDF6-4DD8-9F0F-BB86297F0632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EEDA99A1-3B6A-154A-96D0-0B0885A010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tx1"/>
              </a:solidFill>
            </a:rPr>
            <a:t>Increase quantity of purchased items </a:t>
          </a:r>
        </a:p>
      </dgm:t>
    </dgm:pt>
    <dgm:pt modelId="{E61BADAD-7C68-A043-A707-19DD3591902E}" type="parTrans" cxnId="{9EFF3373-4B32-AC40-8473-F7024CC8EB2E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91BEE98A-D896-3E41-B3EC-AA37D53F9CCF}" type="sibTrans" cxnId="{9EFF3373-4B32-AC40-8473-F7024CC8EB2E}">
      <dgm:prSet/>
      <dgm:spPr/>
      <dgm:t>
        <a:bodyPr/>
        <a:lstStyle/>
        <a:p>
          <a:endParaRPr lang="en-US">
            <a:solidFill>
              <a:schemeClr val="accent3">
                <a:lumMod val="75000"/>
              </a:schemeClr>
            </a:solidFill>
          </a:endParaRPr>
        </a:p>
      </dgm:t>
    </dgm:pt>
    <dgm:pt modelId="{A4783E12-D3B5-4651-93D1-6A8FF60D5C05}" type="pres">
      <dgm:prSet presAssocID="{2FA68EE7-9D1C-4C1B-B698-52D45992AE5D}" presName="root" presStyleCnt="0">
        <dgm:presLayoutVars>
          <dgm:dir/>
          <dgm:resizeHandles val="exact"/>
        </dgm:presLayoutVars>
      </dgm:prSet>
      <dgm:spPr/>
    </dgm:pt>
    <dgm:pt modelId="{647D2A03-958D-4DC3-B3F7-4AFAFAA266A4}" type="pres">
      <dgm:prSet presAssocID="{FD0B012C-758A-4B89-B4E5-C705D816FCA6}" presName="compNode" presStyleCnt="0"/>
      <dgm:spPr/>
    </dgm:pt>
    <dgm:pt modelId="{FBCC9AD8-6897-4443-A151-55F9B48F110A}" type="pres">
      <dgm:prSet presAssocID="{FD0B012C-758A-4B89-B4E5-C705D816FCA6}" presName="iconBgRect" presStyleLbl="bgShp" presStyleIdx="0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8EBD12FD-5C2E-43D0-A97E-C92FB242A654}" type="pres">
      <dgm:prSet presAssocID="{FD0B012C-758A-4B89-B4E5-C705D816FCA6}" presName="iconRect" presStyleLbl="node1" presStyleIdx="0" presStyleCnt="3"/>
      <dgm:spPr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50027761-1B3E-4E26-82D2-B88656A38C6D}" type="pres">
      <dgm:prSet presAssocID="{FD0B012C-758A-4B89-B4E5-C705D816FCA6}" presName="spaceRect" presStyleCnt="0"/>
      <dgm:spPr/>
    </dgm:pt>
    <dgm:pt modelId="{740A534D-3A79-4333-8EB9-D27E9ED0DE13}" type="pres">
      <dgm:prSet presAssocID="{FD0B012C-758A-4B89-B4E5-C705D816FCA6}" presName="textRect" presStyleLbl="revTx" presStyleIdx="0" presStyleCnt="3">
        <dgm:presLayoutVars>
          <dgm:chMax val="1"/>
          <dgm:chPref val="1"/>
        </dgm:presLayoutVars>
      </dgm:prSet>
      <dgm:spPr/>
    </dgm:pt>
    <dgm:pt modelId="{6B5CDF56-7D80-400B-88BE-26D66A800E7A}" type="pres">
      <dgm:prSet presAssocID="{DD4B02D8-0D94-4512-96B3-067A5975CCEC}" presName="sibTrans" presStyleCnt="0"/>
      <dgm:spPr/>
    </dgm:pt>
    <dgm:pt modelId="{9F59F5E9-796E-5D4B-BF34-B384960EFC26}" type="pres">
      <dgm:prSet presAssocID="{EEDA99A1-3B6A-154A-96D0-0B0885A0103B}" presName="compNode" presStyleCnt="0"/>
      <dgm:spPr/>
    </dgm:pt>
    <dgm:pt modelId="{61EE8F0D-652C-D047-951F-6250F2A42A3F}" type="pres">
      <dgm:prSet presAssocID="{EEDA99A1-3B6A-154A-96D0-0B0885A0103B}" presName="iconBgRect" presStyleLbl="bgShp" presStyleIdx="1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102D07ED-28CF-E94D-A948-86ED9C02DE1B}" type="pres">
      <dgm:prSet presAssocID="{EEDA99A1-3B6A-154A-96D0-0B0885A0103B}" presName="iconRect" presStyleLbl="node1" presStyleIdx="1" presStyleCnt="3"/>
      <dgm:spPr>
        <a:blipFill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</dgm:pt>
    <dgm:pt modelId="{6E80704A-D6CD-244A-A971-4EECE2FD8CA3}" type="pres">
      <dgm:prSet presAssocID="{EEDA99A1-3B6A-154A-96D0-0B0885A0103B}" presName="spaceRect" presStyleCnt="0"/>
      <dgm:spPr/>
    </dgm:pt>
    <dgm:pt modelId="{0ADA0879-01D4-BE46-8E19-525873C82043}" type="pres">
      <dgm:prSet presAssocID="{EEDA99A1-3B6A-154A-96D0-0B0885A0103B}" presName="textRect" presStyleLbl="revTx" presStyleIdx="1" presStyleCnt="3">
        <dgm:presLayoutVars>
          <dgm:chMax val="1"/>
          <dgm:chPref val="1"/>
        </dgm:presLayoutVars>
      </dgm:prSet>
      <dgm:spPr/>
    </dgm:pt>
    <dgm:pt modelId="{6B14F362-8463-5241-99D5-F8A39CCCD544}" type="pres">
      <dgm:prSet presAssocID="{91BEE98A-D896-3E41-B3EC-AA37D53F9CCF}" presName="sibTrans" presStyleCnt="0"/>
      <dgm:spPr/>
    </dgm:pt>
    <dgm:pt modelId="{62CA09BC-9398-49E0-8CB9-8A06A067FC65}" type="pres">
      <dgm:prSet presAssocID="{809A1A49-05F0-4260-AB75-CD56090F385E}" presName="compNode" presStyleCnt="0"/>
      <dgm:spPr/>
    </dgm:pt>
    <dgm:pt modelId="{69584604-218B-49DE-99C5-7D7BB7BC1ECF}" type="pres">
      <dgm:prSet presAssocID="{809A1A49-05F0-4260-AB75-CD56090F385E}" presName="iconBgRect" presStyleLbl="bgShp" presStyleIdx="2" presStyleCnt="3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</dgm:spPr>
    </dgm:pt>
    <dgm:pt modelId="{91276A88-BE50-46A3-991B-81AACDBB52C2}" type="pres">
      <dgm:prSet presAssocID="{809A1A49-05F0-4260-AB75-CD56090F385E}" presName="iconRect" presStyleLbl="node1" presStyleIdx="2" presStyleCnt="3"/>
      <dgm:spPr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D040DEA-17EF-4E5E-9D0A-E6058C48F0E1}" type="pres">
      <dgm:prSet presAssocID="{809A1A49-05F0-4260-AB75-CD56090F385E}" presName="spaceRect" presStyleCnt="0"/>
      <dgm:spPr/>
    </dgm:pt>
    <dgm:pt modelId="{B9ABCDFA-BB38-44B3-9EEB-69FDA52D7D9C}" type="pres">
      <dgm:prSet presAssocID="{809A1A49-05F0-4260-AB75-CD56090F38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8F69D14-D37E-CD45-899D-A43080ED1861}" type="presOf" srcId="{EEDA99A1-3B6A-154A-96D0-0B0885A0103B}" destId="{0ADA0879-01D4-BE46-8E19-525873C82043}" srcOrd="0" destOrd="0" presId="urn:microsoft.com/office/officeart/2018/5/layout/IconLeafLabelList"/>
    <dgm:cxn modelId="{E076161E-EE34-4106-9FB7-25EF56658AEB}" srcId="{2FA68EE7-9D1C-4C1B-B698-52D45992AE5D}" destId="{FD0B012C-758A-4B89-B4E5-C705D816FCA6}" srcOrd="0" destOrd="0" parTransId="{636A26A0-D533-42ED-BBD6-4952F141C577}" sibTransId="{DD4B02D8-0D94-4512-96B3-067A5975CCEC}"/>
    <dgm:cxn modelId="{E5D61259-EDF6-4DD8-9F0F-BB86297F0632}" srcId="{2FA68EE7-9D1C-4C1B-B698-52D45992AE5D}" destId="{809A1A49-05F0-4260-AB75-CD56090F385E}" srcOrd="2" destOrd="0" parTransId="{00558255-D448-4B74-A91E-DE0387B6C58A}" sibTransId="{AB48FCD2-CC8A-4EA4-BF47-C51B2A34A451}"/>
    <dgm:cxn modelId="{9EFF3373-4B32-AC40-8473-F7024CC8EB2E}" srcId="{2FA68EE7-9D1C-4C1B-B698-52D45992AE5D}" destId="{EEDA99A1-3B6A-154A-96D0-0B0885A0103B}" srcOrd="1" destOrd="0" parTransId="{E61BADAD-7C68-A043-A707-19DD3591902E}" sibTransId="{91BEE98A-D896-3E41-B3EC-AA37D53F9CCF}"/>
    <dgm:cxn modelId="{ED4D7DC3-BC9F-445D-B311-66DD6A181A0A}" type="presOf" srcId="{FD0B012C-758A-4B89-B4E5-C705D816FCA6}" destId="{740A534D-3A79-4333-8EB9-D27E9ED0DE13}" srcOrd="0" destOrd="0" presId="urn:microsoft.com/office/officeart/2018/5/layout/IconLeafLabelList"/>
    <dgm:cxn modelId="{3CA1A0DC-12EF-438B-8B42-EC222F9C95E5}" type="presOf" srcId="{809A1A49-05F0-4260-AB75-CD56090F385E}" destId="{B9ABCDFA-BB38-44B3-9EEB-69FDA52D7D9C}" srcOrd="0" destOrd="0" presId="urn:microsoft.com/office/officeart/2018/5/layout/IconLeafLabelList"/>
    <dgm:cxn modelId="{1AD7F7EF-28E7-4477-B68B-47A9155FD6FE}" type="presOf" srcId="{2FA68EE7-9D1C-4C1B-B698-52D45992AE5D}" destId="{A4783E12-D3B5-4651-93D1-6A8FF60D5C05}" srcOrd="0" destOrd="0" presId="urn:microsoft.com/office/officeart/2018/5/layout/IconLeafLabelList"/>
    <dgm:cxn modelId="{63B60F35-7012-4D6E-B0F6-5CE2ABA33202}" type="presParOf" srcId="{A4783E12-D3B5-4651-93D1-6A8FF60D5C05}" destId="{647D2A03-958D-4DC3-B3F7-4AFAFAA266A4}" srcOrd="0" destOrd="0" presId="urn:microsoft.com/office/officeart/2018/5/layout/IconLeafLabelList"/>
    <dgm:cxn modelId="{AF272775-5064-40FC-ABCE-89157D8C0D63}" type="presParOf" srcId="{647D2A03-958D-4DC3-B3F7-4AFAFAA266A4}" destId="{FBCC9AD8-6897-4443-A151-55F9B48F110A}" srcOrd="0" destOrd="0" presId="urn:microsoft.com/office/officeart/2018/5/layout/IconLeafLabelList"/>
    <dgm:cxn modelId="{B83B4EB2-A1C5-454E-A3F8-9B1F7633E120}" type="presParOf" srcId="{647D2A03-958D-4DC3-B3F7-4AFAFAA266A4}" destId="{8EBD12FD-5C2E-43D0-A97E-C92FB242A654}" srcOrd="1" destOrd="0" presId="urn:microsoft.com/office/officeart/2018/5/layout/IconLeafLabelList"/>
    <dgm:cxn modelId="{EF6883CE-9634-41AB-AEBC-5BEE83918137}" type="presParOf" srcId="{647D2A03-958D-4DC3-B3F7-4AFAFAA266A4}" destId="{50027761-1B3E-4E26-82D2-B88656A38C6D}" srcOrd="2" destOrd="0" presId="urn:microsoft.com/office/officeart/2018/5/layout/IconLeafLabelList"/>
    <dgm:cxn modelId="{5B1C890F-EB98-4DA0-975B-0E5002090536}" type="presParOf" srcId="{647D2A03-958D-4DC3-B3F7-4AFAFAA266A4}" destId="{740A534D-3A79-4333-8EB9-D27E9ED0DE13}" srcOrd="3" destOrd="0" presId="urn:microsoft.com/office/officeart/2018/5/layout/IconLeafLabelList"/>
    <dgm:cxn modelId="{147BB8B4-C9F2-4FDE-8D75-E357D055767B}" type="presParOf" srcId="{A4783E12-D3B5-4651-93D1-6A8FF60D5C05}" destId="{6B5CDF56-7D80-400B-88BE-26D66A800E7A}" srcOrd="1" destOrd="0" presId="urn:microsoft.com/office/officeart/2018/5/layout/IconLeafLabelList"/>
    <dgm:cxn modelId="{4233BDA9-3CC0-5C44-A3B2-76C7F26DBC92}" type="presParOf" srcId="{A4783E12-D3B5-4651-93D1-6A8FF60D5C05}" destId="{9F59F5E9-796E-5D4B-BF34-B384960EFC26}" srcOrd="2" destOrd="0" presId="urn:microsoft.com/office/officeart/2018/5/layout/IconLeafLabelList"/>
    <dgm:cxn modelId="{BB54EF92-B1E9-7140-8A15-E6D2410DBD62}" type="presParOf" srcId="{9F59F5E9-796E-5D4B-BF34-B384960EFC26}" destId="{61EE8F0D-652C-D047-951F-6250F2A42A3F}" srcOrd="0" destOrd="0" presId="urn:microsoft.com/office/officeart/2018/5/layout/IconLeafLabelList"/>
    <dgm:cxn modelId="{5484B7CB-11A6-8E4D-923D-CC826ECAE859}" type="presParOf" srcId="{9F59F5E9-796E-5D4B-BF34-B384960EFC26}" destId="{102D07ED-28CF-E94D-A948-86ED9C02DE1B}" srcOrd="1" destOrd="0" presId="urn:microsoft.com/office/officeart/2018/5/layout/IconLeafLabelList"/>
    <dgm:cxn modelId="{B64CA8D8-35E0-654B-9FE8-ED5A9FFC7C5D}" type="presParOf" srcId="{9F59F5E9-796E-5D4B-BF34-B384960EFC26}" destId="{6E80704A-D6CD-244A-A971-4EECE2FD8CA3}" srcOrd="2" destOrd="0" presId="urn:microsoft.com/office/officeart/2018/5/layout/IconLeafLabelList"/>
    <dgm:cxn modelId="{616324E2-B980-0347-8034-9DD4A6E63B2E}" type="presParOf" srcId="{9F59F5E9-796E-5D4B-BF34-B384960EFC26}" destId="{0ADA0879-01D4-BE46-8E19-525873C82043}" srcOrd="3" destOrd="0" presId="urn:microsoft.com/office/officeart/2018/5/layout/IconLeafLabelList"/>
    <dgm:cxn modelId="{E70C3B79-D0B7-564A-A614-1C51E35022E4}" type="presParOf" srcId="{A4783E12-D3B5-4651-93D1-6A8FF60D5C05}" destId="{6B14F362-8463-5241-99D5-F8A39CCCD544}" srcOrd="3" destOrd="0" presId="urn:microsoft.com/office/officeart/2018/5/layout/IconLeafLabelList"/>
    <dgm:cxn modelId="{29AB39BC-E36C-4129-BDC2-DEE5126A1E00}" type="presParOf" srcId="{A4783E12-D3B5-4651-93D1-6A8FF60D5C05}" destId="{62CA09BC-9398-49E0-8CB9-8A06A067FC65}" srcOrd="4" destOrd="0" presId="urn:microsoft.com/office/officeart/2018/5/layout/IconLeafLabelList"/>
    <dgm:cxn modelId="{E1279FB7-E87C-4762-824F-20598BE59892}" type="presParOf" srcId="{62CA09BC-9398-49E0-8CB9-8A06A067FC65}" destId="{69584604-218B-49DE-99C5-7D7BB7BC1ECF}" srcOrd="0" destOrd="0" presId="urn:microsoft.com/office/officeart/2018/5/layout/IconLeafLabelList"/>
    <dgm:cxn modelId="{553BB924-B89B-40B4-8F59-1A25F1B76821}" type="presParOf" srcId="{62CA09BC-9398-49E0-8CB9-8A06A067FC65}" destId="{91276A88-BE50-46A3-991B-81AACDBB52C2}" srcOrd="1" destOrd="0" presId="urn:microsoft.com/office/officeart/2018/5/layout/IconLeafLabelList"/>
    <dgm:cxn modelId="{B9CE8BBE-A823-446C-9B24-B13A8C6FE99E}" type="presParOf" srcId="{62CA09BC-9398-49E0-8CB9-8A06A067FC65}" destId="{2D040DEA-17EF-4E5E-9D0A-E6058C48F0E1}" srcOrd="2" destOrd="0" presId="urn:microsoft.com/office/officeart/2018/5/layout/IconLeafLabelList"/>
    <dgm:cxn modelId="{4849385B-CAE8-48A5-BF7E-E4E82044C24E}" type="presParOf" srcId="{62CA09BC-9398-49E0-8CB9-8A06A067FC65}" destId="{B9ABCDFA-BB38-44B3-9EEB-69FDA52D7D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A68EE7-9D1C-4C1B-B698-52D45992AE5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accent1_2" csCatId="accent1" phldr="1"/>
      <dgm:spPr/>
      <dgm:t>
        <a:bodyPr/>
        <a:lstStyle/>
        <a:p>
          <a:endParaRPr lang="en-US"/>
        </a:p>
      </dgm:t>
    </dgm:pt>
    <dgm:pt modelId="{FD0B012C-758A-4B89-B4E5-C705D816FCA6}">
      <dgm:prSet/>
      <dgm:spPr/>
      <dgm:t>
        <a:bodyPr/>
        <a:lstStyle/>
        <a:p>
          <a:pPr>
            <a:defRPr cap="all"/>
          </a:pPr>
          <a:r>
            <a:rPr lang="en-US" cap="none" dirty="0"/>
            <a:t>Uses frequent item sets to find association rules</a:t>
          </a:r>
        </a:p>
      </dgm:t>
    </dgm:pt>
    <dgm:pt modelId="{636A26A0-D533-42ED-BBD6-4952F141C577}" type="parTrans" cxnId="{E076161E-EE34-4106-9FB7-25EF56658AEB}">
      <dgm:prSet/>
      <dgm:spPr/>
      <dgm:t>
        <a:bodyPr/>
        <a:lstStyle/>
        <a:p>
          <a:endParaRPr lang="en-US"/>
        </a:p>
      </dgm:t>
    </dgm:pt>
    <dgm:pt modelId="{DD4B02D8-0D94-4512-96B3-067A5975CCEC}" type="sibTrans" cxnId="{E076161E-EE34-4106-9FB7-25EF56658AEB}">
      <dgm:prSet/>
      <dgm:spPr/>
      <dgm:t>
        <a:bodyPr/>
        <a:lstStyle/>
        <a:p>
          <a:endParaRPr lang="en-US"/>
        </a:p>
      </dgm:t>
    </dgm:pt>
    <dgm:pt modelId="{809A1A49-05F0-4260-AB75-CD56090F385E}">
      <dgm:prSet/>
      <dgm:spPr/>
      <dgm:t>
        <a:bodyPr/>
        <a:lstStyle/>
        <a:p>
          <a:pPr>
            <a:defRPr cap="all"/>
          </a:pPr>
          <a:r>
            <a:rPr lang="en-US" cap="none" dirty="0"/>
            <a:t>Minimum support threshold to remove infrequent item sets</a:t>
          </a:r>
        </a:p>
      </dgm:t>
    </dgm:pt>
    <dgm:pt modelId="{00558255-D448-4B74-A91E-DE0387B6C58A}" type="parTrans" cxnId="{E5D61259-EDF6-4DD8-9F0F-BB86297F0632}">
      <dgm:prSet/>
      <dgm:spPr/>
      <dgm:t>
        <a:bodyPr/>
        <a:lstStyle/>
        <a:p>
          <a:endParaRPr lang="en-US"/>
        </a:p>
      </dgm:t>
    </dgm:pt>
    <dgm:pt modelId="{AB48FCD2-CC8A-4EA4-BF47-C51B2A34A451}" type="sibTrans" cxnId="{E5D61259-EDF6-4DD8-9F0F-BB86297F0632}">
      <dgm:prSet/>
      <dgm:spPr/>
      <dgm:t>
        <a:bodyPr/>
        <a:lstStyle/>
        <a:p>
          <a:endParaRPr lang="en-US"/>
        </a:p>
      </dgm:t>
    </dgm:pt>
    <dgm:pt modelId="{A4783E12-D3B5-4651-93D1-6A8FF60D5C05}" type="pres">
      <dgm:prSet presAssocID="{2FA68EE7-9D1C-4C1B-B698-52D45992AE5D}" presName="root" presStyleCnt="0">
        <dgm:presLayoutVars>
          <dgm:dir/>
          <dgm:resizeHandles val="exact"/>
        </dgm:presLayoutVars>
      </dgm:prSet>
      <dgm:spPr/>
    </dgm:pt>
    <dgm:pt modelId="{647D2A03-958D-4DC3-B3F7-4AFAFAA266A4}" type="pres">
      <dgm:prSet presAssocID="{FD0B012C-758A-4B89-B4E5-C705D816FCA6}" presName="compNode" presStyleCnt="0"/>
      <dgm:spPr/>
    </dgm:pt>
    <dgm:pt modelId="{FBCC9AD8-6897-4443-A151-55F9B48F110A}" type="pres">
      <dgm:prSet presAssocID="{FD0B012C-758A-4B89-B4E5-C705D816FCA6}" presName="iconBgRect" presStyleLbl="bgShp" presStyleIdx="0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</dgm:spPr>
    </dgm:pt>
    <dgm:pt modelId="{8EBD12FD-5C2E-43D0-A97E-C92FB242A654}" type="pres">
      <dgm:prSet presAssocID="{FD0B012C-758A-4B89-B4E5-C705D816FCA6}" presName="iconRect" presStyleLbl="node1" presStyleIdx="0" presStyleCnt="2"/>
      <dgm:spPr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/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50027761-1B3E-4E26-82D2-B88656A38C6D}" type="pres">
      <dgm:prSet presAssocID="{FD0B012C-758A-4B89-B4E5-C705D816FCA6}" presName="spaceRect" presStyleCnt="0"/>
      <dgm:spPr/>
    </dgm:pt>
    <dgm:pt modelId="{740A534D-3A79-4333-8EB9-D27E9ED0DE13}" type="pres">
      <dgm:prSet presAssocID="{FD0B012C-758A-4B89-B4E5-C705D816FCA6}" presName="textRect" presStyleLbl="revTx" presStyleIdx="0" presStyleCnt="2">
        <dgm:presLayoutVars>
          <dgm:chMax val="1"/>
          <dgm:chPref val="1"/>
        </dgm:presLayoutVars>
      </dgm:prSet>
      <dgm:spPr/>
    </dgm:pt>
    <dgm:pt modelId="{6B5CDF56-7D80-400B-88BE-26D66A800E7A}" type="pres">
      <dgm:prSet presAssocID="{DD4B02D8-0D94-4512-96B3-067A5975CCEC}" presName="sibTrans" presStyleCnt="0"/>
      <dgm:spPr/>
    </dgm:pt>
    <dgm:pt modelId="{62CA09BC-9398-49E0-8CB9-8A06A067FC65}" type="pres">
      <dgm:prSet presAssocID="{809A1A49-05F0-4260-AB75-CD56090F385E}" presName="compNode" presStyleCnt="0"/>
      <dgm:spPr/>
    </dgm:pt>
    <dgm:pt modelId="{69584604-218B-49DE-99C5-7D7BB7BC1ECF}" type="pres">
      <dgm:prSet presAssocID="{809A1A49-05F0-4260-AB75-CD56090F385E}" presName="iconBgRect" presStyleLbl="bgShp" presStyleIdx="1" presStyleCnt="2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</dgm:spPr>
    </dgm:pt>
    <dgm:pt modelId="{91276A88-BE50-46A3-991B-81AACDBB52C2}" type="pres">
      <dgm:prSet presAssocID="{809A1A49-05F0-4260-AB75-CD56090F385E}" presName="iconRect" presStyleLbl="node1" presStyleIdx="1" presStyleCnt="2"/>
      <dgm:spPr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2D040DEA-17EF-4E5E-9D0A-E6058C48F0E1}" type="pres">
      <dgm:prSet presAssocID="{809A1A49-05F0-4260-AB75-CD56090F385E}" presName="spaceRect" presStyleCnt="0"/>
      <dgm:spPr/>
    </dgm:pt>
    <dgm:pt modelId="{B9ABCDFA-BB38-44B3-9EEB-69FDA52D7D9C}" type="pres">
      <dgm:prSet presAssocID="{809A1A49-05F0-4260-AB75-CD56090F385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076161E-EE34-4106-9FB7-25EF56658AEB}" srcId="{2FA68EE7-9D1C-4C1B-B698-52D45992AE5D}" destId="{FD0B012C-758A-4B89-B4E5-C705D816FCA6}" srcOrd="0" destOrd="0" parTransId="{636A26A0-D533-42ED-BBD6-4952F141C577}" sibTransId="{DD4B02D8-0D94-4512-96B3-067A5975CCEC}"/>
    <dgm:cxn modelId="{E5D61259-EDF6-4DD8-9F0F-BB86297F0632}" srcId="{2FA68EE7-9D1C-4C1B-B698-52D45992AE5D}" destId="{809A1A49-05F0-4260-AB75-CD56090F385E}" srcOrd="1" destOrd="0" parTransId="{00558255-D448-4B74-A91E-DE0387B6C58A}" sibTransId="{AB48FCD2-CC8A-4EA4-BF47-C51B2A34A451}"/>
    <dgm:cxn modelId="{ED4D7DC3-BC9F-445D-B311-66DD6A181A0A}" type="presOf" srcId="{FD0B012C-758A-4B89-B4E5-C705D816FCA6}" destId="{740A534D-3A79-4333-8EB9-D27E9ED0DE13}" srcOrd="0" destOrd="0" presId="urn:microsoft.com/office/officeart/2018/5/layout/IconLeafLabelList"/>
    <dgm:cxn modelId="{3CA1A0DC-12EF-438B-8B42-EC222F9C95E5}" type="presOf" srcId="{809A1A49-05F0-4260-AB75-CD56090F385E}" destId="{B9ABCDFA-BB38-44B3-9EEB-69FDA52D7D9C}" srcOrd="0" destOrd="0" presId="urn:microsoft.com/office/officeart/2018/5/layout/IconLeafLabelList"/>
    <dgm:cxn modelId="{1AD7F7EF-28E7-4477-B68B-47A9155FD6FE}" type="presOf" srcId="{2FA68EE7-9D1C-4C1B-B698-52D45992AE5D}" destId="{A4783E12-D3B5-4651-93D1-6A8FF60D5C05}" srcOrd="0" destOrd="0" presId="urn:microsoft.com/office/officeart/2018/5/layout/IconLeafLabelList"/>
    <dgm:cxn modelId="{63B60F35-7012-4D6E-B0F6-5CE2ABA33202}" type="presParOf" srcId="{A4783E12-D3B5-4651-93D1-6A8FF60D5C05}" destId="{647D2A03-958D-4DC3-B3F7-4AFAFAA266A4}" srcOrd="0" destOrd="0" presId="urn:microsoft.com/office/officeart/2018/5/layout/IconLeafLabelList"/>
    <dgm:cxn modelId="{AF272775-5064-40FC-ABCE-89157D8C0D63}" type="presParOf" srcId="{647D2A03-958D-4DC3-B3F7-4AFAFAA266A4}" destId="{FBCC9AD8-6897-4443-A151-55F9B48F110A}" srcOrd="0" destOrd="0" presId="urn:microsoft.com/office/officeart/2018/5/layout/IconLeafLabelList"/>
    <dgm:cxn modelId="{B83B4EB2-A1C5-454E-A3F8-9B1F7633E120}" type="presParOf" srcId="{647D2A03-958D-4DC3-B3F7-4AFAFAA266A4}" destId="{8EBD12FD-5C2E-43D0-A97E-C92FB242A654}" srcOrd="1" destOrd="0" presId="urn:microsoft.com/office/officeart/2018/5/layout/IconLeafLabelList"/>
    <dgm:cxn modelId="{EF6883CE-9634-41AB-AEBC-5BEE83918137}" type="presParOf" srcId="{647D2A03-958D-4DC3-B3F7-4AFAFAA266A4}" destId="{50027761-1B3E-4E26-82D2-B88656A38C6D}" srcOrd="2" destOrd="0" presId="urn:microsoft.com/office/officeart/2018/5/layout/IconLeafLabelList"/>
    <dgm:cxn modelId="{5B1C890F-EB98-4DA0-975B-0E5002090536}" type="presParOf" srcId="{647D2A03-958D-4DC3-B3F7-4AFAFAA266A4}" destId="{740A534D-3A79-4333-8EB9-D27E9ED0DE13}" srcOrd="3" destOrd="0" presId="urn:microsoft.com/office/officeart/2018/5/layout/IconLeafLabelList"/>
    <dgm:cxn modelId="{147BB8B4-C9F2-4FDE-8D75-E357D055767B}" type="presParOf" srcId="{A4783E12-D3B5-4651-93D1-6A8FF60D5C05}" destId="{6B5CDF56-7D80-400B-88BE-26D66A800E7A}" srcOrd="1" destOrd="0" presId="urn:microsoft.com/office/officeart/2018/5/layout/IconLeafLabelList"/>
    <dgm:cxn modelId="{29AB39BC-E36C-4129-BDC2-DEE5126A1E00}" type="presParOf" srcId="{A4783E12-D3B5-4651-93D1-6A8FF60D5C05}" destId="{62CA09BC-9398-49E0-8CB9-8A06A067FC65}" srcOrd="2" destOrd="0" presId="urn:microsoft.com/office/officeart/2018/5/layout/IconLeafLabelList"/>
    <dgm:cxn modelId="{E1279FB7-E87C-4762-824F-20598BE59892}" type="presParOf" srcId="{62CA09BC-9398-49E0-8CB9-8A06A067FC65}" destId="{69584604-218B-49DE-99C5-7D7BB7BC1ECF}" srcOrd="0" destOrd="0" presId="urn:microsoft.com/office/officeart/2018/5/layout/IconLeafLabelList"/>
    <dgm:cxn modelId="{553BB924-B89B-40B4-8F59-1A25F1B76821}" type="presParOf" srcId="{62CA09BC-9398-49E0-8CB9-8A06A067FC65}" destId="{91276A88-BE50-46A3-991B-81AACDBB52C2}" srcOrd="1" destOrd="0" presId="urn:microsoft.com/office/officeart/2018/5/layout/IconLeafLabelList"/>
    <dgm:cxn modelId="{B9CE8BBE-A823-446C-9B24-B13A8C6FE99E}" type="presParOf" srcId="{62CA09BC-9398-49E0-8CB9-8A06A067FC65}" destId="{2D040DEA-17EF-4E5E-9D0A-E6058C48F0E1}" srcOrd="2" destOrd="0" presId="urn:microsoft.com/office/officeart/2018/5/layout/IconLeafLabelList"/>
    <dgm:cxn modelId="{4849385B-CAE8-48A5-BF7E-E4E82044C24E}" type="presParOf" srcId="{62CA09BC-9398-49E0-8CB9-8A06A067FC65}" destId="{B9ABCDFA-BB38-44B3-9EEB-69FDA52D7D9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9AD8-6897-4443-A151-55F9B48F110A}">
      <dsp:nvSpPr>
        <dsp:cNvPr id="0" name=""/>
        <dsp:cNvSpPr/>
      </dsp:nvSpPr>
      <dsp:spPr>
        <a:xfrm>
          <a:off x="482665" y="378417"/>
          <a:ext cx="1441125" cy="1441125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12FD-5C2E-43D0-A97E-C92FB242A654}">
      <dsp:nvSpPr>
        <dsp:cNvPr id="0" name=""/>
        <dsp:cNvSpPr/>
      </dsp:nvSpPr>
      <dsp:spPr>
        <a:xfrm>
          <a:off x="789790" y="685542"/>
          <a:ext cx="826875" cy="826875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A534D-3A79-4333-8EB9-D27E9ED0DE13}">
      <dsp:nvSpPr>
        <dsp:cNvPr id="0" name=""/>
        <dsp:cNvSpPr/>
      </dsp:nvSpPr>
      <dsp:spPr>
        <a:xfrm>
          <a:off x="21977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schemeClr val="tx1"/>
              </a:solidFill>
            </a:rPr>
            <a:t>Identify association between products</a:t>
          </a:r>
        </a:p>
      </dsp:txBody>
      <dsp:txXfrm>
        <a:off x="21977" y="2268417"/>
        <a:ext cx="2362500" cy="720000"/>
      </dsp:txXfrm>
    </dsp:sp>
    <dsp:sp modelId="{61EE8F0D-652C-D047-951F-6250F2A42A3F}">
      <dsp:nvSpPr>
        <dsp:cNvPr id="0" name=""/>
        <dsp:cNvSpPr/>
      </dsp:nvSpPr>
      <dsp:spPr>
        <a:xfrm>
          <a:off x="3258602" y="378417"/>
          <a:ext cx="1441125" cy="1441125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D07ED-28CF-E94D-A948-86ED9C02DE1B}">
      <dsp:nvSpPr>
        <dsp:cNvPr id="0" name=""/>
        <dsp:cNvSpPr/>
      </dsp:nvSpPr>
      <dsp:spPr>
        <a:xfrm>
          <a:off x="3565727" y="685542"/>
          <a:ext cx="826875" cy="826875"/>
        </a:xfrm>
        <a:prstGeom prst="rect">
          <a:avLst/>
        </a:prstGeom>
        <a:blipFill rotWithShape="1"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DA0879-01D4-BE46-8E19-525873C82043}">
      <dsp:nvSpPr>
        <dsp:cNvPr id="0" name=""/>
        <dsp:cNvSpPr/>
      </dsp:nvSpPr>
      <dsp:spPr>
        <a:xfrm>
          <a:off x="2797915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Increase quantity of purchased items </a:t>
          </a:r>
        </a:p>
      </dsp:txBody>
      <dsp:txXfrm>
        <a:off x="2797915" y="2268417"/>
        <a:ext cx="2362500" cy="720000"/>
      </dsp:txXfrm>
    </dsp:sp>
    <dsp:sp modelId="{69584604-218B-49DE-99C5-7D7BB7BC1ECF}">
      <dsp:nvSpPr>
        <dsp:cNvPr id="0" name=""/>
        <dsp:cNvSpPr/>
      </dsp:nvSpPr>
      <dsp:spPr>
        <a:xfrm>
          <a:off x="6034540" y="378417"/>
          <a:ext cx="1441125" cy="1441125"/>
        </a:xfrm>
        <a:prstGeom prst="ellipse">
          <a:avLst/>
        </a:prstGeom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6A88-BE50-46A3-991B-81AACDBB52C2}">
      <dsp:nvSpPr>
        <dsp:cNvPr id="0" name=""/>
        <dsp:cNvSpPr/>
      </dsp:nvSpPr>
      <dsp:spPr>
        <a:xfrm>
          <a:off x="6341665" y="685542"/>
          <a:ext cx="826875" cy="826875"/>
        </a:xfrm>
        <a:prstGeom prst="rect">
          <a:avLst/>
        </a:prstGeom>
        <a:blipFill>
          <a:blip xmlns:r="http://schemas.openxmlformats.org/officeDocument/2006/relationships"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CDFA-BB38-44B3-9EEB-69FDA52D7D9C}">
      <dsp:nvSpPr>
        <dsp:cNvPr id="0" name=""/>
        <dsp:cNvSpPr/>
      </dsp:nvSpPr>
      <dsp:spPr>
        <a:xfrm>
          <a:off x="5573852" y="2268417"/>
          <a:ext cx="23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000" kern="1200" cap="none" dirty="0">
              <a:solidFill>
                <a:schemeClr val="tx1"/>
              </a:solidFill>
            </a:rPr>
            <a:t>Bundling offers or Promotions</a:t>
          </a:r>
        </a:p>
      </dsp:txBody>
      <dsp:txXfrm>
        <a:off x="5573852" y="2268417"/>
        <a:ext cx="23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CC9AD8-6897-4443-A151-55F9B48F110A}">
      <dsp:nvSpPr>
        <dsp:cNvPr id="0" name=""/>
        <dsp:cNvSpPr/>
      </dsp:nvSpPr>
      <dsp:spPr>
        <a:xfrm>
          <a:off x="1067383" y="18417"/>
          <a:ext cx="1990125" cy="1990125"/>
        </a:xfrm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BD12FD-5C2E-43D0-A97E-C92FB242A654}">
      <dsp:nvSpPr>
        <dsp:cNvPr id="0" name=""/>
        <dsp:cNvSpPr/>
      </dsp:nvSpPr>
      <dsp:spPr>
        <a:xfrm>
          <a:off x="1491508" y="442542"/>
          <a:ext cx="1141874" cy="1141874"/>
        </a:xfrm>
        <a:prstGeom prst="rect">
          <a:avLst/>
        </a:prstGeom>
        <a:blipFill>
          <a:blip xmlns:r="http://schemas.openxmlformats.org/officeDocument/2006/relationships" r:embed="rId1">
            <a:lum bright="70000" contrast="-70000"/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A534D-3A79-4333-8EB9-D27E9ED0DE13}">
      <dsp:nvSpPr>
        <dsp:cNvPr id="0" name=""/>
        <dsp:cNvSpPr/>
      </dsp:nvSpPr>
      <dsp:spPr>
        <a:xfrm>
          <a:off x="431196" y="262841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Uses frequent item sets to find association rules</a:t>
          </a:r>
        </a:p>
      </dsp:txBody>
      <dsp:txXfrm>
        <a:off x="431196" y="2628417"/>
        <a:ext cx="3262500" cy="720000"/>
      </dsp:txXfrm>
    </dsp:sp>
    <dsp:sp modelId="{69584604-218B-49DE-99C5-7D7BB7BC1ECF}">
      <dsp:nvSpPr>
        <dsp:cNvPr id="0" name=""/>
        <dsp:cNvSpPr/>
      </dsp:nvSpPr>
      <dsp:spPr>
        <a:xfrm>
          <a:off x="4900821" y="18417"/>
          <a:ext cx="1990125" cy="1990125"/>
        </a:xfrm>
        <a:prstGeom prst="ellipse">
          <a:avLst/>
        </a:prstGeom>
        <a:solidFill>
          <a:schemeClr val="accent3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76A88-BE50-46A3-991B-81AACDBB52C2}">
      <dsp:nvSpPr>
        <dsp:cNvPr id="0" name=""/>
        <dsp:cNvSpPr/>
      </dsp:nvSpPr>
      <dsp:spPr>
        <a:xfrm>
          <a:off x="5324946" y="442542"/>
          <a:ext cx="1141874" cy="1141874"/>
        </a:xfrm>
        <a:prstGeom prst="rect">
          <a:avLst/>
        </a:prstGeom>
        <a:blipFill>
          <a:blip xmlns:r="http://schemas.openxmlformats.org/officeDocument/2006/relationships"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BCDFA-BB38-44B3-9EEB-69FDA52D7D9C}">
      <dsp:nvSpPr>
        <dsp:cNvPr id="0" name=""/>
        <dsp:cNvSpPr/>
      </dsp:nvSpPr>
      <dsp:spPr>
        <a:xfrm>
          <a:off x="4264633" y="262841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cap="none" dirty="0"/>
            <a:t>Minimum support threshold to remove infrequent item sets</a:t>
          </a:r>
        </a:p>
      </dsp:txBody>
      <dsp:txXfrm>
        <a:off x="4264633" y="2628417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8F61A-06E8-2844-B263-A4E5536CB124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0B0000-8FD2-D244-8AB1-01AB2E6EBF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074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5184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FED0A-2430-549E-23B5-05B73FCF1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E2AE70-93B3-9CE1-26B3-B18E14508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3885D9-5193-ACDA-2C85-136AE6F51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897E37-DE2F-F86C-0D68-D7AD442E6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249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64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08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0452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017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0388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306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8546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40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301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144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380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2AC10-F549-8F86-2F77-25AC5121C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C9765-9B90-F1AB-D467-6BBAE26A4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3AFD9D-3BD5-2F7C-AF07-710CC9481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CF34D-89BD-9ECC-7589-CD17A93BFD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0B0000-8FD2-D244-8AB1-01AB2E6EBF2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61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-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9/27/24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How to Grow Your Business through Customer Intelligence | Paperflite">
            <a:extLst>
              <a:ext uri="{FF2B5EF4-FFF2-40B4-BE49-F238E27FC236}">
                <a16:creationId xmlns:a16="http://schemas.microsoft.com/office/drawing/2014/main" id="{F388DE42-BDD6-1841-3252-C690BCDD35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1" r="-1" b="18855"/>
          <a:stretch/>
        </p:blipFill>
        <p:spPr bwMode="auto">
          <a:xfrm>
            <a:off x="0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6932CB-C467-FA6F-08B1-4ED577FF48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3735" y="4512860"/>
            <a:ext cx="8724900" cy="148988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Market Basket Analysis</a:t>
            </a:r>
            <a:br>
              <a:rPr lang="en-US" b="1" dirty="0">
                <a:solidFill>
                  <a:schemeClr val="accent1"/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</a:b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  <a:latin typeface="FUTURA MEDIUM" panose="020B0602020204020303" pitchFamily="34" charset="-79"/>
                <a:ea typeface="Verdana" panose="020B0604030504040204" pitchFamily="34" charset="0"/>
                <a:cs typeface="FUTURA MEDIUM" panose="020B0602020204020303" pitchFamily="34" charset="-79"/>
              </a:rPr>
              <a:t>Paris Baguette</a:t>
            </a:r>
          </a:p>
        </p:txBody>
      </p:sp>
    </p:spTree>
    <p:extLst>
      <p:ext uri="{BB962C8B-B14F-4D97-AF65-F5344CB8AC3E}">
        <p14:creationId xmlns:p14="http://schemas.microsoft.com/office/powerpoint/2010/main" val="2542947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A4DFC-8182-4F95-7330-E061D3F30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1635B6-3CE7-2C8B-E1A2-19126AFA290F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1C1202-27AF-30D0-1DB1-E98C18AA1408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830C38-DF82-09D7-C1EA-1BB4717920FF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4E5B58-591E-8994-B8E3-E7FEE8948C31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EB6422AC-A3FE-4001-AFF4-3016D785412F}"/>
              </a:ext>
            </a:extLst>
          </p:cNvPr>
          <p:cNvSpPr/>
          <p:nvPr/>
        </p:nvSpPr>
        <p:spPr>
          <a:xfrm rot="5400000">
            <a:off x="10898574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6C47E04-404D-C143-EEC6-2787F98C7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07" y="416865"/>
            <a:ext cx="10182475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Support Values (Takeout)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1E076EE4-1646-0533-8A50-DC83948B0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795459"/>
              </p:ext>
            </p:extLst>
          </p:nvPr>
        </p:nvGraphicFramePr>
        <p:xfrm>
          <a:off x="1162114" y="2152442"/>
          <a:ext cx="10182475" cy="23774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0055">
                  <a:extLst>
                    <a:ext uri="{9D8B030D-6E8A-4147-A177-3AD203B41FA5}">
                      <a16:colId xmlns:a16="http://schemas.microsoft.com/office/drawing/2014/main" val="782095564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906350637"/>
                    </a:ext>
                  </a:extLst>
                </a:gridCol>
                <a:gridCol w="1954573">
                  <a:extLst>
                    <a:ext uri="{9D8B030D-6E8A-4147-A177-3AD203B41FA5}">
                      <a16:colId xmlns:a16="http://schemas.microsoft.com/office/drawing/2014/main" val="547503649"/>
                    </a:ext>
                  </a:extLst>
                </a:gridCol>
                <a:gridCol w="1543414">
                  <a:extLst>
                    <a:ext uri="{9D8B030D-6E8A-4147-A177-3AD203B41FA5}">
                      <a16:colId xmlns:a16="http://schemas.microsoft.com/office/drawing/2014/main" val="903963369"/>
                    </a:ext>
                  </a:extLst>
                </a:gridCol>
                <a:gridCol w="2205225">
                  <a:extLst>
                    <a:ext uri="{9D8B030D-6E8A-4147-A177-3AD203B41FA5}">
                      <a16:colId xmlns:a16="http://schemas.microsoft.com/office/drawing/2014/main" val="56473858"/>
                    </a:ext>
                  </a:extLst>
                </a:gridCol>
              </a:tblGrid>
              <a:tr h="341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Beverage-Coffee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Cake-Roll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Cake-Sliced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Deli-Sandwich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39854"/>
                  </a:ext>
                </a:extLst>
              </a:tr>
              <a:tr h="598070">
                <a:tc>
                  <a:txBody>
                    <a:bodyPr/>
                    <a:lstStyle/>
                    <a:p>
                      <a:r>
                        <a:rPr lang="en-US" dirty="0"/>
                        <a:t>Beverage-Non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660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Cake-Mini Cake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8751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Deli-Salad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74349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Dessert-Macaron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157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B5F3CC7-8E90-6960-4667-FB268AF94C91}"/>
              </a:ext>
            </a:extLst>
          </p:cNvPr>
          <p:cNvSpPr txBox="1"/>
          <p:nvPr/>
        </p:nvSpPr>
        <p:spPr>
          <a:xfrm>
            <a:off x="1162114" y="1726293"/>
            <a:ext cx="30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 support = 0.0001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CF3B27-5E6B-A104-D443-461E8B6681C4}"/>
              </a:ext>
            </a:extLst>
          </p:cNvPr>
          <p:cNvSpPr txBox="1"/>
          <p:nvPr/>
        </p:nvSpPr>
        <p:spPr>
          <a:xfrm>
            <a:off x="6941469" y="467803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*Combinations with lift &gt; 1</a:t>
            </a:r>
          </a:p>
        </p:txBody>
      </p:sp>
    </p:spTree>
    <p:extLst>
      <p:ext uri="{BB962C8B-B14F-4D97-AF65-F5344CB8AC3E}">
        <p14:creationId xmlns:p14="http://schemas.microsoft.com/office/powerpoint/2010/main" val="20571692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CB430-E3B2-A545-42AE-3C3C42326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D8A233-66FE-7527-3D93-B18826E47E1C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89003-3E72-FDE7-32DF-7E088C8026ED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EC773B-D9F5-A458-0CD1-23B78A56E97F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C0FCE7-28F3-2920-B0FF-8B17B02D37C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FA618A9D-FC6C-A194-B90B-6AC4B95631FB}"/>
              </a:ext>
            </a:extLst>
          </p:cNvPr>
          <p:cNvSpPr/>
          <p:nvPr/>
        </p:nvSpPr>
        <p:spPr>
          <a:xfrm rot="5400000">
            <a:off x="10898574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268DBF5-E00B-5C4B-F06A-C5CEC00C0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07" y="416865"/>
            <a:ext cx="8874131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Lift Values (Overall)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80E97A3B-0A28-7F0D-E45D-CE43C6A545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376541"/>
              </p:ext>
            </p:extLst>
          </p:nvPr>
        </p:nvGraphicFramePr>
        <p:xfrm>
          <a:off x="1145570" y="1910959"/>
          <a:ext cx="10182475" cy="40233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630055">
                  <a:extLst>
                    <a:ext uri="{9D8B030D-6E8A-4147-A177-3AD203B41FA5}">
                      <a16:colId xmlns:a16="http://schemas.microsoft.com/office/drawing/2014/main" val="782095564"/>
                    </a:ext>
                  </a:extLst>
                </a:gridCol>
                <a:gridCol w="1849208">
                  <a:extLst>
                    <a:ext uri="{9D8B030D-6E8A-4147-A177-3AD203B41FA5}">
                      <a16:colId xmlns:a16="http://schemas.microsoft.com/office/drawing/2014/main" val="906350637"/>
                    </a:ext>
                  </a:extLst>
                </a:gridCol>
                <a:gridCol w="1954573">
                  <a:extLst>
                    <a:ext uri="{9D8B030D-6E8A-4147-A177-3AD203B41FA5}">
                      <a16:colId xmlns:a16="http://schemas.microsoft.com/office/drawing/2014/main" val="547503649"/>
                    </a:ext>
                  </a:extLst>
                </a:gridCol>
                <a:gridCol w="1543414">
                  <a:extLst>
                    <a:ext uri="{9D8B030D-6E8A-4147-A177-3AD203B41FA5}">
                      <a16:colId xmlns:a16="http://schemas.microsoft.com/office/drawing/2014/main" val="903963369"/>
                    </a:ext>
                  </a:extLst>
                </a:gridCol>
                <a:gridCol w="2205225">
                  <a:extLst>
                    <a:ext uri="{9D8B030D-6E8A-4147-A177-3AD203B41FA5}">
                      <a16:colId xmlns:a16="http://schemas.microsoft.com/office/drawing/2014/main" val="56473858"/>
                    </a:ext>
                  </a:extLst>
                </a:gridCol>
              </a:tblGrid>
              <a:tr h="341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Beverage-Coffee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Beverage-Non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Deli-Sandwich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Dessert-Choux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39854"/>
                  </a:ext>
                </a:extLst>
              </a:tr>
              <a:tr h="598070">
                <a:tc>
                  <a:txBody>
                    <a:bodyPr/>
                    <a:lstStyle/>
                    <a:p>
                      <a:r>
                        <a:rPr lang="en-US" dirty="0"/>
                        <a:t>Beverage-Non Coffee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8660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Deli-Salad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58751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Dessert-Choux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7874349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Dessert-Tart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591579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 Meal-Main 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3557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 Meal-Pasta (Dining)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667892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Hot Meal-Starter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892733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77A9D9C-C386-5B5E-167F-4BCA039024C0}"/>
              </a:ext>
            </a:extLst>
          </p:cNvPr>
          <p:cNvSpPr txBox="1"/>
          <p:nvPr/>
        </p:nvSpPr>
        <p:spPr>
          <a:xfrm>
            <a:off x="1145570" y="1493586"/>
            <a:ext cx="3020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 support = 0.001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DC42B-6897-31A7-F732-2668F3A9CD63}"/>
              </a:ext>
            </a:extLst>
          </p:cNvPr>
          <p:cNvSpPr txBox="1"/>
          <p:nvPr/>
        </p:nvSpPr>
        <p:spPr>
          <a:xfrm>
            <a:off x="7104208" y="611916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*Combinations with lift &gt; 1</a:t>
            </a:r>
          </a:p>
        </p:txBody>
      </p:sp>
    </p:spTree>
    <p:extLst>
      <p:ext uri="{BB962C8B-B14F-4D97-AF65-F5344CB8AC3E}">
        <p14:creationId xmlns:p14="http://schemas.microsoft.com/office/powerpoint/2010/main" val="18463547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356577" y="3248228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84208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riangle 47">
            <a:extLst>
              <a:ext uri="{FF2B5EF4-FFF2-40B4-BE49-F238E27FC236}">
                <a16:creationId xmlns:a16="http://schemas.microsoft.com/office/drawing/2014/main" id="{7EF4091B-A8E9-5824-2A7D-EAE96E7B99C1}"/>
              </a:ext>
            </a:extLst>
          </p:cNvPr>
          <p:cNvSpPr/>
          <p:nvPr/>
        </p:nvSpPr>
        <p:spPr>
          <a:xfrm rot="5400000">
            <a:off x="-97311" y="3248228"/>
            <a:ext cx="1565642" cy="3615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21" y="393718"/>
            <a:ext cx="7958331" cy="1077229"/>
          </a:xfrm>
        </p:spPr>
        <p:txBody>
          <a:bodyPr/>
          <a:lstStyle/>
          <a:p>
            <a:pPr algn="l"/>
            <a:r>
              <a:rPr lang="en-US" b="1" dirty="0"/>
              <a:t>Interpreting Results: Lift Values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B2790E67-8964-5F36-4C45-EEC1CEF973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7156417"/>
              </p:ext>
            </p:extLst>
          </p:nvPr>
        </p:nvGraphicFramePr>
        <p:xfrm>
          <a:off x="2329009" y="1166813"/>
          <a:ext cx="8727260" cy="48053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447905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84208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E6901C3-34B5-A5A8-E54D-E6DA34DA65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43843"/>
              </p:ext>
            </p:extLst>
          </p:nvPr>
        </p:nvGraphicFramePr>
        <p:xfrm>
          <a:off x="1759575" y="862012"/>
          <a:ext cx="9634221" cy="5133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185" y="323397"/>
            <a:ext cx="9078663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Beverage-Non Coffee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20676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84208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393718"/>
            <a:ext cx="8596424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Beverage-Coffee</a:t>
            </a:r>
            <a:endParaRPr lang="en-US" b="1" dirty="0"/>
          </a:p>
        </p:txBody>
      </p:sp>
      <p:graphicFrame>
        <p:nvGraphicFramePr>
          <p:cNvPr id="12" name="Content Placeholder 17">
            <a:extLst>
              <a:ext uri="{FF2B5EF4-FFF2-40B4-BE49-F238E27FC236}">
                <a16:creationId xmlns:a16="http://schemas.microsoft.com/office/drawing/2014/main" id="{D21ECF3F-75C3-0123-9DDD-EE6EE1E370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4605196"/>
              </p:ext>
            </p:extLst>
          </p:nvPr>
        </p:nvGraphicFramePr>
        <p:xfrm>
          <a:off x="1636148" y="932332"/>
          <a:ext cx="9655545" cy="50015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781506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84208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21" y="393718"/>
            <a:ext cx="7958331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Deli-Sandwich</a:t>
            </a:r>
            <a:endParaRPr lang="en-US" b="1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5152092-0ACB-166F-F27F-74BA0D0125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540460"/>
              </p:ext>
            </p:extLst>
          </p:nvPr>
        </p:nvGraphicFramePr>
        <p:xfrm>
          <a:off x="2338701" y="1430337"/>
          <a:ext cx="7796212" cy="3997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9154341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84208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521" y="393718"/>
            <a:ext cx="7958331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Dessert-Choux</a:t>
            </a:r>
            <a:endParaRPr lang="en-US" b="1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A6407D16-0A61-BECC-5FAC-51FAD638F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123876"/>
              </p:ext>
            </p:extLst>
          </p:nvPr>
        </p:nvGraphicFramePr>
        <p:xfrm>
          <a:off x="2320627" y="854869"/>
          <a:ext cx="8541558" cy="51482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425584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Grow Your Business through Customer Intelligence | Paperflite">
            <a:extLst>
              <a:ext uri="{FF2B5EF4-FFF2-40B4-BE49-F238E27FC236}">
                <a16:creationId xmlns:a16="http://schemas.microsoft.com/office/drawing/2014/main" id="{BA8E9462-2CAA-D084-C94B-586A80D2F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71" r="-1" b="18855"/>
          <a:stretch/>
        </p:blipFill>
        <p:spPr bwMode="auto">
          <a:xfrm>
            <a:off x="0" y="10"/>
            <a:ext cx="1219169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14">
            <a:extLst>
              <a:ext uri="{FF2B5EF4-FFF2-40B4-BE49-F238E27FC236}">
                <a16:creationId xmlns:a16="http://schemas.microsoft.com/office/drawing/2014/main" id="{A69E8C14-1584-DFBD-8E16-B05D3CEEA5E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5613991" y="4144681"/>
            <a:ext cx="5328683" cy="1077912"/>
          </a:xfrm>
        </p:spPr>
        <p:txBody>
          <a:bodyPr>
            <a:noAutofit/>
          </a:bodyPr>
          <a:lstStyle/>
          <a:p>
            <a:r>
              <a:rPr lang="en-US" sz="7200" dirty="0">
                <a:solidFill>
                  <a:schemeClr val="accent3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3250881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D193-5E5B-AD87-A667-1F6CB0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46" y="808056"/>
            <a:ext cx="6577133" cy="107722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3771-E576-6B6E-CAFC-031A5A51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397" y="2052116"/>
            <a:ext cx="6443422" cy="399782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0" y="0"/>
            <a:ext cx="3301839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3009269" y="0"/>
            <a:ext cx="3301839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6096000" y="0"/>
            <a:ext cx="3301839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9170034" y="0"/>
            <a:ext cx="3301839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7BEA6DA-D464-96DC-952C-3B4103F2A47B}"/>
              </a:ext>
            </a:extLst>
          </p:cNvPr>
          <p:cNvSpPr/>
          <p:nvPr/>
        </p:nvSpPr>
        <p:spPr>
          <a:xfrm rot="5400000">
            <a:off x="2374125" y="3408049"/>
            <a:ext cx="1565642" cy="3615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5439205" y="3408049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24BDCE53-1E9B-195B-A434-8FCC443E9FBF}"/>
              </a:ext>
            </a:extLst>
          </p:cNvPr>
          <p:cNvSpPr/>
          <p:nvPr/>
        </p:nvSpPr>
        <p:spPr>
          <a:xfrm rot="5400000">
            <a:off x="8563916" y="3408049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FB273-6537-889C-1A22-3BB8DFF0F52C}"/>
              </a:ext>
            </a:extLst>
          </p:cNvPr>
          <p:cNvSpPr txBox="1"/>
          <p:nvPr/>
        </p:nvSpPr>
        <p:spPr>
          <a:xfrm>
            <a:off x="326228" y="1353659"/>
            <a:ext cx="21804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Objective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59A511-C208-BEBF-1102-A2539B349143}"/>
              </a:ext>
            </a:extLst>
          </p:cNvPr>
          <p:cNvSpPr txBox="1"/>
          <p:nvPr/>
        </p:nvSpPr>
        <p:spPr>
          <a:xfrm>
            <a:off x="3722654" y="1357489"/>
            <a:ext cx="1946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+mj-lt"/>
              </a:rPr>
              <a:t>Method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083ED5-C725-AB69-B47E-638B4DB2764F}"/>
              </a:ext>
            </a:extLst>
          </p:cNvPr>
          <p:cNvSpPr txBox="1"/>
          <p:nvPr/>
        </p:nvSpPr>
        <p:spPr>
          <a:xfrm>
            <a:off x="6643976" y="1107437"/>
            <a:ext cx="2180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Interpret</a:t>
            </a:r>
          </a:p>
          <a:p>
            <a:pPr algn="ctr"/>
            <a:r>
              <a:rPr lang="en-US" sz="3200" dirty="0">
                <a:latin typeface="+mj-lt"/>
              </a:rPr>
              <a:t>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35799F-F16D-5EF1-EA05-3DBB2CFC0FF0}"/>
              </a:ext>
            </a:extLst>
          </p:cNvPr>
          <p:cNvSpPr txBox="1"/>
          <p:nvPr/>
        </p:nvSpPr>
        <p:spPr>
          <a:xfrm>
            <a:off x="9730707" y="1107437"/>
            <a:ext cx="218049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+mj-lt"/>
              </a:rPr>
              <a:t>Next Steps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442C016-9ECE-3066-3DDE-7F1C371AB2C3}"/>
              </a:ext>
            </a:extLst>
          </p:cNvPr>
          <p:cNvGrpSpPr/>
          <p:nvPr/>
        </p:nvGrpSpPr>
        <p:grpSpPr>
          <a:xfrm>
            <a:off x="783242" y="3105176"/>
            <a:ext cx="1266466" cy="1266466"/>
            <a:chOff x="1086525" y="2162534"/>
            <a:chExt cx="1266466" cy="126646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E9724446-D955-996C-BAF5-05E6DE31B8E3}"/>
                </a:ext>
              </a:extLst>
            </p:cNvPr>
            <p:cNvSpPr/>
            <p:nvPr/>
          </p:nvSpPr>
          <p:spPr>
            <a:xfrm>
              <a:off x="1086525" y="2162534"/>
              <a:ext cx="1266466" cy="12664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Rectangle 27" descr="Target Audience">
              <a:extLst>
                <a:ext uri="{FF2B5EF4-FFF2-40B4-BE49-F238E27FC236}">
                  <a16:creationId xmlns:a16="http://schemas.microsoft.com/office/drawing/2014/main" id="{812A79C9-6AB6-F5FB-7F38-F672BEEF5510}"/>
                </a:ext>
              </a:extLst>
            </p:cNvPr>
            <p:cNvSpPr/>
            <p:nvPr/>
          </p:nvSpPr>
          <p:spPr>
            <a:xfrm>
              <a:off x="1356427" y="2432436"/>
              <a:ext cx="726661" cy="726661"/>
            </a:xfrm>
            <a:prstGeom prst="rect">
              <a:avLst/>
            </a:prstGeom>
            <a:blipFill dpi="0" rotWithShape="1">
              <a:blip r:embed="rId3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C765D86-AD16-2A97-FA81-0A5651729BD3}"/>
              </a:ext>
            </a:extLst>
          </p:cNvPr>
          <p:cNvGrpSpPr/>
          <p:nvPr/>
        </p:nvGrpSpPr>
        <p:grpSpPr>
          <a:xfrm>
            <a:off x="4026955" y="3096538"/>
            <a:ext cx="1266466" cy="1266466"/>
            <a:chOff x="3526030" y="2162534"/>
            <a:chExt cx="1266466" cy="1266466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B16A9D5-E294-D8E3-E382-D478F91D0535}"/>
                </a:ext>
              </a:extLst>
            </p:cNvPr>
            <p:cNvSpPr/>
            <p:nvPr/>
          </p:nvSpPr>
          <p:spPr>
            <a:xfrm>
              <a:off x="3526030" y="2162534"/>
              <a:ext cx="1266466" cy="12664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31" descr="Circles with Arrows">
              <a:extLst>
                <a:ext uri="{FF2B5EF4-FFF2-40B4-BE49-F238E27FC236}">
                  <a16:creationId xmlns:a16="http://schemas.microsoft.com/office/drawing/2014/main" id="{19D2C7AB-B21A-AD60-117B-212F4114BA3A}"/>
                </a:ext>
              </a:extLst>
            </p:cNvPr>
            <p:cNvSpPr/>
            <p:nvPr/>
          </p:nvSpPr>
          <p:spPr>
            <a:xfrm>
              <a:off x="3795933" y="2432436"/>
              <a:ext cx="726661" cy="726661"/>
            </a:xfrm>
            <a:prstGeom prst="rect">
              <a:avLst/>
            </a:prstGeom>
            <a:blipFill>
              <a:blip r:embed="rId5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1CEDBB-2570-0E51-7A54-E28B58A7ED6C}"/>
              </a:ext>
            </a:extLst>
          </p:cNvPr>
          <p:cNvGrpSpPr/>
          <p:nvPr/>
        </p:nvGrpSpPr>
        <p:grpSpPr>
          <a:xfrm>
            <a:off x="7113686" y="3105176"/>
            <a:ext cx="1266466" cy="1266466"/>
            <a:chOff x="5965536" y="2162534"/>
            <a:chExt cx="1266466" cy="1266466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7C67DF4-A1E1-A1BC-E03C-874698798EB7}"/>
                </a:ext>
              </a:extLst>
            </p:cNvPr>
            <p:cNvSpPr/>
            <p:nvPr/>
          </p:nvSpPr>
          <p:spPr>
            <a:xfrm>
              <a:off x="5965536" y="2162534"/>
              <a:ext cx="1266466" cy="12664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34" descr="Bar chart">
              <a:extLst>
                <a:ext uri="{FF2B5EF4-FFF2-40B4-BE49-F238E27FC236}">
                  <a16:creationId xmlns:a16="http://schemas.microsoft.com/office/drawing/2014/main" id="{47FBC376-EAF2-F67A-EEF6-BB90CD972807}"/>
                </a:ext>
              </a:extLst>
            </p:cNvPr>
            <p:cNvSpPr/>
            <p:nvPr/>
          </p:nvSpPr>
          <p:spPr>
            <a:xfrm>
              <a:off x="6235439" y="2432436"/>
              <a:ext cx="726661" cy="726661"/>
            </a:xfrm>
            <a:prstGeom prst="rect">
              <a:avLst/>
            </a:prstGeom>
            <a:blipFill>
              <a:blip r:embed="rId7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8371DCF-467E-B1E3-3EF6-DF1A648EF8CB}"/>
              </a:ext>
            </a:extLst>
          </p:cNvPr>
          <p:cNvGrpSpPr/>
          <p:nvPr/>
        </p:nvGrpSpPr>
        <p:grpSpPr>
          <a:xfrm>
            <a:off x="10187720" y="3096537"/>
            <a:ext cx="1266466" cy="1266466"/>
            <a:chOff x="8405042" y="2162534"/>
            <a:chExt cx="1266466" cy="1266466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13F4E22-DF36-CCB5-2CB7-F4A242379343}"/>
                </a:ext>
              </a:extLst>
            </p:cNvPr>
            <p:cNvSpPr/>
            <p:nvPr/>
          </p:nvSpPr>
          <p:spPr>
            <a:xfrm>
              <a:off x="8405042" y="2162534"/>
              <a:ext cx="1266466" cy="1266466"/>
            </a:xfrm>
            <a:prstGeom prst="ellipse">
              <a:avLst/>
            </a:prstGeom>
            <a:gradFill flip="none" rotWithShape="1">
              <a:gsLst>
                <a:gs pos="0">
                  <a:schemeClr val="accent3">
                    <a:lumMod val="67000"/>
                  </a:schemeClr>
                </a:gs>
                <a:gs pos="48000">
                  <a:schemeClr val="accent3">
                    <a:lumMod val="97000"/>
                    <a:lumOff val="3000"/>
                  </a:schemeClr>
                </a:gs>
                <a:gs pos="100000">
                  <a:schemeClr val="accent3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Rectangle 37" descr="Checkmark">
              <a:extLst>
                <a:ext uri="{FF2B5EF4-FFF2-40B4-BE49-F238E27FC236}">
                  <a16:creationId xmlns:a16="http://schemas.microsoft.com/office/drawing/2014/main" id="{6A85C134-87DA-3DF5-24C3-D0075B395397}"/>
                </a:ext>
              </a:extLst>
            </p:cNvPr>
            <p:cNvSpPr/>
            <p:nvPr/>
          </p:nvSpPr>
          <p:spPr>
            <a:xfrm>
              <a:off x="8674944" y="2432436"/>
              <a:ext cx="726661" cy="726661"/>
            </a:xfrm>
            <a:prstGeom prst="rect">
              <a:avLst/>
            </a:prstGeom>
            <a:blipFill>
              <a:blip r:embed="rId9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818292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D193-5E5B-AD87-A667-1F6CB0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46" y="808056"/>
            <a:ext cx="6577133" cy="107722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3771-E576-6B6E-CAFC-031A5A51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397" y="2052116"/>
            <a:ext cx="6443422" cy="3997828"/>
          </a:xfrm>
          <a:ln>
            <a:noFill/>
          </a:ln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3279" y="-17585"/>
            <a:ext cx="9928512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9792178" y="0"/>
            <a:ext cx="793256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10585434" y="0"/>
            <a:ext cx="793256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392730" y="0"/>
            <a:ext cx="79927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57BEA6DA-D464-96DC-952C-3B4103F2A47B}"/>
              </a:ext>
            </a:extLst>
          </p:cNvPr>
          <p:cNvSpPr/>
          <p:nvPr/>
        </p:nvSpPr>
        <p:spPr>
          <a:xfrm rot="5400000">
            <a:off x="9171231" y="3230643"/>
            <a:ext cx="1565642" cy="361544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FB273-6537-889C-1A22-3BB8DFF0F52C}"/>
              </a:ext>
            </a:extLst>
          </p:cNvPr>
          <p:cNvSpPr txBox="1"/>
          <p:nvPr/>
        </p:nvSpPr>
        <p:spPr>
          <a:xfrm>
            <a:off x="1601703" y="992727"/>
            <a:ext cx="3296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+mj-lt"/>
              </a:rPr>
              <a:t>Objective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4BAD42D6-8FCD-BFA5-BC4A-0572FC92BB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6740351"/>
              </p:ext>
            </p:extLst>
          </p:nvPr>
        </p:nvGraphicFramePr>
        <p:xfrm>
          <a:off x="1161307" y="2271569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285472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D193-5E5B-AD87-A667-1F6CB0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46" y="808056"/>
            <a:ext cx="6577133" cy="107722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3771-E576-6B6E-CAFC-031A5A51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397" y="2052116"/>
            <a:ext cx="6443422" cy="399782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99817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998175" y="0"/>
            <a:ext cx="9531198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10529373" y="0"/>
            <a:ext cx="97125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9927324" y="3408048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7C68D6D-ED5D-0A1A-7E7D-4A944C938C0D}"/>
              </a:ext>
            </a:extLst>
          </p:cNvPr>
          <p:cNvSpPr txBox="1">
            <a:spLocks/>
          </p:cNvSpPr>
          <p:nvPr/>
        </p:nvSpPr>
        <p:spPr>
          <a:xfrm>
            <a:off x="2008769" y="705445"/>
            <a:ext cx="8297197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Method (I/IV)</a:t>
            </a:r>
            <a:r>
              <a:rPr lang="en-US" dirty="0"/>
              <a:t>: Association Rule Mining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2DF6EB6-6D70-56B0-AD29-481E1562EBC3}"/>
              </a:ext>
            </a:extLst>
          </p:cNvPr>
          <p:cNvSpPr/>
          <p:nvPr/>
        </p:nvSpPr>
        <p:spPr>
          <a:xfrm>
            <a:off x="2046535" y="3987675"/>
            <a:ext cx="512392" cy="51981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D4D6ADE-9AEA-4A57-D2CE-78E5F5A95D5D}"/>
              </a:ext>
            </a:extLst>
          </p:cNvPr>
          <p:cNvSpPr/>
          <p:nvPr/>
        </p:nvSpPr>
        <p:spPr>
          <a:xfrm>
            <a:off x="2058901" y="4599647"/>
            <a:ext cx="512392" cy="51981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5DCFD66-C324-47A6-9254-AC84695E1AE8}"/>
              </a:ext>
            </a:extLst>
          </p:cNvPr>
          <p:cNvSpPr/>
          <p:nvPr/>
        </p:nvSpPr>
        <p:spPr>
          <a:xfrm>
            <a:off x="2058901" y="5211619"/>
            <a:ext cx="512392" cy="519814"/>
          </a:xfrm>
          <a:prstGeom prst="ellips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0D01795-95C7-EF7B-86EC-765285870A38}"/>
              </a:ext>
            </a:extLst>
          </p:cNvPr>
          <p:cNvSpPr/>
          <p:nvPr/>
        </p:nvSpPr>
        <p:spPr>
          <a:xfrm>
            <a:off x="4042640" y="2424689"/>
            <a:ext cx="4391246" cy="1371600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408C0D6-1BA1-4498-3EAE-D61F12096AC1}"/>
              </a:ext>
            </a:extLst>
          </p:cNvPr>
          <p:cNvSpPr txBox="1">
            <a:spLocks/>
          </p:cNvSpPr>
          <p:nvPr/>
        </p:nvSpPr>
        <p:spPr>
          <a:xfrm>
            <a:off x="2170560" y="1742568"/>
            <a:ext cx="8135406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if X, then Y</a:t>
            </a:r>
          </a:p>
          <a:p>
            <a:pPr marL="0" indent="0" algn="ctr">
              <a:buFont typeface="Wingdings" panose="05000000000000000000" pitchFamily="2" charset="2"/>
              <a:buNone/>
            </a:pPr>
            <a:r>
              <a:rPr lang="en-US" b="1" dirty="0"/>
              <a:t>X (antecedent) </a:t>
            </a:r>
            <a:r>
              <a:rPr lang="en-US" b="1" dirty="0">
                <a:sym typeface="Wingdings" pitchFamily="2" charset="2"/>
              </a:rPr>
              <a:t> </a:t>
            </a:r>
            <a:r>
              <a:rPr lang="en-US" b="1" dirty="0"/>
              <a:t>Y (consequent)</a:t>
            </a:r>
          </a:p>
          <a:p>
            <a:pPr marL="0" indent="0" algn="ctr">
              <a:buFont typeface="Wingdings" panose="05000000000000000000" pitchFamily="2" charset="2"/>
              <a:buNone/>
            </a:pPr>
            <a:endParaRPr lang="en-US" b="1" dirty="0"/>
          </a:p>
          <a:p>
            <a:pPr marL="457200" indent="-457200">
              <a:lnSpc>
                <a:spcPct val="2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Support</a:t>
            </a:r>
            <a:r>
              <a:rPr lang="en-US" dirty="0"/>
              <a:t>		Popularity of two items combined. % of total transactions</a:t>
            </a:r>
          </a:p>
          <a:p>
            <a:pPr marL="457200" indent="-457200">
              <a:lnSpc>
                <a:spcPct val="2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Confidence</a:t>
            </a:r>
            <a:r>
              <a:rPr lang="en-US" dirty="0"/>
              <a:t>		Likelihood that Y is bought when X is bought. </a:t>
            </a:r>
          </a:p>
          <a:p>
            <a:pPr marL="457200" indent="-457200">
              <a:lnSpc>
                <a:spcPct val="21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b="1" dirty="0"/>
              <a:t>Lift</a:t>
            </a:r>
            <a:r>
              <a:rPr lang="en-US" dirty="0"/>
              <a:t>			Increase in ratio of X sold when Y is sold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A6D22DC-BD1C-F546-0514-9A597806921C}"/>
              </a:ext>
            </a:extLst>
          </p:cNvPr>
          <p:cNvSpPr txBox="1"/>
          <p:nvPr/>
        </p:nvSpPr>
        <p:spPr>
          <a:xfrm>
            <a:off x="2124446" y="1625014"/>
            <a:ext cx="7386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Technique used to find association between items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2406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8D193-5E5B-AD87-A667-1F6CB05E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1646" y="808056"/>
            <a:ext cx="6577133" cy="1077229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13771-E576-6B6E-CAFC-031A5A515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397" y="2052116"/>
            <a:ext cx="6443422" cy="3997828"/>
          </a:xfr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99817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998175" y="0"/>
            <a:ext cx="9531198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10529373" y="0"/>
            <a:ext cx="97125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9927324" y="3408048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7C68D6D-ED5D-0A1A-7E7D-4A944C938C0D}"/>
              </a:ext>
            </a:extLst>
          </p:cNvPr>
          <p:cNvSpPr txBox="1">
            <a:spLocks/>
          </p:cNvSpPr>
          <p:nvPr/>
        </p:nvSpPr>
        <p:spPr>
          <a:xfrm>
            <a:off x="2008769" y="705445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Method (II/IV):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E423C1C8-92AB-85AB-E317-794E67F5A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2744700"/>
              </p:ext>
            </p:extLst>
          </p:nvPr>
        </p:nvGraphicFramePr>
        <p:xfrm>
          <a:off x="1989199" y="2052116"/>
          <a:ext cx="7958330" cy="3366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0802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99817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998175" y="0"/>
            <a:ext cx="9531198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10529373" y="0"/>
            <a:ext cx="97125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9927324" y="3408048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DEAA73-87FD-9A77-B999-EC4DC22ED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720" y="577218"/>
            <a:ext cx="7956560" cy="1078348"/>
          </a:xfrm>
        </p:spPr>
        <p:txBody>
          <a:bodyPr/>
          <a:lstStyle/>
          <a:p>
            <a:pPr algn="l"/>
            <a:r>
              <a:rPr lang="en-US" b="1" dirty="0"/>
              <a:t>Method (III/IV): </a:t>
            </a:r>
            <a:r>
              <a:rPr lang="en-US" dirty="0" err="1"/>
              <a:t>Apriori</a:t>
            </a:r>
            <a:r>
              <a:rPr lang="en-US" dirty="0"/>
              <a:t> Analysis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3F6E37E4-F340-0A44-256E-2F3DC665E56B}"/>
              </a:ext>
            </a:extLst>
          </p:cNvPr>
          <p:cNvSpPr txBox="1">
            <a:spLocks/>
          </p:cNvSpPr>
          <p:nvPr/>
        </p:nvSpPr>
        <p:spPr>
          <a:xfrm>
            <a:off x="2117132" y="1823515"/>
            <a:ext cx="3896467" cy="71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Item Category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AD1D00E-98A9-A72B-A0F5-1BDD66A3BB2E}"/>
              </a:ext>
            </a:extLst>
          </p:cNvPr>
          <p:cNvSpPr txBox="1">
            <a:spLocks/>
          </p:cNvSpPr>
          <p:nvPr/>
        </p:nvSpPr>
        <p:spPr>
          <a:xfrm>
            <a:off x="2117132" y="2622731"/>
            <a:ext cx="3893623" cy="307143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Bread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Beverage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Dessert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Cake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Deli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Hot Meal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D28D3544-6734-7712-A6C6-707A9910D3C3}"/>
              </a:ext>
            </a:extLst>
          </p:cNvPr>
          <p:cNvSpPr txBox="1">
            <a:spLocks/>
          </p:cNvSpPr>
          <p:nvPr/>
        </p:nvSpPr>
        <p:spPr>
          <a:xfrm>
            <a:off x="6936481" y="1968501"/>
            <a:ext cx="3899798" cy="713818"/>
          </a:xfrm>
          <a:prstGeom prst="rect">
            <a:avLst/>
          </a:prstGeom>
        </p:spPr>
        <p:txBody>
          <a:bodyPr/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Item Group*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40F635A9-4AC5-746A-3B23-280506694DF9}"/>
              </a:ext>
            </a:extLst>
          </p:cNvPr>
          <p:cNvSpPr txBox="1">
            <a:spLocks/>
          </p:cNvSpPr>
          <p:nvPr/>
        </p:nvSpPr>
        <p:spPr>
          <a:xfrm>
            <a:off x="6936482" y="2622731"/>
            <a:ext cx="3899798" cy="307143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Pastry &amp; Pie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Sweet Bread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Savory Bread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Sandwich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Non-Coffee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Donut</a:t>
            </a:r>
          </a:p>
          <a:p>
            <a:pPr>
              <a:buClr>
                <a:schemeClr val="accent3">
                  <a:lumMod val="50000"/>
                </a:schemeClr>
              </a:buClr>
            </a:pPr>
            <a:r>
              <a:rPr lang="en-US" dirty="0"/>
              <a:t>Coffee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37F231-D68E-AC68-BD96-BB2BED8D5B4B}"/>
              </a:ext>
            </a:extLst>
          </p:cNvPr>
          <p:cNvSpPr txBox="1"/>
          <p:nvPr/>
        </p:nvSpPr>
        <p:spPr>
          <a:xfrm>
            <a:off x="6936481" y="60071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*Top 7 groups</a:t>
            </a:r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Multiply 17">
            <a:extLst>
              <a:ext uri="{FF2B5EF4-FFF2-40B4-BE49-F238E27FC236}">
                <a16:creationId xmlns:a16="http://schemas.microsoft.com/office/drawing/2014/main" id="{8F623FD5-AC9A-D495-534F-482213B62198}"/>
              </a:ext>
            </a:extLst>
          </p:cNvPr>
          <p:cNvSpPr/>
          <p:nvPr/>
        </p:nvSpPr>
        <p:spPr>
          <a:xfrm>
            <a:off x="4797651" y="1823515"/>
            <a:ext cx="1612392" cy="3637485"/>
          </a:xfrm>
          <a:prstGeom prst="mathMultiply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7837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998174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998175" y="0"/>
            <a:ext cx="9531198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10529373" y="0"/>
            <a:ext cx="971250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1A5FC69-B220-D164-7164-7838CFC6B8BC}"/>
              </a:ext>
            </a:extLst>
          </p:cNvPr>
          <p:cNvSpPr/>
          <p:nvPr/>
        </p:nvSpPr>
        <p:spPr>
          <a:xfrm rot="5400000">
            <a:off x="9927324" y="3408048"/>
            <a:ext cx="1565642" cy="361544"/>
          </a:xfrm>
          <a:prstGeom prst="triangl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81E06A5F-24E7-545E-10A3-FA80BF546C92}"/>
              </a:ext>
            </a:extLst>
          </p:cNvPr>
          <p:cNvSpPr txBox="1">
            <a:spLocks/>
          </p:cNvSpPr>
          <p:nvPr/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b="1" dirty="0"/>
              <a:t>Method (IV/IV): </a:t>
            </a:r>
            <a:r>
              <a:rPr lang="en-US" dirty="0"/>
              <a:t>Lift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87C10EEE-AC1F-69A3-DC4C-632FC110FB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27980" y="2052116"/>
                <a:ext cx="7796540" cy="3997828"/>
              </a:xfrm>
            </p:spPr>
            <p:txBody>
              <a:bodyPr>
                <a:normAutofit/>
              </a:bodyPr>
              <a:lstStyle/>
              <a:p>
                <a:pPr marL="0" indent="0">
                  <a:buClr>
                    <a:schemeClr val="accent3">
                      <a:lumMod val="50000"/>
                    </a:schemeClr>
                  </a:buClr>
                  <a:buNone/>
                </a:pPr>
                <a:r>
                  <a:rPr lang="en-US" dirty="0"/>
                  <a:t>Combination of Support and Confidence</a:t>
                </a:r>
              </a:p>
              <a:p>
                <a:pPr marL="0" indent="0">
                  <a:buClr>
                    <a:schemeClr val="accent3">
                      <a:lumMod val="50000"/>
                    </a:schemeClr>
                  </a:buClr>
                  <a:buNone/>
                </a:pPr>
                <a:endParaRPr lang="en-US" dirty="0"/>
              </a:p>
              <a:p>
                <a:pPr>
                  <a:buClr>
                    <a:schemeClr val="accent3">
                      <a:lumMod val="50000"/>
                    </a:schemeClr>
                  </a:buClr>
                </a:pPr>
                <a:r>
                  <a:rPr lang="en-US" b="1" dirty="0"/>
                  <a:t>Lift &lt; 1: </a:t>
                </a:r>
                <a:r>
                  <a:rPr lang="en-US" dirty="0"/>
                  <a:t>Weak or negative association</a:t>
                </a:r>
                <a:endParaRPr lang="en-US" b="1" dirty="0"/>
              </a:p>
              <a:p>
                <a:pPr>
                  <a:buClr>
                    <a:schemeClr val="accent3">
                      <a:lumMod val="50000"/>
                    </a:schemeClr>
                  </a:buClr>
                </a:pPr>
                <a:r>
                  <a:rPr lang="en-US" b="1" dirty="0"/>
                  <a:t>Lift &gt; 1 &amp;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b="1" dirty="0"/>
                  <a:t> 2:</a:t>
                </a:r>
                <a:r>
                  <a:rPr lang="en-US" dirty="0"/>
                  <a:t> Positive association.</a:t>
                </a:r>
              </a:p>
              <a:p>
                <a:pPr>
                  <a:buClr>
                    <a:schemeClr val="accent3">
                      <a:lumMod val="50000"/>
                    </a:schemeClr>
                  </a:buClr>
                </a:pPr>
                <a:r>
                  <a:rPr lang="en-US" b="1" dirty="0"/>
                  <a:t>Lift &gt; 2</a:t>
                </a:r>
                <a:r>
                  <a:rPr lang="en-US" dirty="0"/>
                  <a:t>: Strong and actionable association.</a:t>
                </a:r>
              </a:p>
            </p:txBody>
          </p:sp>
        </mc:Choice>
        <mc:Fallback xmlns="">
          <p:sp>
            <p:nvSpPr>
              <p:cNvPr id="11" name="Content Placeholder 12">
                <a:extLst>
                  <a:ext uri="{FF2B5EF4-FFF2-40B4-BE49-F238E27FC236}">
                    <a16:creationId xmlns:a16="http://schemas.microsoft.com/office/drawing/2014/main" id="{87C10EEE-AC1F-69A3-DC4C-632FC110FB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27980" y="2052116"/>
                <a:ext cx="7796540" cy="3997828"/>
              </a:xfrm>
              <a:blipFill>
                <a:blip r:embed="rId3"/>
                <a:stretch>
                  <a:fillRect l="-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040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98574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itle 19">
            <a:extLst>
              <a:ext uri="{FF2B5EF4-FFF2-40B4-BE49-F238E27FC236}">
                <a16:creationId xmlns:a16="http://schemas.microsoft.com/office/drawing/2014/main" id="{3B42C23E-02B9-0208-01B8-32AB70589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3596" y="254999"/>
            <a:ext cx="9378672" cy="1078348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Interpreting Results:</a:t>
            </a:r>
            <a:br>
              <a:rPr lang="en-US" b="1" dirty="0"/>
            </a:br>
            <a:r>
              <a:rPr lang="en-US" b="1" dirty="0"/>
              <a:t>Associated Item Sets with Lift &gt; 1 (in order)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3F00E22C-1C83-2671-168B-1BCBC4FD9E17}"/>
              </a:ext>
            </a:extLst>
          </p:cNvPr>
          <p:cNvSpPr txBox="1">
            <a:spLocks/>
          </p:cNvSpPr>
          <p:nvPr/>
        </p:nvSpPr>
        <p:spPr>
          <a:xfrm>
            <a:off x="8497953" y="1158035"/>
            <a:ext cx="3899798" cy="713818"/>
          </a:xfrm>
          <a:prstGeom prst="rect">
            <a:avLst/>
          </a:prstGeom>
        </p:spPr>
        <p:txBody>
          <a:bodyPr/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Consequents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DF2350DC-2F5B-3D4B-5DC1-61621F5DE4BE}"/>
              </a:ext>
            </a:extLst>
          </p:cNvPr>
          <p:cNvSpPr txBox="1">
            <a:spLocks/>
          </p:cNvSpPr>
          <p:nvPr/>
        </p:nvSpPr>
        <p:spPr>
          <a:xfrm>
            <a:off x="1583074" y="1041505"/>
            <a:ext cx="3896467" cy="713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Antecedents</a:t>
            </a:r>
          </a:p>
        </p:txBody>
      </p:sp>
      <p:sp>
        <p:nvSpPr>
          <p:cNvPr id="36" name="Content Placeholder 21">
            <a:extLst>
              <a:ext uri="{FF2B5EF4-FFF2-40B4-BE49-F238E27FC236}">
                <a16:creationId xmlns:a16="http://schemas.microsoft.com/office/drawing/2014/main" id="{1CD2D8AF-9473-B70C-AFB8-24203EFB55BB}"/>
              </a:ext>
            </a:extLst>
          </p:cNvPr>
          <p:cNvSpPr txBox="1">
            <a:spLocks/>
          </p:cNvSpPr>
          <p:nvPr/>
        </p:nvSpPr>
        <p:spPr>
          <a:xfrm>
            <a:off x="1334536" y="1588346"/>
            <a:ext cx="6458468" cy="4333195"/>
          </a:xfrm>
          <a:prstGeom prst="rect">
            <a:avLst/>
          </a:prstGeom>
        </p:spPr>
        <p:txBody>
          <a:bodyPr>
            <a:no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MEAL-STARTER</a:t>
            </a:r>
          </a:p>
          <a:p>
            <a:pPr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MEAL-MAIN COURSE</a:t>
            </a:r>
          </a:p>
          <a:p>
            <a:pPr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MEAL-PASTA (DINING)</a:t>
            </a:r>
          </a:p>
          <a:p>
            <a:pPr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DELI-SALAD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MEAL-STARTER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MEAL-MAIN COURSE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HOT MEAL-PASTA (DINING)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DESSERT-CHOUX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BEVERAGE-NON COFFEE</a:t>
            </a:r>
          </a:p>
          <a:p>
            <a:pPr marL="342900" indent="-342900">
              <a:lnSpc>
                <a:spcPts val="1800"/>
              </a:lnSpc>
              <a:buClr>
                <a:schemeClr val="accent3">
                  <a:lumMod val="50000"/>
                </a:schemeClr>
              </a:buClr>
              <a:buFont typeface="+mj-lt"/>
              <a:buAutoNum type="arabicPeriod"/>
            </a:pPr>
            <a:r>
              <a:rPr lang="en-US" sz="1400" dirty="0"/>
              <a:t>DESSERT-TART</a:t>
            </a:r>
          </a:p>
        </p:txBody>
      </p:sp>
      <p:sp>
        <p:nvSpPr>
          <p:cNvPr id="37" name="Content Placeholder 23">
            <a:extLst>
              <a:ext uri="{FF2B5EF4-FFF2-40B4-BE49-F238E27FC236}">
                <a16:creationId xmlns:a16="http://schemas.microsoft.com/office/drawing/2014/main" id="{37617C49-F83B-A73B-2D4A-A277A6FB696E}"/>
              </a:ext>
            </a:extLst>
          </p:cNvPr>
          <p:cNvSpPr txBox="1">
            <a:spLocks/>
          </p:cNvSpPr>
          <p:nvPr/>
        </p:nvSpPr>
        <p:spPr>
          <a:xfrm>
            <a:off x="8427161" y="1696541"/>
            <a:ext cx="3896467" cy="4333195"/>
          </a:xfrm>
          <a:prstGeom prst="rect">
            <a:avLst/>
          </a:prstGeom>
        </p:spPr>
        <p:txBody>
          <a:bodyPr>
            <a:normAutofit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BEVERAGE-NON COFFEE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BEVERAGE-NON COFFEE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BEVERAGE-NON COFFEE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DELI-SANDWICH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BEVERAGE-COFFEE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BEVERAGE-COFFEE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BEVERAGE-COFFEE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DELI-SANDWICH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BEVERAGE-COFFEE</a:t>
            </a:r>
          </a:p>
          <a:p>
            <a:pPr marL="0" indent="0">
              <a:lnSpc>
                <a:spcPts val="1800"/>
              </a:lnSpc>
              <a:buFont typeface="Wingdings" panose="05000000000000000000" pitchFamily="2" charset="2"/>
              <a:buNone/>
            </a:pPr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DESSERT-CHOUX</a:t>
            </a:r>
            <a:endParaRPr lang="en-US" sz="1800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DAD4B92-B326-063F-025D-6083EC95065A}"/>
              </a:ext>
            </a:extLst>
          </p:cNvPr>
          <p:cNvCxnSpPr/>
          <p:nvPr/>
        </p:nvCxnSpPr>
        <p:spPr>
          <a:xfrm>
            <a:off x="1334870" y="2014538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639ED3A-9B54-C2CD-5C2D-FC786843B7F2}"/>
              </a:ext>
            </a:extLst>
          </p:cNvPr>
          <p:cNvCxnSpPr/>
          <p:nvPr/>
        </p:nvCxnSpPr>
        <p:spPr>
          <a:xfrm>
            <a:off x="1334869" y="2443163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18C0F20-0D12-86B8-BC87-882A1DEBA0A6}"/>
              </a:ext>
            </a:extLst>
          </p:cNvPr>
          <p:cNvCxnSpPr/>
          <p:nvPr/>
        </p:nvCxnSpPr>
        <p:spPr>
          <a:xfrm>
            <a:off x="1334868" y="2877763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E62095-93CB-5EA0-FB9F-21DD5128766E}"/>
              </a:ext>
            </a:extLst>
          </p:cNvPr>
          <p:cNvCxnSpPr/>
          <p:nvPr/>
        </p:nvCxnSpPr>
        <p:spPr>
          <a:xfrm>
            <a:off x="1334868" y="3300413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D360858-EF32-92F8-7DF9-5A8B726CFA6B}"/>
              </a:ext>
            </a:extLst>
          </p:cNvPr>
          <p:cNvCxnSpPr/>
          <p:nvPr/>
        </p:nvCxnSpPr>
        <p:spPr>
          <a:xfrm>
            <a:off x="1334867" y="3712412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7649A61-16B3-FC84-8050-573D7A8A72E2}"/>
              </a:ext>
            </a:extLst>
          </p:cNvPr>
          <p:cNvCxnSpPr/>
          <p:nvPr/>
        </p:nvCxnSpPr>
        <p:spPr>
          <a:xfrm>
            <a:off x="1334866" y="4123744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975C7DC-462C-3206-B521-A9AC68E32BF6}"/>
              </a:ext>
            </a:extLst>
          </p:cNvPr>
          <p:cNvCxnSpPr/>
          <p:nvPr/>
        </p:nvCxnSpPr>
        <p:spPr>
          <a:xfrm>
            <a:off x="1334865" y="4567324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D2FFFC0-61FA-9F47-0807-B1F9558D9D72}"/>
              </a:ext>
            </a:extLst>
          </p:cNvPr>
          <p:cNvCxnSpPr/>
          <p:nvPr/>
        </p:nvCxnSpPr>
        <p:spPr>
          <a:xfrm>
            <a:off x="1349571" y="4998287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A4D9EAC-26A9-4D34-D2E4-F5A28056B53B}"/>
              </a:ext>
            </a:extLst>
          </p:cNvPr>
          <p:cNvCxnSpPr/>
          <p:nvPr/>
        </p:nvCxnSpPr>
        <p:spPr>
          <a:xfrm>
            <a:off x="1349571" y="5418600"/>
            <a:ext cx="99460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226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C16846-738A-4C47-A52C-F86736364839}"/>
              </a:ext>
            </a:extLst>
          </p:cNvPr>
          <p:cNvSpPr/>
          <p:nvPr/>
        </p:nvSpPr>
        <p:spPr>
          <a:xfrm>
            <a:off x="1" y="0"/>
            <a:ext cx="528637" cy="685800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38F53A-7CD7-4E6D-80AB-1FC770CF0B5B}"/>
              </a:ext>
            </a:extLst>
          </p:cNvPr>
          <p:cNvSpPr/>
          <p:nvPr/>
        </p:nvSpPr>
        <p:spPr>
          <a:xfrm>
            <a:off x="510605" y="0"/>
            <a:ext cx="462387" cy="6858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93273-5786-3787-0292-5756F349883E}"/>
              </a:ext>
            </a:extLst>
          </p:cNvPr>
          <p:cNvSpPr/>
          <p:nvPr/>
        </p:nvSpPr>
        <p:spPr>
          <a:xfrm>
            <a:off x="972992" y="0"/>
            <a:ext cx="10527631" cy="68580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91B54-D78C-D6C7-4F51-1EE0AE8CF2F8}"/>
              </a:ext>
            </a:extLst>
          </p:cNvPr>
          <p:cNvSpPr/>
          <p:nvPr/>
        </p:nvSpPr>
        <p:spPr>
          <a:xfrm>
            <a:off x="11500623" y="0"/>
            <a:ext cx="971250" cy="685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8FBDE5E5-C63A-D6CB-B215-77D68FA92351}"/>
              </a:ext>
            </a:extLst>
          </p:cNvPr>
          <p:cNvSpPr/>
          <p:nvPr/>
        </p:nvSpPr>
        <p:spPr>
          <a:xfrm rot="5400000">
            <a:off x="10898574" y="3248228"/>
            <a:ext cx="1565642" cy="361544"/>
          </a:xfrm>
          <a:prstGeom prst="triangl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BFEB12F-F506-9C26-D138-11364C3CD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607" y="416865"/>
            <a:ext cx="8874131" cy="1077229"/>
          </a:xfrm>
        </p:spPr>
        <p:txBody>
          <a:bodyPr/>
          <a:lstStyle/>
          <a:p>
            <a:pPr algn="l"/>
            <a:r>
              <a:rPr lang="en-US" b="1" dirty="0"/>
              <a:t>Interpreting Results: </a:t>
            </a:r>
            <a:r>
              <a:rPr lang="en-US" dirty="0"/>
              <a:t>Lift Values (Dine-In)</a:t>
            </a: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E0CCB276-9F31-89BE-23D4-CD522A706F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197576"/>
              </p:ext>
            </p:extLst>
          </p:nvPr>
        </p:nvGraphicFramePr>
        <p:xfrm>
          <a:off x="1239615" y="1910959"/>
          <a:ext cx="9979393" cy="40307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69484">
                  <a:extLst>
                    <a:ext uri="{9D8B030D-6E8A-4147-A177-3AD203B41FA5}">
                      <a16:colId xmlns:a16="http://schemas.microsoft.com/office/drawing/2014/main" val="782095564"/>
                    </a:ext>
                  </a:extLst>
                </a:gridCol>
                <a:gridCol w="1608699">
                  <a:extLst>
                    <a:ext uri="{9D8B030D-6E8A-4147-A177-3AD203B41FA5}">
                      <a16:colId xmlns:a16="http://schemas.microsoft.com/office/drawing/2014/main" val="906350637"/>
                    </a:ext>
                  </a:extLst>
                </a:gridCol>
                <a:gridCol w="1967472">
                  <a:extLst>
                    <a:ext uri="{9D8B030D-6E8A-4147-A177-3AD203B41FA5}">
                      <a16:colId xmlns:a16="http://schemas.microsoft.com/office/drawing/2014/main" val="547503649"/>
                    </a:ext>
                  </a:extLst>
                </a:gridCol>
                <a:gridCol w="1454218">
                  <a:extLst>
                    <a:ext uri="{9D8B030D-6E8A-4147-A177-3AD203B41FA5}">
                      <a16:colId xmlns:a16="http://schemas.microsoft.com/office/drawing/2014/main" val="903963369"/>
                    </a:ext>
                  </a:extLst>
                </a:gridCol>
                <a:gridCol w="1539760">
                  <a:extLst>
                    <a:ext uri="{9D8B030D-6E8A-4147-A177-3AD203B41FA5}">
                      <a16:colId xmlns:a16="http://schemas.microsoft.com/office/drawing/2014/main" val="56473858"/>
                    </a:ext>
                  </a:extLst>
                </a:gridCol>
                <a:gridCol w="1539760">
                  <a:extLst>
                    <a:ext uri="{9D8B030D-6E8A-4147-A177-3AD203B41FA5}">
                      <a16:colId xmlns:a16="http://schemas.microsoft.com/office/drawing/2014/main" val="2223298383"/>
                    </a:ext>
                  </a:extLst>
                </a:gridCol>
              </a:tblGrid>
              <a:tr h="3417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Bread-Donut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Bread-Pastry &amp; 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Bread-Savory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Bread-Sweet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Deli-Sandwich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3439854"/>
                  </a:ext>
                </a:extLst>
              </a:tr>
              <a:tr h="598070">
                <a:tc>
                  <a:txBody>
                    <a:bodyPr/>
                    <a:lstStyle/>
                    <a:p>
                      <a:r>
                        <a:rPr lang="en-US" dirty="0"/>
                        <a:t>Bread-Donut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8660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r>
                        <a:rPr lang="en-US" dirty="0"/>
                        <a:t>Bread-Loaf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n>
                          <a:solidFill>
                            <a:sysClr val="windowText" lastClr="000000"/>
                          </a:solidFill>
                        </a:ln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5875124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r>
                        <a:rPr lang="en-US" dirty="0"/>
                        <a:t>Bread-Pastry &amp; Pie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874349"/>
                  </a:ext>
                </a:extLst>
              </a:tr>
              <a:tr h="346501">
                <a:tc>
                  <a:txBody>
                    <a:bodyPr/>
                    <a:lstStyle/>
                    <a:p>
                      <a:r>
                        <a:rPr lang="en-US" dirty="0"/>
                        <a:t>Bread-Sweet Bread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91579"/>
                  </a:ext>
                </a:extLst>
              </a:tr>
              <a:tr h="598070">
                <a:tc>
                  <a:txBody>
                    <a:bodyPr/>
                    <a:lstStyle/>
                    <a:p>
                      <a:r>
                        <a:rPr lang="en-US" dirty="0"/>
                        <a:t>Deli-Sandwich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63337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29ACB61-2652-8F5D-D87A-662EAAC03970}"/>
              </a:ext>
            </a:extLst>
          </p:cNvPr>
          <p:cNvSpPr txBox="1"/>
          <p:nvPr/>
        </p:nvSpPr>
        <p:spPr>
          <a:xfrm>
            <a:off x="1247111" y="1494094"/>
            <a:ext cx="29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Min support = 0.01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CB7947-FB51-087D-195D-EF10452C44E3}"/>
              </a:ext>
            </a:extLst>
          </p:cNvPr>
          <p:cNvSpPr txBox="1"/>
          <p:nvPr/>
        </p:nvSpPr>
        <p:spPr>
          <a:xfrm>
            <a:off x="6936481" y="6007100"/>
            <a:ext cx="4114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3">
                    <a:lumMod val="50000"/>
                  </a:schemeClr>
                </a:solidFill>
              </a:rPr>
              <a:t>*Combinations with lift &gt; 1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595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12726</TotalTime>
  <Words>418</Words>
  <Application>Microsoft Macintosh PowerPoint</Application>
  <PresentationFormat>Widescreen</PresentationFormat>
  <Paragraphs>154</Paragraphs>
  <Slides>17</Slides>
  <Notes>15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Arial</vt:lpstr>
      <vt:lpstr>Cambria Math</vt:lpstr>
      <vt:lpstr>Century Gothic</vt:lpstr>
      <vt:lpstr>FUTURA MEDIUM</vt:lpstr>
      <vt:lpstr>MS Shell Dlg 2</vt:lpstr>
      <vt:lpstr>Wingdings</vt:lpstr>
      <vt:lpstr>Wingdings 3</vt:lpstr>
      <vt:lpstr>Madison</vt:lpstr>
      <vt:lpstr>Market Basket Analysis Paris Baguette</vt:lpstr>
      <vt:lpstr>PowerPoint Presentation</vt:lpstr>
      <vt:lpstr>PowerPoint Presentation</vt:lpstr>
      <vt:lpstr>PowerPoint Presentation</vt:lpstr>
      <vt:lpstr>PowerPoint Presentation</vt:lpstr>
      <vt:lpstr>Method (III/IV): Apriori Analysis</vt:lpstr>
      <vt:lpstr>PowerPoint Presentation</vt:lpstr>
      <vt:lpstr>Interpreting Results: Associated Item Sets with Lift &gt; 1 (in order)</vt:lpstr>
      <vt:lpstr>Interpreting Results: Lift Values (Dine-In)</vt:lpstr>
      <vt:lpstr>Interpreting Results: Support Values (Takeout)</vt:lpstr>
      <vt:lpstr>Interpreting Results: Lift Values (Overall)</vt:lpstr>
      <vt:lpstr>Interpreting Results: Lift Values</vt:lpstr>
      <vt:lpstr>Interpreting Results: Beverage-Non Coffee</vt:lpstr>
      <vt:lpstr>Interpreting Results: Beverage-Coffee</vt:lpstr>
      <vt:lpstr>Interpreting Results: Deli-Sandwich</vt:lpstr>
      <vt:lpstr>Interpreting Results: Dessert-Choux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Brian Witarsa</dc:creator>
  <cp:lastModifiedBy>Brian Witarsa</cp:lastModifiedBy>
  <cp:revision>10</cp:revision>
  <dcterms:created xsi:type="dcterms:W3CDTF">2024-09-12T08:09:06Z</dcterms:created>
  <dcterms:modified xsi:type="dcterms:W3CDTF">2024-09-27T04:34:57Z</dcterms:modified>
</cp:coreProperties>
</file>