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ECBC00"/>
    <a:srgbClr val="BF002A"/>
    <a:srgbClr val="EC62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433" autoAdjust="0"/>
  </p:normalViewPr>
  <p:slideViewPr>
    <p:cSldViewPr>
      <p:cViewPr varScale="1">
        <p:scale>
          <a:sx n="112" d="100"/>
          <a:sy n="112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77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797840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773" y="2297906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173" y="2933442"/>
            <a:ext cx="6072187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Matthias Bräuer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Betreuer: Markus </a:t>
            </a:r>
            <a:r>
              <a:rPr lang="de-DE" sz="1400" dirty="0" err="1" smtClean="0">
                <a:latin typeface="+mn-lt"/>
              </a:rPr>
              <a:t>Kattenbeck</a:t>
            </a:r>
            <a:r>
              <a:rPr lang="de-DE" sz="1400" dirty="0" smtClean="0">
                <a:latin typeface="+mn-lt"/>
              </a:rPr>
              <a:t> M.A.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Lehrstuhl</a:t>
            </a:r>
            <a:r>
              <a:rPr lang="de-DE" sz="1400" baseline="0" dirty="0" smtClean="0">
                <a:latin typeface="+mn-lt"/>
              </a:rPr>
              <a:t> </a:t>
            </a:r>
            <a:r>
              <a:rPr lang="de-DE" sz="1400" baseline="0" dirty="0" smtClean="0">
                <a:latin typeface="+mn-lt"/>
              </a:rPr>
              <a:t>für Medieninformatik</a:t>
            </a:r>
            <a:endParaRPr lang="de-DE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FAKULTÄT FÜR </a:t>
            </a:r>
            <a:r>
              <a:rPr lang="de-DE" sz="1400" b="1" dirty="0" smtClean="0">
                <a:latin typeface="+mn-lt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+mn-lt"/>
              </a:rPr>
              <a:t>KULTURWISSENSCHAFTEN</a:t>
            </a:r>
          </a:p>
          <a:p>
            <a:pPr>
              <a:defRPr/>
            </a:pPr>
            <a:endParaRPr lang="de-DE" sz="14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9C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1835150" y="2420938"/>
            <a:ext cx="6192838" cy="8636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  <a:latin typeface="Vollkorn Regular" pitchFamily="2" charset="0"/>
              </a:defRPr>
            </a:lvl1pPr>
          </a:lstStyle>
          <a:p>
            <a:pPr lvl="0"/>
            <a:r>
              <a:rPr lang="de-DE" dirty="0" smtClean="0"/>
              <a:t>Zwischenüberschrift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836712"/>
            <a:ext cx="71882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 smtClean="0"/>
              <a:t>Klicken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31640" y="1556792"/>
            <a:ext cx="7200800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24000" marR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bearbeitenlallalllllllll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62311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1628800"/>
            <a:ext cx="360040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10744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1331640" y="-27384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684" y="-27384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00" y="1724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237288"/>
            <a:ext cx="4895850" cy="43180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fld id="{2D817EE5-07C4-40B8-ABC2-B36E473ABF26}" type="slidenum">
              <a:rPr lang="de-DE" smtClean="0"/>
              <a:pPr lvl="0"/>
              <a:t>‹Nr.›</a:t>
            </a:fld>
            <a:r>
              <a:rPr lang="de-DE" dirty="0" smtClean="0"/>
              <a:t> von 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645333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Verdana" pitchFamily="34" charset="0"/>
              </a:rPr>
              <a:t>Folie</a:t>
            </a:r>
            <a:r>
              <a:rPr lang="de-DE" sz="1200" baseline="0" dirty="0" smtClean="0">
                <a:latin typeface="Verdana" pitchFamily="34" charset="0"/>
              </a:rPr>
              <a:t> </a:t>
            </a:r>
            <a:fld id="{12F2BCD1-5772-4C53-8446-AC629820F22E}" type="slidenum">
              <a:rPr lang="de-DE" sz="1200" baseline="0" smtClean="0">
                <a:latin typeface="Verdana" pitchFamily="34" charset="0"/>
              </a:rPr>
              <a:pPr/>
              <a:t>‹Nr.›</a:t>
            </a:fld>
            <a:r>
              <a:rPr lang="de-DE" sz="1200" baseline="0" dirty="0" smtClean="0">
                <a:latin typeface="Verdana" pitchFamily="34" charset="0"/>
              </a:rPr>
              <a:t> von X</a:t>
            </a:r>
            <a:endParaRPr lang="de-DE" sz="12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600" y="44624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403648" y="1340768"/>
            <a:ext cx="7848821" cy="500066"/>
          </a:xfrm>
        </p:spPr>
        <p:txBody>
          <a:bodyPr/>
          <a:lstStyle/>
          <a:p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Recht </a:t>
            </a:r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am </a:t>
            </a:r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eigenen Bild verhandelbar</a:t>
            </a:r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endParaRPr lang="de-DE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403648" y="1840834"/>
            <a:ext cx="7848872" cy="576064"/>
          </a:xfrm>
        </p:spPr>
        <p:txBody>
          <a:bodyPr/>
          <a:lstStyle/>
          <a:p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Eine Qualitative Fallstudie am Beispiel einer </a:t>
            </a:r>
            <a:r>
              <a:rPr lang="de-DE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Fotobox</a:t>
            </a:r>
            <a:endParaRPr lang="de-DE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</a:t>
            </a:r>
            <a:r>
              <a:rPr lang="de-DE" dirty="0" smtClean="0"/>
              <a:t>Usability Test (</a:t>
            </a:r>
            <a:r>
              <a:rPr lang="de-DE" dirty="0" err="1" smtClean="0"/>
              <a:t>Redesign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55576" y="2260440"/>
            <a:ext cx="1152128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Live 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79712" y="268384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2785688" y="1772816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87824" y="2070634"/>
            <a:ext cx="2808312" cy="9458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Bildvorschau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53940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Weiter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211960" y="323254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827584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072668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116258" y="4293096"/>
            <a:ext cx="2030112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Email eingeben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89960" y="4293096"/>
            <a:ext cx="562176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Ok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116258" y="4968531"/>
            <a:ext cx="2635878" cy="71461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Max.Mustermann@example.de            x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233960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479044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380104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59832" y="5805264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Weiter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219968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Zurück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796136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475864" y="5805264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Senden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636000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Zurück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116258" y="4570199"/>
            <a:ext cx="2635878" cy="29896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Erklärungstext…..</a:t>
            </a:r>
          </a:p>
        </p:txBody>
      </p:sp>
      <p:cxnSp>
        <p:nvCxnSpPr>
          <p:cNvPr id="48" name="Gerade Verbindung mit Pfeil 47"/>
          <p:cNvCxnSpPr>
            <a:stCxn id="6" idx="2"/>
          </p:cNvCxnSpPr>
          <p:nvPr/>
        </p:nvCxnSpPr>
        <p:spPr>
          <a:xfrm flipH="1">
            <a:off x="2434197" y="3880619"/>
            <a:ext cx="1964727" cy="15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2" idx="3"/>
            <a:endCxn id="18" idx="1"/>
          </p:cNvCxnSpPr>
          <p:nvPr/>
        </p:nvCxnSpPr>
        <p:spPr>
          <a:xfrm>
            <a:off x="4054056" y="5111403"/>
            <a:ext cx="117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529257" y="4642208"/>
            <a:ext cx="2635878" cy="104093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>
                <a:solidFill>
                  <a:schemeClr val="tx1"/>
                </a:solidFill>
              </a:rPr>
              <a:t>Max.Mustermann@example.de            x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529257" y="4257093"/>
            <a:ext cx="2635878" cy="34911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smtClean="0">
                <a:solidFill>
                  <a:schemeClr val="tx1"/>
                </a:solidFill>
              </a:rPr>
              <a:t>Bild an folgende Email Adressen schicken?</a:t>
            </a:r>
            <a:endParaRPr lang="de-DE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</a:t>
            </a:r>
            <a:r>
              <a:rPr lang="de-DE" dirty="0" smtClean="0"/>
              <a:t>Usability Test (</a:t>
            </a:r>
            <a:r>
              <a:rPr lang="de-DE" dirty="0" err="1" smtClean="0"/>
              <a:t>Redesign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Ergebnis: </a:t>
            </a:r>
          </a:p>
          <a:p>
            <a:pPr lvl="1"/>
            <a:r>
              <a:rPr lang="de-DE" dirty="0" smtClean="0"/>
              <a:t>Testpersonen kamen sehr gut mit dem System zurecht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Kritik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Schrift teilweise zu klein -&gt; Schriftgröße geändert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</a:t>
            </a:r>
            <a:r>
              <a:rPr lang="de-DE" dirty="0" smtClean="0"/>
              <a:t>Konkrete 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Gibt es ein allgemeines Bewusstsein für das Recht am eigenen Bild?</a:t>
            </a:r>
          </a:p>
          <a:p>
            <a:pPr lvl="1"/>
            <a:r>
              <a:rPr lang="de-DE" sz="2000" dirty="0" smtClean="0"/>
              <a:t>Wenn ja, wie äußert sich dieses?</a:t>
            </a:r>
          </a:p>
          <a:p>
            <a:pPr lvl="1"/>
            <a:r>
              <a:rPr lang="de-DE" sz="2000" dirty="0" smtClean="0"/>
              <a:t>Wenn nein, warum nicht?</a:t>
            </a:r>
            <a:endParaRPr lang="de-DE" sz="2000" dirty="0"/>
          </a:p>
          <a:p>
            <a:endParaRPr lang="de-DE" dirty="0"/>
          </a:p>
          <a:p>
            <a:r>
              <a:rPr lang="de-DE" dirty="0" smtClean="0"/>
              <a:t>Wissenschaftlicher Hintergrund</a:t>
            </a:r>
          </a:p>
          <a:p>
            <a:pPr lvl="1"/>
            <a:r>
              <a:rPr lang="de-DE" dirty="0" smtClean="0"/>
              <a:t>Informationelle Selbstbestimmung</a:t>
            </a:r>
          </a:p>
          <a:p>
            <a:pPr lvl="1"/>
            <a:r>
              <a:rPr lang="de-DE" dirty="0" smtClean="0"/>
              <a:t>Informationsethik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</a:t>
            </a:r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Kombination aus teilnehmender Beobachtung und </a:t>
            </a:r>
            <a:r>
              <a:rPr lang="de-DE" sz="2000" dirty="0" smtClean="0"/>
              <a:t>Interview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Warum?</a:t>
            </a:r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Quantitativer Ansatz kann Handeln und dess</a:t>
            </a:r>
            <a:r>
              <a:rPr lang="de-DE" sz="2000" dirty="0" smtClean="0"/>
              <a:t>en Gründe nicht erfassen</a:t>
            </a:r>
          </a:p>
          <a:p>
            <a:r>
              <a:rPr lang="de-DE" sz="2000" dirty="0" smtClean="0"/>
              <a:t>Interview bietet Möglichkeit gezielt auf Befragten einzugehen </a:t>
            </a:r>
          </a:p>
          <a:p>
            <a:r>
              <a:rPr lang="de-DE" sz="2000" dirty="0" smtClean="0"/>
              <a:t>Interview bietet Möglichkeit tiefgründige Antworten zu bekommen </a:t>
            </a:r>
            <a:endParaRPr lang="de-DE" sz="2000" dirty="0" smtClean="0"/>
          </a:p>
          <a:p>
            <a:endParaRPr lang="de-DE" sz="2000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</a:t>
            </a:r>
            <a:r>
              <a:rPr lang="de-DE" dirty="0" smtClean="0"/>
              <a:t>. </a:t>
            </a:r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Kuhlen</a:t>
            </a:r>
            <a:r>
              <a:rPr lang="en-US" dirty="0"/>
              <a:t>, Rainer. (2004). </a:t>
            </a:r>
            <a:r>
              <a:rPr lang="en-US" i="1" dirty="0" err="1"/>
              <a:t>Informationsethik</a:t>
            </a:r>
            <a:r>
              <a:rPr lang="en-US" dirty="0"/>
              <a:t>. Konstanz: UVK-</a:t>
            </a:r>
            <a:r>
              <a:rPr lang="en-US" dirty="0" err="1"/>
              <a:t>Verl</a:t>
            </a:r>
            <a:r>
              <a:rPr lang="en-US" dirty="0"/>
              <a:t>.-</a:t>
            </a:r>
            <a:r>
              <a:rPr lang="en-US" dirty="0" err="1"/>
              <a:t>Ges</a:t>
            </a:r>
            <a:r>
              <a:rPr lang="en-US" dirty="0"/>
              <a:t> </a:t>
            </a:r>
          </a:p>
          <a:p>
            <a:r>
              <a:rPr lang="de-DE" dirty="0" err="1" smtClean="0"/>
              <a:t>Capurro</a:t>
            </a:r>
            <a:r>
              <a:rPr lang="de-DE" dirty="0" smtClean="0"/>
              <a:t>, Rafael. (2003). </a:t>
            </a:r>
            <a:r>
              <a:rPr lang="de-DE" i="1" dirty="0" smtClean="0"/>
              <a:t>Ethik im Netz</a:t>
            </a:r>
            <a:r>
              <a:rPr lang="de-DE" dirty="0" smtClean="0"/>
              <a:t>. Stuttgart: Steiner</a:t>
            </a:r>
          </a:p>
          <a:p>
            <a:r>
              <a:rPr lang="de-DE" dirty="0" smtClean="0"/>
              <a:t>Irrgang, Bernhard. (2011). </a:t>
            </a:r>
            <a:r>
              <a:rPr lang="de-DE" i="1" dirty="0" smtClean="0"/>
              <a:t>Internetethik</a:t>
            </a:r>
            <a:r>
              <a:rPr lang="de-DE" dirty="0" smtClean="0"/>
              <a:t>. Würzburg: Königshausen &amp; Neumann</a:t>
            </a:r>
          </a:p>
          <a:p>
            <a:r>
              <a:rPr lang="de-DE" dirty="0" err="1" smtClean="0"/>
              <a:t>Funiok</a:t>
            </a:r>
            <a:r>
              <a:rPr lang="de-DE" dirty="0" smtClean="0"/>
              <a:t>, Rüdiger. (2007). Handbuch Medienethik. Stuttgart: Kohlhammer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6707088" cy="435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1. Bisherige Ergebnisse</a:t>
            </a:r>
          </a:p>
          <a:p>
            <a:pPr marL="0" indent="0">
              <a:buNone/>
            </a:pPr>
            <a:r>
              <a:rPr lang="de-DE" dirty="0"/>
              <a:t>2. Technische Umsetzung</a:t>
            </a:r>
          </a:p>
          <a:p>
            <a:pPr marL="0" indent="0">
              <a:buNone/>
            </a:pPr>
            <a:r>
              <a:rPr lang="de-DE" dirty="0"/>
              <a:t>3. Technische Probleme</a:t>
            </a:r>
          </a:p>
          <a:p>
            <a:pPr marL="0" indent="0">
              <a:buNone/>
            </a:pPr>
            <a:r>
              <a:rPr lang="de-DE" dirty="0"/>
              <a:t>4. Technische Lösungen</a:t>
            </a:r>
          </a:p>
          <a:p>
            <a:pPr marL="0" indent="0">
              <a:buNone/>
            </a:pPr>
            <a:r>
              <a:rPr lang="de-DE" dirty="0"/>
              <a:t>5. Usability Test</a:t>
            </a:r>
          </a:p>
          <a:p>
            <a:pPr marL="0" indent="0">
              <a:buNone/>
            </a:pPr>
            <a:r>
              <a:rPr lang="de-DE" dirty="0" smtClean="0"/>
              <a:t>6</a:t>
            </a:r>
            <a:r>
              <a:rPr lang="de-DE" dirty="0"/>
              <a:t>. Konkrete Fragestellung</a:t>
            </a:r>
          </a:p>
          <a:p>
            <a:pPr marL="0" indent="0">
              <a:buNone/>
            </a:pPr>
            <a:r>
              <a:rPr lang="de-DE" dirty="0"/>
              <a:t>7. Vorgehen</a:t>
            </a:r>
          </a:p>
          <a:p>
            <a:pPr marL="0" indent="0">
              <a:buNone/>
            </a:pPr>
            <a:r>
              <a:rPr lang="de-DE" dirty="0"/>
              <a:t>8.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Bisherige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Grobhandtaster in den ein Funksender verbaut wurde</a:t>
            </a:r>
          </a:p>
          <a:p>
            <a:endParaRPr lang="de-DE" dirty="0"/>
          </a:p>
          <a:p>
            <a:r>
              <a:rPr lang="de-DE" dirty="0" smtClean="0"/>
              <a:t>Fertiges Fotoboxgehäuse mit Aussparungen für Kamera, Tablet + Steckdosen für Stromversorgung</a:t>
            </a:r>
          </a:p>
          <a:p>
            <a:endParaRPr lang="de-DE" dirty="0"/>
          </a:p>
          <a:p>
            <a:r>
              <a:rPr lang="de-DE" dirty="0" smtClean="0"/>
              <a:t>Lauffähige Android App + PHP-Server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</a:t>
            </a:r>
            <a:r>
              <a:rPr lang="de-DE" dirty="0" smtClean="0"/>
              <a:t>Technische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677751" y="2852936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Canon EOS 600D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716016" y="2852936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Nexus 7 (2012)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041505" y="2869630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PHP-Server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39552" y="2266429"/>
            <a:ext cx="5904656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Fotobox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339107" y="3573016"/>
            <a:ext cx="230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2339107" y="3212975"/>
            <a:ext cx="2309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012939" y="3104964"/>
            <a:ext cx="961764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OTG-USB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487650" y="3266982"/>
            <a:ext cx="4320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PTP</a:t>
            </a:r>
            <a:endParaRPr lang="de-DE" sz="1050" dirty="0"/>
          </a:p>
        </p:txBody>
      </p:sp>
      <p:sp>
        <p:nvSpPr>
          <p:cNvPr id="27" name="Rechteck 26"/>
          <p:cNvSpPr/>
          <p:nvPr/>
        </p:nvSpPr>
        <p:spPr>
          <a:xfrm>
            <a:off x="4067944" y="3266982"/>
            <a:ext cx="4320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PTP</a:t>
            </a:r>
            <a:endParaRPr lang="de-DE" sz="1050" dirty="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300192" y="3212975"/>
            <a:ext cx="74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00192" y="3753036"/>
            <a:ext cx="74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353875" y="2780274"/>
            <a:ext cx="612713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HTTP Post</a:t>
            </a:r>
            <a:endParaRPr lang="de-DE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1979712" y="5249577"/>
            <a:ext cx="3600400" cy="108012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Nutzer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3012939" y="4624691"/>
            <a:ext cx="0" cy="53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4427984" y="465313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 smtClean="0"/>
              <a:t>Technische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Wenig bis keinen Code bzw. Codebeispiele (außer ein unvollständiges/ fehlerbehaftetes Open-Source-Projekt)</a:t>
            </a:r>
          </a:p>
          <a:p>
            <a:endParaRPr lang="de-DE" sz="2000" dirty="0" smtClean="0"/>
          </a:p>
          <a:p>
            <a:r>
              <a:rPr lang="de-DE" sz="2000" dirty="0" smtClean="0"/>
              <a:t>Canon </a:t>
            </a:r>
            <a:r>
              <a:rPr lang="de-DE" sz="2000" dirty="0" smtClean="0"/>
              <a:t>EOS 600D schaltet im Live View in den „Silent Mode“ um -&gt; Auslösen eines externen Blitzes nicht möglich</a:t>
            </a:r>
          </a:p>
          <a:p>
            <a:endParaRPr lang="de-DE" sz="2000" dirty="0" smtClean="0"/>
          </a:p>
          <a:p>
            <a:r>
              <a:rPr lang="de-DE" sz="2000" dirty="0" smtClean="0"/>
              <a:t>Bildqualität </a:t>
            </a:r>
            <a:r>
              <a:rPr lang="de-DE" sz="2000" dirty="0" smtClean="0"/>
              <a:t>sehr schlecht (Live Mode Qualität)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7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 smtClean="0"/>
              <a:t>Technische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Gefunden:</a:t>
            </a:r>
          </a:p>
          <a:p>
            <a:pPr lvl="1"/>
            <a:r>
              <a:rPr lang="de-DE" sz="2000" dirty="0" smtClean="0"/>
              <a:t>Open-Source-Projekt dient als Basis und wurde erweitert bzw. Fehler abgefangen</a:t>
            </a:r>
          </a:p>
          <a:p>
            <a:pPr lvl="1"/>
            <a:r>
              <a:rPr lang="de-DE" sz="2000" dirty="0" smtClean="0"/>
              <a:t>Dauerbeleuchtung ersetzt Blitz</a:t>
            </a:r>
          </a:p>
          <a:p>
            <a:endParaRPr lang="de-DE" sz="2400" dirty="0"/>
          </a:p>
          <a:p>
            <a:r>
              <a:rPr lang="de-DE" sz="2400" dirty="0" smtClean="0"/>
              <a:t>Offen:</a:t>
            </a:r>
          </a:p>
          <a:p>
            <a:pPr lvl="1"/>
            <a:r>
              <a:rPr lang="de-DE" sz="2000" dirty="0" smtClean="0"/>
              <a:t>Schlechte Bildqualität besteht immer noch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</a:t>
            </a:r>
            <a:r>
              <a:rPr lang="de-DE" dirty="0" smtClean="0"/>
              <a:t>Usability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Bestehendes Userinterface wird auf </a:t>
            </a:r>
            <a:r>
              <a:rPr lang="de-DE" sz="2400" dirty="0" err="1" smtClean="0"/>
              <a:t>Intuitivität</a:t>
            </a:r>
            <a:r>
              <a:rPr lang="de-DE" sz="2400" dirty="0"/>
              <a:t> </a:t>
            </a:r>
            <a:r>
              <a:rPr lang="de-DE" sz="2400" dirty="0" smtClean="0"/>
              <a:t>getestet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Iterativer Ansatz:</a:t>
            </a:r>
          </a:p>
          <a:p>
            <a:pPr lvl="1"/>
            <a:r>
              <a:rPr lang="de-DE" sz="2000" dirty="0" smtClean="0"/>
              <a:t>2 Testläufe mit je 3 Personen mit anschließendem </a:t>
            </a:r>
            <a:r>
              <a:rPr lang="de-DE" sz="2000" dirty="0" err="1" smtClean="0"/>
              <a:t>Redesign</a:t>
            </a:r>
            <a:endParaRPr lang="de-DE" sz="2000" dirty="0"/>
          </a:p>
          <a:p>
            <a:pPr lvl="1"/>
            <a:r>
              <a:rPr lang="de-DE" sz="2000" dirty="0" smtClean="0"/>
              <a:t>Test besteht aus 5 Tasks:</a:t>
            </a:r>
          </a:p>
          <a:p>
            <a:pPr lvl="2"/>
            <a:r>
              <a:rPr lang="de-DE" dirty="0" smtClean="0"/>
              <a:t>Erster Task zielt auf allgemeine Verständlichkeit des UIs ab</a:t>
            </a:r>
          </a:p>
          <a:p>
            <a:pPr lvl="2"/>
            <a:r>
              <a:rPr lang="de-DE" dirty="0" smtClean="0"/>
              <a:t>Weitere Tasks zielen auf einzelne Features der App ab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</a:t>
            </a:r>
            <a:r>
              <a:rPr lang="de-DE" dirty="0" smtClean="0"/>
              <a:t>Usability Test (Erstes Design)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55576" y="2260440"/>
            <a:ext cx="1152128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Live 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979712" y="268384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2785688" y="1772816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87824" y="2070634"/>
            <a:ext cx="2808312" cy="9458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Bildvorschau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053940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Hochladen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08890" y="3232548"/>
            <a:ext cx="3842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hteck 12"/>
          <p:cNvSpPr/>
          <p:nvPr/>
        </p:nvSpPr>
        <p:spPr>
          <a:xfrm>
            <a:off x="3816344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Email ändern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987824" y="323254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27584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72668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174788" y="5821699"/>
            <a:ext cx="634184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16258" y="4293096"/>
            <a:ext cx="2030112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Email eingeben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89960" y="4293096"/>
            <a:ext cx="562176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Ok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116258" y="4560375"/>
            <a:ext cx="2635878" cy="112277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</a:rPr>
              <a:t>Max.Mustermann@example.de	                   x</a:t>
            </a:r>
          </a:p>
          <a:p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>
            <a:stCxn id="13" idx="2"/>
            <a:endCxn id="15" idx="0"/>
          </p:cNvCxnSpPr>
          <p:nvPr/>
        </p:nvCxnSpPr>
        <p:spPr>
          <a:xfrm flipH="1">
            <a:off x="2440820" y="3520580"/>
            <a:ext cx="1747680" cy="5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233960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479044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>
                <a:solidFill>
                  <a:schemeClr val="tx1"/>
                </a:solidFill>
              </a:rPr>
              <a:t>Erklärungstext…..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581164" y="5821699"/>
            <a:ext cx="634184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/>
          <p:cNvCxnSpPr>
            <a:stCxn id="12" idx="2"/>
            <a:endCxn id="24" idx="0"/>
          </p:cNvCxnSpPr>
          <p:nvPr/>
        </p:nvCxnSpPr>
        <p:spPr>
          <a:xfrm>
            <a:off x="4801026" y="3520580"/>
            <a:ext cx="2046170" cy="5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</a:t>
            </a:r>
            <a:r>
              <a:rPr lang="de-DE" dirty="0" smtClean="0"/>
              <a:t>Usability Test (Erstes Design)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Kritik: </a:t>
            </a:r>
          </a:p>
          <a:p>
            <a:pPr lvl="1"/>
            <a:r>
              <a:rPr lang="de-DE" sz="1600" dirty="0"/>
              <a:t>Unverständliche </a:t>
            </a:r>
            <a:r>
              <a:rPr lang="de-DE" sz="1600" dirty="0" smtClean="0"/>
              <a:t>Benennungen </a:t>
            </a:r>
            <a:r>
              <a:rPr lang="de-DE" sz="1600" dirty="0"/>
              <a:t>(</a:t>
            </a:r>
            <a:r>
              <a:rPr lang="de-DE" sz="1600" dirty="0" smtClean="0"/>
              <a:t>z.B. </a:t>
            </a:r>
            <a:r>
              <a:rPr lang="de-DE" sz="1600" dirty="0"/>
              <a:t>„Email ändern</a:t>
            </a:r>
            <a:r>
              <a:rPr lang="de-DE" sz="1600" dirty="0" smtClean="0"/>
              <a:t>“, „Hochladen“)</a:t>
            </a:r>
          </a:p>
          <a:p>
            <a:pPr lvl="1"/>
            <a:r>
              <a:rPr lang="de-DE" sz="1600" dirty="0" smtClean="0"/>
              <a:t>Unklarheit warum man Bild ohne Email nicht hochladen kann</a:t>
            </a:r>
          </a:p>
          <a:p>
            <a:endParaRPr lang="de-DE" sz="2400" dirty="0" smtClean="0"/>
          </a:p>
          <a:p>
            <a:r>
              <a:rPr lang="de-DE" sz="2400" dirty="0" err="1" smtClean="0"/>
              <a:t>Redesign</a:t>
            </a:r>
            <a:r>
              <a:rPr lang="de-DE" sz="2400" dirty="0" smtClean="0"/>
              <a:t>: </a:t>
            </a:r>
            <a:endParaRPr lang="de-DE" sz="2400" dirty="0"/>
          </a:p>
          <a:p>
            <a:pPr lvl="1"/>
            <a:r>
              <a:rPr lang="de-DE" sz="1600" dirty="0" smtClean="0"/>
              <a:t>Implementierung eines </a:t>
            </a:r>
            <a:r>
              <a:rPr lang="de-DE" sz="1600" dirty="0" err="1" smtClean="0"/>
              <a:t>Wizards</a:t>
            </a:r>
            <a:endParaRPr lang="de-DE" sz="1600" dirty="0" smtClean="0"/>
          </a:p>
          <a:p>
            <a:pPr lvl="1"/>
            <a:r>
              <a:rPr lang="de-DE" sz="1600" dirty="0" smtClean="0"/>
              <a:t>Umbenennung von </a:t>
            </a:r>
            <a:r>
              <a:rPr lang="de-DE" sz="1600" dirty="0" smtClean="0"/>
              <a:t>z.B. </a:t>
            </a:r>
            <a:r>
              <a:rPr lang="de-DE" sz="1600" dirty="0" smtClean="0"/>
              <a:t>„Hochladen“ zu „Senden“ </a:t>
            </a:r>
            <a:endParaRPr lang="de-DE" sz="1600" dirty="0"/>
          </a:p>
          <a:p>
            <a:pPr marL="457200" lvl="1" indent="0">
              <a:buNone/>
            </a:pPr>
            <a:endParaRPr lang="de-DE" sz="1600" dirty="0" smtClean="0"/>
          </a:p>
          <a:p>
            <a:pPr lvl="1"/>
            <a:endParaRPr lang="de-DE" sz="2000" dirty="0" smtClean="0"/>
          </a:p>
          <a:p>
            <a:pPr lvl="3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Bildschirmpräsentation (4:3)</PresentationFormat>
  <Paragraphs>116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Vollkorn Regular</vt:lpstr>
      <vt:lpstr>Larissa-Design</vt:lpstr>
      <vt:lpstr>Benutzerdefiniertes Design</vt:lpstr>
      <vt:lpstr>PowerPoint-Präsentation</vt:lpstr>
      <vt:lpstr>Gliederung</vt:lpstr>
      <vt:lpstr>1. Bisherige Ergebnisse</vt:lpstr>
      <vt:lpstr>2. Technische Umsetzung</vt:lpstr>
      <vt:lpstr>3. Technische Probleme</vt:lpstr>
      <vt:lpstr>4. Technische Lösungen</vt:lpstr>
      <vt:lpstr>5. Usability Test</vt:lpstr>
      <vt:lpstr>5. Usability Test (Erstes Design)</vt:lpstr>
      <vt:lpstr>5. Usability Test (Erstes Design)</vt:lpstr>
      <vt:lpstr>5. Usability Test (Redesign)</vt:lpstr>
      <vt:lpstr>5. Usability Test (Redesign)</vt:lpstr>
      <vt:lpstr>6. Konkrete Fragestellung</vt:lpstr>
      <vt:lpstr>7. Vorgehen</vt:lpstr>
      <vt:lpstr>8. Related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LocalAdmin</dc:creator>
  <cp:lastModifiedBy>Matze</cp:lastModifiedBy>
  <cp:revision>195</cp:revision>
  <dcterms:modified xsi:type="dcterms:W3CDTF">2016-06-26T22:51:55Z</dcterms:modified>
</cp:coreProperties>
</file>