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6" r:id="rId2"/>
  </p:sldMasterIdLst>
  <p:notesMasterIdLst>
    <p:notesMasterId r:id="rId17"/>
  </p:notesMasterIdLst>
  <p:handoutMasterIdLst>
    <p:handoutMasterId r:id="rId18"/>
  </p:handoutMasterIdLst>
  <p:sldIdLst>
    <p:sldId id="256" r:id="rId3"/>
    <p:sldId id="257" r:id="rId4"/>
    <p:sldId id="259" r:id="rId5"/>
    <p:sldId id="260" r:id="rId6"/>
    <p:sldId id="267" r:id="rId7"/>
    <p:sldId id="268" r:id="rId8"/>
    <p:sldId id="261" r:id="rId9"/>
    <p:sldId id="262" r:id="rId10"/>
    <p:sldId id="263" r:id="rId11"/>
    <p:sldId id="264" r:id="rId12"/>
    <p:sldId id="266" r:id="rId13"/>
    <p:sldId id="269" r:id="rId14"/>
    <p:sldId id="270" r:id="rId15"/>
    <p:sldId id="265" r:id="rId16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C004B"/>
    <a:srgbClr val="ECBC00"/>
    <a:srgbClr val="BF002A"/>
    <a:srgbClr val="EC6200"/>
    <a:srgbClr val="AEA700"/>
    <a:srgbClr val="CDD30F"/>
    <a:srgbClr val="0087B2"/>
    <a:srgbClr val="3D4100"/>
    <a:srgbClr val="1D3F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Keine Formatvorlage, kein Gitternetz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Keine Formatvorlage, Tabellengitternetz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12C8C85-51F0-491E-9774-3900AFEF0FD7}" styleName="Helle Formatvorlage 2 - Akz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08FB837D-C827-4EFA-A057-4D05807E0F7C}" styleName="Designformatvorlage 1 - Akz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8D230F3-CF80-4859-8CE7-A43EE81993B5}" styleName="Helle Formatvorlage 1 - Akz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E3FDE45-AF77-4B5C-9715-49D594BDF05E}" styleName="Helle Formatvorlage 1 - Akz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8B1032C-EA38-4F05-BA0D-38AFFFC7BED3}" styleName="Helle Formatvorlage 3 - Akz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868" autoAdjust="0"/>
    <p:restoredTop sz="78495" autoAdjust="0"/>
  </p:normalViewPr>
  <p:slideViewPr>
    <p:cSldViewPr>
      <p:cViewPr varScale="1">
        <p:scale>
          <a:sx n="112" d="100"/>
          <a:sy n="112" d="100"/>
        </p:scale>
        <p:origin x="1458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126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0B7780-B50B-474C-85C6-0B4009B6F014}" type="datetimeFigureOut">
              <a:rPr lang="de-DE" smtClean="0"/>
              <a:pPr/>
              <a:t>26.06.2016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3DEED9-C1BB-4DBE-A071-13CC6F6B90F4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35779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FFB102-D3AF-431C-A902-ADE5B2A48608}" type="datetimeFigureOut">
              <a:rPr lang="de-DE" smtClean="0"/>
              <a:pPr/>
              <a:t>26.06.2016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C1E745-E753-4EB9-8485-6560CD204B37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020931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A50D42-C9CD-4801-B293-61D1F53EC57E}" type="datetimeFigureOut">
              <a:rPr lang="de-DE" smtClean="0"/>
              <a:pPr/>
              <a:t>26.06.2016</a:t>
            </a:fld>
            <a:endParaRPr lang="de-DE" dirty="0"/>
          </a:p>
        </p:txBody>
      </p:sp>
      <p:sp>
        <p:nvSpPr>
          <p:cNvPr id="12" name="Rectangle 16"/>
          <p:cNvSpPr txBox="1">
            <a:spLocks noChangeArrowheads="1"/>
          </p:cNvSpPr>
          <p:nvPr userDrawn="1"/>
        </p:nvSpPr>
        <p:spPr bwMode="auto">
          <a:xfrm>
            <a:off x="5273702" y="692150"/>
            <a:ext cx="3227388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>
              <a:lnSpc>
                <a:spcPts val="1200"/>
              </a:lnSpc>
              <a:defRPr sz="1200" b="1">
                <a:latin typeface="+mn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Dr. Max Mustermann</a:t>
            </a:r>
            <a:br>
              <a:rPr kumimoji="0" lang="de-DE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de-DE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Referat Kommunikation &amp; Marketing </a:t>
            </a:r>
            <a:br>
              <a:rPr kumimoji="0" lang="de-DE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de-DE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Verwaltung</a:t>
            </a:r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13" name="Group 27"/>
          <p:cNvGrpSpPr>
            <a:grpSpLocks/>
          </p:cNvGrpSpPr>
          <p:nvPr userDrawn="1"/>
        </p:nvGrpSpPr>
        <p:grpSpPr bwMode="auto">
          <a:xfrm>
            <a:off x="0" y="1"/>
            <a:ext cx="9144000" cy="6858000"/>
            <a:chOff x="0" y="0"/>
            <a:chExt cx="5760" cy="4320"/>
          </a:xfrm>
        </p:grpSpPr>
        <p:pic>
          <p:nvPicPr>
            <p:cNvPr id="14" name="Picture 25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3007"/>
              <a:ext cx="3065" cy="1313"/>
            </a:xfrm>
            <a:prstGeom prst="rect">
              <a:avLst/>
            </a:prstGeom>
            <a:noFill/>
          </p:spPr>
        </p:pic>
        <p:sp>
          <p:nvSpPr>
            <p:cNvPr id="15" name="Rectangle 15"/>
            <p:cNvSpPr>
              <a:spLocks noChangeArrowheads="1"/>
            </p:cNvSpPr>
            <p:nvPr userDrawn="1"/>
          </p:nvSpPr>
          <p:spPr bwMode="auto">
            <a:xfrm>
              <a:off x="2" y="0"/>
              <a:ext cx="5758" cy="288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/>
              <a:endParaRPr lang="de-DE" dirty="0"/>
            </a:p>
          </p:txBody>
        </p:sp>
      </p:grpSp>
      <p:sp>
        <p:nvSpPr>
          <p:cNvPr id="16" name="Rechteck 15"/>
          <p:cNvSpPr/>
          <p:nvPr userDrawn="1"/>
        </p:nvSpPr>
        <p:spPr>
          <a:xfrm>
            <a:off x="3143240" y="4572008"/>
            <a:ext cx="6000760" cy="928694"/>
          </a:xfrm>
          <a:prstGeom prst="rect">
            <a:avLst/>
          </a:prstGeom>
          <a:solidFill>
            <a:srgbClr val="9C00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3" name="Textplatzhalter 22"/>
          <p:cNvSpPr>
            <a:spLocks noGrp="1"/>
          </p:cNvSpPr>
          <p:nvPr>
            <p:ph type="body" sz="quarter" idx="11" hasCustomPrompt="1"/>
          </p:nvPr>
        </p:nvSpPr>
        <p:spPr>
          <a:xfrm>
            <a:off x="3071842" y="2132856"/>
            <a:ext cx="5892646" cy="50006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defRPr sz="2800" baseline="0">
                <a:latin typeface="Verdana" pitchFamily="34" charset="0"/>
              </a:defRPr>
            </a:lvl1pPr>
          </a:lstStyle>
          <a:p>
            <a:pPr lvl="0"/>
            <a:r>
              <a:rPr lang="de-DE" dirty="0" smtClean="0"/>
              <a:t>Titel des Vortrags</a:t>
            </a:r>
          </a:p>
        </p:txBody>
      </p:sp>
      <p:sp>
        <p:nvSpPr>
          <p:cNvPr id="24" name="Textplatzhalter 22"/>
          <p:cNvSpPr>
            <a:spLocks noGrp="1"/>
          </p:cNvSpPr>
          <p:nvPr>
            <p:ph type="body" sz="quarter" idx="12" hasCustomPrompt="1"/>
          </p:nvPr>
        </p:nvSpPr>
        <p:spPr>
          <a:xfrm>
            <a:off x="3071802" y="2632922"/>
            <a:ext cx="5892686" cy="500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800" baseline="0">
                <a:solidFill>
                  <a:schemeClr val="bg1"/>
                </a:solidFill>
                <a:latin typeface="Verdana" pitchFamily="34" charset="0"/>
              </a:defRPr>
            </a:lvl1pPr>
          </a:lstStyle>
          <a:p>
            <a:pPr lvl="0"/>
            <a:r>
              <a:rPr lang="de-DE" dirty="0" smtClean="0"/>
              <a:t>Untertitel</a:t>
            </a:r>
          </a:p>
        </p:txBody>
      </p:sp>
      <p:sp>
        <p:nvSpPr>
          <p:cNvPr id="11" name="Textfeld 10"/>
          <p:cNvSpPr txBox="1"/>
          <p:nvPr userDrawn="1"/>
        </p:nvSpPr>
        <p:spPr>
          <a:xfrm>
            <a:off x="3071813" y="3398838"/>
            <a:ext cx="6072187" cy="150810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600"/>
              </a:spcAft>
              <a:defRPr/>
            </a:pPr>
            <a:r>
              <a:rPr lang="de-DE" dirty="0" smtClean="0">
                <a:latin typeface="+mn-lt"/>
              </a:rPr>
              <a:t>Patricia Böhm</a:t>
            </a:r>
            <a:r>
              <a:rPr lang="de-DE" dirty="0">
                <a:latin typeface="+mn-lt"/>
              </a:rPr>
              <a:t/>
            </a:r>
            <a:br>
              <a:rPr lang="de-DE" dirty="0">
                <a:latin typeface="+mn-lt"/>
              </a:rPr>
            </a:br>
            <a:r>
              <a:rPr lang="de-DE" dirty="0" smtClean="0">
                <a:latin typeface="+mn-lt"/>
              </a:rPr>
              <a:t>Lehrstuhl</a:t>
            </a:r>
            <a:r>
              <a:rPr lang="de-DE" baseline="0" dirty="0" smtClean="0">
                <a:latin typeface="+mn-lt"/>
              </a:rPr>
              <a:t> für Medieninformatik</a:t>
            </a:r>
            <a:endParaRPr lang="de-DE" dirty="0">
              <a:latin typeface="+mn-lt"/>
            </a:endParaRPr>
          </a:p>
          <a:p>
            <a:pPr fontAlgn="auto">
              <a:spcBef>
                <a:spcPts val="0"/>
              </a:spcBef>
              <a:spcAft>
                <a:spcPts val="300"/>
              </a:spcAft>
              <a:defRPr/>
            </a:pPr>
            <a:r>
              <a:rPr lang="de-DE" sz="1400" b="1" dirty="0">
                <a:latin typeface="+mn-lt"/>
              </a:rPr>
              <a:t>FAKULTÄT FÜR </a:t>
            </a:r>
            <a:r>
              <a:rPr lang="de-DE" sz="1400" b="1" dirty="0" smtClean="0">
                <a:latin typeface="+mn-lt"/>
              </a:rPr>
              <a:t>SPRACH-, LITERATUR- UND</a:t>
            </a:r>
          </a:p>
          <a:p>
            <a:pPr fontAlgn="auto">
              <a:spcBef>
                <a:spcPts val="0"/>
              </a:spcBef>
              <a:spcAft>
                <a:spcPts val="300"/>
              </a:spcAft>
              <a:defRPr/>
            </a:pPr>
            <a:r>
              <a:rPr lang="de-DE" sz="1400" b="1" dirty="0" smtClean="0">
                <a:latin typeface="+mn-lt"/>
              </a:rPr>
              <a:t>KULTURWISSENSCHAFTEN</a:t>
            </a:r>
          </a:p>
          <a:p>
            <a:pPr>
              <a:defRPr/>
            </a:pPr>
            <a:endParaRPr lang="de-DE" dirty="0">
              <a:latin typeface="Verdana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79B7C-F96D-4F65-BAF5-F4DDF61123ED}" type="datetimeFigureOut">
              <a:rPr lang="de-DE" smtClean="0"/>
              <a:pPr/>
              <a:t>26.06.2016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1C90A-FB5E-46C7-9993-0BDF9E5CB668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79B7C-F96D-4F65-BAF5-F4DDF61123ED}" type="datetimeFigureOut">
              <a:rPr lang="de-DE" smtClean="0"/>
              <a:pPr/>
              <a:t>26.06.2016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1C90A-FB5E-46C7-9993-0BDF9E5CB668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bg>
      <p:bgPr>
        <a:solidFill>
          <a:srgbClr val="9C004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7"/>
          <p:cNvSpPr>
            <a:spLocks noGrp="1"/>
          </p:cNvSpPr>
          <p:nvPr>
            <p:ph sz="quarter" idx="10" hasCustomPrompt="1"/>
          </p:nvPr>
        </p:nvSpPr>
        <p:spPr>
          <a:xfrm>
            <a:off x="1835150" y="2420938"/>
            <a:ext cx="6192838" cy="863600"/>
          </a:xfrm>
        </p:spPr>
        <p:txBody>
          <a:bodyPr>
            <a:normAutofit/>
          </a:bodyPr>
          <a:lstStyle>
            <a:lvl1pPr>
              <a:buNone/>
              <a:defRPr sz="4000">
                <a:solidFill>
                  <a:schemeClr val="bg1"/>
                </a:solidFill>
                <a:latin typeface="Vollkorn Regular" pitchFamily="2" charset="0"/>
              </a:defRPr>
            </a:lvl1pPr>
          </a:lstStyle>
          <a:p>
            <a:pPr lvl="0"/>
            <a:r>
              <a:rPr lang="de-DE" dirty="0" smtClean="0"/>
              <a:t>Zwischenüberschrift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79B7C-F96D-4F65-BAF5-F4DDF61123ED}" type="datetimeFigureOut">
              <a:rPr lang="de-DE" smtClean="0"/>
              <a:pPr/>
              <a:t>26.06.2016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1C90A-FB5E-46C7-9993-0BDF9E5CB668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79B7C-F96D-4F65-BAF5-F4DDF61123ED}" type="datetimeFigureOut">
              <a:rPr lang="de-DE" smtClean="0"/>
              <a:pPr/>
              <a:t>26.06.2016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1C90A-FB5E-46C7-9993-0BDF9E5CB668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79B7C-F96D-4F65-BAF5-F4DDF61123ED}" type="datetimeFigureOut">
              <a:rPr lang="de-DE" smtClean="0"/>
              <a:pPr/>
              <a:t>26.06.2016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1C90A-FB5E-46C7-9993-0BDF9E5CB668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79B7C-F96D-4F65-BAF5-F4DDF61123ED}" type="datetimeFigureOut">
              <a:rPr lang="de-DE" smtClean="0"/>
              <a:pPr/>
              <a:t>26.06.2016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1C90A-FB5E-46C7-9993-0BDF9E5CB668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/>
          <p:cNvSpPr>
            <a:spLocks noGrp="1"/>
          </p:cNvSpPr>
          <p:nvPr>
            <p:ph type="title"/>
          </p:nvPr>
        </p:nvSpPr>
        <p:spPr>
          <a:xfrm>
            <a:off x="1332000" y="836712"/>
            <a:ext cx="7188200" cy="432048"/>
          </a:xfrm>
          <a:prstGeom prst="rect">
            <a:avLst/>
          </a:prstGeom>
        </p:spPr>
        <p:txBody>
          <a:bodyPr/>
          <a:lstStyle/>
          <a:p>
            <a:r>
              <a:rPr lang="en-US" dirty="0" err="1"/>
              <a:t>Titelmasterformat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 smtClean="0"/>
              <a:t>Klicken</a:t>
            </a:r>
            <a:endParaRPr lang="de-DE" dirty="0"/>
          </a:p>
        </p:txBody>
      </p:sp>
      <p:sp>
        <p:nvSpPr>
          <p:cNvPr id="5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1331640" y="1556792"/>
            <a:ext cx="7200800" cy="4752528"/>
          </a:xfrm>
          <a:prstGeom prst="rect">
            <a:avLst/>
          </a:prstGeom>
        </p:spPr>
        <p:txBody>
          <a:bodyPr>
            <a:normAutofit/>
          </a:bodyPr>
          <a:lstStyle>
            <a:lvl1pPr marL="324000" marR="0" indent="-324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2000" b="0" baseline="0"/>
            </a:lvl1pPr>
            <a:lvl2pPr>
              <a:defRPr sz="1600" b="0"/>
            </a:lvl2pPr>
            <a:lvl3pPr>
              <a:defRPr sz="1600" b="0"/>
            </a:lvl3pPr>
            <a:lvl4pPr>
              <a:defRPr sz="1600" b="0"/>
            </a:lvl4pPr>
            <a:lvl5pPr>
              <a:defRPr sz="1600" b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de-DE" dirty="0" smtClean="0"/>
              <a:t>Textmasterformate durch Klicken </a:t>
            </a:r>
            <a:r>
              <a:rPr lang="de-DE" dirty="0" err="1" smtClean="0"/>
              <a:t>bearbeitenlallalllllllll</a:t>
            </a:r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31640" y="762311"/>
            <a:ext cx="7355160" cy="506449"/>
          </a:xfrm>
          <a:prstGeom prst="rect">
            <a:avLst/>
          </a:prstGeom>
        </p:spPr>
        <p:txBody>
          <a:bodyPr/>
          <a:lstStyle/>
          <a:p>
            <a:r>
              <a:rPr lang="de-DE" dirty="0" smtClean="0"/>
              <a:t>Titelmasterformat durch Klicken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331640" y="1628800"/>
            <a:ext cx="3600400" cy="4608512"/>
          </a:xfrm>
          <a:prstGeom prst="rect">
            <a:avLst/>
          </a:prstGeom>
        </p:spPr>
        <p:txBody>
          <a:bodyPr>
            <a:normAutofit/>
          </a:bodyPr>
          <a:lstStyle>
            <a:lvl1pPr marL="0">
              <a:defRPr sz="2000" b="0"/>
            </a:lvl1pPr>
            <a:lvl2pPr>
              <a:defRPr sz="1600" b="0"/>
            </a:lvl2pPr>
            <a:lvl3pPr>
              <a:defRPr sz="1600" b="0"/>
            </a:lvl3pPr>
            <a:lvl4pPr>
              <a:defRPr sz="1600" b="0"/>
            </a:lvl4pPr>
            <a:lvl5pPr>
              <a:defRPr sz="1600" b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076056" y="1628800"/>
            <a:ext cx="3610744" cy="4608512"/>
          </a:xfrm>
          <a:prstGeom prst="rect">
            <a:avLst/>
          </a:prstGeom>
        </p:spPr>
        <p:txBody>
          <a:bodyPr>
            <a:normAutofit/>
          </a:bodyPr>
          <a:lstStyle>
            <a:lvl1pPr marL="0">
              <a:defRPr sz="2000" b="0" baseline="0"/>
            </a:lvl1pPr>
            <a:lvl2pPr>
              <a:defRPr sz="1600" b="0"/>
            </a:lvl2pPr>
            <a:lvl3pPr>
              <a:defRPr sz="1600" b="0"/>
            </a:lvl3pPr>
            <a:lvl4pPr>
              <a:defRPr sz="1600" b="0"/>
            </a:lvl4pPr>
            <a:lvl5pPr>
              <a:defRPr sz="1600" b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  <a:endParaRPr lang="de-D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333872" y="2130425"/>
            <a:ext cx="7198568" cy="1470025"/>
          </a:xfrm>
          <a:prstGeom prst="rect">
            <a:avLst/>
          </a:prstGeom>
        </p:spPr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31640" y="3933056"/>
            <a:ext cx="7272808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31640" y="1501200"/>
            <a:ext cx="3008313" cy="95842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331640" y="2731244"/>
            <a:ext cx="3008313" cy="336205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"/>
          </p:nvPr>
        </p:nvSpPr>
        <p:spPr>
          <a:xfrm>
            <a:off x="4499992" y="1501200"/>
            <a:ext cx="3744416" cy="4592096"/>
          </a:xfrm>
          <a:prstGeom prst="rect">
            <a:avLst/>
          </a:prstGeom>
        </p:spPr>
        <p:txBody>
          <a:bodyPr>
            <a:normAutofit/>
          </a:bodyPr>
          <a:lstStyle>
            <a:lvl1pPr marL="0">
              <a:defRPr sz="2400" b="1">
                <a:latin typeface="Verdana" pitchFamily="34" charset="0"/>
              </a:defRPr>
            </a:lvl1pPr>
            <a:lvl2pPr>
              <a:defRPr sz="1600" b="0"/>
            </a:lvl2pPr>
            <a:lvl3pPr>
              <a:defRPr sz="1600" b="0"/>
            </a:lvl3pPr>
            <a:lvl4pPr>
              <a:defRPr sz="1600" b="0"/>
            </a:lvl4pPr>
            <a:lvl5pPr>
              <a:defRPr sz="1600" b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79B7C-F96D-4F65-BAF5-F4DDF61123ED}" type="datetimeFigureOut">
              <a:rPr lang="de-DE" smtClean="0"/>
              <a:pPr/>
              <a:t>26.06.2016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1C90A-FB5E-46C7-9993-0BDF9E5CB668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980728"/>
            <a:ext cx="8229600" cy="576064"/>
          </a:xfrm>
        </p:spPr>
        <p:txBody>
          <a:bodyPr>
            <a:noAutofit/>
          </a:bodyPr>
          <a:lstStyle>
            <a:lvl1pPr algn="l">
              <a:defRPr sz="3200" b="1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35334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7" name="Rectangle 10"/>
          <p:cNvSpPr>
            <a:spLocks noChangeAspect="1" noChangeArrowheads="1"/>
          </p:cNvSpPr>
          <p:nvPr userDrawn="1"/>
        </p:nvSpPr>
        <p:spPr bwMode="auto">
          <a:xfrm>
            <a:off x="1331640" y="-27384"/>
            <a:ext cx="3906044" cy="461963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 dirty="0"/>
          </a:p>
        </p:txBody>
      </p:sp>
      <p:sp>
        <p:nvSpPr>
          <p:cNvPr id="8" name="Rectangle 11"/>
          <p:cNvSpPr>
            <a:spLocks noChangeAspect="1" noChangeArrowheads="1"/>
          </p:cNvSpPr>
          <p:nvPr userDrawn="1"/>
        </p:nvSpPr>
        <p:spPr bwMode="auto">
          <a:xfrm>
            <a:off x="5237684" y="-27384"/>
            <a:ext cx="3906044" cy="461963"/>
          </a:xfrm>
          <a:prstGeom prst="rect">
            <a:avLst/>
          </a:prstGeom>
          <a:solidFill>
            <a:srgbClr val="9C004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6600" y="17240"/>
            <a:ext cx="63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Textplatzhalter 15"/>
          <p:cNvSpPr>
            <a:spLocks noGrp="1"/>
          </p:cNvSpPr>
          <p:nvPr>
            <p:ph type="body" sz="quarter" idx="10" hasCustomPrompt="1"/>
          </p:nvPr>
        </p:nvSpPr>
        <p:spPr>
          <a:xfrm>
            <a:off x="539750" y="6237288"/>
            <a:ext cx="4895850" cy="431800"/>
          </a:xfrm>
        </p:spPr>
        <p:txBody>
          <a:bodyPr>
            <a:noAutofit/>
          </a:bodyPr>
          <a:lstStyle>
            <a:lvl1pPr>
              <a:buNone/>
              <a:defRPr sz="1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fld id="{2D817EE5-07C4-40B8-ABC2-B36E473ABF26}" type="slidenum">
              <a:rPr lang="de-DE" smtClean="0"/>
              <a:pPr lvl="0"/>
              <a:t>‹Nr.›</a:t>
            </a:fld>
            <a:r>
              <a:rPr lang="de-DE" dirty="0" smtClean="0"/>
              <a:t> von X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79B7C-F96D-4F65-BAF5-F4DDF61123ED}" type="datetimeFigureOut">
              <a:rPr lang="de-DE" smtClean="0"/>
              <a:pPr/>
              <a:t>26.06.2016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1C90A-FB5E-46C7-9993-0BDF9E5CB668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79B7C-F96D-4F65-BAF5-F4DDF61123ED}" type="datetimeFigureOut">
              <a:rPr lang="de-DE" smtClean="0"/>
              <a:pPr/>
              <a:t>26.06.2016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1C90A-FB5E-46C7-9993-0BDF9E5CB668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0"/>
          <p:cNvSpPr>
            <a:spLocks noChangeAspect="1" noChangeArrowheads="1"/>
          </p:cNvSpPr>
          <p:nvPr/>
        </p:nvSpPr>
        <p:spPr bwMode="auto">
          <a:xfrm>
            <a:off x="1331913" y="0"/>
            <a:ext cx="3906044" cy="461963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 dirty="0"/>
          </a:p>
        </p:txBody>
      </p:sp>
      <p:sp>
        <p:nvSpPr>
          <p:cNvPr id="10" name="Rectangle 11"/>
          <p:cNvSpPr>
            <a:spLocks noChangeAspect="1" noChangeArrowheads="1"/>
          </p:cNvSpPr>
          <p:nvPr/>
        </p:nvSpPr>
        <p:spPr bwMode="auto">
          <a:xfrm>
            <a:off x="5237957" y="0"/>
            <a:ext cx="3906044" cy="461963"/>
          </a:xfrm>
          <a:prstGeom prst="rect">
            <a:avLst/>
          </a:prstGeom>
          <a:solidFill>
            <a:srgbClr val="9C004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 dirty="0"/>
          </a:p>
        </p:txBody>
      </p:sp>
      <p:sp>
        <p:nvSpPr>
          <p:cNvPr id="15" name="Textfeld 14"/>
          <p:cNvSpPr txBox="1"/>
          <p:nvPr/>
        </p:nvSpPr>
        <p:spPr>
          <a:xfrm>
            <a:off x="1259632" y="6453336"/>
            <a:ext cx="76328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>
                <a:latin typeface="Verdana" pitchFamily="34" charset="0"/>
              </a:rPr>
              <a:t>Folie</a:t>
            </a:r>
            <a:r>
              <a:rPr lang="de-DE" sz="1200" baseline="0" dirty="0" smtClean="0">
                <a:latin typeface="Verdana" pitchFamily="34" charset="0"/>
              </a:rPr>
              <a:t> </a:t>
            </a:r>
            <a:fld id="{12F2BCD1-5772-4C53-8446-AC629820F22E}" type="slidenum">
              <a:rPr lang="de-DE" sz="1200" baseline="0" smtClean="0">
                <a:latin typeface="Verdana" pitchFamily="34" charset="0"/>
              </a:rPr>
              <a:pPr/>
              <a:t>‹Nr.›</a:t>
            </a:fld>
            <a:r>
              <a:rPr lang="de-DE" sz="1200" baseline="0" dirty="0" smtClean="0">
                <a:latin typeface="Verdana" pitchFamily="34" charset="0"/>
              </a:rPr>
              <a:t> von X</a:t>
            </a:r>
            <a:endParaRPr lang="de-DE" sz="1200" dirty="0">
              <a:latin typeface="Verdana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36600" y="44624"/>
            <a:ext cx="63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</p:sldLayoutIdLst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chemeClr val="tx1"/>
          </a:solidFill>
          <a:latin typeface="Verdana" pitchFamily="34" charset="0"/>
          <a:ea typeface="+mj-ea"/>
          <a:cs typeface="+mj-cs"/>
        </a:defRPr>
      </a:lvl1pPr>
    </p:titleStyle>
    <p:bodyStyle>
      <a:lvl1pPr marL="342900" marR="0" indent="-34290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34" charset="0"/>
        <a:buNone/>
        <a:tabLst/>
        <a:defRPr sz="1600" b="1" kern="1200">
          <a:solidFill>
            <a:schemeClr val="tx1"/>
          </a:solidFill>
          <a:latin typeface="Verdana" pitchFamily="34" charset="0"/>
          <a:ea typeface="+mn-ea"/>
          <a:cs typeface="+mn-cs"/>
        </a:defRPr>
      </a:lvl1pPr>
      <a:lvl2pPr marL="742950" marR="0" indent="-28575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34" charset="0"/>
        <a:buNone/>
        <a:tabLst/>
        <a:defRPr sz="1600" kern="1200">
          <a:solidFill>
            <a:schemeClr val="tx1"/>
          </a:solidFill>
          <a:latin typeface="Verdana" pitchFamily="34" charset="0"/>
          <a:ea typeface="+mn-ea"/>
          <a:cs typeface="+mn-cs"/>
        </a:defRPr>
      </a:lvl2pPr>
      <a:lvl3pPr marL="1143000" marR="0" indent="-22860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34" charset="0"/>
        <a:buChar char="•"/>
        <a:tabLst/>
        <a:defRPr sz="1600" kern="1200">
          <a:solidFill>
            <a:schemeClr val="tx1"/>
          </a:solidFill>
          <a:latin typeface="Verdana" pitchFamily="34" charset="0"/>
          <a:ea typeface="+mn-ea"/>
          <a:cs typeface="+mn-cs"/>
        </a:defRPr>
      </a:lvl3pPr>
      <a:lvl4pPr marL="1600200" marR="0" indent="-22860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34" charset="0"/>
        <a:buChar char="–"/>
        <a:tabLst/>
        <a:defRPr sz="1600" kern="1200">
          <a:solidFill>
            <a:schemeClr val="tx1"/>
          </a:solidFill>
          <a:latin typeface="Verdana" pitchFamily="34" charset="0"/>
          <a:ea typeface="+mn-ea"/>
          <a:cs typeface="+mn-cs"/>
        </a:defRPr>
      </a:lvl4pPr>
      <a:lvl5pPr marL="2057400" marR="0" indent="-22860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34" charset="0"/>
        <a:buChar char="»"/>
        <a:tabLst/>
        <a:defRPr sz="1600" kern="1200">
          <a:solidFill>
            <a:schemeClr val="tx1"/>
          </a:solidFill>
          <a:latin typeface="Verdana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079B7C-F96D-4F65-BAF5-F4DDF61123ED}" type="datetimeFigureOut">
              <a:rPr lang="de-DE" smtClean="0"/>
              <a:pPr/>
              <a:t>26.06.2016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81C90A-FB5E-46C7-9993-0BDF9E5CB668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remer-schreibcoach.uni-bremen.de/" TargetMode="External"/><Relationship Id="rId2" Type="http://schemas.openxmlformats.org/officeDocument/2006/relationships/hyperlink" Target="http://blog.apastyle.org/apastyle/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>
          <a:xfrm>
            <a:off x="1763739" y="2276872"/>
            <a:ext cx="7560789" cy="500066"/>
          </a:xfrm>
        </p:spPr>
        <p:txBody>
          <a:bodyPr/>
          <a:lstStyle/>
          <a:p>
            <a:r>
              <a:rPr lang="de-DE" sz="3200" b="0" dirty="0" smtClean="0">
                <a:latin typeface="+mj-lt"/>
              </a:rPr>
              <a:t>Recht am eigenen Bild verhandelbar?</a:t>
            </a:r>
          </a:p>
          <a:p>
            <a:endParaRPr lang="de-DE" sz="3200" b="0" dirty="0">
              <a:latin typeface="+mj-lt"/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>
          <a:xfrm>
            <a:off x="1763688" y="2776938"/>
            <a:ext cx="7560840" cy="1876198"/>
          </a:xfrm>
        </p:spPr>
        <p:txBody>
          <a:bodyPr/>
          <a:lstStyle/>
          <a:p>
            <a:r>
              <a:rPr lang="de-DE" sz="3200" dirty="0" smtClean="0">
                <a:solidFill>
                  <a:schemeClr val="tx1"/>
                </a:solidFill>
                <a:latin typeface="+mj-lt"/>
              </a:rPr>
              <a:t>Eine Qualitative Fallstudie am Beispiel</a:t>
            </a:r>
          </a:p>
          <a:p>
            <a:r>
              <a:rPr lang="de-DE" sz="3200" dirty="0" smtClean="0">
                <a:solidFill>
                  <a:schemeClr val="tx1"/>
                </a:solidFill>
                <a:latin typeface="+mj-lt"/>
              </a:rPr>
              <a:t>einer </a:t>
            </a:r>
            <a:r>
              <a:rPr lang="de-DE" sz="3200" dirty="0" err="1" smtClean="0">
                <a:solidFill>
                  <a:schemeClr val="tx1"/>
                </a:solidFill>
                <a:latin typeface="+mj-lt"/>
              </a:rPr>
              <a:t>Fotobox</a:t>
            </a:r>
            <a:endParaRPr lang="de-DE" sz="3200" dirty="0">
              <a:solidFill>
                <a:schemeClr val="tx1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4</a:t>
            </a:r>
            <a:r>
              <a:rPr lang="de-DE" dirty="0" smtClean="0"/>
              <a:t>. </a:t>
            </a:r>
            <a:r>
              <a:rPr lang="de-DE" dirty="0" smtClean="0"/>
              <a:t>Usability Test (</a:t>
            </a:r>
            <a:r>
              <a:rPr lang="de-DE" dirty="0" err="1" smtClean="0"/>
              <a:t>Redesign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de-DE" dirty="0"/>
          </a:p>
        </p:txBody>
      </p:sp>
      <p:sp>
        <p:nvSpPr>
          <p:cNvPr id="4" name="Abgerundetes Rechteck 3"/>
          <p:cNvSpPr/>
          <p:nvPr/>
        </p:nvSpPr>
        <p:spPr>
          <a:xfrm>
            <a:off x="755576" y="2260440"/>
            <a:ext cx="1152128" cy="864096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Live View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5" name="Gerade Verbindung mit Pfeil 4"/>
          <p:cNvCxnSpPr/>
          <p:nvPr/>
        </p:nvCxnSpPr>
        <p:spPr>
          <a:xfrm>
            <a:off x="1979712" y="2683845"/>
            <a:ext cx="7200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Abgerundetes Rechteck 5"/>
          <p:cNvSpPr/>
          <p:nvPr/>
        </p:nvSpPr>
        <p:spPr>
          <a:xfrm>
            <a:off x="2785688" y="1772816"/>
            <a:ext cx="3226472" cy="2107803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2987824" y="2070634"/>
            <a:ext cx="2808312" cy="945889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Bildvorschau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5053940" y="3232548"/>
            <a:ext cx="744312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Weiter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4211960" y="3232548"/>
            <a:ext cx="792088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Abbrechen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12" name="Abgerundetes Rechteck 11"/>
          <p:cNvSpPr/>
          <p:nvPr/>
        </p:nvSpPr>
        <p:spPr>
          <a:xfrm>
            <a:off x="827584" y="4057501"/>
            <a:ext cx="3226472" cy="2107803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1072668" y="4216382"/>
            <a:ext cx="2736304" cy="1516874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/>
          <p:cNvSpPr/>
          <p:nvPr/>
        </p:nvSpPr>
        <p:spPr>
          <a:xfrm>
            <a:off x="1116258" y="4293096"/>
            <a:ext cx="2030112" cy="205095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200" dirty="0" smtClean="0">
                <a:solidFill>
                  <a:schemeClr val="tx1"/>
                </a:solidFill>
              </a:rPr>
              <a:t>Email eingeben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16" name="Rechteck 15"/>
          <p:cNvSpPr/>
          <p:nvPr/>
        </p:nvSpPr>
        <p:spPr>
          <a:xfrm>
            <a:off x="3189960" y="4293096"/>
            <a:ext cx="562176" cy="205095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>
                <a:solidFill>
                  <a:schemeClr val="tx1"/>
                </a:solidFill>
              </a:rPr>
              <a:t>Ok</a:t>
            </a:r>
            <a:endParaRPr lang="de-DE" sz="1100" dirty="0">
              <a:solidFill>
                <a:schemeClr val="tx1"/>
              </a:solidFill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1116258" y="4968531"/>
            <a:ext cx="2635878" cy="714615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200" dirty="0" smtClean="0">
                <a:solidFill>
                  <a:schemeClr val="tx1"/>
                </a:solidFill>
              </a:rPr>
              <a:t>Max.Mustermann@example.de            x</a:t>
            </a:r>
          </a:p>
          <a:p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18" name="Abgerundetes Rechteck 17"/>
          <p:cNvSpPr/>
          <p:nvPr/>
        </p:nvSpPr>
        <p:spPr>
          <a:xfrm>
            <a:off x="5233960" y="4057501"/>
            <a:ext cx="3226472" cy="2107803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9" name="Rechteck 18"/>
          <p:cNvSpPr/>
          <p:nvPr/>
        </p:nvSpPr>
        <p:spPr>
          <a:xfrm>
            <a:off x="5479044" y="4216382"/>
            <a:ext cx="2736304" cy="1516874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8" name="Rechteck 37"/>
          <p:cNvSpPr/>
          <p:nvPr/>
        </p:nvSpPr>
        <p:spPr>
          <a:xfrm>
            <a:off x="1380104" y="5805264"/>
            <a:ext cx="792088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Abbrechen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39" name="Rechteck 38"/>
          <p:cNvSpPr/>
          <p:nvPr/>
        </p:nvSpPr>
        <p:spPr>
          <a:xfrm>
            <a:off x="3059832" y="5805264"/>
            <a:ext cx="744312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Weiter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40" name="Rechteck 39"/>
          <p:cNvSpPr/>
          <p:nvPr/>
        </p:nvSpPr>
        <p:spPr>
          <a:xfrm>
            <a:off x="2219968" y="5805264"/>
            <a:ext cx="792088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Zurück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43" name="Rechteck 42"/>
          <p:cNvSpPr/>
          <p:nvPr/>
        </p:nvSpPr>
        <p:spPr>
          <a:xfrm>
            <a:off x="5796136" y="5805264"/>
            <a:ext cx="792088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Abbrechen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44" name="Rechteck 43"/>
          <p:cNvSpPr/>
          <p:nvPr/>
        </p:nvSpPr>
        <p:spPr>
          <a:xfrm>
            <a:off x="7475864" y="5805264"/>
            <a:ext cx="744312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Senden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45" name="Rechteck 44"/>
          <p:cNvSpPr/>
          <p:nvPr/>
        </p:nvSpPr>
        <p:spPr>
          <a:xfrm>
            <a:off x="6636000" y="5805264"/>
            <a:ext cx="792088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Zurück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46" name="Rechteck 45"/>
          <p:cNvSpPr/>
          <p:nvPr/>
        </p:nvSpPr>
        <p:spPr>
          <a:xfrm>
            <a:off x="1116258" y="4570199"/>
            <a:ext cx="2635878" cy="298961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200" dirty="0">
                <a:solidFill>
                  <a:schemeClr val="tx1"/>
                </a:solidFill>
              </a:rPr>
              <a:t>Erklärungstext…..</a:t>
            </a:r>
            <a:endParaRPr lang="de-DE" sz="1200" dirty="0">
              <a:solidFill>
                <a:schemeClr val="tx1"/>
              </a:solidFill>
            </a:endParaRPr>
          </a:p>
        </p:txBody>
      </p:sp>
      <p:cxnSp>
        <p:nvCxnSpPr>
          <p:cNvPr id="48" name="Gerade Verbindung mit Pfeil 47"/>
          <p:cNvCxnSpPr>
            <a:stCxn id="6" idx="2"/>
          </p:cNvCxnSpPr>
          <p:nvPr/>
        </p:nvCxnSpPr>
        <p:spPr>
          <a:xfrm flipH="1">
            <a:off x="2434197" y="3880619"/>
            <a:ext cx="1964727" cy="154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mit Pfeil 49"/>
          <p:cNvCxnSpPr>
            <a:stCxn id="12" idx="3"/>
            <a:endCxn id="18" idx="1"/>
          </p:cNvCxnSpPr>
          <p:nvPr/>
        </p:nvCxnSpPr>
        <p:spPr>
          <a:xfrm>
            <a:off x="4054056" y="5111403"/>
            <a:ext cx="11799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hteck 50"/>
          <p:cNvSpPr/>
          <p:nvPr/>
        </p:nvSpPr>
        <p:spPr>
          <a:xfrm>
            <a:off x="5529257" y="4642208"/>
            <a:ext cx="2635878" cy="1040938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100" dirty="0" smtClean="0">
                <a:solidFill>
                  <a:schemeClr val="tx1"/>
                </a:solidFill>
              </a:rPr>
              <a:t>Max.Mustermann@example.de            x</a:t>
            </a:r>
          </a:p>
          <a:p>
            <a:endParaRPr lang="de-DE" sz="1100" dirty="0">
              <a:solidFill>
                <a:schemeClr val="tx1"/>
              </a:solidFill>
            </a:endParaRPr>
          </a:p>
        </p:txBody>
      </p:sp>
      <p:sp>
        <p:nvSpPr>
          <p:cNvPr id="53" name="Rechteck 52"/>
          <p:cNvSpPr/>
          <p:nvPr/>
        </p:nvSpPr>
        <p:spPr>
          <a:xfrm>
            <a:off x="5529257" y="4257093"/>
            <a:ext cx="2635878" cy="349111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050" dirty="0" smtClean="0">
                <a:solidFill>
                  <a:schemeClr val="tx1"/>
                </a:solidFill>
              </a:rPr>
              <a:t>Bild an folgende Email Adressen schicken?</a:t>
            </a:r>
            <a:endParaRPr lang="de-DE" sz="105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4. Usability Test (</a:t>
            </a:r>
            <a:r>
              <a:rPr lang="de-DE" dirty="0" err="1" smtClean="0"/>
              <a:t>Redesign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Kritik:</a:t>
            </a:r>
          </a:p>
          <a:p>
            <a:pPr lvl="1"/>
            <a:r>
              <a:rPr lang="de-DE" dirty="0" smtClean="0"/>
              <a:t>Schrift teilweise zu klein -&gt; Schriftgröße geändert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5. Konkrete Fragestellung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6358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6. 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Kombination aus teilnehmender Beobachtung und Interview (Dialog)</a:t>
            </a:r>
          </a:p>
          <a:p>
            <a:r>
              <a:rPr lang="de-DE" dirty="0" smtClean="0"/>
              <a:t>Warum?</a:t>
            </a:r>
          </a:p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258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Quellen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American Psychological Association. (2010). </a:t>
            </a:r>
            <a:r>
              <a:rPr lang="en-US" i="1" dirty="0" smtClean="0"/>
              <a:t>Concise Rules of APA Style</a:t>
            </a:r>
            <a:r>
              <a:rPr lang="en-US" dirty="0" smtClean="0"/>
              <a:t> (6th ed.). Washington: United Book Press.</a:t>
            </a:r>
          </a:p>
          <a:p>
            <a:endParaRPr lang="en-US" dirty="0" smtClean="0"/>
          </a:p>
          <a:p>
            <a:r>
              <a:rPr lang="en-US" dirty="0" smtClean="0"/>
              <a:t>American Psychological Association. (2013). APA Style Blog. Retrieved from &lt;</a:t>
            </a:r>
            <a:r>
              <a:rPr lang="en-US" dirty="0" smtClean="0">
                <a:hlinkClick r:id="rId2"/>
              </a:rPr>
              <a:t>http://blog.apastyle.org/apastyle/</a:t>
            </a:r>
            <a:r>
              <a:rPr lang="en-US" dirty="0" smtClean="0"/>
              <a:t>&gt;</a:t>
            </a:r>
          </a:p>
          <a:p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Balzert, H., Schröder, M., &amp; Schäfer, C. (2011). </a:t>
            </a:r>
            <a:r>
              <a:rPr lang="de-DE" i="1" dirty="0" smtClean="0"/>
              <a:t>Wissenschaftliches Arbeiten: Ethik, Inhalt &amp; Form wiss. Arbeiten, Handwerkszeug, Quellen, Projektmanagement, Präsentation (</a:t>
            </a:r>
            <a:r>
              <a:rPr lang="de-DE" dirty="0" smtClean="0"/>
              <a:t>2. Aufl.). Herdecke, Witten: W3L-Verlag. </a:t>
            </a:r>
          </a:p>
          <a:p>
            <a:endParaRPr lang="de-DE" dirty="0" smtClean="0"/>
          </a:p>
          <a:p>
            <a:r>
              <a:rPr lang="de-DE" dirty="0" smtClean="0"/>
              <a:t>Krings, Hans P. / Holz, Peter / Siekmeyer, Anne (2011): Der Bremer Schreibcoach. &lt;</a:t>
            </a:r>
            <a:r>
              <a:rPr lang="de-DE" dirty="0" smtClean="0">
                <a:hlinkClick r:id="rId3"/>
              </a:rPr>
              <a:t>www.bremer-schreibcoach.uni-bremen.de</a:t>
            </a:r>
            <a:r>
              <a:rPr lang="de-DE" dirty="0" smtClean="0"/>
              <a:t>&gt;.</a:t>
            </a:r>
          </a:p>
          <a:p>
            <a:endParaRPr lang="de-DE" dirty="0" smtClean="0"/>
          </a:p>
          <a:p>
            <a:r>
              <a:rPr lang="de-DE" dirty="0" smtClean="0"/>
              <a:t>Esselborn- Krumbiegel (2012). </a:t>
            </a:r>
            <a:r>
              <a:rPr lang="de-DE" i="1" dirty="0" smtClean="0"/>
              <a:t>Richtig wissenschaftlich schreiben.</a:t>
            </a:r>
            <a:r>
              <a:rPr lang="de-DE" dirty="0" smtClean="0"/>
              <a:t> Paderborn: Ferdinand Schönigh.</a:t>
            </a:r>
          </a:p>
          <a:p>
            <a:endParaRPr lang="de-DE" dirty="0" smtClean="0"/>
          </a:p>
          <a:p>
            <a:r>
              <a:rPr lang="de-DE" dirty="0" smtClean="0"/>
              <a:t>Karmasin, M. &amp; Rigib, R. (2010). </a:t>
            </a:r>
            <a:r>
              <a:rPr lang="de-DE" i="1" dirty="0" smtClean="0"/>
              <a:t>Die Gestaltung wissenschaftlicher </a:t>
            </a:r>
            <a:r>
              <a:rPr lang="de-DE" i="1" dirty="0" err="1" smtClean="0"/>
              <a:t>Arbeitenein</a:t>
            </a:r>
            <a:r>
              <a:rPr lang="de-DE" i="1" dirty="0" smtClean="0"/>
              <a:t> Leitfaden für Seminararbeiten, Bachelor-, Master- und Magisterarbeiten, sowie Dissertationen</a:t>
            </a:r>
            <a:r>
              <a:rPr lang="de-DE" dirty="0" smtClean="0"/>
              <a:t>. Wien: Facultas.</a:t>
            </a:r>
          </a:p>
          <a:p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Gliederung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772816"/>
            <a:ext cx="6707088" cy="4353347"/>
          </a:xfrm>
        </p:spPr>
        <p:txBody>
          <a:bodyPr/>
          <a:lstStyle/>
          <a:p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1. Bisherige Ergebnisse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1. Technische Umsetzung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ln>
            <a:solidFill>
              <a:schemeClr val="bg1"/>
            </a:solidFill>
          </a:ln>
        </p:spPr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sp>
        <p:nvSpPr>
          <p:cNvPr id="4" name="Abgerundetes Rechteck 3"/>
          <p:cNvSpPr/>
          <p:nvPr/>
        </p:nvSpPr>
        <p:spPr>
          <a:xfrm>
            <a:off x="677751" y="2852936"/>
            <a:ext cx="1584176" cy="1152128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Canon EOS 600D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4716016" y="2852936"/>
            <a:ext cx="1584176" cy="1152128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Nexus 7 (2012)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8" name="Abgerundetes Rechteck 7"/>
          <p:cNvSpPr/>
          <p:nvPr/>
        </p:nvSpPr>
        <p:spPr>
          <a:xfrm>
            <a:off x="7041505" y="2869630"/>
            <a:ext cx="1584176" cy="1152128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PHP-Server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539552" y="2266429"/>
            <a:ext cx="5904656" cy="230425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3200" dirty="0" err="1" smtClean="0">
                <a:solidFill>
                  <a:schemeClr val="tx1"/>
                </a:solidFill>
              </a:rPr>
              <a:t>Fotobox</a:t>
            </a:r>
            <a:endParaRPr lang="de-DE" sz="3200" dirty="0">
              <a:solidFill>
                <a:schemeClr val="tx1"/>
              </a:solidFill>
            </a:endParaRPr>
          </a:p>
        </p:txBody>
      </p:sp>
      <p:cxnSp>
        <p:nvCxnSpPr>
          <p:cNvPr id="17" name="Gerade Verbindung mit Pfeil 16"/>
          <p:cNvCxnSpPr/>
          <p:nvPr/>
        </p:nvCxnSpPr>
        <p:spPr>
          <a:xfrm>
            <a:off x="2339107" y="3573016"/>
            <a:ext cx="23094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/>
          <p:nvPr/>
        </p:nvCxnSpPr>
        <p:spPr>
          <a:xfrm flipH="1" flipV="1">
            <a:off x="2339107" y="3212975"/>
            <a:ext cx="230942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Abgerundetes Rechteck 9"/>
          <p:cNvSpPr/>
          <p:nvPr/>
        </p:nvSpPr>
        <p:spPr>
          <a:xfrm>
            <a:off x="3012939" y="3104964"/>
            <a:ext cx="961764" cy="648072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OTG-USB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26" name="Rechteck 25"/>
          <p:cNvSpPr/>
          <p:nvPr/>
        </p:nvSpPr>
        <p:spPr>
          <a:xfrm>
            <a:off x="2487650" y="3266982"/>
            <a:ext cx="432048" cy="252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 smtClean="0"/>
              <a:t>PTP</a:t>
            </a:r>
            <a:endParaRPr lang="de-DE" sz="1050" dirty="0"/>
          </a:p>
        </p:txBody>
      </p:sp>
      <p:sp>
        <p:nvSpPr>
          <p:cNvPr id="27" name="Rechteck 26"/>
          <p:cNvSpPr/>
          <p:nvPr/>
        </p:nvSpPr>
        <p:spPr>
          <a:xfrm>
            <a:off x="4067944" y="3266982"/>
            <a:ext cx="432048" cy="252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 smtClean="0"/>
              <a:t>PTP</a:t>
            </a:r>
            <a:endParaRPr lang="de-DE" sz="1050" dirty="0"/>
          </a:p>
        </p:txBody>
      </p:sp>
      <p:cxnSp>
        <p:nvCxnSpPr>
          <p:cNvPr id="29" name="Gerade Verbindung mit Pfeil 28"/>
          <p:cNvCxnSpPr/>
          <p:nvPr/>
        </p:nvCxnSpPr>
        <p:spPr>
          <a:xfrm>
            <a:off x="6300192" y="3212975"/>
            <a:ext cx="7413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/>
          <p:nvPr/>
        </p:nvCxnSpPr>
        <p:spPr>
          <a:xfrm flipH="1">
            <a:off x="6300192" y="3753036"/>
            <a:ext cx="7413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hteck 31"/>
          <p:cNvSpPr/>
          <p:nvPr/>
        </p:nvSpPr>
        <p:spPr>
          <a:xfrm>
            <a:off x="6353875" y="2780274"/>
            <a:ext cx="612713" cy="3780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/>
              <a:t>HTTP Post</a:t>
            </a:r>
            <a:endParaRPr lang="de-DE" sz="1000" dirty="0"/>
          </a:p>
        </p:txBody>
      </p:sp>
      <p:sp>
        <p:nvSpPr>
          <p:cNvPr id="33" name="Abgerundetes Rechteck 32"/>
          <p:cNvSpPr/>
          <p:nvPr/>
        </p:nvSpPr>
        <p:spPr>
          <a:xfrm>
            <a:off x="1979712" y="5249577"/>
            <a:ext cx="3600400" cy="1080120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 smtClean="0">
                <a:solidFill>
                  <a:schemeClr val="tx1"/>
                </a:solidFill>
              </a:rPr>
              <a:t>Nutzer</a:t>
            </a:r>
            <a:endParaRPr lang="de-DE" sz="2000" dirty="0">
              <a:solidFill>
                <a:schemeClr val="tx1"/>
              </a:solidFill>
            </a:endParaRPr>
          </a:p>
        </p:txBody>
      </p:sp>
      <p:cxnSp>
        <p:nvCxnSpPr>
          <p:cNvPr id="35" name="Gerade Verbindung mit Pfeil 34"/>
          <p:cNvCxnSpPr/>
          <p:nvPr/>
        </p:nvCxnSpPr>
        <p:spPr>
          <a:xfrm flipV="1">
            <a:off x="3012939" y="4624691"/>
            <a:ext cx="0" cy="532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/>
          <p:cNvCxnSpPr/>
          <p:nvPr/>
        </p:nvCxnSpPr>
        <p:spPr>
          <a:xfrm>
            <a:off x="4427984" y="4653136"/>
            <a:ext cx="0" cy="504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2. Technische Probleme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000" dirty="0" smtClean="0"/>
              <a:t>Wenig bis keinen Code bzw. Codebeispiele (außer ein unvollständiges/ fehlerbehaftetes Open-Source-Projekt)</a:t>
            </a:r>
          </a:p>
          <a:p>
            <a:r>
              <a:rPr lang="de-DE" sz="2000" dirty="0" smtClean="0"/>
              <a:t>Canon EOS 600D schaltet im Live View in den „Silent Mode“ um -&gt; Auslösen eines externen Blitzes nicht möglich</a:t>
            </a:r>
          </a:p>
          <a:p>
            <a:r>
              <a:rPr lang="de-DE" sz="2000" dirty="0" smtClean="0"/>
              <a:t>Bildqualität sehr schlecht (Live Mode Qualität)</a:t>
            </a:r>
            <a:endParaRPr lang="de-DE" sz="200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5752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3. Technische Lösungen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dirty="0" smtClean="0"/>
              <a:t>Gefunden:</a:t>
            </a:r>
          </a:p>
          <a:p>
            <a:pPr lvl="1"/>
            <a:r>
              <a:rPr lang="de-DE" sz="2000" dirty="0" smtClean="0"/>
              <a:t>Open-Source-Projekt dient als Basis und wurde erweitert bzw. Fehler abgefangen</a:t>
            </a:r>
          </a:p>
          <a:p>
            <a:pPr lvl="1"/>
            <a:r>
              <a:rPr lang="de-DE" sz="2000" dirty="0" smtClean="0"/>
              <a:t>Dauerbeleuchtung ersetzt Blitz</a:t>
            </a:r>
          </a:p>
          <a:p>
            <a:endParaRPr lang="de-DE" sz="2400" dirty="0"/>
          </a:p>
          <a:p>
            <a:r>
              <a:rPr lang="de-DE" sz="2400" dirty="0" smtClean="0"/>
              <a:t>Offen:</a:t>
            </a:r>
          </a:p>
          <a:p>
            <a:pPr lvl="1"/>
            <a:r>
              <a:rPr lang="de-DE" sz="2000" dirty="0" smtClean="0"/>
              <a:t>Schlechte Bildqualität besteht immer noch</a:t>
            </a:r>
            <a:endParaRPr lang="de-DE" sz="200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0057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4</a:t>
            </a:r>
            <a:r>
              <a:rPr lang="de-DE" dirty="0" smtClean="0"/>
              <a:t>. </a:t>
            </a:r>
            <a:r>
              <a:rPr lang="de-DE" dirty="0" smtClean="0"/>
              <a:t>Usability Test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2 * 3 Testpersonen</a:t>
            </a:r>
          </a:p>
          <a:p>
            <a:r>
              <a:rPr lang="de-DE" dirty="0" smtClean="0"/>
              <a:t>5 verschiedene Tasks</a:t>
            </a:r>
          </a:p>
          <a:p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4</a:t>
            </a:r>
            <a:r>
              <a:rPr lang="de-DE" dirty="0" smtClean="0"/>
              <a:t>. </a:t>
            </a:r>
            <a:r>
              <a:rPr lang="de-DE" dirty="0" smtClean="0"/>
              <a:t>Usability Test (Erstes Design)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Abgerundetes Rechteck 3"/>
          <p:cNvSpPr/>
          <p:nvPr/>
        </p:nvSpPr>
        <p:spPr>
          <a:xfrm>
            <a:off x="755576" y="2260440"/>
            <a:ext cx="1152128" cy="864096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Live View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6" name="Gerade Verbindung mit Pfeil 5"/>
          <p:cNvCxnSpPr/>
          <p:nvPr/>
        </p:nvCxnSpPr>
        <p:spPr>
          <a:xfrm>
            <a:off x="1979712" y="2683845"/>
            <a:ext cx="7200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bgerundetes Rechteck 6"/>
          <p:cNvSpPr/>
          <p:nvPr/>
        </p:nvSpPr>
        <p:spPr>
          <a:xfrm>
            <a:off x="2785688" y="1772816"/>
            <a:ext cx="3226472" cy="2107803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2987824" y="2070634"/>
            <a:ext cx="2808312" cy="945889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Bildvorschau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5053940" y="3232548"/>
            <a:ext cx="744312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Hochladen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4608890" y="3232548"/>
            <a:ext cx="384272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13" name="Rechteck 12"/>
          <p:cNvSpPr/>
          <p:nvPr/>
        </p:nvSpPr>
        <p:spPr>
          <a:xfrm>
            <a:off x="3816344" y="3232548"/>
            <a:ext cx="744312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Email ändern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14" name="Rechteck 13"/>
          <p:cNvSpPr/>
          <p:nvPr/>
        </p:nvSpPr>
        <p:spPr>
          <a:xfrm>
            <a:off x="2987824" y="3232548"/>
            <a:ext cx="792088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Abbrechen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15" name="Abgerundetes Rechteck 14"/>
          <p:cNvSpPr/>
          <p:nvPr/>
        </p:nvSpPr>
        <p:spPr>
          <a:xfrm>
            <a:off x="827584" y="4057501"/>
            <a:ext cx="3226472" cy="2107803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6" name="Rechteck 15"/>
          <p:cNvSpPr/>
          <p:nvPr/>
        </p:nvSpPr>
        <p:spPr>
          <a:xfrm>
            <a:off x="1072668" y="4216382"/>
            <a:ext cx="2736304" cy="1516874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/>
          <p:cNvSpPr/>
          <p:nvPr/>
        </p:nvSpPr>
        <p:spPr>
          <a:xfrm>
            <a:off x="3174788" y="5821699"/>
            <a:ext cx="634184" cy="216023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Ok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18" name="Rechteck 17"/>
          <p:cNvSpPr/>
          <p:nvPr/>
        </p:nvSpPr>
        <p:spPr>
          <a:xfrm>
            <a:off x="1116258" y="4293096"/>
            <a:ext cx="2030112" cy="205095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200" dirty="0" smtClean="0">
                <a:solidFill>
                  <a:schemeClr val="tx1"/>
                </a:solidFill>
              </a:rPr>
              <a:t>Email eingeben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19" name="Rechteck 18"/>
          <p:cNvSpPr/>
          <p:nvPr/>
        </p:nvSpPr>
        <p:spPr>
          <a:xfrm>
            <a:off x="3189960" y="4293096"/>
            <a:ext cx="562176" cy="205095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>
                <a:solidFill>
                  <a:schemeClr val="tx1"/>
                </a:solidFill>
              </a:rPr>
              <a:t>Ok</a:t>
            </a:r>
            <a:endParaRPr lang="de-DE" sz="1100" dirty="0">
              <a:solidFill>
                <a:schemeClr val="tx1"/>
              </a:solidFill>
            </a:endParaRPr>
          </a:p>
        </p:txBody>
      </p:sp>
      <p:sp>
        <p:nvSpPr>
          <p:cNvPr id="20" name="Rechteck 19"/>
          <p:cNvSpPr/>
          <p:nvPr/>
        </p:nvSpPr>
        <p:spPr>
          <a:xfrm>
            <a:off x="1116258" y="4560375"/>
            <a:ext cx="2635878" cy="1122771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000" dirty="0" smtClean="0">
                <a:solidFill>
                  <a:schemeClr val="tx1"/>
                </a:solidFill>
              </a:rPr>
              <a:t>Max.Mustermann@example.de	                   x</a:t>
            </a:r>
          </a:p>
          <a:p>
            <a:endParaRPr lang="de-DE" sz="1000" dirty="0">
              <a:solidFill>
                <a:schemeClr val="tx1"/>
              </a:solidFill>
            </a:endParaRPr>
          </a:p>
        </p:txBody>
      </p:sp>
      <p:cxnSp>
        <p:nvCxnSpPr>
          <p:cNvPr id="22" name="Gerade Verbindung mit Pfeil 21"/>
          <p:cNvCxnSpPr>
            <a:stCxn id="13" idx="2"/>
            <a:endCxn id="15" idx="0"/>
          </p:cNvCxnSpPr>
          <p:nvPr/>
        </p:nvCxnSpPr>
        <p:spPr>
          <a:xfrm flipH="1">
            <a:off x="2440820" y="3520580"/>
            <a:ext cx="1747680" cy="536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Abgerundetes Rechteck 23"/>
          <p:cNvSpPr/>
          <p:nvPr/>
        </p:nvSpPr>
        <p:spPr>
          <a:xfrm>
            <a:off x="5233960" y="4057501"/>
            <a:ext cx="3226472" cy="2107803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6" name="Rechteck 25"/>
          <p:cNvSpPr/>
          <p:nvPr/>
        </p:nvSpPr>
        <p:spPr>
          <a:xfrm>
            <a:off x="5479044" y="4216382"/>
            <a:ext cx="2736304" cy="1516874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400" dirty="0" smtClean="0">
                <a:solidFill>
                  <a:schemeClr val="tx1"/>
                </a:solidFill>
              </a:rPr>
              <a:t>Erklärungstext…..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0" name="Rechteck 29"/>
          <p:cNvSpPr/>
          <p:nvPr/>
        </p:nvSpPr>
        <p:spPr>
          <a:xfrm>
            <a:off x="7581164" y="5821699"/>
            <a:ext cx="634184" cy="216023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Ok</a:t>
            </a:r>
            <a:endParaRPr lang="de-DE" sz="1200" dirty="0">
              <a:solidFill>
                <a:schemeClr val="tx1"/>
              </a:solidFill>
            </a:endParaRPr>
          </a:p>
        </p:txBody>
      </p:sp>
      <p:cxnSp>
        <p:nvCxnSpPr>
          <p:cNvPr id="33" name="Gerade Verbindung mit Pfeil 32"/>
          <p:cNvCxnSpPr>
            <a:stCxn id="12" idx="2"/>
            <a:endCxn id="24" idx="0"/>
          </p:cNvCxnSpPr>
          <p:nvPr/>
        </p:nvCxnSpPr>
        <p:spPr>
          <a:xfrm>
            <a:off x="4801026" y="3520580"/>
            <a:ext cx="2046170" cy="536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4</a:t>
            </a:r>
            <a:r>
              <a:rPr lang="de-DE" dirty="0" smtClean="0"/>
              <a:t>. </a:t>
            </a:r>
            <a:r>
              <a:rPr lang="de-DE" dirty="0" smtClean="0"/>
              <a:t>Usability Test (Erstes Design)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400" dirty="0" smtClean="0"/>
              <a:t>Kritik: </a:t>
            </a:r>
          </a:p>
          <a:p>
            <a:pPr lvl="1"/>
            <a:r>
              <a:rPr lang="de-DE" sz="1600" dirty="0"/>
              <a:t>Unverständliche </a:t>
            </a:r>
            <a:r>
              <a:rPr lang="de-DE" sz="1600" dirty="0" smtClean="0"/>
              <a:t>Benennungen </a:t>
            </a:r>
            <a:r>
              <a:rPr lang="de-DE" sz="1600" dirty="0"/>
              <a:t>(</a:t>
            </a:r>
            <a:r>
              <a:rPr lang="de-DE" sz="1600" dirty="0" err="1"/>
              <a:t>z.B</a:t>
            </a:r>
            <a:r>
              <a:rPr lang="de-DE" sz="1600" dirty="0"/>
              <a:t> „Email ändern</a:t>
            </a:r>
            <a:r>
              <a:rPr lang="de-DE" sz="1600" dirty="0" smtClean="0"/>
              <a:t>“, „Hochladen“)</a:t>
            </a:r>
          </a:p>
          <a:p>
            <a:pPr lvl="1"/>
            <a:r>
              <a:rPr lang="de-DE" sz="1600" dirty="0" smtClean="0"/>
              <a:t>Unklarheit warum man Bild ohne Email nicht hochladen kann</a:t>
            </a:r>
          </a:p>
          <a:p>
            <a:endParaRPr lang="de-DE" sz="2400" dirty="0" smtClean="0"/>
          </a:p>
          <a:p>
            <a:r>
              <a:rPr lang="de-DE" sz="2400" dirty="0" err="1" smtClean="0"/>
              <a:t>Redesign</a:t>
            </a:r>
            <a:r>
              <a:rPr lang="de-DE" sz="2400" dirty="0" smtClean="0"/>
              <a:t>: </a:t>
            </a:r>
            <a:endParaRPr lang="de-DE" sz="2400" dirty="0"/>
          </a:p>
          <a:p>
            <a:pPr lvl="1"/>
            <a:r>
              <a:rPr lang="de-DE" sz="1600" dirty="0" smtClean="0"/>
              <a:t>Implementierung eines </a:t>
            </a:r>
            <a:r>
              <a:rPr lang="de-DE" sz="1600" dirty="0" err="1" smtClean="0"/>
              <a:t>Wizards</a:t>
            </a:r>
            <a:endParaRPr lang="de-DE" sz="1600" dirty="0" smtClean="0"/>
          </a:p>
          <a:p>
            <a:pPr lvl="1"/>
            <a:r>
              <a:rPr lang="de-DE" sz="1600" dirty="0" smtClean="0"/>
              <a:t>Umbenennung von </a:t>
            </a:r>
            <a:r>
              <a:rPr lang="de-DE" sz="1600" dirty="0" err="1" smtClean="0"/>
              <a:t>z.B</a:t>
            </a:r>
            <a:r>
              <a:rPr lang="de-DE" sz="1600" dirty="0" smtClean="0"/>
              <a:t> „Hochladen“ zu „Senden“ </a:t>
            </a:r>
            <a:endParaRPr lang="de-DE" sz="1600" dirty="0"/>
          </a:p>
          <a:p>
            <a:pPr marL="457200" lvl="1" indent="0">
              <a:buNone/>
            </a:pPr>
            <a:endParaRPr lang="de-DE" sz="1600" dirty="0" smtClean="0"/>
          </a:p>
          <a:p>
            <a:pPr lvl="1"/>
            <a:endParaRPr lang="de-DE" sz="2000" dirty="0" smtClean="0"/>
          </a:p>
          <a:p>
            <a:pPr lvl="3"/>
            <a:endParaRPr lang="de-DE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enutzerdefiniertes 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417</Words>
  <Application>Microsoft Office PowerPoint</Application>
  <PresentationFormat>Bildschirmpräsentation (4:3)</PresentationFormat>
  <Paragraphs>88</Paragraphs>
  <Slides>14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14</vt:i4>
      </vt:variant>
    </vt:vector>
  </HeadingPairs>
  <TitlesOfParts>
    <vt:vector size="20" baseType="lpstr">
      <vt:lpstr>Arial</vt:lpstr>
      <vt:lpstr>Calibri</vt:lpstr>
      <vt:lpstr>Verdana</vt:lpstr>
      <vt:lpstr>Vollkorn Regular</vt:lpstr>
      <vt:lpstr>Larissa-Design</vt:lpstr>
      <vt:lpstr>Benutzerdefiniertes Design</vt:lpstr>
      <vt:lpstr>PowerPoint-Präsentation</vt:lpstr>
      <vt:lpstr>Gliederung</vt:lpstr>
      <vt:lpstr>1. Bisherige Ergebnisse</vt:lpstr>
      <vt:lpstr>1. Technische Umsetzung</vt:lpstr>
      <vt:lpstr>2. Technische Probleme</vt:lpstr>
      <vt:lpstr>3. Technische Lösungen</vt:lpstr>
      <vt:lpstr>4. Usability Test</vt:lpstr>
      <vt:lpstr>4. Usability Test (Erstes Design)</vt:lpstr>
      <vt:lpstr>4. Usability Test (Erstes Design)</vt:lpstr>
      <vt:lpstr>4. Usability Test (Redesign)</vt:lpstr>
      <vt:lpstr>4. Usability Test (Redesign)</vt:lpstr>
      <vt:lpstr>5. Konkrete Fragestellung</vt:lpstr>
      <vt:lpstr>6. </vt:lpstr>
      <vt:lpstr>Quellen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LocalAdmin</dc:creator>
  <cp:lastModifiedBy>Matze</cp:lastModifiedBy>
  <cp:revision>174</cp:revision>
  <dcterms:modified xsi:type="dcterms:W3CDTF">2016-06-26T20:20:13Z</dcterms:modified>
</cp:coreProperties>
</file>