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30"/>
  </p:notesMasterIdLst>
  <p:handoutMasterIdLst>
    <p:handoutMasterId r:id="rId31"/>
  </p:handoutMasterIdLst>
  <p:sldIdLst>
    <p:sldId id="257" r:id="rId2"/>
    <p:sldId id="285" r:id="rId3"/>
    <p:sldId id="286" r:id="rId4"/>
    <p:sldId id="287" r:id="rId5"/>
    <p:sldId id="288" r:id="rId6"/>
    <p:sldId id="289" r:id="rId7"/>
    <p:sldId id="311" r:id="rId8"/>
    <p:sldId id="312" r:id="rId9"/>
    <p:sldId id="313" r:id="rId10"/>
    <p:sldId id="314" r:id="rId11"/>
    <p:sldId id="290" r:id="rId12"/>
    <p:sldId id="291" r:id="rId13"/>
    <p:sldId id="292" r:id="rId14"/>
    <p:sldId id="298" r:id="rId15"/>
    <p:sldId id="299" r:id="rId16"/>
    <p:sldId id="300" r:id="rId17"/>
    <p:sldId id="301" r:id="rId18"/>
    <p:sldId id="303" r:id="rId19"/>
    <p:sldId id="304" r:id="rId20"/>
    <p:sldId id="305" r:id="rId21"/>
    <p:sldId id="306" r:id="rId22"/>
    <p:sldId id="294" r:id="rId23"/>
    <p:sldId id="293" r:id="rId24"/>
    <p:sldId id="295" r:id="rId25"/>
    <p:sldId id="296" r:id="rId26"/>
    <p:sldId id="308" r:id="rId27"/>
    <p:sldId id="309" r:id="rId28"/>
    <p:sldId id="310" r:id="rId2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5" autoAdjust="0"/>
    <p:restoredTop sz="96115" autoAdjust="0"/>
  </p:normalViewPr>
  <p:slideViewPr>
    <p:cSldViewPr snapToGrid="0">
      <p:cViewPr varScale="1">
        <p:scale>
          <a:sx n="113" d="100"/>
          <a:sy n="113" d="100"/>
        </p:scale>
        <p:origin x="43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3E0910-793C-46A0-8623-CEAD4857882F}" type="datetime1">
              <a:rPr lang="pt-BR" smtClean="0"/>
              <a:t>01/09/2025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EE704A-765A-48C7-8594-25B15929F837}" type="datetime1">
              <a:rPr lang="pt-BR" smtClean="0"/>
              <a:t>01/09/2025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9EE704A-765A-48C7-8594-25B15929F837}" type="datetime1">
              <a:rPr lang="pt-BR" smtClean="0"/>
              <a:t>01/09/2025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92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Modelagem de atividades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9EE704A-765A-48C7-8594-25B15929F837}" type="datetime1">
              <a:rPr lang="pt-BR" smtClean="0"/>
              <a:t>01/09/2025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9EE704A-765A-48C7-8594-25B15929F837}" type="datetime1">
              <a:rPr lang="pt-BR" smtClean="0"/>
              <a:t>01/09/2025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3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E639-4574-4C4E-1751-5BA30C20E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648B51-18BA-24F1-41A3-447D6CD05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1A80EB-F133-1770-C7EA-92D97546A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53BAC-EDE7-AB75-FD75-6B2B6EE4B03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9EE704A-765A-48C7-8594-25B15929F837}" type="datetime1">
              <a:rPr lang="pt-BR" smtClean="0"/>
              <a:t>01/09/2025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D222C-49BF-2EE3-3A09-B2C499A5E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19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9EE704A-765A-48C7-8594-25B15929F837}" type="datetime1">
              <a:rPr lang="pt-BR" smtClean="0"/>
              <a:t>01/09/2025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9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9EE704A-765A-48C7-8594-25B15929F837}" type="datetime1">
              <a:rPr lang="pt-BR" smtClean="0"/>
              <a:t>01/09/2025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34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Consequentemente o maior elemento vai pro final do vetor.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9EE704A-765A-48C7-8594-25B15929F837}" type="datetime1">
              <a:rPr lang="pt-BR" smtClean="0"/>
              <a:t>01/09/2025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23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9EE704A-765A-48C7-8594-25B15929F837}" type="datetime1">
              <a:rPr lang="pt-BR" smtClean="0"/>
              <a:t>01/09/2025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1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9EE704A-765A-48C7-8594-25B15929F837}" type="datetime1">
              <a:rPr lang="pt-BR" smtClean="0"/>
              <a:t>01/09/2025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5B4-4D0A-4964-A1A3-B85B0EE00890}" type="datetime1">
              <a:rPr lang="pt-BR" smtClean="0"/>
              <a:t>01/09/2025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1A5F9-C71D-4DE8-8BF4-9F6FC06A94B8}" type="datetime1">
              <a:rPr lang="pt-BR" smtClean="0"/>
              <a:t>01/09/2025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DCD7D-5BFD-485D-AED5-B62EAACA4CB6}" type="datetime1">
              <a:rPr lang="pt-BR" smtClean="0"/>
              <a:t>01/09/2025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252B5-F3E6-4058-A723-196087E9E541}" type="datetime1">
              <a:rPr lang="pt-BR" smtClean="0"/>
              <a:t>01/09/2025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51DFA-97D2-4C90-9100-D1173CC96C37}" type="datetime1">
              <a:rPr lang="pt-BR" smtClean="0"/>
              <a:t>01/09/2025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1B26C-F0DB-4889-B6A3-FE07E152272F}" type="datetime1">
              <a:rPr lang="pt-BR" smtClean="0"/>
              <a:t>01/09/2025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565EE-A4B5-4AB4-9432-D16ECAE9EF1F}" type="datetime1">
              <a:rPr lang="pt-BR" smtClean="0"/>
              <a:t>01/09/2025</a:t>
            </a:fld>
            <a:endParaRPr lang="en-US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470C2D-02C8-4A1B-A79F-498A53DD951F}" type="datetime1">
              <a:rPr lang="pt-BR" smtClean="0"/>
              <a:t>01/09/2025</a:t>
            </a:fld>
            <a:endParaRPr lang="en-US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4EF83-1835-4C7A-B4B2-F0B720F5AC0B}" type="datetime1">
              <a:rPr lang="pt-BR" smtClean="0"/>
              <a:t>01/09/2025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os estilos de 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F5D5688-1774-4625-9E74-88EA94DB2550}" type="datetime1">
              <a:rPr lang="pt-BR" smtClean="0"/>
              <a:t>01/09/2025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D5E4E1C-696A-4E82-B6DD-87ECA4CC925A}" type="datetime1">
              <a:rPr lang="pt-BR" smtClean="0"/>
              <a:t>01/09/2025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66BA6665-D630-4C43-9989-3D086DA68E5F}" type="datetime1">
              <a:rPr lang="pt-BR" smtClean="0"/>
              <a:t>01/09/2025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pt-br" sz="8000" dirty="0"/>
              <a:t>Estrutura de Dados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Cássio Capucho Peçanha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06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w Do You Become a Software Engineer?">
            <a:extLst>
              <a:ext uri="{FF2B5EF4-FFF2-40B4-BE49-F238E27FC236}">
                <a16:creationId xmlns:a16="http://schemas.microsoft.com/office/drawing/2014/main" id="{B2065B77-FC08-478E-9704-58E09ED27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9" t="1388" r="15919" b="4805"/>
          <a:stretch/>
        </p:blipFill>
        <p:spPr bwMode="auto">
          <a:xfrm>
            <a:off x="0" y="0"/>
            <a:ext cx="4604079" cy="687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ntenda o conceito de estrutura projetizada e como o modelo pode  transformar uma empresa | Mundo Carreira">
            <a:extLst>
              <a:ext uri="{FF2B5EF4-FFF2-40B4-BE49-F238E27FC236}">
                <a16:creationId xmlns:a16="http://schemas.microsoft.com/office/drawing/2014/main" id="{C2342731-61B0-7E20-BCE1-2254123420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8" t="-236" r="27286" b="236"/>
          <a:stretch/>
        </p:blipFill>
        <p:spPr bwMode="auto">
          <a:xfrm>
            <a:off x="-236569" y="-17004"/>
            <a:ext cx="5091033" cy="687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47400-30B5-BBA8-1124-F15D97361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6F90A-DD86-4D6D-2711-AAB08378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Radix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92EE26-36E3-44A9-01C8-57CC450AC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/>
              <a:t>O </a:t>
            </a:r>
            <a:r>
              <a:rPr lang="pt-BR" sz="2800" dirty="0" err="1"/>
              <a:t>Radix</a:t>
            </a:r>
            <a:r>
              <a:rPr lang="pt-BR" sz="2800" dirty="0"/>
              <a:t> </a:t>
            </a:r>
            <a:r>
              <a:rPr lang="pt-BR" sz="2800" dirty="0" err="1"/>
              <a:t>Sort</a:t>
            </a:r>
            <a:r>
              <a:rPr lang="pt-BR" sz="2800" dirty="0"/>
              <a:t> é como organizar uma lista de números olhando primeiro para o último dígito (unidades), depois o do meio (dezenas) e por fim o primeiro (centenas). </a:t>
            </a:r>
          </a:p>
          <a:p>
            <a:pPr lvl="1">
              <a:buFont typeface="Wingdings" pitchFamily="2" charset="2"/>
              <a:buChar char="§"/>
            </a:pPr>
            <a:r>
              <a:rPr lang="pt-BR" sz="2600" dirty="0"/>
              <a:t>Assim, você garante que a ordem final está correta sem precisar comparar números inteiros diretamente.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/>
              <a:t>O </a:t>
            </a:r>
            <a:r>
              <a:rPr lang="pt-BR" sz="2800" dirty="0" err="1"/>
              <a:t>Radix</a:t>
            </a:r>
            <a:r>
              <a:rPr lang="pt-BR" sz="2800" dirty="0"/>
              <a:t> </a:t>
            </a:r>
            <a:r>
              <a:rPr lang="pt-BR" sz="2800" dirty="0" err="1"/>
              <a:t>Sort</a:t>
            </a:r>
            <a:r>
              <a:rPr lang="pt-BR" sz="2800" dirty="0"/>
              <a:t> é muito eficiente quando sabemos o número de dígitos máximo (números de 3 dígitos, CPF, matrícula, etc.).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/>
              <a:t>Ele não faz comparações diretas entre os números, apenas distribui pelos dígitos.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/>
              <a:t>Ele é estável porque mantém a ordem relativa dos elementos iguais em cada etapa.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647DFD-5403-3131-F06F-07A4D0E5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01/09/2025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0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750C-B53F-157A-E533-0D076C29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F2EDA-643E-0BEF-8591-BD9642A08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Métodos como o ilustrado são também conhecidos como ordenação digital, </a:t>
            </a:r>
            <a:r>
              <a:rPr lang="pt-BR" sz="2800" dirty="0" err="1"/>
              <a:t>radixsort</a:t>
            </a:r>
            <a:r>
              <a:rPr lang="pt-BR" sz="2800" dirty="0"/>
              <a:t> ou </a:t>
            </a:r>
            <a:r>
              <a:rPr lang="pt-BR" sz="2800" dirty="0" err="1"/>
              <a:t>bucketsort</a:t>
            </a:r>
            <a:r>
              <a:rPr lang="pt-BR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O método não utiliza comparação entre chaves.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Uma das dificuldades de implementar este método está relacionada com o problema de lidar com cada monte.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Se para cada monte nós reservarmos uma área, então a demanda por memória extra pode tornar-se proibitiva.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15A7D-71BE-E8EA-EEC2-F9B10D85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01/09/2025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2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7E22-AE48-F5B5-2A30-4675EE12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FE26E-F038-D67E-47CD-144B484F9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3835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Algoritmos de ordenação podem ser aplicados a diversos tipos de estrutura, tais como: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Vetores;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Matrizes;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Estruturas dinâmicas.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Na escolha de um algoritmo de ordenação interna deve ser considerado o tempo gasto pela ordenação.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Sendo n o número registros no arquivo, as medidas de complexidade relevantes são: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Número de comparações C(n) entre chaves.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Número de movimentações M(n) de itens do arquivo.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uso econômico da memória disponível é um requisito primordial na ordenação interna.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Métodos que utilizam listas encadeadas não são muito utilizados.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Métodos que fazem cópias dos itens a serem ordenados possuem menor importância.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4B0-95C2-56FD-1DB0-8A1F63E8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01/09/2025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8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B311-061F-49F2-80CD-49E04290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3E82-B046-8F3F-4B5E-88D22E8B80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Classificação dos métodos de ordenação interna: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u="sng" dirty="0"/>
              <a:t>Métodos simples: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Adequados para pequenos arquivos.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Requerem O(n2) comparações.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Produzem programas pequenos.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E4D325-E8FC-4CC9-16F2-28FBBED5F6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b="1" u="sng" dirty="0"/>
              <a:t>Métodos eficientes: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Adequados para arquivos maiores.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Requerem O(n log n) comparações.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Usam menos comparações.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As comparações são mais complexas nos detalhes.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Métodos simples são mais eficientes para pequenos arquivos.</a:t>
            </a:r>
          </a:p>
          <a:p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481E1-B82D-E428-495A-C1699651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01/09/2025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9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131D3D-624A-7B5F-1FB6-117927C1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por seleção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72F536-00DF-9242-70D6-FD40583FE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SelectionSort</a:t>
            </a:r>
            <a:r>
              <a:rPr lang="pt-BR" sz="36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CB2B4-5E69-34AF-2071-B197F828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01/09/2025</a:t>
            </a:fld>
            <a:endParaRPr lang="en-US" dirty="0"/>
          </a:p>
        </p:txBody>
      </p:sp>
      <p:pic>
        <p:nvPicPr>
          <p:cNvPr id="2050" name="Picture 2" descr="selection sort algorithm color icon vector illustration 39202128 Vector Art  at Vecteezy">
            <a:extLst>
              <a:ext uri="{FF2B5EF4-FFF2-40B4-BE49-F238E27FC236}">
                <a16:creationId xmlns:a16="http://schemas.microsoft.com/office/drawing/2014/main" id="{EB97862D-2837-D847-04A4-F2C67368C81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840" t="7699" r="-57773" b="10582"/>
          <a:stretch/>
        </p:blipFill>
        <p:spPr bwMode="auto">
          <a:xfrm>
            <a:off x="15" y="0"/>
            <a:ext cx="12191985" cy="457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452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CCC19B-94C4-81BB-8EBD-23FDE4EB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BR" dirty="0" err="1"/>
              <a:t>SelectionSort</a:t>
            </a:r>
            <a:endParaRPr lang="pt-B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4252C9-ACEA-2C8F-056A-51085228F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A </a:t>
            </a:r>
            <a:r>
              <a:rPr lang="pt-BR" sz="2800" dirty="0" err="1"/>
              <a:t>idéia</a:t>
            </a:r>
            <a:r>
              <a:rPr lang="pt-BR" sz="2800" dirty="0"/>
              <a:t> da ordenação por seleção é procurar o menor elemento do vetor (ou maior) e movimentá-lo para a primeira (última) posição do vetor.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Repetir para os n elementos do vetor.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5EA34-09F5-E1D7-2CAF-25C885818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408" y="2120900"/>
            <a:ext cx="3520808" cy="3748194"/>
          </a:xfrm>
          <a:prstGeom prst="rect">
            <a:avLst/>
          </a:prstGeo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1F88C-A31A-723E-4667-60A6127C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651B26C-F0DB-4889-B6A3-FE07E152272F}" type="datetime1">
              <a:rPr lang="pt-BR" smtClean="0"/>
              <a:pPr rtl="0">
                <a:spcAft>
                  <a:spcPts val="600"/>
                </a:spcAft>
              </a:pPr>
              <a:t>01/09/2025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57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A14D07-2FB3-C61D-31D5-7B6856DC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SelectionSort</a:t>
            </a:r>
            <a:endParaRPr lang="pt-B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50193A-CF55-12F1-9B54-2A5572187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483F5-D9D4-1460-EB23-D32DAE8B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51B26C-F0DB-4889-B6A3-FE07E152272F}" type="datetime1">
              <a:rPr lang="pt-BR" smtClean="0"/>
              <a:t>01/09/2025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5EB623-31EA-D409-03E0-BEFB54844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488" y="1929237"/>
            <a:ext cx="3559888" cy="434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1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700B-082E-F193-4993-A5F8F51E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SelectionSort</a:t>
            </a:r>
            <a:r>
              <a:rPr lang="pt-BR" dirty="0"/>
              <a:t> - 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F3605-4871-3B34-BA98-13992377B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Refaça o algoritmo, invertendo a logica para ordenação pelo maior elemento (mantendo a ordem crescente no vetor ordenado).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Determine o melhor e o pior caso para o </a:t>
            </a:r>
            <a:r>
              <a:rPr lang="pt-BR" sz="2400" dirty="0" err="1"/>
              <a:t>SelectionSort</a:t>
            </a:r>
            <a:r>
              <a:rPr lang="pt-BR" sz="24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 ordenação por seleção é estável?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**Envio de arquivo em .c.txt no blog.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E6D56-6D63-C85C-7149-C8198AFF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01/09/2025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00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131D3D-624A-7B5F-1FB6-117927C1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por Bolha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72F536-00DF-9242-70D6-FD40583FE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BubbleSort</a:t>
            </a:r>
            <a:r>
              <a:rPr lang="pt-BR" sz="36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CB2B4-5E69-34AF-2071-B197F828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01/09/2025</a:t>
            </a:fld>
            <a:endParaRPr lang="en-US" dirty="0"/>
          </a:p>
        </p:txBody>
      </p:sp>
      <p:pic>
        <p:nvPicPr>
          <p:cNvPr id="3074" name="Picture 2" descr="bubble sort algorithm glyph icon vector illustration 39201986 Vector Art at  Vecteezy">
            <a:extLst>
              <a:ext uri="{FF2B5EF4-FFF2-40B4-BE49-F238E27FC236}">
                <a16:creationId xmlns:a16="http://schemas.microsoft.com/office/drawing/2014/main" id="{A0A93FBE-990D-89FC-E214-B2829BD8FF5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622" t="11923" r="-48728" b="13218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573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CCC19B-94C4-81BB-8EBD-23FDE4EB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BR" dirty="0" err="1"/>
              <a:t>BubbleSort</a:t>
            </a:r>
            <a:endParaRPr lang="pt-B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4252C9-ACEA-2C8F-056A-51085228F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Compara pares de elementos adjacentes e os troca de lugar se estiverem na ordem errada.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Esse processo se repete até que mais nenhuma troca seja necessária.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1F88C-A31A-723E-4667-60A6127C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651B26C-F0DB-4889-B6A3-FE07E152272F}" type="datetime1">
              <a:rPr lang="pt-BR" smtClean="0"/>
              <a:pPr rtl="0">
                <a:spcAft>
                  <a:spcPts val="600"/>
                </a:spcAft>
              </a:pPr>
              <a:t>01/09/2025</a:t>
            </a:fld>
            <a:endParaRPr lang="en-US"/>
          </a:p>
        </p:txBody>
      </p:sp>
      <p:pic>
        <p:nvPicPr>
          <p:cNvPr id="3074" name="Picture 2" descr="Bubble Sort">
            <a:extLst>
              <a:ext uri="{FF2B5EF4-FFF2-40B4-BE49-F238E27FC236}">
                <a16:creationId xmlns:a16="http://schemas.microsoft.com/office/drawing/2014/main" id="{CCE62796-AAB4-CABE-8349-58C48C587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998556"/>
            <a:ext cx="5537383" cy="433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04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74C2-4770-4D14-8B49-159A9317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BR" dirty="0"/>
              <a:t>Ordenação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3286-7EEE-4D24-8F80-ED74DCBF4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Ordenar: processo de rearranjar um conjunto de objetos em uma ordem ascendente ou descendente.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A ordenação visa facilitar a recuperação posterior de itens do conjunto ordenado.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/>
              <a:t>Exemplo: Dificuldade de se utilizar um catálogo telefônico se os nomes das pessoas não estivessem listados em ordem alfabética.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85C5A-C991-A668-BC51-067974085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944" y="2367626"/>
            <a:ext cx="4639736" cy="3254741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4B077-AE6C-4D2F-9489-17357B3D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23252B5-F3E6-4058-A723-196087E9E541}" type="datetime1">
              <a:rPr lang="pt-BR" smtClean="0"/>
              <a:pPr rtl="0">
                <a:spcAft>
                  <a:spcPts val="600"/>
                </a:spcAft>
              </a:pPr>
              <a:t>01/09/2025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60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D19A26-C1C7-C037-8AC5-C72AF87A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BubbleSort</a:t>
            </a:r>
            <a:endParaRPr lang="pt-B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03B6E-A274-0D1C-CFC1-7B86133E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51B26C-F0DB-4889-B6A3-FE07E152272F}" type="datetime1">
              <a:rPr lang="pt-BR" smtClean="0"/>
              <a:t>01/09/2025</a:t>
            </a:fld>
            <a:endParaRPr lang="en-US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8B44AA7-9234-76C3-02D8-75D5150C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Bubble Sort algorithm and It's JS implementation - Sunil Majhi - Medium">
            <a:extLst>
              <a:ext uri="{FF2B5EF4-FFF2-40B4-BE49-F238E27FC236}">
                <a16:creationId xmlns:a16="http://schemas.microsoft.com/office/drawing/2014/main" id="{0D118B8F-6D32-63F0-C5F5-EB98AB701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" t="21818" r="3386" b="5996"/>
          <a:stretch/>
        </p:blipFill>
        <p:spPr bwMode="auto">
          <a:xfrm>
            <a:off x="1036320" y="1933529"/>
            <a:ext cx="10238509" cy="440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734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700B-082E-F193-4993-A5F8F51E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BubbleSort</a:t>
            </a:r>
            <a:r>
              <a:rPr lang="pt-BR" dirty="0"/>
              <a:t> - 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F3605-4871-3B34-BA98-13992377B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Determine o melhor e o pior caso para o </a:t>
            </a:r>
            <a:r>
              <a:rPr lang="pt-BR" sz="2400" dirty="0" err="1"/>
              <a:t>BubbleSort</a:t>
            </a:r>
            <a:r>
              <a:rPr lang="pt-BR" sz="24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 </a:t>
            </a:r>
            <a:r>
              <a:rPr lang="pt-BR" sz="2400" dirty="0" err="1"/>
              <a:t>BubbleSort</a:t>
            </a:r>
            <a:r>
              <a:rPr lang="pt-BR" sz="2400" dirty="0"/>
              <a:t> é estável?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E6D56-6D63-C85C-7149-C8198AFF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01/09/2025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25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44B4EA0-9D41-93EC-6E2A-1563F9737F9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131D3D-624A-7B5F-1FB6-117927C1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por inserção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72F536-00DF-9242-70D6-FD40583FE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(</a:t>
            </a:r>
            <a:r>
              <a:rPr lang="pt-BR" sz="3600" dirty="0" err="1"/>
              <a:t>InsertionSort</a:t>
            </a:r>
            <a:r>
              <a:rPr lang="pt-BR" sz="36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CB2B4-5E69-34AF-2071-B197F828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01/09/2025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05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CCC19B-94C4-81BB-8EBD-23FDE4EB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InsertionSort</a:t>
            </a:r>
            <a:endParaRPr lang="pt-B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4252C9-ACEA-2C8F-056A-51085228F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Um dos algoritmos de implementação mais simples. </a:t>
            </a:r>
          </a:p>
          <a:p>
            <a:r>
              <a:rPr lang="pt-BR" sz="3200" dirty="0"/>
              <a:t>Método de ordenação semelhante ao que usamos para ordenar as cartas de um baralho.</a:t>
            </a:r>
          </a:p>
          <a:p>
            <a:r>
              <a:rPr lang="pt-BR" sz="3200" dirty="0"/>
              <a:t>Pega-se uma carta de cada vez e a coloca em seu devido lugar, sempre deixando as cartas da mão em ordem.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1F88C-A31A-723E-4667-60A6127C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51B26C-F0DB-4889-B6A3-FE07E152272F}" type="datetime1">
              <a:rPr lang="pt-BR" smtClean="0"/>
              <a:t>01/09/2025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6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7747-C8FC-0151-8C13-7179D9D1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InsertionSort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0412B-78DE-03E7-4A44-E07E02DB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01/09/2025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80EFAF-B0A9-3BAE-4EC3-CC6CEED30F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644" y="2108200"/>
            <a:ext cx="6629038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2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700B-082E-F193-4993-A5F8F51E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InsertionSort</a:t>
            </a:r>
            <a:r>
              <a:rPr lang="pt-BR" dirty="0"/>
              <a:t> - 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F3605-4871-3B34-BA98-13992377B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Executar a função </a:t>
            </a:r>
            <a:r>
              <a:rPr lang="pt-BR" sz="2400" dirty="0" err="1"/>
              <a:t>insertionSort</a:t>
            </a:r>
            <a:r>
              <a:rPr lang="pt-BR" sz="2400" dirty="0"/>
              <a:t> para um vetor de tamanho 10 em ordem crescente e contar o número de vezes que a linha “</a:t>
            </a:r>
            <a:r>
              <a:rPr lang="pl-PL" sz="2400" dirty="0"/>
              <a:t>V[j] = V[j - 1]; </a:t>
            </a:r>
            <a:r>
              <a:rPr lang="pt-BR" sz="2400" dirty="0"/>
              <a:t>“ é executada;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Executar a função </a:t>
            </a:r>
            <a:r>
              <a:rPr lang="pt-BR" sz="2400" dirty="0" err="1"/>
              <a:t>insertionSort</a:t>
            </a:r>
            <a:r>
              <a:rPr lang="pt-BR" sz="2400" dirty="0"/>
              <a:t> para um vetor de tamanho 10 em ordem decrescente e contar o número de vezes que a linha “</a:t>
            </a:r>
            <a:r>
              <a:rPr lang="pl-PL" sz="2400" dirty="0"/>
              <a:t>V[j] = V[j - 1]; </a:t>
            </a:r>
            <a:r>
              <a:rPr lang="pt-BR" sz="2400" dirty="0"/>
              <a:t>“ é executada;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Qual é o pior caso e o melhor caso para este algoritmo?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 ordenação por inserção é estável?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E6D56-6D63-C85C-7149-C8198AFF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01/09/2025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36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B3239-D38C-70FB-0C20-BFC55371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Estabilidade de 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64C51-5C7A-42B0-11E4-4D00E2CF6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/>
              <a:t>Um algoritmo de ordenação é estável quando mantém a ordem relativa dos elementos iguais.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/>
              <a:t>Ou seja, se dois elementos possuem a mesma chave de comparação, depois da ordenação eles continuam aparecendo na mesma ordem em que estavam originalmente.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/>
              <a:t>Um algoritmo instável pode inverter a ordem relativa desses elementos iguais.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1AD0EA-DEB0-DF9C-BB04-617E1990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01/09/2025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97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3E2EA-EF8A-1022-6B7C-7FF48E1CC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95A0B-B710-5453-62D0-B748F2C8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Estabilidade de 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B8816A-C4ED-7083-F16A-AAE15B044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17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/>
              <a:t>Imagine que temos objetos representando pessoas, ordenados por idade:</a:t>
            </a:r>
          </a:p>
          <a:p>
            <a:pPr lvl="1">
              <a:buFont typeface="Wingdings" pitchFamily="2" charset="2"/>
              <a:buChar char="§"/>
            </a:pPr>
            <a:r>
              <a:rPr lang="pt-BR" sz="2600" dirty="0"/>
              <a:t>(Ana, 20)</a:t>
            </a:r>
          </a:p>
          <a:p>
            <a:pPr lvl="1">
              <a:buFont typeface="Wingdings" pitchFamily="2" charset="2"/>
              <a:buChar char="§"/>
            </a:pPr>
            <a:r>
              <a:rPr lang="pt-BR" sz="2600" dirty="0"/>
              <a:t>(João, 18)</a:t>
            </a:r>
          </a:p>
          <a:p>
            <a:pPr lvl="1">
              <a:buFont typeface="Wingdings" pitchFamily="2" charset="2"/>
              <a:buChar char="§"/>
            </a:pPr>
            <a:r>
              <a:rPr lang="pt-BR" sz="2600" dirty="0"/>
              <a:t>(Maria, 20)</a:t>
            </a:r>
          </a:p>
          <a:p>
            <a:pPr lvl="1">
              <a:buFont typeface="Wingdings" pitchFamily="2" charset="2"/>
              <a:buChar char="§"/>
            </a:pPr>
            <a:r>
              <a:rPr lang="pt-BR" sz="2600" dirty="0"/>
              <a:t>Se ordenarmos por idade (chave = 20, 18, 20):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>
                <a:solidFill>
                  <a:srgbClr val="0070C0"/>
                </a:solidFill>
              </a:rPr>
              <a:t>Ordenação estável:</a:t>
            </a:r>
            <a:r>
              <a:rPr lang="pt-BR" sz="2800" dirty="0"/>
              <a:t> mantém Ana antes de Maria, porque elas tinham a mesma idade (20) e Ana já estava antes:</a:t>
            </a:r>
          </a:p>
          <a:p>
            <a:pPr lvl="1">
              <a:buFont typeface="Wingdings" pitchFamily="2" charset="2"/>
              <a:buChar char="§"/>
            </a:pPr>
            <a:r>
              <a:rPr lang="pt-BR" sz="2600" dirty="0"/>
              <a:t>(João, 18) (Ana, 20) (Maria, 20)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>
                <a:solidFill>
                  <a:srgbClr val="0070C0"/>
                </a:solidFill>
              </a:rPr>
              <a:t>Ordenação instável:</a:t>
            </a:r>
            <a:r>
              <a:rPr lang="pt-BR" sz="2800" dirty="0"/>
              <a:t> pode trocar a ordem relativa:</a:t>
            </a:r>
          </a:p>
          <a:p>
            <a:pPr lvl="1">
              <a:buFont typeface="Wingdings" pitchFamily="2" charset="2"/>
              <a:buChar char="§"/>
            </a:pPr>
            <a:r>
              <a:rPr lang="pt-BR" sz="2600" dirty="0"/>
              <a:t>(João, 18) (Maria, 20) (Ana, 20)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427E53-3861-9918-1E90-2B10C046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01/09/2025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00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85B2F-E34E-D5C5-8BA5-4C4DAE8BF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2FDC7-2B4A-E917-DAA4-087312D1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Estabilidade de 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C2860F-1F52-5B5A-CDF1-4D301EF69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17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/>
              <a:t>Bubble </a:t>
            </a:r>
            <a:r>
              <a:rPr lang="pt-BR" sz="2800" dirty="0" err="1"/>
              <a:t>Sort</a:t>
            </a:r>
            <a:r>
              <a:rPr lang="pt-BR" sz="2800" dirty="0"/>
              <a:t> → </a:t>
            </a:r>
            <a:r>
              <a:rPr lang="pt-BR" sz="2800" b="1" dirty="0">
                <a:solidFill>
                  <a:srgbClr val="00B050"/>
                </a:solidFill>
              </a:rPr>
              <a:t>Estável</a:t>
            </a:r>
          </a:p>
          <a:p>
            <a:pPr lvl="1">
              <a:buFont typeface="Wingdings" pitchFamily="2" charset="2"/>
              <a:buChar char="§"/>
            </a:pPr>
            <a:r>
              <a:rPr lang="pt-BR" sz="2600" dirty="0"/>
              <a:t>Quando ele encontra dois elementos iguais, não troca a posição deles sem necessidade. Assim, a ordem original é preservada.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 err="1"/>
              <a:t>Insertion</a:t>
            </a:r>
            <a:r>
              <a:rPr lang="pt-BR" sz="2800" dirty="0"/>
              <a:t> </a:t>
            </a:r>
            <a:r>
              <a:rPr lang="pt-BR" sz="2800" dirty="0" err="1"/>
              <a:t>Sort</a:t>
            </a:r>
            <a:r>
              <a:rPr lang="pt-BR" sz="2800" dirty="0"/>
              <a:t> → </a:t>
            </a:r>
            <a:r>
              <a:rPr lang="pt-BR" sz="2800" b="1" dirty="0">
                <a:solidFill>
                  <a:srgbClr val="00B050"/>
                </a:solidFill>
              </a:rPr>
              <a:t>Estável</a:t>
            </a:r>
          </a:p>
          <a:p>
            <a:pPr lvl="1">
              <a:buFont typeface="Wingdings" pitchFamily="2" charset="2"/>
              <a:buChar char="§"/>
            </a:pPr>
            <a:r>
              <a:rPr lang="pt-BR" sz="2600" dirty="0"/>
              <a:t>Ao inserir o elemento na parte já ordenada, ele não ultrapassa outros elementos iguais que estavam antes.	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 err="1"/>
              <a:t>Selection</a:t>
            </a:r>
            <a:r>
              <a:rPr lang="pt-BR" sz="2800" dirty="0"/>
              <a:t> </a:t>
            </a:r>
            <a:r>
              <a:rPr lang="pt-BR" sz="2800" dirty="0" err="1"/>
              <a:t>Sort</a:t>
            </a:r>
            <a:r>
              <a:rPr lang="pt-BR" sz="2800" dirty="0"/>
              <a:t> → </a:t>
            </a:r>
            <a:r>
              <a:rPr lang="pt-BR" sz="2800" b="1" dirty="0">
                <a:solidFill>
                  <a:srgbClr val="FF0000"/>
                </a:solidFill>
              </a:rPr>
              <a:t>Instável</a:t>
            </a:r>
          </a:p>
          <a:p>
            <a:pPr lvl="1">
              <a:buFont typeface="Wingdings" pitchFamily="2" charset="2"/>
              <a:buChar char="§"/>
            </a:pPr>
            <a:r>
              <a:rPr lang="pt-BR" sz="2600" dirty="0"/>
              <a:t>Ele busca o menor elemento e troca diretamente com a posição atual. Essa troca pode mover um elemento igual que estava depois, para antes, mudando a ordem relativa.</a:t>
            </a:r>
            <a:endParaRPr lang="pt-BR" sz="24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D6D897-1D48-5D43-7915-5A8E7932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01/09/2025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1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C643-A24A-E8E1-4D00-B4DBEFC0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31A8-C0B6-5BAD-D243-CD4DA479E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Notação utilizada nos algoritmos: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Os algoritmos trabalham sobre os registros de um arquivo.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Cada registro possui uma chave utilizada para controlar a ordenação.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Podem existir outros componentes em um registro.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Qualquer tipo de chave sobre o qual exista uma regra de ordenação bem-definida pode ser utilizado.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A8048-20B3-D9BA-5AE7-D79CBDB1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01/09/2025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E3F525-9CFD-18CF-E357-6C0EF3B7B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29" y="4394895"/>
            <a:ext cx="3316922" cy="1845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E79AD4-CB64-41E1-923E-6D11FA8E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CDC2-D778-EEA7-91F5-EC5D264B4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Do ponto da memória do computador, os algoritmos de ordenação podem ser classificados em: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Ordenação Interna </a:t>
            </a:r>
            <a:r>
              <a:rPr lang="pt-BR" dirty="0"/>
              <a:t>(quando os dados a serem ordenados estão na memória principal).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Ordenação Externa </a:t>
            </a:r>
            <a:r>
              <a:rPr lang="pt-BR" dirty="0"/>
              <a:t>(quando os dados a serem ordenados necessitam de armazenamento em memória auxiliar como por exemplo o disco HD).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Na escolha de um algoritmo de </a:t>
            </a:r>
            <a:r>
              <a:rPr lang="pt-BR" b="1" dirty="0"/>
              <a:t>ordenação interna</a:t>
            </a:r>
            <a:r>
              <a:rPr lang="pt-BR" dirty="0"/>
              <a:t> deve ser considerado principalmente: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O tempo gasto pela ordenação;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O uso econômico da memória disponível;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A8B7B-58AE-565B-1265-A568D0E8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01/09/2025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03AB05-5FDB-AD7B-2F3B-9E2DB1017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539" y="4206119"/>
            <a:ext cx="3187337" cy="184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7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DCF4-1F07-BB9B-3E9F-F541227B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7425-5AC3-2314-FA52-E24CDABC3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A maioria dos métodos de ordenação é baseado em comparação de chaves;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800" dirty="0"/>
              <a:t>Exemplos: </a:t>
            </a:r>
            <a:r>
              <a:rPr lang="pt-BR" sz="2800" dirty="0" err="1"/>
              <a:t>insertionsort</a:t>
            </a:r>
            <a:r>
              <a:rPr lang="pt-BR" sz="2800" dirty="0"/>
              <a:t>, </a:t>
            </a:r>
            <a:r>
              <a:rPr lang="pt-BR" sz="2800" dirty="0" err="1"/>
              <a:t>selectionsort</a:t>
            </a:r>
            <a:r>
              <a:rPr lang="pt-BR" sz="2800" dirty="0"/>
              <a:t>, </a:t>
            </a:r>
            <a:r>
              <a:rPr lang="pt-BR" sz="2800" dirty="0" err="1"/>
              <a:t>etc</a:t>
            </a:r>
            <a:r>
              <a:rPr lang="pt-BR" sz="28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Existem métodos de ordenação que utilizam o princípio da distribuição;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800" dirty="0"/>
              <a:t>Exemplos: </a:t>
            </a:r>
            <a:r>
              <a:rPr lang="pt-BR" sz="2800" dirty="0" err="1"/>
              <a:t>radixsort</a:t>
            </a:r>
            <a:r>
              <a:rPr lang="pt-BR" sz="2800" dirty="0"/>
              <a:t>, </a:t>
            </a:r>
            <a:r>
              <a:rPr lang="pt-BR" sz="2800" dirty="0" err="1"/>
              <a:t>bucketsort</a:t>
            </a:r>
            <a:r>
              <a:rPr lang="pt-BR" sz="2800" dirty="0"/>
              <a:t>, </a:t>
            </a:r>
            <a:r>
              <a:rPr lang="pt-BR" sz="2800" dirty="0" err="1"/>
              <a:t>etc</a:t>
            </a:r>
            <a:r>
              <a:rPr lang="pt-BR" sz="2800" dirty="0"/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E93E6-B324-DC64-E7B0-0EF38289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01/09/2025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5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14F8-BA40-CAC8-F42A-3C550019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err="1"/>
              <a:t>Bucket</a:t>
            </a:r>
            <a:r>
              <a:rPr lang="pt-BR" sz="4800" dirty="0"/>
              <a:t> </a:t>
            </a:r>
            <a:r>
              <a:rPr lang="pt-BR" sz="4800" dirty="0" err="1"/>
              <a:t>Sort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5FC96-69F7-25AB-CADF-1CAD5277A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531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O </a:t>
            </a:r>
            <a:r>
              <a:rPr lang="pt-BR" sz="2400" dirty="0" err="1"/>
              <a:t>Bucket</a:t>
            </a:r>
            <a:r>
              <a:rPr lang="pt-BR" sz="2400" dirty="0"/>
              <a:t> </a:t>
            </a:r>
            <a:r>
              <a:rPr lang="pt-BR" sz="2400" dirty="0" err="1"/>
              <a:t>Sort</a:t>
            </a:r>
            <a:r>
              <a:rPr lang="pt-BR" sz="2400" dirty="0"/>
              <a:t> (ou ordenação por baldes) é um algoritmo de ordenação baseado em distribuição.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Ele não compara elementos diretamente como o Bubble </a:t>
            </a:r>
            <a:r>
              <a:rPr lang="pt-BR" sz="2400" dirty="0" err="1"/>
              <a:t>Sort</a:t>
            </a:r>
            <a:r>
              <a:rPr lang="pt-BR" sz="2400" dirty="0"/>
              <a:t> ou o </a:t>
            </a:r>
            <a:r>
              <a:rPr lang="pt-BR" sz="2400" dirty="0" err="1"/>
              <a:t>Selection</a:t>
            </a:r>
            <a:r>
              <a:rPr lang="pt-BR" sz="2400" dirty="0"/>
              <a:t> </a:t>
            </a:r>
            <a:r>
              <a:rPr lang="pt-BR" sz="2400" dirty="0" err="1"/>
              <a:t>Sort</a:t>
            </a:r>
            <a:r>
              <a:rPr lang="pt-BR" sz="2400" dirty="0"/>
              <a:t>, mas distribui os elementos em baldes (subconjuntos) e depois ordena cada balde individualmente.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F3171-21A3-EB88-6B0C-1ED8D8B5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01/09/2025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6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4CA08-6C77-CF73-C1DA-F1F79F2A4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4B4C-D67D-D418-AB38-8DECEB6F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err="1"/>
              <a:t>Bucket</a:t>
            </a:r>
            <a:r>
              <a:rPr lang="pt-BR" sz="4800" dirty="0"/>
              <a:t> </a:t>
            </a:r>
            <a:r>
              <a:rPr lang="pt-BR" sz="4800" dirty="0" err="1"/>
              <a:t>Sort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CBD6-BE60-EE69-4DC0-058A36558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531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Exemplo de ordenação por distribuição: considere o problema de ordenar um baralho com 52 cartas na ordem: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Algoritmo: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1. Distribuir as cartas em treze montes: ases, dois, três, . . ., reis.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2. Colete os montes na ordem especificada.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3. Distribua novamente as cartas em quatro montes: paus, ouros, copas e espadas.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4. Colete os montes na ordem especificada.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9A152-10E9-ED62-C1D4-E4DA7417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01/09/2025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B4897F-1AE6-456E-531C-2D4C2FC16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377" y="2909939"/>
            <a:ext cx="4092295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2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EC782-7E34-AF32-B8BB-AD9F44B8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Radix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F77BD3-E26B-5456-9831-DE37AC7F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/>
              <a:t>O </a:t>
            </a:r>
            <a:r>
              <a:rPr lang="pt-BR" sz="2800" dirty="0" err="1"/>
              <a:t>Radix</a:t>
            </a:r>
            <a:r>
              <a:rPr lang="pt-BR" sz="2800" dirty="0"/>
              <a:t> </a:t>
            </a:r>
            <a:r>
              <a:rPr lang="pt-BR" sz="2800" dirty="0" err="1"/>
              <a:t>Sort</a:t>
            </a:r>
            <a:r>
              <a:rPr lang="pt-BR" sz="2800" dirty="0"/>
              <a:t> também é um algoritmo de ordenação por distribuição (assim como o </a:t>
            </a:r>
            <a:r>
              <a:rPr lang="pt-BR" sz="2800" dirty="0" err="1"/>
              <a:t>Bucket</a:t>
            </a:r>
            <a:r>
              <a:rPr lang="pt-BR" sz="2800" dirty="0"/>
              <a:t> </a:t>
            </a:r>
            <a:r>
              <a:rPr lang="pt-BR" sz="2800" dirty="0" err="1"/>
              <a:t>Sort</a:t>
            </a:r>
            <a:r>
              <a:rPr lang="pt-BR" sz="2800" dirty="0"/>
              <a:t>).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/>
              <a:t>A diferença é que ele ordena dígito por dígito, geralmente começando do menos significativo (LSD – </a:t>
            </a:r>
            <a:r>
              <a:rPr lang="pt-BR" sz="2800" dirty="0" err="1"/>
              <a:t>Least</a:t>
            </a:r>
            <a:r>
              <a:rPr lang="pt-BR" sz="2800" dirty="0"/>
              <a:t> </a:t>
            </a:r>
            <a:r>
              <a:rPr lang="pt-BR" sz="2800" dirty="0" err="1"/>
              <a:t>Significant</a:t>
            </a:r>
            <a:r>
              <a:rPr lang="pt-BR" sz="2800" dirty="0"/>
              <a:t> </a:t>
            </a:r>
            <a:r>
              <a:rPr lang="pt-BR" sz="2800" dirty="0" err="1"/>
              <a:t>Digit</a:t>
            </a:r>
            <a:r>
              <a:rPr lang="pt-BR" sz="2800" dirty="0"/>
              <a:t>) até o mais significativo.</a:t>
            </a:r>
          </a:p>
          <a:p>
            <a:pPr lvl="1">
              <a:buFont typeface="Wingdings" pitchFamily="2" charset="2"/>
              <a:buChar char="§"/>
            </a:pPr>
            <a:r>
              <a:rPr lang="pt-BR" sz="2600" dirty="0"/>
              <a:t>Isso significa: primeiro organizamos pelos unidades, depois pelas dezenas, e por último pelas centenas.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/>
              <a:t>E para que funcione corretamente, usamos sempre um algoritmo estável em cada passo (normalmente </a:t>
            </a:r>
            <a:r>
              <a:rPr lang="pt-BR" sz="2800" dirty="0" err="1"/>
              <a:t>Counting</a:t>
            </a:r>
            <a:r>
              <a:rPr lang="pt-BR" sz="2800" dirty="0"/>
              <a:t> </a:t>
            </a:r>
            <a:r>
              <a:rPr lang="pt-BR" sz="2800" dirty="0" err="1"/>
              <a:t>Sort</a:t>
            </a:r>
            <a:r>
              <a:rPr lang="pt-BR" sz="2800" dirty="0"/>
              <a:t> ou </a:t>
            </a:r>
            <a:r>
              <a:rPr lang="pt-BR" sz="2800" dirty="0" err="1"/>
              <a:t>Bucket</a:t>
            </a:r>
            <a:r>
              <a:rPr lang="pt-BR" sz="2800" dirty="0"/>
              <a:t> </a:t>
            </a:r>
            <a:r>
              <a:rPr lang="pt-BR" sz="2800" dirty="0" err="1"/>
              <a:t>Sort</a:t>
            </a:r>
            <a:r>
              <a:rPr lang="pt-BR" sz="2800" dirty="0"/>
              <a:t>).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590E26-A7EA-3298-AFCC-BB1C2F3C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01/09/2025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6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BECC5-3100-5F82-C358-E40AD1A34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5302A-F2B4-02F4-119F-F371BAC7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786383"/>
            <a:ext cx="3800815" cy="2093975"/>
          </a:xfrm>
        </p:spPr>
        <p:txBody>
          <a:bodyPr>
            <a:normAutofit/>
          </a:bodyPr>
          <a:lstStyle/>
          <a:p>
            <a:r>
              <a:rPr lang="pt-BR" sz="4000" dirty="0" err="1"/>
              <a:t>Radix</a:t>
            </a:r>
            <a:r>
              <a:rPr lang="pt-BR" sz="4000" dirty="0"/>
              <a:t> </a:t>
            </a:r>
            <a:r>
              <a:rPr lang="pt-BR" sz="4000" dirty="0" err="1"/>
              <a:t>Sort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572818-64F5-F735-A006-7AABAE99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073" y="290945"/>
            <a:ext cx="6441255" cy="631767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pt-BR" sz="2800" dirty="0">
                <a:solidFill>
                  <a:srgbClr val="0070C0"/>
                </a:solidFill>
              </a:rPr>
              <a:t>1º Passo</a:t>
            </a:r>
            <a:r>
              <a:rPr lang="pt-BR" sz="2800" dirty="0"/>
              <a:t>: Ordenar pelas unidades (dígito menos significativo):</a:t>
            </a:r>
          </a:p>
          <a:p>
            <a:pPr lvl="1">
              <a:buFont typeface="Wingdings" pitchFamily="2" charset="2"/>
              <a:buChar char="§"/>
            </a:pPr>
            <a:r>
              <a:rPr lang="pt-BR" sz="2600" dirty="0"/>
              <a:t>Unidades  [9, 7, 7, 9, 6, 0, 5]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/>
              <a:t>Ordenando pela unidade: </a:t>
            </a:r>
          </a:p>
          <a:p>
            <a:pPr lvl="1">
              <a:buFont typeface="Wingdings" pitchFamily="2" charset="2"/>
              <a:buChar char="§"/>
            </a:pPr>
            <a:r>
              <a:rPr lang="pt-BR" sz="2600" dirty="0"/>
              <a:t>720, 355, 436, 457, 657, 329, 839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>
                <a:solidFill>
                  <a:srgbClr val="0070C0"/>
                </a:solidFill>
              </a:rPr>
              <a:t>2º Passo</a:t>
            </a:r>
            <a:r>
              <a:rPr lang="pt-BR" sz="2800" dirty="0"/>
              <a:t>: Ordenar pelas dezenas:</a:t>
            </a:r>
          </a:p>
          <a:p>
            <a:pPr lvl="1">
              <a:buFont typeface="Wingdings" pitchFamily="2" charset="2"/>
              <a:buChar char="§"/>
            </a:pPr>
            <a:r>
              <a:rPr lang="pt-BR" sz="2600" dirty="0"/>
              <a:t>Dezenas  [2, 5, 3, 5, 5, 2, 3]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/>
              <a:t>Ordenando pela dezena: </a:t>
            </a:r>
          </a:p>
          <a:p>
            <a:pPr lvl="1">
              <a:buFont typeface="Wingdings" pitchFamily="2" charset="2"/>
              <a:buChar char="§"/>
            </a:pPr>
            <a:r>
              <a:rPr lang="pt-BR" sz="2600" dirty="0"/>
              <a:t>720, 329, 436, 839, 355, 457, 657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>
                <a:solidFill>
                  <a:srgbClr val="0070C0"/>
                </a:solidFill>
              </a:rPr>
              <a:t>3º Passo</a:t>
            </a:r>
            <a:r>
              <a:rPr lang="pt-BR" sz="2800" dirty="0"/>
              <a:t>: Ordenar pelas centenas:</a:t>
            </a:r>
          </a:p>
          <a:p>
            <a:pPr lvl="1">
              <a:buFont typeface="Wingdings" pitchFamily="2" charset="2"/>
              <a:buChar char="§"/>
            </a:pPr>
            <a:r>
              <a:rPr lang="pt-BR" sz="2600" dirty="0"/>
              <a:t>Centenas  [7, 3, 4, 8, 3, 4, 6]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/>
              <a:t>Ordenando pela centena: </a:t>
            </a:r>
          </a:p>
          <a:p>
            <a:pPr lvl="1">
              <a:buFont typeface="Wingdings" pitchFamily="2" charset="2"/>
              <a:buChar char="§"/>
            </a:pPr>
            <a:r>
              <a:rPr lang="pt-BR" sz="2600" dirty="0"/>
              <a:t>329, 355, 436, 457, 657, 720, 839</a:t>
            </a:r>
          </a:p>
          <a:p>
            <a:pPr>
              <a:buFont typeface="Wingdings" pitchFamily="2" charset="2"/>
              <a:buChar char="§"/>
            </a:pPr>
            <a:r>
              <a:rPr lang="pt-BR" sz="2800" dirty="0"/>
              <a:t>Resultado Final, a lista fica totalmente ordenada: </a:t>
            </a:r>
          </a:p>
          <a:p>
            <a:pPr lvl="1">
              <a:buFont typeface="Wingdings" pitchFamily="2" charset="2"/>
              <a:buChar char="§"/>
            </a:pPr>
            <a:r>
              <a:rPr lang="pt-BR" sz="2600" dirty="0">
                <a:solidFill>
                  <a:srgbClr val="00B050"/>
                </a:solidFill>
              </a:rPr>
              <a:t>329, 355, 436, 457, 657, 720, 839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2D5FFD-F325-DDDD-32FC-E5F037BDC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218" y="3043050"/>
            <a:ext cx="4087091" cy="3064505"/>
          </a:xfrm>
        </p:spPr>
        <p:txBody>
          <a:bodyPr>
            <a:normAutofit/>
          </a:bodyPr>
          <a:lstStyle/>
          <a:p>
            <a:r>
              <a:rPr lang="pt-BR" sz="2000" dirty="0"/>
              <a:t>Vamos ordenar esta lista: </a:t>
            </a:r>
          </a:p>
          <a:p>
            <a:r>
              <a:rPr lang="pt-BR" sz="2000" dirty="0"/>
              <a:t>329, 457, 657, 839, 436, 720, 355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C75324-A0B6-67FC-E8F9-CAB0E26C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3252B5-F3E6-4058-A723-196087E9E541}" type="datetime1">
              <a:rPr lang="pt-BR" smtClean="0"/>
              <a:t>01/09/2025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1269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0_TF56160789" id="{B2A6CC81-05B9-4965-ACA7-26996AEDFC91}" vid="{618108A3-190A-4DA1-A261-3F406864D78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3239</TotalTime>
  <Words>1578</Words>
  <Application>Microsoft Office PowerPoint</Application>
  <PresentationFormat>Widescreen</PresentationFormat>
  <Paragraphs>195</Paragraphs>
  <Slides>28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Bookman Old Style</vt:lpstr>
      <vt:lpstr>Calibri</vt:lpstr>
      <vt:lpstr>Franklin Gothic Book</vt:lpstr>
      <vt:lpstr>Wingdings</vt:lpstr>
      <vt:lpstr>1_RetrospectVTI</vt:lpstr>
      <vt:lpstr>Estrutura de Dados I</vt:lpstr>
      <vt:lpstr>Ordenação</vt:lpstr>
      <vt:lpstr>Ordenação</vt:lpstr>
      <vt:lpstr>Ordenação</vt:lpstr>
      <vt:lpstr>Ordenação</vt:lpstr>
      <vt:lpstr>Bucket Sort</vt:lpstr>
      <vt:lpstr>Bucket Sort</vt:lpstr>
      <vt:lpstr>Radix Sort</vt:lpstr>
      <vt:lpstr>Radix Sort</vt:lpstr>
      <vt:lpstr>Radix Sort</vt:lpstr>
      <vt:lpstr>Ordenação</vt:lpstr>
      <vt:lpstr>Ordenação</vt:lpstr>
      <vt:lpstr>Ordenação</vt:lpstr>
      <vt:lpstr>Ordenação por seleção</vt:lpstr>
      <vt:lpstr>SelectionSort</vt:lpstr>
      <vt:lpstr>SelectionSort</vt:lpstr>
      <vt:lpstr>SelectionSort - Exercício</vt:lpstr>
      <vt:lpstr>Ordenação por Bolha</vt:lpstr>
      <vt:lpstr>BubbleSort</vt:lpstr>
      <vt:lpstr>BubbleSort</vt:lpstr>
      <vt:lpstr>BubbleSort - Exercício</vt:lpstr>
      <vt:lpstr>Ordenação por inserção</vt:lpstr>
      <vt:lpstr>InsertionSort</vt:lpstr>
      <vt:lpstr>InsertionSort</vt:lpstr>
      <vt:lpstr>InsertionSort - Exercício</vt:lpstr>
      <vt:lpstr>Estabilidade de algoritmo</vt:lpstr>
      <vt:lpstr>Estabilidade de algoritmo</vt:lpstr>
      <vt:lpstr>Estabilidade de algoritmo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Cássio Capucho</dc:creator>
  <cp:lastModifiedBy>alunolab01</cp:lastModifiedBy>
  <cp:revision>89</cp:revision>
  <cp:lastPrinted>2023-08-30T12:51:07Z</cp:lastPrinted>
  <dcterms:created xsi:type="dcterms:W3CDTF">2022-02-10T03:35:00Z</dcterms:created>
  <dcterms:modified xsi:type="dcterms:W3CDTF">2025-09-01T11:31:35Z</dcterms:modified>
</cp:coreProperties>
</file>