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 smtClean="0"/>
              <a:t>How</a:t>
            </a:r>
            <a:r>
              <a:rPr lang="lv-LV" dirty="0" smtClean="0"/>
              <a:t> to </a:t>
            </a:r>
            <a:r>
              <a:rPr lang="lv-LV" dirty="0" err="1" smtClean="0"/>
              <a:t>Write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Publish</a:t>
            </a:r>
            <a:r>
              <a:rPr lang="lv-LV" dirty="0" smtClean="0"/>
              <a:t> a </a:t>
            </a:r>
            <a:r>
              <a:rPr lang="lv-LV" dirty="0" err="1" smtClean="0"/>
              <a:t>Scientific</a:t>
            </a:r>
            <a:r>
              <a:rPr lang="lv-LV" dirty="0" smtClean="0"/>
              <a:t>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625599"/>
          </a:xfrm>
        </p:spPr>
        <p:txBody>
          <a:bodyPr>
            <a:normAutofit fontScale="92500" lnSpcReduction="20000"/>
          </a:bodyPr>
          <a:lstStyle/>
          <a:p>
            <a:r>
              <a:rPr lang="lv-LV" dirty="0" err="1" smtClean="0"/>
              <a:t>Ptoject-Centred</a:t>
            </a:r>
            <a:r>
              <a:rPr lang="lv-LV" dirty="0" smtClean="0"/>
              <a:t> </a:t>
            </a:r>
            <a:r>
              <a:rPr lang="lv-LV" dirty="0" err="1" smtClean="0"/>
              <a:t>Course</a:t>
            </a:r>
            <a:r>
              <a:rPr lang="lv-LV" dirty="0" smtClean="0"/>
              <a:t> </a:t>
            </a:r>
            <a:r>
              <a:rPr lang="lv-LV" dirty="0" err="1" smtClean="0"/>
              <a:t>on</a:t>
            </a:r>
            <a:r>
              <a:rPr lang="lv-LV" dirty="0" smtClean="0"/>
              <a:t> </a:t>
            </a:r>
            <a:r>
              <a:rPr lang="lv-LV" dirty="0" err="1" smtClean="0"/>
              <a:t>coursera.org</a:t>
            </a:r>
            <a:endParaRPr lang="lv-LV" dirty="0" smtClean="0"/>
          </a:p>
          <a:p>
            <a:endParaRPr lang="lv-LV" dirty="0"/>
          </a:p>
          <a:p>
            <a:r>
              <a:rPr lang="lv-LV" dirty="0" smtClean="0"/>
              <a:t>Brita Laura </a:t>
            </a:r>
            <a:r>
              <a:rPr lang="lv-LV" dirty="0" err="1" smtClean="0"/>
              <a:t>Vespere</a:t>
            </a:r>
            <a:endParaRPr lang="lv-LV" dirty="0" smtClean="0"/>
          </a:p>
          <a:p>
            <a:r>
              <a:rPr lang="lv-LV" dirty="0" smtClean="0"/>
              <a:t>RTC723 </a:t>
            </a:r>
            <a:r>
              <a:rPr lang="lv-LV" dirty="0" err="1" smtClean="0"/>
              <a:t>Fall</a:t>
            </a:r>
            <a:r>
              <a:rPr lang="lv-LV" dirty="0" smtClean="0"/>
              <a:t> 2018</a:t>
            </a:r>
          </a:p>
          <a:p>
            <a:r>
              <a:rPr lang="lv-LV" dirty="0" smtClean="0"/>
              <a:t>27th </a:t>
            </a:r>
            <a:r>
              <a:rPr lang="lv-LV" dirty="0" err="1" smtClean="0"/>
              <a:t>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/>
              <a:t>A</a:t>
            </a:r>
            <a:r>
              <a:rPr lang="en-US" dirty="0" err="1"/>
              <a:t>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Conduct training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Through video lectures by several instructors and by providing materials and practical assessments. Participant self-organizes the process and pace of learning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Ensure participation</a:t>
            </a:r>
            <a:r>
              <a:rPr lang="lv-LV" dirty="0" smtClean="0"/>
              <a:t>:</a:t>
            </a:r>
            <a:endParaRPr lang="lv-LV" dirty="0"/>
          </a:p>
          <a:p>
            <a:pPr marL="0" indent="0">
              <a:buNone/>
            </a:pPr>
            <a:r>
              <a:rPr lang="en-US" dirty="0" smtClean="0"/>
              <a:t>Information by e-mail to people who enrolled, established deadlines for tasks, message section for latest information</a:t>
            </a:r>
            <a:r>
              <a:rPr lang="lv-LV" dirty="0" smtClean="0"/>
              <a:t>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3927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Thank</a:t>
            </a:r>
            <a:r>
              <a:rPr lang="lv-LV" dirty="0" smtClean="0"/>
              <a:t> </a:t>
            </a:r>
            <a:r>
              <a:rPr lang="lv-LV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Reveal </a:t>
            </a:r>
            <a:r>
              <a:rPr lang="en-US" dirty="0"/>
              <a:t>the general idea of the </a:t>
            </a:r>
            <a:r>
              <a:rPr lang="en-US" dirty="0" smtClean="0"/>
              <a:t>course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components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r>
              <a:rPr lang="en-US" dirty="0" smtClean="0"/>
              <a:t>Implementation</a:t>
            </a:r>
            <a:r>
              <a:rPr lang="en-US" dirty="0" smtClean="0"/>
              <a:t> </a:t>
            </a:r>
            <a:r>
              <a:rPr lang="en-US" dirty="0" smtClean="0"/>
              <a:t>aspects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pPr lvl="2"/>
            <a:r>
              <a:rPr lang="en-US" dirty="0" smtClean="0"/>
              <a:t>First draft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audience with essential knowledge about building a scientific journal</a:t>
            </a:r>
            <a:r>
              <a:rPr lang="lv-LV" dirty="0" smtClean="0"/>
              <a:t>. </a:t>
            </a:r>
            <a:endParaRPr lang="lv-LV" dirty="0" smtClean="0"/>
          </a:p>
          <a:p>
            <a:endParaRPr lang="lv-LV" dirty="0"/>
          </a:p>
          <a:p>
            <a:r>
              <a:rPr lang="en-US" dirty="0" smtClean="0"/>
              <a:t>Teach how to write a scientific paper</a:t>
            </a:r>
            <a:r>
              <a:rPr lang="lv-LV" dirty="0" smtClean="0"/>
              <a:t>.</a:t>
            </a:r>
            <a:endParaRPr lang="lv-LV" dirty="0" smtClean="0"/>
          </a:p>
          <a:p>
            <a:endParaRPr lang="lv-LV" dirty="0"/>
          </a:p>
          <a:p>
            <a:r>
              <a:rPr lang="en-US" dirty="0" smtClean="0"/>
              <a:t>Give advice on writing the paper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</a:t>
            </a:r>
            <a:r>
              <a:rPr lang="en-US" dirty="0" err="1" smtClean="0"/>
              <a:t>eneral</a:t>
            </a:r>
            <a:r>
              <a:rPr lang="en-US" dirty="0" smtClean="0"/>
              <a:t> </a:t>
            </a:r>
            <a:r>
              <a:rPr lang="lv-LV" dirty="0" smtClean="0"/>
              <a:t>I</a:t>
            </a:r>
            <a:r>
              <a:rPr lang="en-US" dirty="0" err="1" smtClean="0"/>
              <a:t>dea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lv-LV" dirty="0" smtClean="0"/>
              <a:t>C</a:t>
            </a:r>
            <a:r>
              <a:rPr lang="en-US" dirty="0" err="1" smtClean="0"/>
              <a:t>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the E-learning ADDIE framework design is the process stage that describes:</a:t>
            </a:r>
          </a:p>
          <a:p>
            <a:pPr lvl="1"/>
            <a:r>
              <a:rPr lang="en-US" dirty="0" smtClean="0"/>
              <a:t>Teaching approach;</a:t>
            </a:r>
          </a:p>
          <a:p>
            <a:pPr lvl="1"/>
            <a:r>
              <a:rPr lang="en-US" dirty="0" smtClean="0"/>
              <a:t>Delivery format;</a:t>
            </a:r>
          </a:p>
          <a:p>
            <a:pPr lvl="1"/>
            <a:r>
              <a:rPr lang="en-US" dirty="0" smtClean="0"/>
              <a:t>Course structure and timeline;</a:t>
            </a:r>
          </a:p>
          <a:p>
            <a:pPr lvl="1"/>
            <a:r>
              <a:rPr lang="en-US" dirty="0" smtClean="0"/>
              <a:t>Learner outcome map;</a:t>
            </a:r>
          </a:p>
          <a:p>
            <a:pPr lvl="1"/>
            <a:r>
              <a:rPr lang="en-US" dirty="0" smtClean="0"/>
              <a:t>Acceptable performance score;</a:t>
            </a:r>
          </a:p>
          <a:p>
            <a:pPr lvl="1"/>
            <a:r>
              <a:rPr lang="en-US" dirty="0" smtClean="0"/>
              <a:t>Used materials;</a:t>
            </a:r>
          </a:p>
          <a:p>
            <a:pPr lvl="1"/>
            <a:r>
              <a:rPr lang="en-US" dirty="0" smtClean="0"/>
              <a:t>Learning objectives;</a:t>
            </a:r>
          </a:p>
          <a:p>
            <a:pPr lvl="1"/>
            <a:r>
              <a:rPr lang="en-US" dirty="0" smtClean="0"/>
              <a:t>Activities and exercise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 smtClean="0"/>
              <a:t>C</a:t>
            </a:r>
            <a:r>
              <a:rPr lang="en-US" dirty="0" err="1" smtClean="0"/>
              <a:t>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Teaching approach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Free to attend the course, guided learning process</a:t>
            </a:r>
            <a:r>
              <a:rPr lang="lv-LV" dirty="0" smtClean="0"/>
              <a:t>;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r>
              <a:rPr lang="en-US" dirty="0"/>
              <a:t>Course </a:t>
            </a:r>
            <a:r>
              <a:rPr lang="en-US" dirty="0" smtClean="0"/>
              <a:t>structure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4 modules, video lectures and </a:t>
            </a:r>
            <a:r>
              <a:rPr lang="en-US" dirty="0" err="1" smtClean="0"/>
              <a:t>revi</a:t>
            </a:r>
            <a:r>
              <a:rPr lang="lv-LV" dirty="0" err="1" smtClean="0"/>
              <a:t>ew</a:t>
            </a:r>
            <a:r>
              <a:rPr lang="en-US" dirty="0" smtClean="0"/>
              <a:t> questions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format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MOOC on coursera.org</a:t>
            </a:r>
            <a:r>
              <a:rPr lang="lv-LV" dirty="0" smtClean="0"/>
              <a:t>;</a:t>
            </a:r>
            <a:endParaRPr lang="lv-LV" dirty="0" smtClean="0"/>
          </a:p>
          <a:p>
            <a:endParaRPr lang="lv-LV" dirty="0"/>
          </a:p>
          <a:p>
            <a:r>
              <a:rPr lang="en-US" dirty="0" smtClean="0"/>
              <a:t>Timeline</a:t>
            </a:r>
            <a:r>
              <a:rPr lang="lv-LV" dirty="0" smtClean="0"/>
              <a:t>: 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About 20 </a:t>
            </a:r>
            <a:r>
              <a:rPr lang="en-US" dirty="0" err="1" smtClean="0"/>
              <a:t>hrs</a:t>
            </a:r>
            <a:r>
              <a:rPr lang="en-US" dirty="0" smtClean="0"/>
              <a:t> of active studying, 4 weeks, ends on 12nd December</a:t>
            </a:r>
            <a:r>
              <a:rPr lang="lv-LV" dirty="0" smtClean="0"/>
              <a:t>.</a:t>
            </a:r>
            <a:endParaRPr lang="lv-LV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Learner outcome </a:t>
            </a:r>
            <a:r>
              <a:rPr lang="en-US" dirty="0" smtClean="0"/>
              <a:t>map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smtClean="0"/>
              <a:t>A </a:t>
            </a:r>
            <a:r>
              <a:rPr lang="en-US" dirty="0" smtClean="0"/>
              <a:t>Certificate when</a:t>
            </a:r>
            <a:r>
              <a:rPr lang="lv-LV" dirty="0" smtClean="0"/>
              <a:t> </a:t>
            </a:r>
            <a:r>
              <a:rPr lang="lv-LV" dirty="0" smtClean="0"/>
              <a:t>p</a:t>
            </a:r>
            <a:r>
              <a:rPr lang="en-US" dirty="0" smtClean="0"/>
              <a:t>ass</a:t>
            </a:r>
            <a:r>
              <a:rPr lang="lv-LV" dirty="0" err="1" smtClean="0"/>
              <a:t>ing</a:t>
            </a:r>
            <a:r>
              <a:rPr lang="en-US" dirty="0" smtClean="0"/>
              <a:t> </a:t>
            </a:r>
            <a:r>
              <a:rPr lang="en-US" dirty="0"/>
              <a:t>all graded </a:t>
            </a:r>
            <a:r>
              <a:rPr lang="en-US" dirty="0" smtClean="0"/>
              <a:t>assignments</a:t>
            </a:r>
            <a:r>
              <a:rPr lang="lv-LV" dirty="0" smtClean="0"/>
              <a:t> </a:t>
            </a:r>
            <a:r>
              <a:rPr lang="lv-LV" dirty="0" smtClean="0"/>
              <a:t>(</a:t>
            </a:r>
            <a:r>
              <a:rPr lang="en-US" dirty="0" smtClean="0"/>
              <a:t>if participant pays for it</a:t>
            </a:r>
            <a:r>
              <a:rPr lang="lv-LV" dirty="0" smtClean="0"/>
              <a:t>);</a:t>
            </a: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r>
              <a:rPr lang="en-US" dirty="0"/>
              <a:t>Used </a:t>
            </a:r>
            <a:r>
              <a:rPr lang="en-US" dirty="0" smtClean="0"/>
              <a:t>materials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smtClean="0"/>
              <a:t>V</a:t>
            </a:r>
            <a:r>
              <a:rPr lang="en-US" dirty="0" err="1" smtClean="0"/>
              <a:t>ideos</a:t>
            </a:r>
            <a:r>
              <a:rPr lang="en-US" dirty="0"/>
              <a:t>, readings, </a:t>
            </a:r>
            <a:r>
              <a:rPr lang="en-US" dirty="0" smtClean="0"/>
              <a:t>practice</a:t>
            </a:r>
            <a:r>
              <a:rPr lang="lv-LV" dirty="0" smtClean="0"/>
              <a:t> </a:t>
            </a:r>
            <a:r>
              <a:rPr lang="en-US" dirty="0" smtClean="0"/>
              <a:t>quizzes </a:t>
            </a:r>
            <a:r>
              <a:rPr lang="en-US" dirty="0"/>
              <a:t>and programming </a:t>
            </a:r>
            <a:r>
              <a:rPr lang="en-US" dirty="0" smtClean="0"/>
              <a:t>assignments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performance </a:t>
            </a:r>
            <a:r>
              <a:rPr lang="en-US" dirty="0" smtClean="0"/>
              <a:t>score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All assignments must be passed</a:t>
            </a:r>
            <a:r>
              <a:rPr lang="lv-LV" dirty="0" smtClean="0"/>
              <a:t> (80% </a:t>
            </a:r>
            <a:r>
              <a:rPr lang="lv-LV" dirty="0" err="1" smtClean="0"/>
              <a:t>or</a:t>
            </a:r>
            <a:r>
              <a:rPr lang="lv-LV" dirty="0" smtClean="0"/>
              <a:t> </a:t>
            </a:r>
            <a:r>
              <a:rPr lang="lv-LV" dirty="0" err="1" smtClean="0"/>
              <a:t>higher</a:t>
            </a:r>
            <a:r>
              <a:rPr lang="lv-LV" dirty="0" smtClean="0"/>
              <a:t>), </a:t>
            </a:r>
            <a:r>
              <a:rPr lang="en-US" dirty="0" smtClean="0"/>
              <a:t>final grade</a:t>
            </a:r>
            <a:r>
              <a:rPr lang="lv-LV" dirty="0" smtClean="0"/>
              <a:t>: </a:t>
            </a:r>
            <a:r>
              <a:rPr lang="en-US" dirty="0" smtClean="0"/>
              <a:t>combination of</a:t>
            </a:r>
            <a:r>
              <a:rPr lang="lv-LV" dirty="0" smtClean="0"/>
              <a:t> </a:t>
            </a:r>
            <a:r>
              <a:rPr lang="en-US" dirty="0" smtClean="0"/>
              <a:t>received</a:t>
            </a:r>
            <a:r>
              <a:rPr lang="lv-LV" dirty="0" smtClean="0"/>
              <a:t> </a:t>
            </a:r>
            <a:r>
              <a:rPr lang="en-US" dirty="0" smtClean="0"/>
              <a:t>median</a:t>
            </a:r>
            <a:r>
              <a:rPr lang="lv-LV" dirty="0" smtClean="0"/>
              <a:t> </a:t>
            </a:r>
            <a:r>
              <a:rPr lang="en-US" dirty="0" smtClean="0"/>
              <a:t>scores for section</a:t>
            </a:r>
            <a:r>
              <a:rPr lang="lv-LV" dirty="0" smtClean="0"/>
              <a:t>s.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23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err="1" smtClean="0"/>
              <a:t>Create</a:t>
            </a:r>
            <a:r>
              <a:rPr lang="lv-LV" dirty="0" smtClean="0"/>
              <a:t> </a:t>
            </a:r>
            <a:r>
              <a:rPr lang="lv-LV" dirty="0" err="1" smtClean="0"/>
              <a:t>an</a:t>
            </a:r>
            <a:r>
              <a:rPr lang="lv-LV" dirty="0" smtClean="0"/>
              <a:t> o</a:t>
            </a:r>
            <a:r>
              <a:rPr lang="en-US" dirty="0" err="1" smtClean="0"/>
              <a:t>utline</a:t>
            </a:r>
            <a:r>
              <a:rPr lang="lv-LV" dirty="0" smtClean="0"/>
              <a:t> </a:t>
            </a:r>
            <a:r>
              <a:rPr lang="lv-LV" dirty="0" err="1" smtClean="0"/>
              <a:t>of</a:t>
            </a:r>
            <a:r>
              <a:rPr lang="en-US" dirty="0" smtClean="0"/>
              <a:t> </a:t>
            </a:r>
            <a:r>
              <a:rPr lang="en-US" dirty="0"/>
              <a:t>a complete scientific paper, </a:t>
            </a:r>
            <a:r>
              <a:rPr lang="en-US" dirty="0" err="1" smtClean="0"/>
              <a:t>choos</a:t>
            </a:r>
            <a:r>
              <a:rPr lang="lv-LV" dirty="0" smtClean="0"/>
              <a:t>e</a:t>
            </a:r>
            <a:r>
              <a:rPr lang="en-US" dirty="0" smtClean="0"/>
              <a:t> </a:t>
            </a:r>
            <a:r>
              <a:rPr lang="en-US" dirty="0"/>
              <a:t>journal to which </a:t>
            </a:r>
            <a:r>
              <a:rPr lang="en-US" dirty="0" smtClean="0"/>
              <a:t>submit </a:t>
            </a:r>
            <a:r>
              <a:rPr lang="lv-LV" dirty="0" smtClean="0"/>
              <a:t>it </a:t>
            </a:r>
            <a:r>
              <a:rPr lang="en-US" dirty="0" smtClean="0"/>
              <a:t>for </a:t>
            </a:r>
            <a:r>
              <a:rPr lang="en-US" dirty="0"/>
              <a:t>publication, </a:t>
            </a:r>
            <a:r>
              <a:rPr lang="en-US" dirty="0" smtClean="0"/>
              <a:t>prepare </a:t>
            </a:r>
            <a:r>
              <a:rPr lang="en-US" dirty="0"/>
              <a:t>a checklist that will allow </a:t>
            </a:r>
            <a:r>
              <a:rPr lang="en-US" dirty="0" smtClean="0"/>
              <a:t>to </a:t>
            </a:r>
            <a:r>
              <a:rPr lang="en-US" dirty="0"/>
              <a:t>independently judge whether your paper is ready to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Activities and </a:t>
            </a:r>
            <a:r>
              <a:rPr lang="en-US" dirty="0" smtClean="0"/>
              <a:t>exercise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err="1" smtClean="0"/>
              <a:t>Watching</a:t>
            </a:r>
            <a:r>
              <a:rPr lang="lv-LV" dirty="0" smtClean="0"/>
              <a:t> </a:t>
            </a:r>
            <a:r>
              <a:rPr lang="lv-LV" dirty="0" err="1" smtClean="0"/>
              <a:t>videos</a:t>
            </a:r>
            <a:r>
              <a:rPr lang="lv-LV" dirty="0" smtClean="0"/>
              <a:t>, </a:t>
            </a:r>
            <a:r>
              <a:rPr lang="lv-LV" dirty="0" err="1" smtClean="0"/>
              <a:t>reading</a:t>
            </a:r>
            <a:r>
              <a:rPr lang="lv-LV" dirty="0" smtClean="0"/>
              <a:t>, </a:t>
            </a:r>
            <a:r>
              <a:rPr lang="lv-LV" dirty="0" err="1" smtClean="0"/>
              <a:t>doing</a:t>
            </a:r>
            <a:r>
              <a:rPr lang="lv-LV" dirty="0" smtClean="0"/>
              <a:t> </a:t>
            </a:r>
            <a:r>
              <a:rPr lang="lv-LV" dirty="0" err="1" smtClean="0"/>
              <a:t>practical</a:t>
            </a:r>
            <a:r>
              <a:rPr lang="lv-LV" dirty="0" smtClean="0"/>
              <a:t> </a:t>
            </a:r>
            <a:r>
              <a:rPr lang="lv-LV" dirty="0" err="1" smtClean="0"/>
              <a:t>exercises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quizzes</a:t>
            </a:r>
            <a:r>
              <a:rPr lang="lv-LV" dirty="0" smtClean="0"/>
              <a:t>, </a:t>
            </a:r>
            <a:r>
              <a:rPr lang="lv-LV" dirty="0" err="1" smtClean="0"/>
              <a:t>grading</a:t>
            </a:r>
            <a:r>
              <a:rPr lang="lv-LV" dirty="0" smtClean="0"/>
              <a:t> </a:t>
            </a:r>
            <a:r>
              <a:rPr lang="lv-LV" dirty="0" err="1" smtClean="0"/>
              <a:t>peers</a:t>
            </a:r>
            <a:r>
              <a:rPr lang="lv-LV" dirty="0" smtClean="0"/>
              <a:t>.</a:t>
            </a:r>
            <a:endParaRPr lang="lv-LV" dirty="0" smtClean="0"/>
          </a:p>
          <a:p>
            <a:pPr marL="0" indent="0">
              <a:buNone/>
            </a:pPr>
            <a:r>
              <a:rPr lang="lv-LV" dirty="0" err="1" smtClean="0"/>
              <a:t>Understanding</a:t>
            </a:r>
            <a:r>
              <a:rPr lang="lv-LV" dirty="0" smtClean="0"/>
              <a:t> </a:t>
            </a:r>
            <a:r>
              <a:rPr lang="lv-LV" dirty="0" err="1" smtClean="0"/>
              <a:t>academia</a:t>
            </a:r>
            <a:r>
              <a:rPr lang="lv-LV" dirty="0" smtClean="0"/>
              <a:t>; </a:t>
            </a:r>
          </a:p>
          <a:p>
            <a:pPr marL="0" indent="0">
              <a:buNone/>
            </a:pPr>
            <a:r>
              <a:rPr lang="lv-LV" dirty="0" err="1" smtClean="0"/>
              <a:t>Before</a:t>
            </a:r>
            <a:r>
              <a:rPr lang="lv-LV" dirty="0" smtClean="0"/>
              <a:t> </a:t>
            </a:r>
            <a:r>
              <a:rPr lang="lv-LV" dirty="0" err="1" smtClean="0"/>
              <a:t>writing</a:t>
            </a:r>
            <a:r>
              <a:rPr lang="lv-LV" dirty="0" smtClean="0"/>
              <a:t> </a:t>
            </a:r>
            <a:r>
              <a:rPr lang="lv-LV" dirty="0" err="1" smtClean="0"/>
              <a:t>activities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Writing</a:t>
            </a:r>
            <a:r>
              <a:rPr lang="lv-LV" dirty="0" smtClean="0"/>
              <a:t> </a:t>
            </a:r>
            <a:r>
              <a:rPr lang="lv-LV" dirty="0" err="1" smtClean="0"/>
              <a:t>activities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After</a:t>
            </a:r>
            <a:r>
              <a:rPr lang="lv-LV" dirty="0" smtClean="0"/>
              <a:t> </a:t>
            </a:r>
            <a:r>
              <a:rPr lang="lv-LV" dirty="0" err="1" smtClean="0"/>
              <a:t>writing</a:t>
            </a:r>
            <a:r>
              <a:rPr lang="lv-LV" dirty="0" smtClean="0"/>
              <a:t> – </a:t>
            </a:r>
            <a:r>
              <a:rPr lang="lv-LV" dirty="0" err="1" smtClean="0"/>
              <a:t>check</a:t>
            </a:r>
            <a:r>
              <a:rPr lang="lv-LV" dirty="0" smtClean="0"/>
              <a:t> </a:t>
            </a:r>
            <a:r>
              <a:rPr lang="lv-LV" dirty="0" err="1" smtClean="0"/>
              <a:t>list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1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E-learning ADDIE framework implementation is the process stage where trainers:</a:t>
            </a:r>
          </a:p>
          <a:p>
            <a:pPr lvl="1"/>
            <a:r>
              <a:rPr lang="en-US" dirty="0" smtClean="0"/>
              <a:t>Explain course content and structure;</a:t>
            </a:r>
          </a:p>
          <a:p>
            <a:pPr lvl="1"/>
            <a:r>
              <a:rPr lang="en-US" dirty="0" smtClean="0"/>
              <a:t>Explain learning outcomes;</a:t>
            </a:r>
          </a:p>
          <a:p>
            <a:pPr lvl="1"/>
            <a:r>
              <a:rPr lang="en-US" dirty="0" smtClean="0"/>
              <a:t>Explain method of delivery;</a:t>
            </a:r>
          </a:p>
          <a:p>
            <a:pPr lvl="1"/>
            <a:r>
              <a:rPr lang="en-US" dirty="0" smtClean="0"/>
              <a:t>Explain testing procedures; </a:t>
            </a:r>
          </a:p>
          <a:p>
            <a:pPr lvl="1"/>
            <a:r>
              <a:rPr lang="en-US" dirty="0" smtClean="0"/>
              <a:t>Conduct training;</a:t>
            </a:r>
          </a:p>
          <a:p>
            <a:pPr lvl="1"/>
            <a:r>
              <a:rPr lang="en-US" dirty="0" smtClean="0"/>
              <a:t>Ensure participation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 smtClean="0"/>
              <a:t>A</a:t>
            </a:r>
            <a:r>
              <a:rPr lang="en-US" dirty="0" err="1" smtClean="0"/>
              <a:t>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/>
              <a:t>A</a:t>
            </a:r>
            <a:r>
              <a:rPr lang="en-US" dirty="0" err="1"/>
              <a:t>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v-LV" dirty="0" smtClean="0"/>
              <a:t>C</a:t>
            </a:r>
            <a:r>
              <a:rPr lang="en-US" dirty="0" err="1" smtClean="0"/>
              <a:t>ourse</a:t>
            </a:r>
            <a:r>
              <a:rPr lang="en-US" dirty="0" smtClean="0"/>
              <a:t> </a:t>
            </a:r>
            <a:r>
              <a:rPr lang="en-US" dirty="0"/>
              <a:t>content and </a:t>
            </a:r>
            <a:r>
              <a:rPr lang="en-US" dirty="0" smtClean="0"/>
              <a:t>structure</a:t>
            </a:r>
            <a:r>
              <a:rPr lang="lv-LV" dirty="0" smtClean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Via welcome video and course info section</a:t>
            </a:r>
            <a:r>
              <a:rPr lang="lv-LV" dirty="0" smtClean="0"/>
              <a:t>;</a:t>
            </a: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r>
              <a:rPr lang="en-US" dirty="0" smtClean="0"/>
              <a:t>Method of delivery explanation</a:t>
            </a:r>
            <a:r>
              <a:rPr lang="lv-LV" dirty="0" smtClean="0"/>
              <a:t>: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Described in the overview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721608"/>
          </a:xfrm>
        </p:spPr>
        <p:txBody>
          <a:bodyPr>
            <a:normAutofit/>
          </a:bodyPr>
          <a:lstStyle/>
          <a:p>
            <a:r>
              <a:rPr lang="lv-LV" dirty="0" smtClean="0"/>
              <a:t>L</a:t>
            </a:r>
            <a:r>
              <a:rPr lang="en-US" dirty="0" smtClean="0"/>
              <a:t>earning outcome</a:t>
            </a:r>
            <a:r>
              <a:rPr lang="lv-LV" dirty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Written in course info</a:t>
            </a:r>
            <a:r>
              <a:rPr lang="lv-LV" dirty="0" smtClean="0"/>
              <a:t>;</a:t>
            </a: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r>
              <a:rPr lang="lv-LV" dirty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procedure</a:t>
            </a:r>
            <a:r>
              <a:rPr lang="lv-LV" dirty="0" smtClean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Section grades (locked for those who do not pay) and described in the course info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595</TotalTime>
  <Words>477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Candara</vt:lpstr>
      <vt:lpstr>Symbol</vt:lpstr>
      <vt:lpstr>Waveform</vt:lpstr>
      <vt:lpstr>How to Write and Publish a Scientific Paper</vt:lpstr>
      <vt:lpstr>The Aim</vt:lpstr>
      <vt:lpstr>General Idea of the Course</vt:lpstr>
      <vt:lpstr>Design Components</vt:lpstr>
      <vt:lpstr>Design Components</vt:lpstr>
      <vt:lpstr>Design Components</vt:lpstr>
      <vt:lpstr>Design Components</vt:lpstr>
      <vt:lpstr>Implementation Aspects</vt:lpstr>
      <vt:lpstr>Implementation Aspects</vt:lpstr>
      <vt:lpstr>Implementation Aspects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Brita  Vespere</cp:lastModifiedBy>
  <cp:revision>54</cp:revision>
  <dcterms:created xsi:type="dcterms:W3CDTF">2018-11-25T12:37:58Z</dcterms:created>
  <dcterms:modified xsi:type="dcterms:W3CDTF">2018-11-26T09:31:34Z</dcterms:modified>
</cp:coreProperties>
</file>