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57" r:id="rId3"/>
    <p:sldId id="271" r:id="rId4"/>
    <p:sldId id="277" r:id="rId5"/>
    <p:sldId id="279" r:id="rId6"/>
    <p:sldId id="278" r:id="rId7"/>
    <p:sldId id="273" r:id="rId8"/>
    <p:sldId id="275" r:id="rId9"/>
    <p:sldId id="276" r:id="rId10"/>
    <p:sldId id="274" r:id="rId11"/>
    <p:sldId id="263" r:id="rId12"/>
    <p:sldId id="27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8F8F8"/>
    <a:srgbClr val="788896"/>
    <a:srgbClr val="567791"/>
    <a:srgbClr val="3E5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B643C-D68D-4490-9EE8-A41CEAB30E1E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FF9F1-3EC6-4793-8FDB-897087AD3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80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871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39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2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281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337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455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391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478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79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16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92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60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1"/>
            <a:ext cx="12192000" cy="144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48804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16889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6112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90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63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3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36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79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11A9-3BC5-4114-975C-F2096B298E88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97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068360"/>
            <a:ext cx="11437938" cy="331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ZoneTexte 3"/>
          <p:cNvSpPr txBox="1">
            <a:spLocks noChangeArrowheads="1"/>
          </p:cNvSpPr>
          <p:nvPr/>
        </p:nvSpPr>
        <p:spPr bwMode="auto">
          <a:xfrm>
            <a:off x="717451" y="2466332"/>
            <a:ext cx="1052263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THÈME :</a:t>
            </a:r>
          </a:p>
          <a:p>
            <a:pPr algn="ctr"/>
            <a:r>
              <a:rPr lang="fr-FR" altLang="fr-FR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COLLECTE ET NETTOYAGE D’INFORMATIONS SUR DIFFERENTS PAYS</a:t>
            </a:r>
          </a:p>
        </p:txBody>
      </p:sp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329" y="262949"/>
            <a:ext cx="1544397" cy="921251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35" y="262949"/>
            <a:ext cx="1544397" cy="921251"/>
          </a:xfrm>
          <a:prstGeom prst="rect">
            <a:avLst/>
          </a:prstGeom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515621" y="425655"/>
            <a:ext cx="921702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4500" b="1" u="sng" dirty="0">
                <a:solidFill>
                  <a:srgbClr val="3E5669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HUMANITÉS NUMÉRIQUES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8806093" y="5662019"/>
            <a:ext cx="1824203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ko-KR" sz="1867" b="1" i="1" dirty="0">
                <a:solidFill>
                  <a:srgbClr val="56779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Présenté par :</a:t>
            </a: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8826415" y="5966988"/>
            <a:ext cx="3102988" cy="9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ko-KR" sz="1867" b="1" i="1" dirty="0">
                <a:solidFill>
                  <a:srgbClr val="3E5669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LIEPO BRICE – KEVIN</a:t>
            </a:r>
          </a:p>
          <a:p>
            <a:r>
              <a:rPr lang="fr-FR" altLang="ko-KR" sz="1867" b="1" i="1" dirty="0">
                <a:solidFill>
                  <a:srgbClr val="3E5669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ROA SERRANO WALTER </a:t>
            </a:r>
          </a:p>
          <a:p>
            <a:endParaRPr lang="fr-FR" altLang="ko-KR" sz="1867" i="1" dirty="0">
              <a:solidFill>
                <a:srgbClr val="3E5669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5951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3D9AEEE-1CCD-43C0-BA3E-16D60A6E23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0F880A6-33D3-4EEC-A780-B73559B9F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10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50371" y="3146713"/>
            <a:ext cx="318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dirty="0" smtClean="0">
                <a:solidFill>
                  <a:schemeClr val="bg1"/>
                </a:solidFill>
              </a:rPr>
              <a:t>OUTILS UTILISÉS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68" y="132202"/>
            <a:ext cx="7105650" cy="30670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375" y="3574881"/>
            <a:ext cx="2881743" cy="273430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77" y="3617871"/>
            <a:ext cx="2648325" cy="264832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83182" y="3108937"/>
            <a:ext cx="72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endParaRPr lang="fr-F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7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7382" y="1834919"/>
            <a:ext cx="4382444" cy="4653455"/>
            <a:chOff x="4848046" y="3681671"/>
            <a:chExt cx="2758049" cy="2928608"/>
          </a:xfrm>
          <a:solidFill>
            <a:srgbClr val="797B4F"/>
          </a:solidFill>
        </p:grpSpPr>
        <p:sp>
          <p:nvSpPr>
            <p:cNvPr id="5" name="Rounded Rectangle 4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Rounded Rectangle 7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94538" y="2664717"/>
            <a:ext cx="2226684" cy="2729491"/>
            <a:chOff x="1195903" y="1537915"/>
            <a:chExt cx="1670013" cy="2047118"/>
          </a:xfrm>
          <a:solidFill>
            <a:srgbClr val="797B4F"/>
          </a:solidFill>
        </p:grpSpPr>
        <p:sp>
          <p:nvSpPr>
            <p:cNvPr id="14" name="Oval 21"/>
            <p:cNvSpPr>
              <a:spLocks noChangeAspect="1"/>
            </p:cNvSpPr>
            <p:nvPr/>
          </p:nvSpPr>
          <p:spPr>
            <a:xfrm>
              <a:off x="1414470" y="1768048"/>
              <a:ext cx="264724" cy="26693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5" name="Oval 21"/>
            <p:cNvSpPr>
              <a:spLocks noChangeAspect="1"/>
            </p:cNvSpPr>
            <p:nvPr/>
          </p:nvSpPr>
          <p:spPr>
            <a:xfrm>
              <a:off x="1323964" y="1909930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6" name="Oval 21"/>
            <p:cNvSpPr>
              <a:spLocks noChangeAspect="1"/>
            </p:cNvSpPr>
            <p:nvPr/>
          </p:nvSpPr>
          <p:spPr>
            <a:xfrm rot="21050853">
              <a:off x="1326433" y="2753031"/>
              <a:ext cx="173268" cy="17471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7" name="Oval 21"/>
            <p:cNvSpPr>
              <a:spLocks noChangeAspect="1"/>
            </p:cNvSpPr>
            <p:nvPr/>
          </p:nvSpPr>
          <p:spPr>
            <a:xfrm rot="288847">
              <a:off x="1195903" y="2266763"/>
              <a:ext cx="222367" cy="22422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8" name="Oval 21"/>
            <p:cNvSpPr>
              <a:spLocks noChangeAspect="1"/>
            </p:cNvSpPr>
            <p:nvPr/>
          </p:nvSpPr>
          <p:spPr>
            <a:xfrm>
              <a:off x="1414470" y="2278418"/>
              <a:ext cx="222367" cy="22422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9" name="Oval 21"/>
            <p:cNvSpPr>
              <a:spLocks noChangeAspect="1"/>
            </p:cNvSpPr>
            <p:nvPr/>
          </p:nvSpPr>
          <p:spPr>
            <a:xfrm>
              <a:off x="1231800" y="2460930"/>
              <a:ext cx="309554" cy="312141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0" name="Oval 21"/>
            <p:cNvSpPr>
              <a:spLocks noChangeAspect="1"/>
            </p:cNvSpPr>
            <p:nvPr/>
          </p:nvSpPr>
          <p:spPr>
            <a:xfrm>
              <a:off x="1985429" y="2143218"/>
              <a:ext cx="282537" cy="284898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1" name="Oval 21"/>
            <p:cNvSpPr>
              <a:spLocks noChangeAspect="1"/>
            </p:cNvSpPr>
            <p:nvPr/>
          </p:nvSpPr>
          <p:spPr>
            <a:xfrm rot="283757">
              <a:off x="1665484" y="3272892"/>
              <a:ext cx="309554" cy="312141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 rot="21364806">
              <a:off x="1656905" y="1674846"/>
              <a:ext cx="267508" cy="269744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3" name="Oval 21"/>
            <p:cNvSpPr>
              <a:spLocks noChangeAspect="1"/>
            </p:cNvSpPr>
            <p:nvPr/>
          </p:nvSpPr>
          <p:spPr>
            <a:xfrm>
              <a:off x="1563017" y="1930545"/>
              <a:ext cx="424361" cy="42790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4" name="Oval 21"/>
            <p:cNvSpPr>
              <a:spLocks noChangeAspect="1"/>
            </p:cNvSpPr>
            <p:nvPr/>
          </p:nvSpPr>
          <p:spPr>
            <a:xfrm rot="21145186">
              <a:off x="1260512" y="1980363"/>
              <a:ext cx="333550" cy="336337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5" name="Oval 21"/>
            <p:cNvSpPr>
              <a:spLocks noChangeAspect="1"/>
            </p:cNvSpPr>
            <p:nvPr/>
          </p:nvSpPr>
          <p:spPr>
            <a:xfrm rot="232827">
              <a:off x="1766846" y="2371713"/>
              <a:ext cx="405789" cy="40918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6" name="Oval 21"/>
            <p:cNvSpPr>
              <a:spLocks noChangeAspect="1"/>
            </p:cNvSpPr>
            <p:nvPr/>
          </p:nvSpPr>
          <p:spPr>
            <a:xfrm>
              <a:off x="2232245" y="1873583"/>
              <a:ext cx="591365" cy="596307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7" name="Oval 21"/>
            <p:cNvSpPr>
              <a:spLocks noChangeAspect="1"/>
            </p:cNvSpPr>
            <p:nvPr/>
          </p:nvSpPr>
          <p:spPr>
            <a:xfrm>
              <a:off x="1580219" y="1680508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8" name="Oval 21"/>
            <p:cNvSpPr>
              <a:spLocks noChangeAspect="1"/>
            </p:cNvSpPr>
            <p:nvPr/>
          </p:nvSpPr>
          <p:spPr>
            <a:xfrm rot="20203558">
              <a:off x="1468306" y="2867514"/>
              <a:ext cx="139314" cy="140478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9" name="Oval 21"/>
            <p:cNvSpPr>
              <a:spLocks noChangeAspect="1"/>
            </p:cNvSpPr>
            <p:nvPr/>
          </p:nvSpPr>
          <p:spPr>
            <a:xfrm>
              <a:off x="1694605" y="2685223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0" name="Oval 21"/>
            <p:cNvSpPr>
              <a:spLocks noChangeAspect="1"/>
            </p:cNvSpPr>
            <p:nvPr/>
          </p:nvSpPr>
          <p:spPr>
            <a:xfrm rot="375171">
              <a:off x="1800405" y="2755645"/>
              <a:ext cx="216579" cy="2183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1" name="Oval 21"/>
            <p:cNvSpPr>
              <a:spLocks noChangeAspect="1"/>
            </p:cNvSpPr>
            <p:nvPr/>
          </p:nvSpPr>
          <p:spPr>
            <a:xfrm rot="1185792">
              <a:off x="1591521" y="2830231"/>
              <a:ext cx="222367" cy="22422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2" name="Oval 21"/>
            <p:cNvSpPr>
              <a:spLocks noChangeAspect="1"/>
            </p:cNvSpPr>
            <p:nvPr/>
          </p:nvSpPr>
          <p:spPr>
            <a:xfrm>
              <a:off x="1566870" y="2430818"/>
              <a:ext cx="222367" cy="22422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3" name="Oval 21"/>
            <p:cNvSpPr>
              <a:spLocks noChangeAspect="1"/>
            </p:cNvSpPr>
            <p:nvPr/>
          </p:nvSpPr>
          <p:spPr>
            <a:xfrm rot="561415">
              <a:off x="1961493" y="1831077"/>
              <a:ext cx="309554" cy="312141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4" name="Oval 21"/>
            <p:cNvSpPr>
              <a:spLocks noChangeAspect="1"/>
            </p:cNvSpPr>
            <p:nvPr/>
          </p:nvSpPr>
          <p:spPr>
            <a:xfrm rot="375171">
              <a:off x="1487267" y="2639444"/>
              <a:ext cx="216579" cy="2183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5" name="Oval 21"/>
            <p:cNvSpPr>
              <a:spLocks noChangeAspect="1"/>
            </p:cNvSpPr>
            <p:nvPr/>
          </p:nvSpPr>
          <p:spPr>
            <a:xfrm>
              <a:off x="1741171" y="2361128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6" name="Oval 21"/>
            <p:cNvSpPr>
              <a:spLocks noChangeAspect="1"/>
            </p:cNvSpPr>
            <p:nvPr/>
          </p:nvSpPr>
          <p:spPr>
            <a:xfrm>
              <a:off x="1899336" y="2285667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7" name="Oval 21"/>
            <p:cNvSpPr>
              <a:spLocks noChangeAspect="1"/>
            </p:cNvSpPr>
            <p:nvPr/>
          </p:nvSpPr>
          <p:spPr>
            <a:xfrm rot="20859187">
              <a:off x="1875957" y="3147672"/>
              <a:ext cx="196820" cy="19846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8" name="Oval 21"/>
            <p:cNvSpPr>
              <a:spLocks noChangeAspect="1"/>
            </p:cNvSpPr>
            <p:nvPr/>
          </p:nvSpPr>
          <p:spPr>
            <a:xfrm rot="232827">
              <a:off x="2016649" y="3174821"/>
              <a:ext cx="405789" cy="40918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9" name="Oval 21"/>
            <p:cNvSpPr>
              <a:spLocks noChangeAspect="1"/>
            </p:cNvSpPr>
            <p:nvPr/>
          </p:nvSpPr>
          <p:spPr>
            <a:xfrm rot="232827">
              <a:off x="2373855" y="2474192"/>
              <a:ext cx="405789" cy="40918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0" name="Oval 21"/>
            <p:cNvSpPr>
              <a:spLocks noChangeAspect="1"/>
            </p:cNvSpPr>
            <p:nvPr/>
          </p:nvSpPr>
          <p:spPr>
            <a:xfrm>
              <a:off x="2267966" y="2356564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1" name="Oval 21"/>
            <p:cNvSpPr>
              <a:spLocks noChangeAspect="1"/>
            </p:cNvSpPr>
            <p:nvPr/>
          </p:nvSpPr>
          <p:spPr>
            <a:xfrm>
              <a:off x="2091720" y="2905247"/>
              <a:ext cx="282537" cy="284898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2" name="Oval 21"/>
            <p:cNvSpPr>
              <a:spLocks noChangeAspect="1"/>
            </p:cNvSpPr>
            <p:nvPr/>
          </p:nvSpPr>
          <p:spPr>
            <a:xfrm>
              <a:off x="2731788" y="2312226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3" name="Oval 21"/>
            <p:cNvSpPr>
              <a:spLocks noChangeAspect="1"/>
            </p:cNvSpPr>
            <p:nvPr/>
          </p:nvSpPr>
          <p:spPr>
            <a:xfrm rot="375171">
              <a:off x="1770483" y="2955490"/>
              <a:ext cx="216579" cy="2183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4" name="Oval 21"/>
            <p:cNvSpPr>
              <a:spLocks noChangeAspect="1"/>
            </p:cNvSpPr>
            <p:nvPr/>
          </p:nvSpPr>
          <p:spPr>
            <a:xfrm rot="375171">
              <a:off x="2115911" y="2614000"/>
              <a:ext cx="275390" cy="27769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5" name="Oval 21"/>
            <p:cNvSpPr>
              <a:spLocks noChangeAspect="1"/>
            </p:cNvSpPr>
            <p:nvPr/>
          </p:nvSpPr>
          <p:spPr>
            <a:xfrm>
              <a:off x="1984293" y="2894551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6" name="Oval 21"/>
            <p:cNvSpPr>
              <a:spLocks noChangeAspect="1"/>
            </p:cNvSpPr>
            <p:nvPr/>
          </p:nvSpPr>
          <p:spPr>
            <a:xfrm>
              <a:off x="2152479" y="2464579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7" name="Oval 21"/>
            <p:cNvSpPr>
              <a:spLocks noChangeAspect="1"/>
            </p:cNvSpPr>
            <p:nvPr/>
          </p:nvSpPr>
          <p:spPr>
            <a:xfrm>
              <a:off x="2580435" y="2877367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8" name="Oval 21"/>
            <p:cNvSpPr>
              <a:spLocks noChangeAspect="1"/>
            </p:cNvSpPr>
            <p:nvPr/>
          </p:nvSpPr>
          <p:spPr>
            <a:xfrm>
              <a:off x="2000241" y="3039370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9" name="Oval 21"/>
            <p:cNvSpPr>
              <a:spLocks noChangeAspect="1"/>
            </p:cNvSpPr>
            <p:nvPr/>
          </p:nvSpPr>
          <p:spPr>
            <a:xfrm>
              <a:off x="1961493" y="3484382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0" name="Oval 21"/>
            <p:cNvSpPr>
              <a:spLocks noChangeAspect="1"/>
            </p:cNvSpPr>
            <p:nvPr/>
          </p:nvSpPr>
          <p:spPr>
            <a:xfrm>
              <a:off x="1529662" y="3003550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1" name="Oval 21"/>
            <p:cNvSpPr>
              <a:spLocks noChangeAspect="1"/>
            </p:cNvSpPr>
            <p:nvPr/>
          </p:nvSpPr>
          <p:spPr>
            <a:xfrm>
              <a:off x="1648031" y="3057800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2" name="Oval 21"/>
            <p:cNvSpPr>
              <a:spLocks noChangeAspect="1"/>
            </p:cNvSpPr>
            <p:nvPr/>
          </p:nvSpPr>
          <p:spPr>
            <a:xfrm>
              <a:off x="1740222" y="3161559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3" name="Oval 21"/>
            <p:cNvSpPr>
              <a:spLocks noChangeAspect="1"/>
            </p:cNvSpPr>
            <p:nvPr/>
          </p:nvSpPr>
          <p:spPr>
            <a:xfrm>
              <a:off x="2361060" y="2871624"/>
              <a:ext cx="228226" cy="23013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4" name="Oval 21"/>
            <p:cNvSpPr>
              <a:spLocks noChangeAspect="1"/>
            </p:cNvSpPr>
            <p:nvPr/>
          </p:nvSpPr>
          <p:spPr>
            <a:xfrm>
              <a:off x="2329001" y="3119404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5" name="Oval 21"/>
            <p:cNvSpPr>
              <a:spLocks noChangeAspect="1"/>
            </p:cNvSpPr>
            <p:nvPr/>
          </p:nvSpPr>
          <p:spPr>
            <a:xfrm>
              <a:off x="2289480" y="2513009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6" name="Oval 21"/>
            <p:cNvSpPr>
              <a:spLocks noChangeAspect="1"/>
            </p:cNvSpPr>
            <p:nvPr/>
          </p:nvSpPr>
          <p:spPr>
            <a:xfrm>
              <a:off x="2682300" y="2444570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7" name="Oval 21"/>
            <p:cNvSpPr>
              <a:spLocks noChangeAspect="1"/>
            </p:cNvSpPr>
            <p:nvPr/>
          </p:nvSpPr>
          <p:spPr>
            <a:xfrm>
              <a:off x="2749364" y="2506052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8" name="Oval 21"/>
            <p:cNvSpPr>
              <a:spLocks noChangeAspect="1"/>
            </p:cNvSpPr>
            <p:nvPr/>
          </p:nvSpPr>
          <p:spPr>
            <a:xfrm>
              <a:off x="2020432" y="2794749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9" name="Oval 21"/>
            <p:cNvSpPr>
              <a:spLocks noChangeAspect="1"/>
            </p:cNvSpPr>
            <p:nvPr/>
          </p:nvSpPr>
          <p:spPr>
            <a:xfrm>
              <a:off x="1642196" y="3210761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0" name="Oval 21"/>
            <p:cNvSpPr>
              <a:spLocks noChangeAspect="1"/>
            </p:cNvSpPr>
            <p:nvPr/>
          </p:nvSpPr>
          <p:spPr>
            <a:xfrm>
              <a:off x="2148211" y="1600868"/>
              <a:ext cx="282537" cy="284898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1" name="Oval 21"/>
            <p:cNvSpPr>
              <a:spLocks noChangeAspect="1"/>
            </p:cNvSpPr>
            <p:nvPr/>
          </p:nvSpPr>
          <p:spPr>
            <a:xfrm>
              <a:off x="1855627" y="1537915"/>
              <a:ext cx="228226" cy="23013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2" name="Oval 21"/>
            <p:cNvSpPr>
              <a:spLocks noChangeAspect="1"/>
            </p:cNvSpPr>
            <p:nvPr/>
          </p:nvSpPr>
          <p:spPr>
            <a:xfrm>
              <a:off x="1920246" y="1755731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3" name="Oval 21"/>
            <p:cNvSpPr>
              <a:spLocks noChangeAspect="1"/>
            </p:cNvSpPr>
            <p:nvPr/>
          </p:nvSpPr>
          <p:spPr>
            <a:xfrm>
              <a:off x="1869089" y="1901516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4" name="Oval 21"/>
            <p:cNvSpPr>
              <a:spLocks noChangeAspect="1"/>
            </p:cNvSpPr>
            <p:nvPr/>
          </p:nvSpPr>
          <p:spPr>
            <a:xfrm>
              <a:off x="2042856" y="1699484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5" name="Oval 21"/>
            <p:cNvSpPr>
              <a:spLocks noChangeAspect="1"/>
            </p:cNvSpPr>
            <p:nvPr/>
          </p:nvSpPr>
          <p:spPr>
            <a:xfrm>
              <a:off x="2436404" y="1732638"/>
              <a:ext cx="152882" cy="15415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6" name="Oval 21"/>
            <p:cNvSpPr>
              <a:spLocks noChangeAspect="1"/>
            </p:cNvSpPr>
            <p:nvPr/>
          </p:nvSpPr>
          <p:spPr>
            <a:xfrm>
              <a:off x="2099216" y="1600868"/>
              <a:ext cx="66122" cy="66674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7" name="Oval 21"/>
            <p:cNvSpPr>
              <a:spLocks noChangeAspect="1"/>
            </p:cNvSpPr>
            <p:nvPr/>
          </p:nvSpPr>
          <p:spPr>
            <a:xfrm>
              <a:off x="2264289" y="1954875"/>
              <a:ext cx="66122" cy="66674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5224130" y="3408587"/>
            <a:ext cx="768085" cy="6832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797B4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55325" y="3498841"/>
            <a:ext cx="566181" cy="5027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667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057199" y="3330644"/>
            <a:ext cx="2439068" cy="874144"/>
            <a:chOff x="803640" y="3374377"/>
            <a:chExt cx="2059657" cy="655608"/>
          </a:xfrm>
        </p:grpSpPr>
        <p:sp>
          <p:nvSpPr>
            <p:cNvPr id="71" name="TextBox 70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5224130" y="4553745"/>
            <a:ext cx="768085" cy="68327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797B4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55325" y="4643999"/>
            <a:ext cx="566181" cy="5027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667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6057199" y="4475803"/>
            <a:ext cx="2439068" cy="874144"/>
            <a:chOff x="803640" y="3374377"/>
            <a:chExt cx="2059657" cy="655608"/>
          </a:xfrm>
        </p:grpSpPr>
        <p:sp>
          <p:nvSpPr>
            <p:cNvPr id="76" name="TextBox 75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5224130" y="5698904"/>
            <a:ext cx="768085" cy="6832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797B4F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55325" y="5789158"/>
            <a:ext cx="566181" cy="5027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accent4"/>
                </a:solidFill>
                <a:cs typeface="Arial" pitchFamily="34" charset="0"/>
              </a:rPr>
              <a:t>05</a:t>
            </a:r>
            <a:endParaRPr lang="ko-KR" altLang="en-US" sz="2667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057199" y="5620962"/>
            <a:ext cx="2439068" cy="874144"/>
            <a:chOff x="803640" y="3374377"/>
            <a:chExt cx="2059657" cy="655608"/>
          </a:xfrm>
        </p:grpSpPr>
        <p:sp>
          <p:nvSpPr>
            <p:cNvPr id="81" name="TextBox 80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8488492" y="3411333"/>
            <a:ext cx="768085" cy="6832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797B4F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619688" y="3501587"/>
            <a:ext cx="566181" cy="5027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2667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9321562" y="3333391"/>
            <a:ext cx="2439068" cy="874144"/>
            <a:chOff x="803640" y="3374377"/>
            <a:chExt cx="2059657" cy="655608"/>
          </a:xfrm>
        </p:grpSpPr>
        <p:sp>
          <p:nvSpPr>
            <p:cNvPr id="86" name="TextBox 85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8488492" y="4556492"/>
            <a:ext cx="768085" cy="68327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797B4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619688" y="4646746"/>
            <a:ext cx="566181" cy="5027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2667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9321562" y="4478550"/>
            <a:ext cx="2439068" cy="874144"/>
            <a:chOff x="803640" y="3374377"/>
            <a:chExt cx="2059657" cy="655608"/>
          </a:xfrm>
        </p:grpSpPr>
        <p:sp>
          <p:nvSpPr>
            <p:cNvPr id="91" name="TextBox 90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93" name="Rectangle 92"/>
          <p:cNvSpPr/>
          <p:nvPr/>
        </p:nvSpPr>
        <p:spPr>
          <a:xfrm>
            <a:off x="8488492" y="5701651"/>
            <a:ext cx="768085" cy="6832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797B4F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19688" y="5791905"/>
            <a:ext cx="566181" cy="5027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accent2"/>
                </a:solidFill>
                <a:cs typeface="Arial" pitchFamily="34" charset="0"/>
              </a:rPr>
              <a:t>06</a:t>
            </a:r>
            <a:endParaRPr lang="ko-KR" altLang="en-US" sz="2667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9321562" y="5623708"/>
            <a:ext cx="2439068" cy="874144"/>
            <a:chOff x="803640" y="3374377"/>
            <a:chExt cx="2059657" cy="655608"/>
          </a:xfrm>
        </p:grpSpPr>
        <p:sp>
          <p:nvSpPr>
            <p:cNvPr id="96" name="TextBox 95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5224129" y="1952427"/>
            <a:ext cx="634447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24129" y="1658255"/>
            <a:ext cx="634447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867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8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3D9AEEE-1CCD-43C0-BA3E-16D60A6E23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0F880A6-33D3-4EEC-A780-B73559B9F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12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92575" y="3132645"/>
            <a:ext cx="318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dirty="0" smtClean="0">
                <a:solidFill>
                  <a:schemeClr val="bg1"/>
                </a:solidFill>
              </a:rPr>
              <a:t>BILAN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69595" y="1491186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469595" y="2475924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9595" y="3464212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836702" y="1448988"/>
            <a:ext cx="701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smtClean="0">
                <a:latin typeface="Arial" panose="020B0604020202020204" pitchFamily="34" charset="0"/>
                <a:cs typeface="Arial" panose="020B0604020202020204" pitchFamily="34" charset="0"/>
              </a:rPr>
              <a:t>Ce projet nous a permis d’utiliser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des techniques d’extraction de contenu de sites web pour créer notre jeu de données personnel.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836702" y="2428586"/>
            <a:ext cx="701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Il nous a aussi permis d’avoir une expérience pratique et ainsi se familiariser avec le domaine du web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scraping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, l’utilisation des APIs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836702" y="3414403"/>
            <a:ext cx="7019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Difficultés majeures rencontrées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Le formatage des caractères 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Les caractères et espaces superflus 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L’erreur 400 (fait référence à une mauvaise requête) ;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L’erreur 403 (fait référence à une restriction au niveau des permissions) 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L’erreur 404 (fait référence à une réponse vide, c’est-à-dire que l’élément recherché n’existe pas).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24268" y="3123005"/>
            <a:ext cx="37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fr-F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7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lock Arc 1"/>
          <p:cNvSpPr/>
          <p:nvPr/>
        </p:nvSpPr>
        <p:spPr>
          <a:xfrm>
            <a:off x="1083216" y="1259340"/>
            <a:ext cx="4512501" cy="4512501"/>
          </a:xfrm>
          <a:prstGeom prst="blockArc">
            <a:avLst>
              <a:gd name="adj1" fmla="val 16173554"/>
              <a:gd name="adj2" fmla="val 5420172"/>
              <a:gd name="adj3" fmla="val 998"/>
            </a:avLst>
          </a:prstGeom>
          <a:solidFill>
            <a:srgbClr val="567791"/>
          </a:solidFill>
          <a:ln>
            <a:solidFill>
              <a:srgbClr val="5677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3D9AEEE-1CCD-43C0-BA3E-16D60A6E23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0F880A6-33D3-4EEC-A780-B73559B9F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78504" y="3132645"/>
            <a:ext cx="2575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dirty="0" smtClean="0">
                <a:solidFill>
                  <a:schemeClr val="bg1"/>
                </a:solidFill>
              </a:rPr>
              <a:t>SOMMAIRE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33" name="Diamond 4"/>
          <p:cNvSpPr/>
          <p:nvPr/>
        </p:nvSpPr>
        <p:spPr>
          <a:xfrm>
            <a:off x="4205047" y="1313055"/>
            <a:ext cx="702011" cy="702011"/>
          </a:xfrm>
          <a:prstGeom prst="diamond">
            <a:avLst/>
          </a:prstGeom>
          <a:solidFill>
            <a:srgbClr val="567791"/>
          </a:solidFill>
          <a:ln w="25400"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I" altLang="ko-KR" sz="2400" dirty="0" smtClean="0"/>
              <a:t>I</a:t>
            </a:r>
            <a:endParaRPr lang="ko-KR" altLang="en-US" sz="2400" dirty="0"/>
          </a:p>
        </p:txBody>
      </p:sp>
      <p:sp>
        <p:nvSpPr>
          <p:cNvPr id="34" name="Diamond 5"/>
          <p:cNvSpPr/>
          <p:nvPr/>
        </p:nvSpPr>
        <p:spPr>
          <a:xfrm>
            <a:off x="4963149" y="2024867"/>
            <a:ext cx="702011" cy="702011"/>
          </a:xfrm>
          <a:prstGeom prst="diamond">
            <a:avLst/>
          </a:prstGeom>
          <a:solidFill>
            <a:srgbClr val="567791"/>
          </a:solidFill>
          <a:ln w="25400"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5" name="Diamond 6"/>
          <p:cNvSpPr/>
          <p:nvPr/>
        </p:nvSpPr>
        <p:spPr>
          <a:xfrm>
            <a:off x="4963149" y="4233113"/>
            <a:ext cx="702011" cy="702011"/>
          </a:xfrm>
          <a:prstGeom prst="diamond">
            <a:avLst/>
          </a:prstGeom>
          <a:solidFill>
            <a:srgbClr val="567791"/>
          </a:solidFill>
          <a:ln w="25400"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6" name="Diamond 7"/>
          <p:cNvSpPr/>
          <p:nvPr/>
        </p:nvSpPr>
        <p:spPr>
          <a:xfrm>
            <a:off x="4205047" y="5010853"/>
            <a:ext cx="702011" cy="702011"/>
          </a:xfrm>
          <a:prstGeom prst="diamond">
            <a:avLst/>
          </a:prstGeom>
          <a:solidFill>
            <a:srgbClr val="567791"/>
          </a:solidFill>
          <a:ln w="25400"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7" name="Diamond 8"/>
          <p:cNvSpPr/>
          <p:nvPr/>
        </p:nvSpPr>
        <p:spPr>
          <a:xfrm>
            <a:off x="5197263" y="3143058"/>
            <a:ext cx="702011" cy="702011"/>
          </a:xfrm>
          <a:prstGeom prst="diamond">
            <a:avLst/>
          </a:prstGeom>
          <a:solidFill>
            <a:srgbClr val="567791"/>
          </a:solidFill>
          <a:ln w="25400"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8" name="TextBox 10"/>
          <p:cNvSpPr txBox="1"/>
          <p:nvPr/>
        </p:nvSpPr>
        <p:spPr>
          <a:xfrm>
            <a:off x="5084847" y="1300906"/>
            <a:ext cx="44229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직사각형 69"/>
          <p:cNvSpPr/>
          <p:nvPr/>
        </p:nvSpPr>
        <p:spPr>
          <a:xfrm>
            <a:off x="4361680" y="1356404"/>
            <a:ext cx="380001" cy="50276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667" dirty="0">
              <a:solidFill>
                <a:schemeClr val="bg1"/>
              </a:solidFill>
            </a:endParaRPr>
          </a:p>
        </p:txBody>
      </p:sp>
      <p:sp>
        <p:nvSpPr>
          <p:cNvPr id="48" name="직사각형 69"/>
          <p:cNvSpPr/>
          <p:nvPr/>
        </p:nvSpPr>
        <p:spPr>
          <a:xfrm>
            <a:off x="5124154" y="2124489"/>
            <a:ext cx="380001" cy="50276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667" b="1" dirty="0" smtClean="0">
                <a:solidFill>
                  <a:schemeClr val="bg1"/>
                </a:solidFill>
                <a:cs typeface="Arial" pitchFamily="34" charset="0"/>
              </a:rPr>
              <a:t>II</a:t>
            </a:r>
            <a:endParaRPr lang="ko-KR" altLang="en-US" sz="2667" dirty="0">
              <a:solidFill>
                <a:schemeClr val="bg1"/>
              </a:solidFill>
            </a:endParaRPr>
          </a:p>
        </p:txBody>
      </p:sp>
      <p:sp>
        <p:nvSpPr>
          <p:cNvPr id="49" name="직사각형 69"/>
          <p:cNvSpPr/>
          <p:nvPr/>
        </p:nvSpPr>
        <p:spPr>
          <a:xfrm>
            <a:off x="5273860" y="3214544"/>
            <a:ext cx="541006" cy="50276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667" b="1" dirty="0" smtClean="0">
                <a:solidFill>
                  <a:schemeClr val="bg1"/>
                </a:solidFill>
                <a:cs typeface="Arial" pitchFamily="34" charset="0"/>
              </a:rPr>
              <a:t>III</a:t>
            </a:r>
            <a:endParaRPr lang="ko-KR" altLang="en-US" sz="2667" dirty="0">
              <a:solidFill>
                <a:schemeClr val="bg1"/>
              </a:solidFill>
            </a:endParaRPr>
          </a:p>
        </p:txBody>
      </p:sp>
      <p:sp>
        <p:nvSpPr>
          <p:cNvPr id="50" name="직사각형 69"/>
          <p:cNvSpPr/>
          <p:nvPr/>
        </p:nvSpPr>
        <p:spPr>
          <a:xfrm>
            <a:off x="5054710" y="4329576"/>
            <a:ext cx="541007" cy="50276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667" b="1" dirty="0" smtClean="0">
                <a:solidFill>
                  <a:schemeClr val="bg1"/>
                </a:solidFill>
                <a:cs typeface="Arial" pitchFamily="34" charset="0"/>
              </a:rPr>
              <a:t>IV</a:t>
            </a:r>
            <a:endParaRPr lang="ko-KR" altLang="en-US" sz="2667" dirty="0">
              <a:solidFill>
                <a:schemeClr val="bg1"/>
              </a:solidFill>
            </a:endParaRPr>
          </a:p>
        </p:txBody>
      </p:sp>
      <p:sp>
        <p:nvSpPr>
          <p:cNvPr id="51" name="직사각형 69"/>
          <p:cNvSpPr/>
          <p:nvPr/>
        </p:nvSpPr>
        <p:spPr>
          <a:xfrm>
            <a:off x="4361680" y="5091424"/>
            <a:ext cx="380001" cy="50276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667" b="1" dirty="0" smtClean="0">
                <a:solidFill>
                  <a:schemeClr val="bg1"/>
                </a:solidFill>
                <a:cs typeface="Arial" pitchFamily="34" charset="0"/>
              </a:rPr>
              <a:t>V</a:t>
            </a:r>
            <a:endParaRPr lang="ko-KR" altLang="en-US" sz="2667" dirty="0">
              <a:solidFill>
                <a:schemeClr val="bg1"/>
              </a:solidFill>
            </a:endParaRPr>
          </a:p>
        </p:txBody>
      </p:sp>
      <p:sp>
        <p:nvSpPr>
          <p:cNvPr id="52" name="TextBox 10"/>
          <p:cNvSpPr txBox="1"/>
          <p:nvPr/>
        </p:nvSpPr>
        <p:spPr>
          <a:xfrm>
            <a:off x="5047557" y="5114316"/>
            <a:ext cx="44229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10"/>
          <p:cNvSpPr txBox="1"/>
          <p:nvPr/>
        </p:nvSpPr>
        <p:spPr>
          <a:xfrm>
            <a:off x="6172819" y="3232453"/>
            <a:ext cx="57732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DES DONNÉES</a:t>
            </a:r>
          </a:p>
        </p:txBody>
      </p:sp>
      <p:sp>
        <p:nvSpPr>
          <p:cNvPr id="54" name="TextBox 10"/>
          <p:cNvSpPr txBox="1"/>
          <p:nvPr/>
        </p:nvSpPr>
        <p:spPr>
          <a:xfrm>
            <a:off x="5800109" y="4330179"/>
            <a:ext cx="36703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OUTILS UTILISÉS</a:t>
            </a:r>
          </a:p>
        </p:txBody>
      </p:sp>
      <p:sp>
        <p:nvSpPr>
          <p:cNvPr id="55" name="TextBox 10"/>
          <p:cNvSpPr txBox="1"/>
          <p:nvPr/>
        </p:nvSpPr>
        <p:spPr>
          <a:xfrm>
            <a:off x="5899274" y="2115673"/>
            <a:ext cx="44229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OBJECTIFS DU PROJET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40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3D9AEEE-1CCD-43C0-BA3E-16D60A6E23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0F880A6-33D3-4EEC-A780-B73559B9F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3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92575" y="3132645"/>
            <a:ext cx="318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dirty="0" smtClean="0">
                <a:solidFill>
                  <a:schemeClr val="bg1"/>
                </a:solidFill>
              </a:rPr>
              <a:t>INTRODUCTION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0653" y="844072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570653" y="1828810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570653" y="2817098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0653" y="3801836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570653" y="4761988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937760" y="801874"/>
            <a:ext cx="7019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L’extraction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 données est le processus d’exploration de vastes ensembles de données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pour trouver des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renseignements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pertinents.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937760" y="1781472"/>
            <a:ext cx="701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C’est un processus de récupération de plusieurs types de données à partir de différentes sources.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937760" y="2767289"/>
            <a:ext cx="701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Elle permet de consolider, traiter et affiner les données, puis de les stocker dans un emplacement bien défini.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937760" y="3753106"/>
            <a:ext cx="701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L'extraction des données est la première étape d’un processus de collecte de données appelé ETL (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937760" y="4710467"/>
            <a:ext cx="7019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L’ETL permet de consolider et regrouper différents types de données provenant de différentes sources sous un format commun.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0653" y="5750276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4937760" y="5708072"/>
            <a:ext cx="7019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Le web représente une des plus importantes sources d’informations où il est possible d’acquérir des données dans les contenues des sites.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21217" y="3108937"/>
            <a:ext cx="37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57240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4533364" y="823759"/>
            <a:ext cx="7147775" cy="144302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3D9AEEE-1CCD-43C0-BA3E-16D60A6E23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0F880A6-33D3-4EEC-A780-B73559B9F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4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96096" y="2894032"/>
            <a:ext cx="3182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dirty="0" smtClean="0">
                <a:solidFill>
                  <a:schemeClr val="bg1"/>
                </a:solidFill>
              </a:rPr>
              <a:t>DÉVELOPEMENT </a:t>
            </a:r>
            <a:r>
              <a:rPr lang="fr-CI" sz="3200" dirty="0">
                <a:solidFill>
                  <a:schemeClr val="bg1"/>
                </a:solidFill>
              </a:rPr>
              <a:t>TECHNIQUE</a:t>
            </a:r>
            <a:endParaRPr lang="fr-CI" sz="3200" dirty="0" smtClean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92931" y="3096111"/>
            <a:ext cx="51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fr-F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onut 24">
            <a:extLst>
              <a:ext uri="{FF2B5EF4-FFF2-40B4-BE49-F238E27FC236}">
                <a16:creationId xmlns="" xmlns:a16="http://schemas.microsoft.com/office/drawing/2014/main" id="{D95711E9-4173-4CAB-A83A-4D2C4A4484CE}"/>
              </a:ext>
            </a:extLst>
          </p:cNvPr>
          <p:cNvSpPr/>
          <p:nvPr/>
        </p:nvSpPr>
        <p:spPr>
          <a:xfrm>
            <a:off x="4831611" y="1261540"/>
            <a:ext cx="578139" cy="58284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533364" y="2704561"/>
            <a:ext cx="7147775" cy="144302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4533364" y="4585363"/>
            <a:ext cx="7147775" cy="144302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apezoid 13">
            <a:extLst>
              <a:ext uri="{FF2B5EF4-FFF2-40B4-BE49-F238E27FC236}">
                <a16:creationId xmlns="" xmlns:a16="http://schemas.microsoft.com/office/drawing/2014/main" id="{55032C93-D661-48DE-9FBD-2B91B134DA54}"/>
              </a:ext>
            </a:extLst>
          </p:cNvPr>
          <p:cNvSpPr/>
          <p:nvPr/>
        </p:nvSpPr>
        <p:spPr>
          <a:xfrm>
            <a:off x="4829662" y="3203468"/>
            <a:ext cx="580088" cy="490499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3" name="Round Same Side Corner Rectangle 21">
            <a:extLst>
              <a:ext uri="{FF2B5EF4-FFF2-40B4-BE49-F238E27FC236}">
                <a16:creationId xmlns="" xmlns:a16="http://schemas.microsoft.com/office/drawing/2014/main" id="{09F3C512-D0F8-450A-B4C3-C8F0469491B8}"/>
              </a:ext>
            </a:extLst>
          </p:cNvPr>
          <p:cNvSpPr/>
          <p:nvPr/>
        </p:nvSpPr>
        <p:spPr>
          <a:xfrm rot="10800000">
            <a:off x="4896710" y="5088566"/>
            <a:ext cx="445991" cy="503633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530188" y="1251031"/>
            <a:ext cx="582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familiariser avec l’utilisation du logiciel R, du web </a:t>
            </a:r>
            <a:r>
              <a:rPr lang="fr-FR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scrapping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des APIS</a:t>
            </a:r>
            <a:endParaRPr lang="fr-F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530188" y="3045731"/>
            <a:ext cx="582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Obtenir un jeu de données composé d’éléments collectés à partir du web </a:t>
            </a:r>
            <a:r>
              <a:rPr lang="fr-FR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scrapping</a:t>
            </a:r>
            <a:r>
              <a:rPr lang="fr-F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de l’API utilisée</a:t>
            </a:r>
            <a:endParaRPr lang="fr-F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530188" y="4878718"/>
            <a:ext cx="582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Nettoyer les données pour en conserver que les plus pénitentes et les plus utile à notre analyse avenir</a:t>
            </a:r>
            <a:endParaRPr lang="fr-F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4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3D9AEEE-1CCD-43C0-BA3E-16D60A6E23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0F880A6-33D3-4EEC-A780-B73559B9F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5</a:t>
            </a:fld>
            <a:endParaRPr lang="fr-FR" dirty="0"/>
          </a:p>
        </p:txBody>
      </p:sp>
      <p:grpSp>
        <p:nvGrpSpPr>
          <p:cNvPr id="15" name="Group 6"/>
          <p:cNvGrpSpPr/>
          <p:nvPr/>
        </p:nvGrpSpPr>
        <p:grpSpPr>
          <a:xfrm flipV="1">
            <a:off x="7904527" y="2291063"/>
            <a:ext cx="3449273" cy="3360373"/>
            <a:chOff x="2445668" y="1635646"/>
            <a:chExt cx="2586955" cy="2520280"/>
          </a:xfrm>
        </p:grpSpPr>
        <p:sp>
          <p:nvSpPr>
            <p:cNvPr id="17" name="Block Arc 5"/>
            <p:cNvSpPr/>
            <p:nvPr/>
          </p:nvSpPr>
          <p:spPr>
            <a:xfrm>
              <a:off x="2445668" y="1635646"/>
              <a:ext cx="2520280" cy="2520280"/>
            </a:xfrm>
            <a:prstGeom prst="blockArc">
              <a:avLst>
                <a:gd name="adj1" fmla="val 10800000"/>
                <a:gd name="adj2" fmla="val 16211919"/>
                <a:gd name="adj3" fmla="val 337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9" name="Block Arc 7"/>
            <p:cNvSpPr/>
            <p:nvPr/>
          </p:nvSpPr>
          <p:spPr>
            <a:xfrm rot="5400000">
              <a:off x="2512343" y="1635646"/>
              <a:ext cx="2520280" cy="2520280"/>
            </a:xfrm>
            <a:prstGeom prst="blockArc">
              <a:avLst>
                <a:gd name="adj1" fmla="val 10800000"/>
                <a:gd name="adj2" fmla="val 16211919"/>
                <a:gd name="adj3" fmla="val 3374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6"/>
          <p:cNvGrpSpPr/>
          <p:nvPr/>
        </p:nvGrpSpPr>
        <p:grpSpPr>
          <a:xfrm>
            <a:off x="5594504" y="2225932"/>
            <a:ext cx="3449273" cy="3360373"/>
            <a:chOff x="2445668" y="1635646"/>
            <a:chExt cx="2586955" cy="2520280"/>
          </a:xfrm>
        </p:grpSpPr>
        <p:sp>
          <p:nvSpPr>
            <p:cNvPr id="21" name="Block Arc 5"/>
            <p:cNvSpPr/>
            <p:nvPr/>
          </p:nvSpPr>
          <p:spPr>
            <a:xfrm>
              <a:off x="2445668" y="1635646"/>
              <a:ext cx="2520280" cy="2520280"/>
            </a:xfrm>
            <a:prstGeom prst="blockArc">
              <a:avLst>
                <a:gd name="adj1" fmla="val 10800000"/>
                <a:gd name="adj2" fmla="val 16211919"/>
                <a:gd name="adj3" fmla="val 337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2" name="Block Arc 7"/>
            <p:cNvSpPr/>
            <p:nvPr/>
          </p:nvSpPr>
          <p:spPr>
            <a:xfrm rot="5400000">
              <a:off x="2512343" y="1635646"/>
              <a:ext cx="2520280" cy="2520280"/>
            </a:xfrm>
            <a:prstGeom prst="blockArc">
              <a:avLst>
                <a:gd name="adj1" fmla="val 10800000"/>
                <a:gd name="adj2" fmla="val 16211919"/>
                <a:gd name="adj3" fmla="val 3374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13"/>
          <p:cNvSpPr txBox="1"/>
          <p:nvPr/>
        </p:nvSpPr>
        <p:spPr>
          <a:xfrm>
            <a:off x="3986596" y="3898777"/>
            <a:ext cx="2823475" cy="10772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dirty="0">
                <a:cs typeface="Arial" pitchFamily="34" charset="0"/>
              </a:rPr>
              <a:t>You can simply impress your audience and add a unique zing and appeal to your Presentations.      </a:t>
            </a:r>
          </a:p>
        </p:txBody>
      </p:sp>
      <p:sp>
        <p:nvSpPr>
          <p:cNvPr id="36" name="TextBox 24"/>
          <p:cNvSpPr txBox="1"/>
          <p:nvPr/>
        </p:nvSpPr>
        <p:spPr>
          <a:xfrm>
            <a:off x="5933335" y="2593016"/>
            <a:ext cx="1167619" cy="913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333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5333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7565516" y="2593016"/>
            <a:ext cx="1167619" cy="913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333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5333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26"/>
          <p:cNvSpPr txBox="1"/>
          <p:nvPr/>
        </p:nvSpPr>
        <p:spPr>
          <a:xfrm>
            <a:off x="8237591" y="4378687"/>
            <a:ext cx="1167619" cy="913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333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5333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9869772" y="4350584"/>
            <a:ext cx="1167619" cy="913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333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5333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0" name="TextBox 13"/>
          <p:cNvSpPr txBox="1"/>
          <p:nvPr/>
        </p:nvSpPr>
        <p:spPr>
          <a:xfrm>
            <a:off x="7191995" y="1221186"/>
            <a:ext cx="2823475" cy="10772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dirty="0">
                <a:cs typeface="Arial" pitchFamily="34" charset="0"/>
              </a:rPr>
              <a:t>You can simply impress your audience and add a unique zing and appeal to your Presentations.      </a:t>
            </a:r>
          </a:p>
        </p:txBody>
      </p:sp>
      <p:sp>
        <p:nvSpPr>
          <p:cNvPr id="41" name="TextBox 13"/>
          <p:cNvSpPr txBox="1"/>
          <p:nvPr/>
        </p:nvSpPr>
        <p:spPr>
          <a:xfrm>
            <a:off x="6737587" y="5651436"/>
            <a:ext cx="2823475" cy="10772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dirty="0">
                <a:cs typeface="Arial" pitchFamily="34" charset="0"/>
              </a:rPr>
              <a:t>You can simply impress your audience and add a unique zing and appeal to your Presentations.      </a:t>
            </a:r>
          </a:p>
        </p:txBody>
      </p:sp>
      <p:sp>
        <p:nvSpPr>
          <p:cNvPr id="42" name="TextBox 13"/>
          <p:cNvSpPr txBox="1"/>
          <p:nvPr/>
        </p:nvSpPr>
        <p:spPr>
          <a:xfrm>
            <a:off x="9188922" y="2674255"/>
            <a:ext cx="2823475" cy="10772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dirty="0">
                <a:cs typeface="Arial" pitchFamily="34" charset="0"/>
              </a:rPr>
              <a:t>You can simply impress your audience and add a unique zing and appeal to your Presentations.      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896096" y="2894032"/>
            <a:ext cx="3182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dirty="0" smtClean="0">
                <a:solidFill>
                  <a:schemeClr val="bg1"/>
                </a:solidFill>
              </a:rPr>
              <a:t>DÉVELOPEMENT </a:t>
            </a:r>
            <a:r>
              <a:rPr lang="fr-CI" sz="3200" dirty="0">
                <a:solidFill>
                  <a:schemeClr val="bg1"/>
                </a:solidFill>
              </a:rPr>
              <a:t>TECHNIQUE</a:t>
            </a:r>
            <a:endParaRPr lang="fr-CI" sz="3200" dirty="0" smtClean="0">
              <a:solidFill>
                <a:schemeClr val="bg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92931" y="3096111"/>
            <a:ext cx="51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fr-F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078576" y="145650"/>
            <a:ext cx="8113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dirty="0" smtClean="0">
                <a:solidFill>
                  <a:srgbClr val="567791"/>
                </a:solidFill>
              </a:rPr>
              <a:t>STRAT</a:t>
            </a:r>
            <a:r>
              <a:rPr lang="fr-CI" sz="3200" dirty="0" smtClean="0">
                <a:solidFill>
                  <a:srgbClr val="567791"/>
                </a:solidFill>
              </a:rPr>
              <a:t>ÉGIE</a:t>
            </a:r>
            <a:endParaRPr lang="fr-CI" sz="3200" dirty="0" smtClean="0">
              <a:solidFill>
                <a:srgbClr val="5677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0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3D9AEEE-1CCD-43C0-BA3E-16D60A6E23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0F880A6-33D3-4EEC-A780-B73559B9F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6</a:t>
            </a:fld>
            <a:endParaRPr lang="fr-FR" dirty="0"/>
          </a:p>
        </p:txBody>
      </p:sp>
      <p:cxnSp>
        <p:nvCxnSpPr>
          <p:cNvPr id="9" name="Straight Connector 31"/>
          <p:cNvCxnSpPr/>
          <p:nvPr/>
        </p:nvCxnSpPr>
        <p:spPr>
          <a:xfrm flipV="1">
            <a:off x="9587950" y="3123077"/>
            <a:ext cx="1431232" cy="233564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3"/>
          <p:cNvCxnSpPr>
            <a:endCxn id="18" idx="4"/>
          </p:cNvCxnSpPr>
          <p:nvPr/>
        </p:nvCxnSpPr>
        <p:spPr>
          <a:xfrm flipH="1" flipV="1">
            <a:off x="9292867" y="3986455"/>
            <a:ext cx="295083" cy="1472264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6"/>
          <p:cNvCxnSpPr>
            <a:endCxn id="17" idx="5"/>
          </p:cNvCxnSpPr>
          <p:nvPr/>
        </p:nvCxnSpPr>
        <p:spPr>
          <a:xfrm flipH="1" flipV="1">
            <a:off x="7973892" y="4681109"/>
            <a:ext cx="1542656" cy="777608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9"/>
          <p:cNvCxnSpPr>
            <a:endCxn id="16" idx="6"/>
          </p:cNvCxnSpPr>
          <p:nvPr/>
        </p:nvCxnSpPr>
        <p:spPr>
          <a:xfrm flipH="1" flipV="1">
            <a:off x="6416305" y="5137150"/>
            <a:ext cx="3100241" cy="32156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5"/>
          <p:cNvSpPr/>
          <p:nvPr/>
        </p:nvSpPr>
        <p:spPr>
          <a:xfrm>
            <a:off x="8618915" y="4561086"/>
            <a:ext cx="1795264" cy="17952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Oval 6"/>
          <p:cNvSpPr/>
          <p:nvPr/>
        </p:nvSpPr>
        <p:spPr>
          <a:xfrm>
            <a:off x="5264176" y="4561086"/>
            <a:ext cx="1152128" cy="1152128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Oval 7"/>
          <p:cNvSpPr/>
          <p:nvPr/>
        </p:nvSpPr>
        <p:spPr>
          <a:xfrm>
            <a:off x="6990490" y="3697706"/>
            <a:ext cx="1152128" cy="115212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Oval 8"/>
          <p:cNvSpPr/>
          <p:nvPr/>
        </p:nvSpPr>
        <p:spPr>
          <a:xfrm>
            <a:off x="8716803" y="2834327"/>
            <a:ext cx="1152128" cy="1152128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Oval 9"/>
          <p:cNvSpPr/>
          <p:nvPr/>
        </p:nvSpPr>
        <p:spPr>
          <a:xfrm>
            <a:off x="10443118" y="1970949"/>
            <a:ext cx="1152128" cy="115212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Parallelogram 15"/>
          <p:cNvSpPr/>
          <p:nvPr/>
        </p:nvSpPr>
        <p:spPr>
          <a:xfrm rot="16200000">
            <a:off x="9153415" y="5065640"/>
            <a:ext cx="726265" cy="78615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32" name="Group 20"/>
          <p:cNvGrpSpPr/>
          <p:nvPr/>
        </p:nvGrpSpPr>
        <p:grpSpPr>
          <a:xfrm>
            <a:off x="4955175" y="2670861"/>
            <a:ext cx="3648405" cy="885816"/>
            <a:chOff x="3017859" y="4374648"/>
            <a:chExt cx="1870812" cy="664362"/>
          </a:xfrm>
        </p:grpSpPr>
        <p:sp>
          <p:nvSpPr>
            <p:cNvPr id="33" name="TextBox 21"/>
            <p:cNvSpPr txBox="1"/>
            <p:nvPr/>
          </p:nvSpPr>
          <p:spPr>
            <a:xfrm>
              <a:off x="3021856" y="4600429"/>
              <a:ext cx="1866815" cy="4385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34" name="TextBox 22"/>
            <p:cNvSpPr txBox="1"/>
            <p:nvPr/>
          </p:nvSpPr>
          <p:spPr>
            <a:xfrm>
              <a:off x="3017859" y="4374648"/>
              <a:ext cx="187081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35" name="Rectangle 30"/>
          <p:cNvSpPr/>
          <p:nvPr/>
        </p:nvSpPr>
        <p:spPr>
          <a:xfrm>
            <a:off x="10807709" y="2336158"/>
            <a:ext cx="422945" cy="42170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6" name="Parallelogram 15"/>
          <p:cNvSpPr/>
          <p:nvPr/>
        </p:nvSpPr>
        <p:spPr>
          <a:xfrm rot="16200000">
            <a:off x="9020264" y="3115308"/>
            <a:ext cx="545207" cy="59016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7" name="Rectangle 16"/>
          <p:cNvSpPr/>
          <p:nvPr/>
        </p:nvSpPr>
        <p:spPr>
          <a:xfrm rot="2700000">
            <a:off x="7389272" y="3955940"/>
            <a:ext cx="354560" cy="63566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Rectangle 9"/>
          <p:cNvSpPr/>
          <p:nvPr/>
        </p:nvSpPr>
        <p:spPr>
          <a:xfrm>
            <a:off x="5600157" y="4870844"/>
            <a:ext cx="480167" cy="44947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ZoneTexte 24"/>
          <p:cNvSpPr txBox="1"/>
          <p:nvPr/>
        </p:nvSpPr>
        <p:spPr>
          <a:xfrm>
            <a:off x="896096" y="2894032"/>
            <a:ext cx="3182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dirty="0" smtClean="0">
                <a:solidFill>
                  <a:schemeClr val="bg1"/>
                </a:solidFill>
              </a:rPr>
              <a:t>DÉVELOPEMENT </a:t>
            </a:r>
            <a:r>
              <a:rPr lang="fr-CI" sz="3200" dirty="0">
                <a:solidFill>
                  <a:schemeClr val="bg1"/>
                </a:solidFill>
              </a:rPr>
              <a:t>TECHNIQUE</a:t>
            </a:r>
            <a:endParaRPr lang="fr-CI" sz="3200" dirty="0" smtClean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92931" y="3096111"/>
            <a:ext cx="51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fr-F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078576" y="145650"/>
            <a:ext cx="8113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dirty="0">
                <a:solidFill>
                  <a:srgbClr val="567791"/>
                </a:solidFill>
              </a:rPr>
              <a:t>OBJECTIF DU PROJETS</a:t>
            </a:r>
            <a:endParaRPr lang="fr-CI" sz="3200" dirty="0" smtClean="0">
              <a:solidFill>
                <a:srgbClr val="5677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01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3D9AEEE-1CCD-43C0-BA3E-16D60A6E23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0F880A6-33D3-4EEC-A780-B73559B9F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7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53422" y="2935695"/>
            <a:ext cx="3182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dirty="0" smtClean="0">
                <a:solidFill>
                  <a:schemeClr val="bg1"/>
                </a:solidFill>
              </a:rPr>
              <a:t>PRÉSENTATION DES DONNÉES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28450" y="1772539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4528450" y="3265169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4528450" y="4807608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4895557" y="1730341"/>
            <a:ext cx="7019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Après avoir collecté et nettoyé différent type d’information,  nous avons obtenu un jeu de données contenant 194 individus qui sont les différents pays et 17 variables.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895557" y="3217831"/>
            <a:ext cx="701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Parmi les différentes variables contenues dans notre jeu de données, 7 proviennent des informations récupérées avec l’API par utilisation de la capitale du pays et 10 proviennent des informations récupérées par web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scrapping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895557" y="4757799"/>
            <a:ext cx="701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Les différentes informations contenues dans les variables récupérées par web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scrapping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ont été récoltées entre 2016 et 2017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376649" y="3108936"/>
            <a:ext cx="72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endParaRPr lang="fr-F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2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8</a:t>
            </a:fld>
            <a:endParaRPr lang="fr-FR" dirty="0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85966"/>
              </p:ext>
            </p:extLst>
          </p:nvPr>
        </p:nvGraphicFramePr>
        <p:xfrm>
          <a:off x="267290" y="633045"/>
          <a:ext cx="11662110" cy="54542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08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07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5790"/>
                <a:gridCol w="129579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579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79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95790"/>
                <a:gridCol w="1295790"/>
                <a:gridCol w="1295790"/>
              </a:tblGrid>
              <a:tr h="55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Capitals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Pays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66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Continent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Esperance_vie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Mortalite_inf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66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Indice_perf_env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800" b="1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Mortalite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66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tourisme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800" b="1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pib</a:t>
                      </a:r>
                      <a:r>
                        <a:rPr lang="fr-FR" altLang="ko-KR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-par-habitant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669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ABU DHABI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EMIRATS ARABES UNIS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rgbClr val="56779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ASIE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77.37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5.90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58.90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ABUJA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NIGERIA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AFRIQUE 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54.70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59.50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54.76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ACCRA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rgbClr val="56779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GHANA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AFRIQUE 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66.60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36.30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49.66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ACHGABAT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TURKMENISTAN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ASIE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68.20 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43.84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66.10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ADDIS-ABEBA 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ETHIOPIE 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AFRIQUE 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65.48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58.28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44.78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ALGER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ALGERIE 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AFRIQUE 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77.75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20.60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57.18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AMMAN 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JORDANIE 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ASIE 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fr-F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73.25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17.00</a:t>
                      </a:r>
                      <a:endParaRPr lang="fr-FR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62.20</a:t>
                      </a:r>
                      <a:endParaRPr lang="fr-FR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AMSTERDAM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PAYS-BAS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EUROPE 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81.40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3.62</a:t>
                      </a:r>
                      <a:endParaRPr lang="ko-KR" altLang="en-US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rgbClr val="5677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75.46</a:t>
                      </a:r>
                      <a:endParaRPr lang="fr-FR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rgbClr val="5677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54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9</a:t>
            </a:fld>
            <a:endParaRPr lang="fr-FR" dirty="0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89151"/>
              </p:ext>
            </p:extLst>
          </p:nvPr>
        </p:nvGraphicFramePr>
        <p:xfrm>
          <a:off x="281355" y="633045"/>
          <a:ext cx="11577712" cy="57233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7214"/>
                <a:gridCol w="14472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72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72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72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472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7214"/>
                <a:gridCol w="1447214"/>
              </a:tblGrid>
              <a:tr h="55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6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Natalite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88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Superficie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Longitude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66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Temp_actu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Temp_min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66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Temp_max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Humidity</a:t>
                      </a:r>
                      <a:r>
                        <a:rPr lang="fr-FR" sz="18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66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Type_temps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508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722</Words>
  <Application>Microsoft Office PowerPoint</Application>
  <PresentationFormat>Grand écran</PresentationFormat>
  <Paragraphs>170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Brice Kevin</dc:creator>
  <cp:lastModifiedBy>jonathan laout</cp:lastModifiedBy>
  <cp:revision>39</cp:revision>
  <dcterms:created xsi:type="dcterms:W3CDTF">2020-02-17T21:06:30Z</dcterms:created>
  <dcterms:modified xsi:type="dcterms:W3CDTF">2020-02-20T09:55:59Z</dcterms:modified>
</cp:coreProperties>
</file>