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71" r:id="rId4"/>
    <p:sldId id="277" r:id="rId5"/>
    <p:sldId id="273" r:id="rId6"/>
    <p:sldId id="275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1" r:id="rId15"/>
    <p:sldId id="289" r:id="rId16"/>
    <p:sldId id="274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67791"/>
    <a:srgbClr val="D9D9D9"/>
    <a:srgbClr val="F8F8F8"/>
    <a:srgbClr val="788896"/>
    <a:srgbClr val="3E5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36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B643C-D68D-4490-9EE8-A41CEAB30E1E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F9F1-3EC6-4793-8FDB-897087AD34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80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7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044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1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67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93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45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39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07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52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393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8A9A0-76E9-4D78-B99C-46176B3E8C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15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6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92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60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90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63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3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6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11A9-3BC5-4114-975C-F2096B298E88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83B8-7959-46C1-88E5-B0BCCE3E0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68360"/>
            <a:ext cx="11437938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ZoneTexte 3"/>
          <p:cNvSpPr txBox="1">
            <a:spLocks noChangeArrowheads="1"/>
          </p:cNvSpPr>
          <p:nvPr/>
        </p:nvSpPr>
        <p:spPr bwMode="auto">
          <a:xfrm>
            <a:off x="717451" y="2466332"/>
            <a:ext cx="1052263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THÈME :</a:t>
            </a:r>
          </a:p>
          <a:p>
            <a:pPr algn="ctr"/>
            <a:r>
              <a:rPr lang="fr-FR" alt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COLLECTE ET NETTOYAGE D’INFORMATIONS SUR DIFFERENTS PAYS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329" y="262949"/>
            <a:ext cx="1544397" cy="921251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5" y="262949"/>
            <a:ext cx="1544397" cy="921251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515621" y="425655"/>
            <a:ext cx="92170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4500" b="1" u="sng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HUMANITÉS NUMÉRIQUES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8806093" y="5662019"/>
            <a:ext cx="182420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867" b="1" i="1" dirty="0">
                <a:solidFill>
                  <a:srgbClr val="56779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Présenté par :</a:t>
            </a: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8826415" y="5966988"/>
            <a:ext cx="3102988" cy="9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altLang="ko-KR" sz="1867" b="1" i="1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LIEPO BRICE – KEVIN</a:t>
            </a:r>
          </a:p>
          <a:p>
            <a:r>
              <a:rPr lang="fr-FR" altLang="ko-KR" sz="1867" b="1" i="1" dirty="0">
                <a:solidFill>
                  <a:srgbClr val="3E5669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ROA SERRANO WALTER </a:t>
            </a:r>
          </a:p>
          <a:p>
            <a:endParaRPr lang="fr-FR" altLang="ko-KR" sz="1867" i="1" dirty="0">
              <a:solidFill>
                <a:srgbClr val="3E5669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5951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10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853"/>
            <a:ext cx="12192000" cy="43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2" y="1247391"/>
            <a:ext cx="11946732" cy="34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12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523314" y="5689601"/>
            <a:ext cx="1577397" cy="1078664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22" y="816379"/>
            <a:ext cx="10020300" cy="5257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0" y="6077204"/>
            <a:ext cx="9077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13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" y="1523359"/>
            <a:ext cx="12072714" cy="43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14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" y="1785532"/>
            <a:ext cx="12184676" cy="464102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3901" y="1302902"/>
            <a:ext cx="330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CI" dirty="0">
                <a:latin typeface="Arial" panose="020B0604020202020204" pitchFamily="34" charset="0"/>
                <a:cs typeface="Arial" panose="020B0604020202020204" pitchFamily="34" charset="0"/>
              </a:rPr>
              <a:t>(collecte)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" y="1898242"/>
            <a:ext cx="12184676" cy="164511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" y="3377780"/>
            <a:ext cx="12192000" cy="169738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5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16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50371" y="3146713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OUTILS UTILISÉS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68" y="132202"/>
            <a:ext cx="7105650" cy="30670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75" y="3574881"/>
            <a:ext cx="2881743" cy="273430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77" y="3617871"/>
            <a:ext cx="2648325" cy="264832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83182" y="3108937"/>
            <a:ext cx="72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17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92575" y="3132645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dirty="0" smtClean="0">
                <a:solidFill>
                  <a:schemeClr val="bg1"/>
                </a:solidFill>
              </a:rPr>
              <a:t>BILAN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9595" y="149118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469595" y="2475924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9595" y="3464212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836702" y="1448988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smtClean="0">
                <a:latin typeface="Arial" panose="020B0604020202020204" pitchFamily="34" charset="0"/>
                <a:cs typeface="Arial" panose="020B0604020202020204" pitchFamily="34" charset="0"/>
              </a:rPr>
              <a:t>Ce projet nous a permis d’utiliser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des techniques d’extraction de contenu de sites web pour créer notre jeu de données personnel.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836702" y="2428586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Il nous a aussi permis d’avoir une expérience pratique et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de se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familiariser avec le domaine du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l’utilisation des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APIs.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836702" y="3414403"/>
            <a:ext cx="701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Difficultés majeures rencontrées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formatage des caractères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caractères et espaces superflus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400 (fait référence à une mauvaise requête) ;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403 (fait référence à une restriction au niveau des permissions) 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L’erreur 404 (fait référence à une réponse vide, c’est-à-dire que l’élément recherché n’existe pas).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4268" y="3123005"/>
            <a:ext cx="37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lock Arc 1"/>
          <p:cNvSpPr/>
          <p:nvPr/>
        </p:nvSpPr>
        <p:spPr>
          <a:xfrm>
            <a:off x="1083216" y="1259340"/>
            <a:ext cx="4512501" cy="4512501"/>
          </a:xfrm>
          <a:prstGeom prst="blockArc">
            <a:avLst>
              <a:gd name="adj1" fmla="val 16173554"/>
              <a:gd name="adj2" fmla="val 5420172"/>
              <a:gd name="adj3" fmla="val 998"/>
            </a:avLst>
          </a:prstGeom>
          <a:solidFill>
            <a:srgbClr val="567791"/>
          </a:solidFill>
          <a:ln>
            <a:solidFill>
              <a:srgbClr val="5677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78504" y="3132645"/>
            <a:ext cx="257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 smtClean="0">
                <a:solidFill>
                  <a:schemeClr val="bg1"/>
                </a:solidFill>
              </a:rPr>
              <a:t>SOMMAIRE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33" name="Diamond 4"/>
          <p:cNvSpPr/>
          <p:nvPr/>
        </p:nvSpPr>
        <p:spPr>
          <a:xfrm>
            <a:off x="4205047" y="1313055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I" altLang="ko-KR" sz="2400" dirty="0" smtClean="0"/>
              <a:t>I</a:t>
            </a:r>
            <a:endParaRPr lang="ko-KR" altLang="en-US" sz="2400" dirty="0"/>
          </a:p>
        </p:txBody>
      </p:sp>
      <p:sp>
        <p:nvSpPr>
          <p:cNvPr id="34" name="Diamond 5"/>
          <p:cNvSpPr/>
          <p:nvPr/>
        </p:nvSpPr>
        <p:spPr>
          <a:xfrm>
            <a:off x="4963149" y="2024867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5" name="Diamond 6"/>
          <p:cNvSpPr/>
          <p:nvPr/>
        </p:nvSpPr>
        <p:spPr>
          <a:xfrm>
            <a:off x="4963149" y="4233113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6" name="Diamond 7"/>
          <p:cNvSpPr/>
          <p:nvPr/>
        </p:nvSpPr>
        <p:spPr>
          <a:xfrm>
            <a:off x="4205047" y="5010853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7" name="Diamond 8"/>
          <p:cNvSpPr/>
          <p:nvPr/>
        </p:nvSpPr>
        <p:spPr>
          <a:xfrm>
            <a:off x="5197263" y="3143058"/>
            <a:ext cx="702011" cy="702011"/>
          </a:xfrm>
          <a:prstGeom prst="diamond">
            <a:avLst/>
          </a:prstGeom>
          <a:solidFill>
            <a:srgbClr val="567791"/>
          </a:solidFill>
          <a:ln w="25400"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8" name="TextBox 10"/>
          <p:cNvSpPr txBox="1"/>
          <p:nvPr/>
        </p:nvSpPr>
        <p:spPr>
          <a:xfrm>
            <a:off x="5084847" y="1300906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69"/>
          <p:cNvSpPr/>
          <p:nvPr/>
        </p:nvSpPr>
        <p:spPr>
          <a:xfrm>
            <a:off x="4361680" y="1356404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48" name="직사각형 69"/>
          <p:cNvSpPr/>
          <p:nvPr/>
        </p:nvSpPr>
        <p:spPr>
          <a:xfrm>
            <a:off x="5124154" y="2124489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II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49" name="직사각형 69"/>
          <p:cNvSpPr/>
          <p:nvPr/>
        </p:nvSpPr>
        <p:spPr>
          <a:xfrm>
            <a:off x="5273860" y="3214544"/>
            <a:ext cx="541006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III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0" name="직사각형 69"/>
          <p:cNvSpPr/>
          <p:nvPr/>
        </p:nvSpPr>
        <p:spPr>
          <a:xfrm>
            <a:off x="5054710" y="4329576"/>
            <a:ext cx="541007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IV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1" name="직사각형 69"/>
          <p:cNvSpPr/>
          <p:nvPr/>
        </p:nvSpPr>
        <p:spPr>
          <a:xfrm>
            <a:off x="4361680" y="5091424"/>
            <a:ext cx="380001" cy="50276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667" b="1" dirty="0" smtClean="0">
                <a:solidFill>
                  <a:schemeClr val="bg1"/>
                </a:solidFill>
                <a:cs typeface="Arial" pitchFamily="34" charset="0"/>
              </a:rPr>
              <a:t>V</a:t>
            </a:r>
            <a:endParaRPr lang="ko-KR" altLang="en-US" sz="2667" dirty="0">
              <a:solidFill>
                <a:schemeClr val="bg1"/>
              </a:solidFill>
            </a:endParaRPr>
          </a:p>
        </p:txBody>
      </p:sp>
      <p:sp>
        <p:nvSpPr>
          <p:cNvPr id="52" name="TextBox 10"/>
          <p:cNvSpPr txBox="1"/>
          <p:nvPr/>
        </p:nvSpPr>
        <p:spPr>
          <a:xfrm>
            <a:off x="5047557" y="5114316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10"/>
          <p:cNvSpPr txBox="1"/>
          <p:nvPr/>
        </p:nvSpPr>
        <p:spPr>
          <a:xfrm>
            <a:off x="6031150" y="3219574"/>
            <a:ext cx="57732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DONNÉES</a:t>
            </a:r>
          </a:p>
        </p:txBody>
      </p:sp>
      <p:sp>
        <p:nvSpPr>
          <p:cNvPr id="54" name="TextBox 10"/>
          <p:cNvSpPr txBox="1"/>
          <p:nvPr/>
        </p:nvSpPr>
        <p:spPr>
          <a:xfrm>
            <a:off x="5800109" y="4330179"/>
            <a:ext cx="36703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OUTILS UTILISÉS</a:t>
            </a:r>
          </a:p>
        </p:txBody>
      </p:sp>
      <p:sp>
        <p:nvSpPr>
          <p:cNvPr id="55" name="TextBox 10"/>
          <p:cNvSpPr txBox="1"/>
          <p:nvPr/>
        </p:nvSpPr>
        <p:spPr>
          <a:xfrm>
            <a:off x="5899274" y="2115673"/>
            <a:ext cx="44229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 DU PROJET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3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192575" y="3132645"/>
            <a:ext cx="31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sz="3200" b="1" dirty="0" smtClean="0">
                <a:solidFill>
                  <a:schemeClr val="bg1"/>
                </a:solidFill>
              </a:rPr>
              <a:t>INTRODUCTION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0653" y="603432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70653" y="1588170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70653" y="257645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0653" y="356119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70653" y="452134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937760" y="561234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L’extraction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 données est le processus d’exploration de vastes ensembles de données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pour trouver des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renseignements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pertinents.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937760" y="1540832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C’est un processus de récupération de plusieurs types de données à partir de différentes sources.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937760" y="2526649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Elle permet de consolider, traiter et affiner les données, puis de les stocker dans un emplacement bien défini.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937760" y="3512466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L'extraction des données est la première étape d’un processus de collecte de données appelé ETL (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937760" y="4469827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L’ETL permet de consolider et regrouper différents types de données provenant de différentes sources sous un format commun.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0653" y="5509636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937760" y="5467432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 web représente une des plus importantes sources d’informations où il est possible d’acquérir des données dans les contenues des sites.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21217" y="3108937"/>
            <a:ext cx="37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7240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4533364" y="823759"/>
            <a:ext cx="7147775" cy="14430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4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6096" y="2894032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b="1" dirty="0">
                <a:solidFill>
                  <a:schemeClr val="bg1"/>
                </a:solidFill>
              </a:rPr>
              <a:t>OBJECTIFS DU PROJET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92931" y="3096111"/>
            <a:ext cx="5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onut 24">
            <a:extLst>
              <a:ext uri="{FF2B5EF4-FFF2-40B4-BE49-F238E27FC236}">
                <a16:creationId xmlns:a16="http://schemas.microsoft.com/office/drawing/2014/main" xmlns="" id="{D95711E9-4173-4CAB-A83A-4D2C4A4484CE}"/>
              </a:ext>
            </a:extLst>
          </p:cNvPr>
          <p:cNvSpPr/>
          <p:nvPr/>
        </p:nvSpPr>
        <p:spPr>
          <a:xfrm>
            <a:off x="4831611" y="1261540"/>
            <a:ext cx="578139" cy="58284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533364" y="2704561"/>
            <a:ext cx="7147775" cy="14430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533364" y="4585363"/>
            <a:ext cx="7147775" cy="144302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55032C93-D661-48DE-9FBD-2B91B134DA54}"/>
              </a:ext>
            </a:extLst>
          </p:cNvPr>
          <p:cNvSpPr/>
          <p:nvPr/>
        </p:nvSpPr>
        <p:spPr>
          <a:xfrm>
            <a:off x="4829662" y="3203468"/>
            <a:ext cx="580088" cy="490499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3" name="Round Same Side Corner Rectangle 21">
            <a:extLst>
              <a:ext uri="{FF2B5EF4-FFF2-40B4-BE49-F238E27FC236}">
                <a16:creationId xmlns:a16="http://schemas.microsoft.com/office/drawing/2014/main" xmlns="" id="{09F3C512-D0F8-450A-B4C3-C8F0469491B8}"/>
              </a:ext>
            </a:extLst>
          </p:cNvPr>
          <p:cNvSpPr/>
          <p:nvPr/>
        </p:nvSpPr>
        <p:spPr>
          <a:xfrm rot="10800000">
            <a:off x="4896710" y="5088566"/>
            <a:ext cx="445991" cy="50363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5530188" y="1251031"/>
            <a:ext cx="582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familiariser avec l’utilisation du logiciel R, du web </a:t>
            </a:r>
            <a:r>
              <a:rPr lang="fr-FR" b="1" dirty="0" err="1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des </a:t>
            </a:r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APIS.</a:t>
            </a:r>
            <a:endParaRPr lang="fr-FR" b="1" dirty="0">
              <a:solidFill>
                <a:srgbClr val="5677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530188" y="3045731"/>
            <a:ext cx="582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Obtenir un jeu de données composé d’éléments collectés à partir du web </a:t>
            </a:r>
            <a:r>
              <a:rPr lang="fr-FR" b="1" dirty="0" err="1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de l’API </a:t>
            </a:r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utilisée.</a:t>
            </a:r>
            <a:endParaRPr lang="fr-FR" b="1" dirty="0">
              <a:solidFill>
                <a:srgbClr val="5677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530188" y="4878718"/>
            <a:ext cx="582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Nettoyer les données pour en conserver que les plus pénitentes et les plus </a:t>
            </a:r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utiles </a:t>
            </a:r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notre analyse </a:t>
            </a:r>
            <a:r>
              <a:rPr lang="fr-FR" b="1" dirty="0" smtClean="0">
                <a:solidFill>
                  <a:srgbClr val="5677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avenir.</a:t>
            </a:r>
            <a:endParaRPr lang="fr-FR" b="1" dirty="0">
              <a:solidFill>
                <a:srgbClr val="5677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3D9AEEE-1CCD-43C0-BA3E-16D60A6E23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rgbClr val="567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779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0F880A6-33D3-4EEC-A780-B73559B9F2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rgbClr val="3E5669"/>
          </a:solidFill>
          <a:ln>
            <a:noFill/>
          </a:ln>
        </p:spPr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5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53422" y="2935695"/>
            <a:ext cx="3182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b="1" dirty="0" smtClean="0">
                <a:solidFill>
                  <a:schemeClr val="bg1"/>
                </a:solidFill>
              </a:rPr>
              <a:t>PRÉSENTATION DES DONNÉES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28450" y="1772539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528450" y="3265169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4528450" y="4807608"/>
            <a:ext cx="225083" cy="225083"/>
          </a:xfrm>
          <a:prstGeom prst="rect">
            <a:avLst/>
          </a:prstGeom>
          <a:solidFill>
            <a:srgbClr val="567791"/>
          </a:solidFill>
          <a:ln>
            <a:solidFill>
              <a:srgbClr val="3E5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895557" y="1730341"/>
            <a:ext cx="7019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Après avoir collecté et nettoyé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différents types d’informations, 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nous avons obtenu un jeu de données contenant 194 individus qui sont les différents pays et 17 variables.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895557" y="3217831"/>
            <a:ext cx="701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Parmi les différentes variables contenues dans notre jeu de données, 7 proviennent des informations récupérées avec l’API par utilisation de la capitale du pays et 10 proviennent des informations récupérées par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895557" y="4757799"/>
            <a:ext cx="701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Les différentes informations contenues dans les variables récupérées par web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ont été récoltées entre 2016 et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2017.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76649" y="3108936"/>
            <a:ext cx="72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endParaRPr lang="fr-F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2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6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5" y="1025920"/>
            <a:ext cx="1923248" cy="96825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0" y="2100776"/>
            <a:ext cx="11735284" cy="147253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8" y="3684892"/>
            <a:ext cx="5250864" cy="92957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0" y="4751813"/>
            <a:ext cx="4203402" cy="15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7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1" y="972357"/>
            <a:ext cx="11880298" cy="367692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" y="4720056"/>
            <a:ext cx="11880484" cy="16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8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7" y="1785532"/>
            <a:ext cx="11357676" cy="464102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3901" y="1302902"/>
            <a:ext cx="330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fr-CI" dirty="0">
                <a:latin typeface="Arial" panose="020B0604020202020204" pitchFamily="34" charset="0"/>
                <a:cs typeface="Arial" panose="020B0604020202020204" pitchFamily="34" charset="0"/>
              </a:rPr>
              <a:t>(information.pays,10)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3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9790-82CE-4999-B986-FF9B8B0822F8}" type="slidenum">
              <a:rPr lang="fr-FR" smtClean="0"/>
              <a:t>9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6" y="1825385"/>
            <a:ext cx="11357676" cy="45613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" y="0"/>
            <a:ext cx="12189766" cy="8113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94383" y="113296"/>
            <a:ext cx="1040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I" sz="3200" dirty="0" smtClean="0">
                <a:solidFill>
                  <a:schemeClr val="bg1"/>
                </a:solidFill>
              </a:rPr>
              <a:t>PRÉSENTATION DES DONNÉES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3901" y="1302902"/>
            <a:ext cx="330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I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fr-CI" dirty="0" smtClean="0">
                <a:latin typeface="Arial" panose="020B0604020202020204" pitchFamily="34" charset="0"/>
                <a:cs typeface="Arial" panose="020B0604020202020204" pitchFamily="34" charset="0"/>
              </a:rPr>
              <a:t>(information.pays,10</a:t>
            </a:r>
            <a:r>
              <a:rPr lang="fr-CI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475</Words>
  <Application>Microsoft Office PowerPoint</Application>
  <PresentationFormat>Grand écran</PresentationFormat>
  <Paragraphs>92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Kevin</dc:creator>
  <cp:lastModifiedBy>Brice Kevin</cp:lastModifiedBy>
  <cp:revision>53</cp:revision>
  <dcterms:created xsi:type="dcterms:W3CDTF">2020-02-17T21:06:30Z</dcterms:created>
  <dcterms:modified xsi:type="dcterms:W3CDTF">2020-03-02T08:14:37Z</dcterms:modified>
</cp:coreProperties>
</file>