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49"/>
  </p:normalViewPr>
  <p:slideViewPr>
    <p:cSldViewPr snapToGrid="0" snapToObjects="1">
      <p:cViewPr>
        <p:scale>
          <a:sx n="97" d="100"/>
          <a:sy n="97" d="100"/>
        </p:scale>
        <p:origin x="62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6C53A-AAFB-394F-902A-1CAAA41E478F}" type="datetimeFigureOut">
              <a:rPr lang="fr-FR" smtClean="0"/>
              <a:t>21/01/2019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E40FD-B480-E44E-8D52-8D139E74C838}" type="slidenum">
              <a:rPr lang="fr-FR" smtClean="0"/>
              <a:t>‹N°›</a:t>
            </a:fld>
            <a:endParaRPr lang="fr-FR"/>
          </a:p>
        </p:txBody>
      </p:sp>
    </p:spTree>
    <p:extLst>
      <p:ext uri="{BB962C8B-B14F-4D97-AF65-F5344CB8AC3E}">
        <p14:creationId xmlns:p14="http://schemas.microsoft.com/office/powerpoint/2010/main" val="330514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D8DD4D-FE61-CB44-B6B3-A1B2419F81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0397D03-B2AE-4640-88B9-1A2E887793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798CA4-BAD1-5940-934F-E8842364E6EE}"/>
              </a:ext>
            </a:extLst>
          </p:cNvPr>
          <p:cNvSpPr>
            <a:spLocks noGrp="1"/>
          </p:cNvSpPr>
          <p:nvPr>
            <p:ph type="dt" sz="half" idx="10"/>
          </p:nvPr>
        </p:nvSpPr>
        <p:spPr/>
        <p:txBody>
          <a:bodyPr/>
          <a:lstStyle/>
          <a:p>
            <a:fld id="{28367610-CBBC-E449-A347-A29ECBC73B46}" type="datetime1">
              <a:rPr lang="fr-FR" smtClean="0"/>
              <a:t>21/01/2019</a:t>
            </a:fld>
            <a:endParaRPr lang="fr-FR"/>
          </a:p>
        </p:txBody>
      </p:sp>
      <p:sp>
        <p:nvSpPr>
          <p:cNvPr id="5" name="Espace réservé du pied de page 4">
            <a:extLst>
              <a:ext uri="{FF2B5EF4-FFF2-40B4-BE49-F238E27FC236}">
                <a16:creationId xmlns:a16="http://schemas.microsoft.com/office/drawing/2014/main" id="{8EAF3589-7766-BD41-B129-4000173A461C}"/>
              </a:ext>
            </a:extLst>
          </p:cNvPr>
          <p:cNvSpPr>
            <a:spLocks noGrp="1"/>
          </p:cNvSpPr>
          <p:nvPr>
            <p:ph type="ftr" sz="quarter" idx="11"/>
          </p:nvPr>
        </p:nvSpPr>
        <p:spPr/>
        <p:txBody>
          <a:bodyPr/>
          <a:lstStyle/>
          <a:p>
            <a:r>
              <a:rPr lang="fr-FR"/>
              <a:t>ISEN-Lille</a:t>
            </a:r>
          </a:p>
        </p:txBody>
      </p:sp>
      <p:sp>
        <p:nvSpPr>
          <p:cNvPr id="6" name="Espace réservé du numéro de diapositive 5">
            <a:extLst>
              <a:ext uri="{FF2B5EF4-FFF2-40B4-BE49-F238E27FC236}">
                <a16:creationId xmlns:a16="http://schemas.microsoft.com/office/drawing/2014/main" id="{DF7D2E5E-A648-8E4B-A6A6-8FA90D75A960}"/>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193626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B735C-3D30-994F-8E50-535CC5864B9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BC47E4-6D21-8146-A9ED-E661681CA49F}"/>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4290F494-BE87-FA4B-99E3-06B494B00968}"/>
              </a:ext>
            </a:extLst>
          </p:cNvPr>
          <p:cNvSpPr>
            <a:spLocks noGrp="1"/>
          </p:cNvSpPr>
          <p:nvPr>
            <p:ph type="dt" sz="half" idx="10"/>
          </p:nvPr>
        </p:nvSpPr>
        <p:spPr/>
        <p:txBody>
          <a:bodyPr/>
          <a:lstStyle/>
          <a:p>
            <a:fld id="{82290A81-5DB6-6042-A790-93B914229756}" type="datetime1">
              <a:rPr lang="fr-FR" smtClean="0"/>
              <a:t>21/01/2019</a:t>
            </a:fld>
            <a:endParaRPr lang="fr-FR"/>
          </a:p>
        </p:txBody>
      </p:sp>
      <p:sp>
        <p:nvSpPr>
          <p:cNvPr id="5" name="Espace réservé du pied de page 4">
            <a:extLst>
              <a:ext uri="{FF2B5EF4-FFF2-40B4-BE49-F238E27FC236}">
                <a16:creationId xmlns:a16="http://schemas.microsoft.com/office/drawing/2014/main" id="{3280AC25-922B-D444-AF9D-C669B9F53936}"/>
              </a:ext>
            </a:extLst>
          </p:cNvPr>
          <p:cNvSpPr>
            <a:spLocks noGrp="1"/>
          </p:cNvSpPr>
          <p:nvPr>
            <p:ph type="ftr" sz="quarter" idx="11"/>
          </p:nvPr>
        </p:nvSpPr>
        <p:spPr/>
        <p:txBody>
          <a:bodyPr/>
          <a:lstStyle/>
          <a:p>
            <a:r>
              <a:rPr lang="fr-FR"/>
              <a:t>ISEN-Lille</a:t>
            </a:r>
          </a:p>
        </p:txBody>
      </p:sp>
      <p:sp>
        <p:nvSpPr>
          <p:cNvPr id="6" name="Espace réservé du numéro de diapositive 5">
            <a:extLst>
              <a:ext uri="{FF2B5EF4-FFF2-40B4-BE49-F238E27FC236}">
                <a16:creationId xmlns:a16="http://schemas.microsoft.com/office/drawing/2014/main" id="{45CFD569-D261-DB4D-B13C-B3D0BA86B69C}"/>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40068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9940737-8A76-0A43-AD9C-C3555680CF8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5EF8074-FD4C-6E4B-88AD-515328C79AEC}"/>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AE750FFC-1433-A749-904E-EE37FE48E7EC}"/>
              </a:ext>
            </a:extLst>
          </p:cNvPr>
          <p:cNvSpPr>
            <a:spLocks noGrp="1"/>
          </p:cNvSpPr>
          <p:nvPr>
            <p:ph type="dt" sz="half" idx="10"/>
          </p:nvPr>
        </p:nvSpPr>
        <p:spPr/>
        <p:txBody>
          <a:bodyPr/>
          <a:lstStyle/>
          <a:p>
            <a:fld id="{B8D28FB3-AFE8-1D4E-A164-D6AE45654CF6}" type="datetime1">
              <a:rPr lang="fr-FR" smtClean="0"/>
              <a:t>21/01/2019</a:t>
            </a:fld>
            <a:endParaRPr lang="fr-FR"/>
          </a:p>
        </p:txBody>
      </p:sp>
      <p:sp>
        <p:nvSpPr>
          <p:cNvPr id="5" name="Espace réservé du pied de page 4">
            <a:extLst>
              <a:ext uri="{FF2B5EF4-FFF2-40B4-BE49-F238E27FC236}">
                <a16:creationId xmlns:a16="http://schemas.microsoft.com/office/drawing/2014/main" id="{EBC48DD2-2358-F64C-9A54-11A3B4DDA2A1}"/>
              </a:ext>
            </a:extLst>
          </p:cNvPr>
          <p:cNvSpPr>
            <a:spLocks noGrp="1"/>
          </p:cNvSpPr>
          <p:nvPr>
            <p:ph type="ftr" sz="quarter" idx="11"/>
          </p:nvPr>
        </p:nvSpPr>
        <p:spPr/>
        <p:txBody>
          <a:bodyPr/>
          <a:lstStyle/>
          <a:p>
            <a:r>
              <a:rPr lang="fr-FR"/>
              <a:t>ISEN-Lille</a:t>
            </a:r>
          </a:p>
        </p:txBody>
      </p:sp>
      <p:sp>
        <p:nvSpPr>
          <p:cNvPr id="6" name="Espace réservé du numéro de diapositive 5">
            <a:extLst>
              <a:ext uri="{FF2B5EF4-FFF2-40B4-BE49-F238E27FC236}">
                <a16:creationId xmlns:a16="http://schemas.microsoft.com/office/drawing/2014/main" id="{CA2048AA-688E-7147-B244-EDE662A2B256}"/>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259831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59B0E-2004-324C-90B8-B6E5EAFFD1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0284FE7-3B0C-224F-9A4D-A768235DE2D9}"/>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E3E45251-DF61-D04E-86C8-A3C1D410A128}"/>
              </a:ext>
            </a:extLst>
          </p:cNvPr>
          <p:cNvSpPr>
            <a:spLocks noGrp="1"/>
          </p:cNvSpPr>
          <p:nvPr>
            <p:ph type="dt" sz="half" idx="10"/>
          </p:nvPr>
        </p:nvSpPr>
        <p:spPr/>
        <p:txBody>
          <a:bodyPr/>
          <a:lstStyle/>
          <a:p>
            <a:fld id="{9F89937F-9F16-5E46-87F0-04B4A1271C47}" type="datetime1">
              <a:rPr lang="fr-FR" smtClean="0"/>
              <a:t>21/01/2019</a:t>
            </a:fld>
            <a:endParaRPr lang="fr-FR"/>
          </a:p>
        </p:txBody>
      </p:sp>
      <p:sp>
        <p:nvSpPr>
          <p:cNvPr id="5" name="Espace réservé du pied de page 4">
            <a:extLst>
              <a:ext uri="{FF2B5EF4-FFF2-40B4-BE49-F238E27FC236}">
                <a16:creationId xmlns:a16="http://schemas.microsoft.com/office/drawing/2014/main" id="{A69307E8-7B3B-724F-AA2B-AB403D210CEE}"/>
              </a:ext>
            </a:extLst>
          </p:cNvPr>
          <p:cNvSpPr>
            <a:spLocks noGrp="1"/>
          </p:cNvSpPr>
          <p:nvPr>
            <p:ph type="ftr" sz="quarter" idx="11"/>
          </p:nvPr>
        </p:nvSpPr>
        <p:spPr/>
        <p:txBody>
          <a:bodyPr/>
          <a:lstStyle/>
          <a:p>
            <a:r>
              <a:rPr lang="fr-FR"/>
              <a:t>ISEN-Lille</a:t>
            </a:r>
          </a:p>
        </p:txBody>
      </p:sp>
      <p:sp>
        <p:nvSpPr>
          <p:cNvPr id="6" name="Espace réservé du numéro de diapositive 5">
            <a:extLst>
              <a:ext uri="{FF2B5EF4-FFF2-40B4-BE49-F238E27FC236}">
                <a16:creationId xmlns:a16="http://schemas.microsoft.com/office/drawing/2014/main" id="{04821A74-5D23-5B4B-8A70-F9FC086EC039}"/>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281057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34A10-B7CA-E14B-B214-9062E33FEC3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3874F34-134C-4D48-A538-7B30450D04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C386D098-6EB1-2E48-9038-B8970A66DDDB}"/>
              </a:ext>
            </a:extLst>
          </p:cNvPr>
          <p:cNvSpPr>
            <a:spLocks noGrp="1"/>
          </p:cNvSpPr>
          <p:nvPr>
            <p:ph type="dt" sz="half" idx="10"/>
          </p:nvPr>
        </p:nvSpPr>
        <p:spPr/>
        <p:txBody>
          <a:bodyPr/>
          <a:lstStyle/>
          <a:p>
            <a:fld id="{DF9C9134-F91E-5344-A730-2C5EE8B383D4}" type="datetime1">
              <a:rPr lang="fr-FR" smtClean="0"/>
              <a:t>21/01/2019</a:t>
            </a:fld>
            <a:endParaRPr lang="fr-FR"/>
          </a:p>
        </p:txBody>
      </p:sp>
      <p:sp>
        <p:nvSpPr>
          <p:cNvPr id="5" name="Espace réservé du pied de page 4">
            <a:extLst>
              <a:ext uri="{FF2B5EF4-FFF2-40B4-BE49-F238E27FC236}">
                <a16:creationId xmlns:a16="http://schemas.microsoft.com/office/drawing/2014/main" id="{665AA1AC-49D6-F843-9D3E-3A04229A00A1}"/>
              </a:ext>
            </a:extLst>
          </p:cNvPr>
          <p:cNvSpPr>
            <a:spLocks noGrp="1"/>
          </p:cNvSpPr>
          <p:nvPr>
            <p:ph type="ftr" sz="quarter" idx="11"/>
          </p:nvPr>
        </p:nvSpPr>
        <p:spPr/>
        <p:txBody>
          <a:bodyPr/>
          <a:lstStyle/>
          <a:p>
            <a:r>
              <a:rPr lang="fr-FR"/>
              <a:t>ISEN-Lille</a:t>
            </a:r>
          </a:p>
        </p:txBody>
      </p:sp>
      <p:sp>
        <p:nvSpPr>
          <p:cNvPr id="6" name="Espace réservé du numéro de diapositive 5">
            <a:extLst>
              <a:ext uri="{FF2B5EF4-FFF2-40B4-BE49-F238E27FC236}">
                <a16:creationId xmlns:a16="http://schemas.microsoft.com/office/drawing/2014/main" id="{E4D8FFAC-CF11-2941-9AE5-CE9A59F73030}"/>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59295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17A4F-21F2-0A42-B93E-AC932BB6CDE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A905C5-59A2-6C41-8497-981FA6F291EE}"/>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0258761D-0905-0043-BAC7-36C58F5F772B}"/>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93023029-322C-A74C-A55F-66904399D2CC}"/>
              </a:ext>
            </a:extLst>
          </p:cNvPr>
          <p:cNvSpPr>
            <a:spLocks noGrp="1"/>
          </p:cNvSpPr>
          <p:nvPr>
            <p:ph type="dt" sz="half" idx="10"/>
          </p:nvPr>
        </p:nvSpPr>
        <p:spPr/>
        <p:txBody>
          <a:bodyPr/>
          <a:lstStyle/>
          <a:p>
            <a:fld id="{568B9685-61C3-C340-AF58-6CF144E111F2}" type="datetime1">
              <a:rPr lang="fr-FR" smtClean="0"/>
              <a:t>21/01/2019</a:t>
            </a:fld>
            <a:endParaRPr lang="fr-FR"/>
          </a:p>
        </p:txBody>
      </p:sp>
      <p:sp>
        <p:nvSpPr>
          <p:cNvPr id="6" name="Espace réservé du pied de page 5">
            <a:extLst>
              <a:ext uri="{FF2B5EF4-FFF2-40B4-BE49-F238E27FC236}">
                <a16:creationId xmlns:a16="http://schemas.microsoft.com/office/drawing/2014/main" id="{1AD3C9E1-44CF-074B-A1DA-900D1669082F}"/>
              </a:ext>
            </a:extLst>
          </p:cNvPr>
          <p:cNvSpPr>
            <a:spLocks noGrp="1"/>
          </p:cNvSpPr>
          <p:nvPr>
            <p:ph type="ftr" sz="quarter" idx="11"/>
          </p:nvPr>
        </p:nvSpPr>
        <p:spPr/>
        <p:txBody>
          <a:bodyPr/>
          <a:lstStyle/>
          <a:p>
            <a:r>
              <a:rPr lang="fr-FR"/>
              <a:t>ISEN-Lille</a:t>
            </a:r>
          </a:p>
        </p:txBody>
      </p:sp>
      <p:sp>
        <p:nvSpPr>
          <p:cNvPr id="7" name="Espace réservé du numéro de diapositive 6">
            <a:extLst>
              <a:ext uri="{FF2B5EF4-FFF2-40B4-BE49-F238E27FC236}">
                <a16:creationId xmlns:a16="http://schemas.microsoft.com/office/drawing/2014/main" id="{D8DE0105-B2AE-844B-9E3B-4EC05C230E3D}"/>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2815711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AC5AA6-8A7E-9E47-A2BA-88B89720DE5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201C0AC-B45E-324B-B6C6-8309630B04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7DAC8AC1-F5C2-2046-8FBB-4997CFFCEB0E}"/>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AA55B377-3416-0943-831C-0128D2136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635BD4B5-DDB8-014B-B2DE-0484090EA533}"/>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C6DE5FEB-9A01-B74C-B02D-069100520CFD}"/>
              </a:ext>
            </a:extLst>
          </p:cNvPr>
          <p:cNvSpPr>
            <a:spLocks noGrp="1"/>
          </p:cNvSpPr>
          <p:nvPr>
            <p:ph type="dt" sz="half" idx="10"/>
          </p:nvPr>
        </p:nvSpPr>
        <p:spPr/>
        <p:txBody>
          <a:bodyPr/>
          <a:lstStyle/>
          <a:p>
            <a:fld id="{8782F1AB-D0A1-4048-8AFD-3539E94CC467}" type="datetime1">
              <a:rPr lang="fr-FR" smtClean="0"/>
              <a:t>21/01/2019</a:t>
            </a:fld>
            <a:endParaRPr lang="fr-FR"/>
          </a:p>
        </p:txBody>
      </p:sp>
      <p:sp>
        <p:nvSpPr>
          <p:cNvPr id="8" name="Espace réservé du pied de page 7">
            <a:extLst>
              <a:ext uri="{FF2B5EF4-FFF2-40B4-BE49-F238E27FC236}">
                <a16:creationId xmlns:a16="http://schemas.microsoft.com/office/drawing/2014/main" id="{CC4D0CE6-5D5A-6140-87D9-7EF878386BE9}"/>
              </a:ext>
            </a:extLst>
          </p:cNvPr>
          <p:cNvSpPr>
            <a:spLocks noGrp="1"/>
          </p:cNvSpPr>
          <p:nvPr>
            <p:ph type="ftr" sz="quarter" idx="11"/>
          </p:nvPr>
        </p:nvSpPr>
        <p:spPr/>
        <p:txBody>
          <a:bodyPr/>
          <a:lstStyle/>
          <a:p>
            <a:r>
              <a:rPr lang="fr-FR"/>
              <a:t>ISEN-Lille</a:t>
            </a:r>
          </a:p>
        </p:txBody>
      </p:sp>
      <p:sp>
        <p:nvSpPr>
          <p:cNvPr id="9" name="Espace réservé du numéro de diapositive 8">
            <a:extLst>
              <a:ext uri="{FF2B5EF4-FFF2-40B4-BE49-F238E27FC236}">
                <a16:creationId xmlns:a16="http://schemas.microsoft.com/office/drawing/2014/main" id="{14C4C78C-EC0E-C744-A1D5-4EAEF7FDA473}"/>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34309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61F53-6AB7-9746-8E21-5A78AEDF1A0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5A3D42C-C860-E046-81DE-5AE1C831C279}"/>
              </a:ext>
            </a:extLst>
          </p:cNvPr>
          <p:cNvSpPr>
            <a:spLocks noGrp="1"/>
          </p:cNvSpPr>
          <p:nvPr>
            <p:ph type="dt" sz="half" idx="10"/>
          </p:nvPr>
        </p:nvSpPr>
        <p:spPr/>
        <p:txBody>
          <a:bodyPr/>
          <a:lstStyle/>
          <a:p>
            <a:fld id="{B7991D9D-E6C0-F644-978C-DB149F9FF75C}" type="datetime1">
              <a:rPr lang="fr-FR" smtClean="0"/>
              <a:t>21/01/2019</a:t>
            </a:fld>
            <a:endParaRPr lang="fr-FR"/>
          </a:p>
        </p:txBody>
      </p:sp>
      <p:sp>
        <p:nvSpPr>
          <p:cNvPr id="4" name="Espace réservé du pied de page 3">
            <a:extLst>
              <a:ext uri="{FF2B5EF4-FFF2-40B4-BE49-F238E27FC236}">
                <a16:creationId xmlns:a16="http://schemas.microsoft.com/office/drawing/2014/main" id="{3E34026D-0DED-684A-96DB-C5F5057E8072}"/>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5C73239F-A0C9-F94B-AA83-3BEED9DEE94F}"/>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21501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8DDE455-C283-B648-9A18-BF33E302EDD4}"/>
              </a:ext>
            </a:extLst>
          </p:cNvPr>
          <p:cNvSpPr>
            <a:spLocks noGrp="1"/>
          </p:cNvSpPr>
          <p:nvPr>
            <p:ph type="dt" sz="half" idx="10"/>
          </p:nvPr>
        </p:nvSpPr>
        <p:spPr/>
        <p:txBody>
          <a:bodyPr/>
          <a:lstStyle/>
          <a:p>
            <a:fld id="{497E69EB-11E3-344E-84F3-2C47C7061BE8}" type="datetime1">
              <a:rPr lang="fr-FR" smtClean="0"/>
              <a:t>21/01/2019</a:t>
            </a:fld>
            <a:endParaRPr lang="fr-FR"/>
          </a:p>
        </p:txBody>
      </p:sp>
      <p:sp>
        <p:nvSpPr>
          <p:cNvPr id="3" name="Espace réservé du pied de page 2">
            <a:extLst>
              <a:ext uri="{FF2B5EF4-FFF2-40B4-BE49-F238E27FC236}">
                <a16:creationId xmlns:a16="http://schemas.microsoft.com/office/drawing/2014/main" id="{DB8C1678-0233-5A44-89E0-0AC6735A143D}"/>
              </a:ext>
            </a:extLst>
          </p:cNvPr>
          <p:cNvSpPr>
            <a:spLocks noGrp="1"/>
          </p:cNvSpPr>
          <p:nvPr>
            <p:ph type="ftr" sz="quarter" idx="11"/>
          </p:nvPr>
        </p:nvSpPr>
        <p:spPr/>
        <p:txBody>
          <a:bodyPr/>
          <a:lstStyle/>
          <a:p>
            <a:r>
              <a:rPr lang="fr-FR"/>
              <a:t>ISEN-Lille</a:t>
            </a:r>
          </a:p>
        </p:txBody>
      </p:sp>
      <p:sp>
        <p:nvSpPr>
          <p:cNvPr id="4" name="Espace réservé du numéro de diapositive 3">
            <a:extLst>
              <a:ext uri="{FF2B5EF4-FFF2-40B4-BE49-F238E27FC236}">
                <a16:creationId xmlns:a16="http://schemas.microsoft.com/office/drawing/2014/main" id="{DE3D31A3-77CD-9344-85EB-B6DE3DC37CAA}"/>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423056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2F2D5F-0A7A-0B42-9C8B-223E892620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BE4CBD3-69C2-C04E-AAD4-454294A65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C7C92257-366C-AF48-A583-972D3E026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A0696A15-ADA2-9A41-80C9-4F836BECFF31}"/>
              </a:ext>
            </a:extLst>
          </p:cNvPr>
          <p:cNvSpPr>
            <a:spLocks noGrp="1"/>
          </p:cNvSpPr>
          <p:nvPr>
            <p:ph type="dt" sz="half" idx="10"/>
          </p:nvPr>
        </p:nvSpPr>
        <p:spPr/>
        <p:txBody>
          <a:bodyPr/>
          <a:lstStyle/>
          <a:p>
            <a:fld id="{200CBD70-E911-0F44-9CD4-4E751BD69FE8}" type="datetime1">
              <a:rPr lang="fr-FR" smtClean="0"/>
              <a:t>21/01/2019</a:t>
            </a:fld>
            <a:endParaRPr lang="fr-FR"/>
          </a:p>
        </p:txBody>
      </p:sp>
      <p:sp>
        <p:nvSpPr>
          <p:cNvPr id="6" name="Espace réservé du pied de page 5">
            <a:extLst>
              <a:ext uri="{FF2B5EF4-FFF2-40B4-BE49-F238E27FC236}">
                <a16:creationId xmlns:a16="http://schemas.microsoft.com/office/drawing/2014/main" id="{4DF584F6-E94F-7342-AC35-B3574E240EC4}"/>
              </a:ext>
            </a:extLst>
          </p:cNvPr>
          <p:cNvSpPr>
            <a:spLocks noGrp="1"/>
          </p:cNvSpPr>
          <p:nvPr>
            <p:ph type="ftr" sz="quarter" idx="11"/>
          </p:nvPr>
        </p:nvSpPr>
        <p:spPr/>
        <p:txBody>
          <a:bodyPr/>
          <a:lstStyle/>
          <a:p>
            <a:r>
              <a:rPr lang="fr-FR"/>
              <a:t>ISEN-Lille</a:t>
            </a:r>
          </a:p>
        </p:txBody>
      </p:sp>
      <p:sp>
        <p:nvSpPr>
          <p:cNvPr id="7" name="Espace réservé du numéro de diapositive 6">
            <a:extLst>
              <a:ext uri="{FF2B5EF4-FFF2-40B4-BE49-F238E27FC236}">
                <a16:creationId xmlns:a16="http://schemas.microsoft.com/office/drawing/2014/main" id="{AE237C50-D61F-C940-8366-DF41927FB455}"/>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40791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637D7-4B03-5741-8E0D-59ABA8C75B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F3A1F6-1153-DC40-BA16-31BB40643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6679B6A-53B6-FB43-8220-329DF8D97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010ED1EB-872A-4747-9136-FE2004802173}"/>
              </a:ext>
            </a:extLst>
          </p:cNvPr>
          <p:cNvSpPr>
            <a:spLocks noGrp="1"/>
          </p:cNvSpPr>
          <p:nvPr>
            <p:ph type="dt" sz="half" idx="10"/>
          </p:nvPr>
        </p:nvSpPr>
        <p:spPr/>
        <p:txBody>
          <a:bodyPr/>
          <a:lstStyle/>
          <a:p>
            <a:fld id="{C8490201-BC1D-C640-80A9-E565BA3178FE}" type="datetime1">
              <a:rPr lang="fr-FR" smtClean="0"/>
              <a:t>21/01/2019</a:t>
            </a:fld>
            <a:endParaRPr lang="fr-FR"/>
          </a:p>
        </p:txBody>
      </p:sp>
      <p:sp>
        <p:nvSpPr>
          <p:cNvPr id="6" name="Espace réservé du pied de page 5">
            <a:extLst>
              <a:ext uri="{FF2B5EF4-FFF2-40B4-BE49-F238E27FC236}">
                <a16:creationId xmlns:a16="http://schemas.microsoft.com/office/drawing/2014/main" id="{0337666A-BBA7-6B49-BF27-18D243BD96D8}"/>
              </a:ext>
            </a:extLst>
          </p:cNvPr>
          <p:cNvSpPr>
            <a:spLocks noGrp="1"/>
          </p:cNvSpPr>
          <p:nvPr>
            <p:ph type="ftr" sz="quarter" idx="11"/>
          </p:nvPr>
        </p:nvSpPr>
        <p:spPr/>
        <p:txBody>
          <a:bodyPr/>
          <a:lstStyle/>
          <a:p>
            <a:r>
              <a:rPr lang="fr-FR"/>
              <a:t>ISEN-Lille</a:t>
            </a:r>
          </a:p>
        </p:txBody>
      </p:sp>
      <p:sp>
        <p:nvSpPr>
          <p:cNvPr id="7" name="Espace réservé du numéro de diapositive 6">
            <a:extLst>
              <a:ext uri="{FF2B5EF4-FFF2-40B4-BE49-F238E27FC236}">
                <a16:creationId xmlns:a16="http://schemas.microsoft.com/office/drawing/2014/main" id="{3DD478C3-FB7A-D444-B75B-EB60D9E7B493}"/>
              </a:ext>
            </a:extLst>
          </p:cNvPr>
          <p:cNvSpPr>
            <a:spLocks noGrp="1"/>
          </p:cNvSpPr>
          <p:nvPr>
            <p:ph type="sldNum" sz="quarter" idx="12"/>
          </p:nvPr>
        </p:nvSpPr>
        <p:spPr/>
        <p:txBody>
          <a:bodyPr/>
          <a:lstStyle/>
          <a:p>
            <a:fld id="{2E79D93D-8BFB-BD43-9497-D843A4BC18C5}" type="slidenum">
              <a:rPr lang="fr-FR" smtClean="0"/>
              <a:t>‹N°›</a:t>
            </a:fld>
            <a:endParaRPr lang="fr-FR"/>
          </a:p>
        </p:txBody>
      </p:sp>
    </p:spTree>
    <p:extLst>
      <p:ext uri="{BB962C8B-B14F-4D97-AF65-F5344CB8AC3E}">
        <p14:creationId xmlns:p14="http://schemas.microsoft.com/office/powerpoint/2010/main" val="371533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5AFF65B-EBA5-E143-A7D9-81DA960E4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417B2C7-2519-E444-9820-A4AC6A7B8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B6D12850-04FD-8441-85F7-52B493A17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6F959-5CFB-6447-9779-2604F09B9B5F}" type="datetime1">
              <a:rPr lang="fr-FR" smtClean="0"/>
              <a:t>21/01/2019</a:t>
            </a:fld>
            <a:endParaRPr lang="fr-FR"/>
          </a:p>
        </p:txBody>
      </p:sp>
      <p:sp>
        <p:nvSpPr>
          <p:cNvPr id="5" name="Espace réservé du pied de page 4">
            <a:extLst>
              <a:ext uri="{FF2B5EF4-FFF2-40B4-BE49-F238E27FC236}">
                <a16:creationId xmlns:a16="http://schemas.microsoft.com/office/drawing/2014/main" id="{FD2E8157-B832-2B44-A4FC-8AA6B038B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ISEN-Lille</a:t>
            </a:r>
          </a:p>
        </p:txBody>
      </p:sp>
      <p:sp>
        <p:nvSpPr>
          <p:cNvPr id="6" name="Espace réservé du numéro de diapositive 5">
            <a:extLst>
              <a:ext uri="{FF2B5EF4-FFF2-40B4-BE49-F238E27FC236}">
                <a16:creationId xmlns:a16="http://schemas.microsoft.com/office/drawing/2014/main" id="{1C997F84-96AD-C24F-AFDF-93EF4A6D5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9D93D-8BFB-BD43-9497-D843A4BC18C5}" type="slidenum">
              <a:rPr lang="fr-FR" smtClean="0"/>
              <a:t>‹N°›</a:t>
            </a:fld>
            <a:endParaRPr lang="fr-FR"/>
          </a:p>
        </p:txBody>
      </p:sp>
    </p:spTree>
    <p:extLst>
      <p:ext uri="{BB962C8B-B14F-4D97-AF65-F5344CB8AC3E}">
        <p14:creationId xmlns:p14="http://schemas.microsoft.com/office/powerpoint/2010/main" val="403959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openclassrooms.com/fr/courses/1526901-apprenez-a-developper-en-c/1527058-"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B0CA6-F668-A847-8445-F136A00670B6}"/>
              </a:ext>
            </a:extLst>
          </p:cNvPr>
          <p:cNvSpPr>
            <a:spLocks noGrp="1"/>
          </p:cNvSpPr>
          <p:nvPr>
            <p:ph type="ctrTitle"/>
          </p:nvPr>
        </p:nvSpPr>
        <p:spPr/>
        <p:txBody>
          <a:bodyPr/>
          <a:lstStyle/>
          <a:p>
            <a:r>
              <a:rPr lang="fr-FR" dirty="0"/>
              <a:t>Langue C#</a:t>
            </a:r>
          </a:p>
        </p:txBody>
      </p:sp>
      <p:sp>
        <p:nvSpPr>
          <p:cNvPr id="3" name="Sous-titre 2">
            <a:extLst>
              <a:ext uri="{FF2B5EF4-FFF2-40B4-BE49-F238E27FC236}">
                <a16:creationId xmlns:a16="http://schemas.microsoft.com/office/drawing/2014/main" id="{348E066D-D7FC-6F4F-8581-05B2F92C6605}"/>
              </a:ext>
            </a:extLst>
          </p:cNvPr>
          <p:cNvSpPr>
            <a:spLocks noGrp="1"/>
          </p:cNvSpPr>
          <p:nvPr>
            <p:ph type="subTitle" idx="1"/>
          </p:nvPr>
        </p:nvSpPr>
        <p:spPr/>
        <p:txBody>
          <a:bodyPr/>
          <a:lstStyle/>
          <a:p>
            <a:r>
              <a:rPr lang="fr-FR" dirty="0"/>
              <a:t>Brice SIMEU, Adrien DELAURENS, Maxence MALLET, Elie SIDAWI</a:t>
            </a:r>
          </a:p>
          <a:p>
            <a:endParaRPr lang="fr-FR" dirty="0"/>
          </a:p>
        </p:txBody>
      </p:sp>
      <p:pic>
        <p:nvPicPr>
          <p:cNvPr id="5" name="Image 4">
            <a:extLst>
              <a:ext uri="{FF2B5EF4-FFF2-40B4-BE49-F238E27FC236}">
                <a16:creationId xmlns:a16="http://schemas.microsoft.com/office/drawing/2014/main" id="{968F1D07-703F-3740-8467-6104528D84E3}"/>
              </a:ext>
            </a:extLst>
          </p:cNvPr>
          <p:cNvPicPr>
            <a:picLocks noChangeAspect="1"/>
          </p:cNvPicPr>
          <p:nvPr/>
        </p:nvPicPr>
        <p:blipFill>
          <a:blip r:embed="rId2"/>
          <a:stretch>
            <a:fillRect/>
          </a:stretch>
        </p:blipFill>
        <p:spPr>
          <a:xfrm>
            <a:off x="4806950" y="4025900"/>
            <a:ext cx="2578100" cy="1231900"/>
          </a:xfrm>
          <a:prstGeom prst="rect">
            <a:avLst/>
          </a:prstGeom>
        </p:spPr>
      </p:pic>
    </p:spTree>
    <p:extLst>
      <p:ext uri="{BB962C8B-B14F-4D97-AF65-F5344CB8AC3E}">
        <p14:creationId xmlns:p14="http://schemas.microsoft.com/office/powerpoint/2010/main" val="327761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E47CF0-BA5E-7C46-8F59-8351F07B32DC}"/>
              </a:ext>
            </a:extLst>
          </p:cNvPr>
          <p:cNvSpPr>
            <a:spLocks noGrp="1"/>
          </p:cNvSpPr>
          <p:nvPr>
            <p:ph type="title"/>
          </p:nvPr>
        </p:nvSpPr>
        <p:spPr/>
        <p:txBody>
          <a:bodyPr/>
          <a:lstStyle/>
          <a:p>
            <a:r>
              <a:rPr lang="fr-FR" dirty="0"/>
              <a:t>Les classes et les objets</a:t>
            </a:r>
          </a:p>
        </p:txBody>
      </p:sp>
      <p:sp>
        <p:nvSpPr>
          <p:cNvPr id="4" name="Espace réservé du pied de page 3">
            <a:extLst>
              <a:ext uri="{FF2B5EF4-FFF2-40B4-BE49-F238E27FC236}">
                <a16:creationId xmlns:a16="http://schemas.microsoft.com/office/drawing/2014/main" id="{F9C54D13-2B2E-8C48-ACFF-4543FD71274C}"/>
              </a:ext>
            </a:extLst>
          </p:cNvPr>
          <p:cNvSpPr>
            <a:spLocks noGrp="1"/>
          </p:cNvSpPr>
          <p:nvPr>
            <p:ph type="ftr" sz="quarter" idx="11"/>
          </p:nvPr>
        </p:nvSpPr>
        <p:spPr/>
        <p:txBody>
          <a:bodyPr/>
          <a:lstStyle/>
          <a:p>
            <a:r>
              <a:rPr lang="fr-FR" dirty="0"/>
              <a:t>ISEN-Lille</a:t>
            </a:r>
          </a:p>
        </p:txBody>
      </p:sp>
      <p:sp>
        <p:nvSpPr>
          <p:cNvPr id="5" name="Espace réservé du numéro de diapositive 4">
            <a:extLst>
              <a:ext uri="{FF2B5EF4-FFF2-40B4-BE49-F238E27FC236}">
                <a16:creationId xmlns:a16="http://schemas.microsoft.com/office/drawing/2014/main" id="{C96AC424-2973-7E4D-A568-56B52CC9315E}"/>
              </a:ext>
            </a:extLst>
          </p:cNvPr>
          <p:cNvSpPr>
            <a:spLocks noGrp="1"/>
          </p:cNvSpPr>
          <p:nvPr>
            <p:ph type="sldNum" sz="quarter" idx="12"/>
          </p:nvPr>
        </p:nvSpPr>
        <p:spPr/>
        <p:txBody>
          <a:bodyPr/>
          <a:lstStyle/>
          <a:p>
            <a:fld id="{2E79D93D-8BFB-BD43-9497-D843A4BC18C5}" type="slidenum">
              <a:rPr lang="fr-FR" smtClean="0"/>
              <a:t>10</a:t>
            </a:fld>
            <a:endParaRPr lang="fr-FR"/>
          </a:p>
        </p:txBody>
      </p:sp>
      <p:pic>
        <p:nvPicPr>
          <p:cNvPr id="7" name="Image 6">
            <a:extLst>
              <a:ext uri="{FF2B5EF4-FFF2-40B4-BE49-F238E27FC236}">
                <a16:creationId xmlns:a16="http://schemas.microsoft.com/office/drawing/2014/main" id="{86FD4295-9EBB-5641-AE1D-05B7FF200DF7}"/>
              </a:ext>
            </a:extLst>
          </p:cNvPr>
          <p:cNvPicPr>
            <a:picLocks noChangeAspect="1"/>
          </p:cNvPicPr>
          <p:nvPr/>
        </p:nvPicPr>
        <p:blipFill>
          <a:blip r:embed="rId2"/>
          <a:stretch>
            <a:fillRect/>
          </a:stretch>
        </p:blipFill>
        <p:spPr>
          <a:xfrm>
            <a:off x="838201" y="1331306"/>
            <a:ext cx="5330588" cy="3273463"/>
          </a:xfrm>
          <a:prstGeom prst="rect">
            <a:avLst/>
          </a:prstGeom>
        </p:spPr>
      </p:pic>
      <p:pic>
        <p:nvPicPr>
          <p:cNvPr id="6" name="Image 5">
            <a:extLst>
              <a:ext uri="{FF2B5EF4-FFF2-40B4-BE49-F238E27FC236}">
                <a16:creationId xmlns:a16="http://schemas.microsoft.com/office/drawing/2014/main" id="{667A855C-636C-EF4B-BE1E-9FD7EC4D27BE}"/>
              </a:ext>
            </a:extLst>
          </p:cNvPr>
          <p:cNvPicPr>
            <a:picLocks noChangeAspect="1"/>
          </p:cNvPicPr>
          <p:nvPr/>
        </p:nvPicPr>
        <p:blipFill>
          <a:blip r:embed="rId3"/>
          <a:stretch>
            <a:fillRect/>
          </a:stretch>
        </p:blipFill>
        <p:spPr>
          <a:xfrm>
            <a:off x="6428095" y="-15246"/>
            <a:ext cx="5513695" cy="6371596"/>
          </a:xfrm>
          <a:prstGeom prst="rect">
            <a:avLst/>
          </a:prstGeom>
        </p:spPr>
      </p:pic>
      <p:sp>
        <p:nvSpPr>
          <p:cNvPr id="3" name="ZoneTexte 2">
            <a:extLst>
              <a:ext uri="{FF2B5EF4-FFF2-40B4-BE49-F238E27FC236}">
                <a16:creationId xmlns:a16="http://schemas.microsoft.com/office/drawing/2014/main" id="{01F3B504-9330-4744-94A9-178023EA3B04}"/>
              </a:ext>
            </a:extLst>
          </p:cNvPr>
          <p:cNvSpPr txBox="1"/>
          <p:nvPr/>
        </p:nvSpPr>
        <p:spPr>
          <a:xfrm>
            <a:off x="0" y="4604769"/>
            <a:ext cx="6428095" cy="2031325"/>
          </a:xfrm>
          <a:prstGeom prst="rect">
            <a:avLst/>
          </a:prstGeom>
          <a:noFill/>
        </p:spPr>
        <p:txBody>
          <a:bodyPr wrap="square" rtlCol="0">
            <a:spAutoFit/>
          </a:bodyPr>
          <a:lstStyle/>
          <a:p>
            <a:pPr algn="just"/>
            <a:r>
              <a:rPr lang="fr-FR" dirty="0"/>
              <a:t>Ce qui diffère C# du Java sont les propriétés de set et </a:t>
            </a:r>
            <a:r>
              <a:rPr lang="fr-FR" dirty="0" err="1"/>
              <a:t>get</a:t>
            </a:r>
            <a:r>
              <a:rPr lang="fr-FR" dirty="0"/>
              <a:t>. En C# c’est plus simple de créer les propriétés directement en utilisant    « public string </a:t>
            </a:r>
            <a:r>
              <a:rPr lang="fr-FR" dirty="0" err="1"/>
              <a:t>Prenom</a:t>
            </a:r>
            <a:r>
              <a:rPr lang="fr-FR" dirty="0"/>
              <a:t> { </a:t>
            </a:r>
            <a:r>
              <a:rPr lang="fr-FR" dirty="0" err="1"/>
              <a:t>get</a:t>
            </a:r>
            <a:r>
              <a:rPr lang="fr-FR" dirty="0"/>
              <a:t>; set; } » qui est plus simple que celle du java. En Addition, on peut utiliser les mêmes méthodes que celle du Java. Pour les méthodes déjà </a:t>
            </a:r>
            <a:r>
              <a:rPr lang="fr-FR" dirty="0" err="1"/>
              <a:t>definie</a:t>
            </a:r>
            <a:r>
              <a:rPr lang="fr-FR" dirty="0"/>
              <a:t> comme </a:t>
            </a:r>
            <a:r>
              <a:rPr lang="fr-FR" dirty="0" err="1"/>
              <a:t>ToString</a:t>
            </a:r>
            <a:r>
              <a:rPr lang="fr-FR" dirty="0"/>
              <a:t>() on doit ajouter </a:t>
            </a:r>
            <a:r>
              <a:rPr lang="fr-FR" dirty="0" err="1"/>
              <a:t>override</a:t>
            </a:r>
            <a:r>
              <a:rPr lang="fr-FR" dirty="0"/>
              <a:t> après public.</a:t>
            </a:r>
          </a:p>
          <a:p>
            <a:endParaRPr lang="fr-FR" dirty="0"/>
          </a:p>
        </p:txBody>
      </p:sp>
    </p:spTree>
    <p:extLst>
      <p:ext uri="{BB962C8B-B14F-4D97-AF65-F5344CB8AC3E}">
        <p14:creationId xmlns:p14="http://schemas.microsoft.com/office/powerpoint/2010/main" val="272009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39C478F-3078-CC41-8CBA-1E0E5BD57C82}"/>
              </a:ext>
            </a:extLst>
          </p:cNvPr>
          <p:cNvSpPr>
            <a:spLocks noGrp="1"/>
          </p:cNvSpPr>
          <p:nvPr>
            <p:ph type="ftr" sz="quarter" idx="11"/>
          </p:nvPr>
        </p:nvSpPr>
        <p:spPr/>
        <p:txBody>
          <a:bodyPr/>
          <a:lstStyle/>
          <a:p>
            <a:r>
              <a:rPr lang="fr-FR"/>
              <a:t>ISEN-Lille</a:t>
            </a:r>
          </a:p>
        </p:txBody>
      </p:sp>
      <p:sp>
        <p:nvSpPr>
          <p:cNvPr id="3" name="Espace réservé du numéro de diapositive 2">
            <a:extLst>
              <a:ext uri="{FF2B5EF4-FFF2-40B4-BE49-F238E27FC236}">
                <a16:creationId xmlns:a16="http://schemas.microsoft.com/office/drawing/2014/main" id="{C69D1D5C-2195-1E42-89B7-BF96929F78FC}"/>
              </a:ext>
            </a:extLst>
          </p:cNvPr>
          <p:cNvSpPr>
            <a:spLocks noGrp="1"/>
          </p:cNvSpPr>
          <p:nvPr>
            <p:ph type="sldNum" sz="quarter" idx="12"/>
          </p:nvPr>
        </p:nvSpPr>
        <p:spPr/>
        <p:txBody>
          <a:bodyPr/>
          <a:lstStyle/>
          <a:p>
            <a:fld id="{2E79D93D-8BFB-BD43-9497-D843A4BC18C5}" type="slidenum">
              <a:rPr lang="fr-FR" smtClean="0"/>
              <a:t>11</a:t>
            </a:fld>
            <a:endParaRPr lang="fr-FR"/>
          </a:p>
        </p:txBody>
      </p:sp>
      <p:sp>
        <p:nvSpPr>
          <p:cNvPr id="6" name="Titre 1">
            <a:extLst>
              <a:ext uri="{FF2B5EF4-FFF2-40B4-BE49-F238E27FC236}">
                <a16:creationId xmlns:a16="http://schemas.microsoft.com/office/drawing/2014/main" id="{5975ADDA-A778-E14C-82CD-F8B70B1DEC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Les classes, héritage</a:t>
            </a:r>
          </a:p>
        </p:txBody>
      </p:sp>
      <p:pic>
        <p:nvPicPr>
          <p:cNvPr id="7" name="Image 6">
            <a:extLst>
              <a:ext uri="{FF2B5EF4-FFF2-40B4-BE49-F238E27FC236}">
                <a16:creationId xmlns:a16="http://schemas.microsoft.com/office/drawing/2014/main" id="{5C747264-A357-D245-8801-8193F38349E5}"/>
              </a:ext>
            </a:extLst>
          </p:cNvPr>
          <p:cNvPicPr>
            <a:picLocks noChangeAspect="1"/>
          </p:cNvPicPr>
          <p:nvPr/>
        </p:nvPicPr>
        <p:blipFill>
          <a:blip r:embed="rId2"/>
          <a:stretch>
            <a:fillRect/>
          </a:stretch>
        </p:blipFill>
        <p:spPr>
          <a:xfrm>
            <a:off x="213859" y="1012105"/>
            <a:ext cx="6735082" cy="5344245"/>
          </a:xfrm>
          <a:prstGeom prst="rect">
            <a:avLst/>
          </a:prstGeom>
        </p:spPr>
      </p:pic>
      <p:pic>
        <p:nvPicPr>
          <p:cNvPr id="9" name="Image 8">
            <a:extLst>
              <a:ext uri="{FF2B5EF4-FFF2-40B4-BE49-F238E27FC236}">
                <a16:creationId xmlns:a16="http://schemas.microsoft.com/office/drawing/2014/main" id="{A43A98E0-75DE-5D45-B47E-A096A83DB9CB}"/>
              </a:ext>
            </a:extLst>
          </p:cNvPr>
          <p:cNvPicPr>
            <a:picLocks noChangeAspect="1"/>
          </p:cNvPicPr>
          <p:nvPr/>
        </p:nvPicPr>
        <p:blipFill rotWithShape="1">
          <a:blip r:embed="rId3"/>
          <a:srcRect t="1125" b="1141"/>
          <a:stretch/>
        </p:blipFill>
        <p:spPr>
          <a:xfrm>
            <a:off x="4459321" y="1011769"/>
            <a:ext cx="7047519" cy="4091775"/>
          </a:xfrm>
          <a:prstGeom prst="rect">
            <a:avLst/>
          </a:prstGeom>
        </p:spPr>
      </p:pic>
      <p:sp>
        <p:nvSpPr>
          <p:cNvPr id="10" name="ZoneTexte 9">
            <a:extLst>
              <a:ext uri="{FF2B5EF4-FFF2-40B4-BE49-F238E27FC236}">
                <a16:creationId xmlns:a16="http://schemas.microsoft.com/office/drawing/2014/main" id="{977BE5D5-E129-EB40-83F6-C4EAFAE7E3C2}"/>
              </a:ext>
            </a:extLst>
          </p:cNvPr>
          <p:cNvSpPr txBox="1"/>
          <p:nvPr/>
        </p:nvSpPr>
        <p:spPr>
          <a:xfrm>
            <a:off x="6948941" y="5103544"/>
            <a:ext cx="5243059" cy="1754326"/>
          </a:xfrm>
          <a:prstGeom prst="rect">
            <a:avLst/>
          </a:prstGeom>
          <a:noFill/>
        </p:spPr>
        <p:txBody>
          <a:bodyPr wrap="square" rtlCol="0">
            <a:spAutoFit/>
          </a:bodyPr>
          <a:lstStyle/>
          <a:p>
            <a:pPr algn="just"/>
            <a:r>
              <a:rPr lang="fr-FR" dirty="0"/>
              <a:t>Dans cette exemple, on peut voir l’utilisation d’une méthode abstract. La méthode abstract est déclaré au classe mère sous forme « public abstract </a:t>
            </a:r>
            <a:r>
              <a:rPr lang="fr-FR" dirty="0" err="1"/>
              <a:t>void</a:t>
            </a:r>
            <a:r>
              <a:rPr lang="fr-FR" dirty="0"/>
              <a:t> </a:t>
            </a:r>
            <a:r>
              <a:rPr lang="fr-FR" dirty="0" err="1"/>
              <a:t>disp</a:t>
            </a:r>
            <a:r>
              <a:rPr lang="fr-FR" dirty="0"/>
              <a:t>(); » puis dans la classe fille on définit le fonctionnement de la méthode « </a:t>
            </a:r>
            <a:r>
              <a:rPr lang="fr-FR" dirty="0" err="1"/>
              <a:t>static</a:t>
            </a:r>
            <a:r>
              <a:rPr lang="fr-FR" dirty="0"/>
              <a:t> </a:t>
            </a:r>
            <a:r>
              <a:rPr lang="fr-FR" dirty="0" err="1"/>
              <a:t>void</a:t>
            </a:r>
            <a:r>
              <a:rPr lang="fr-FR" dirty="0"/>
              <a:t> Main(){} ».</a:t>
            </a:r>
          </a:p>
          <a:p>
            <a:endParaRPr lang="fr-FR" dirty="0"/>
          </a:p>
        </p:txBody>
      </p:sp>
    </p:spTree>
    <p:extLst>
      <p:ext uri="{BB962C8B-B14F-4D97-AF65-F5344CB8AC3E}">
        <p14:creationId xmlns:p14="http://schemas.microsoft.com/office/powerpoint/2010/main" val="409935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A69C6-C8A0-5B4C-9D6C-E3724B71A194}"/>
              </a:ext>
            </a:extLst>
          </p:cNvPr>
          <p:cNvSpPr>
            <a:spLocks noGrp="1"/>
          </p:cNvSpPr>
          <p:nvPr>
            <p:ph type="title"/>
          </p:nvPr>
        </p:nvSpPr>
        <p:spPr/>
        <p:txBody>
          <a:bodyPr/>
          <a:lstStyle/>
          <a:p>
            <a:r>
              <a:rPr lang="fr-FR" dirty="0"/>
              <a:t>Les classes, interfaces</a:t>
            </a:r>
          </a:p>
        </p:txBody>
      </p:sp>
      <p:sp>
        <p:nvSpPr>
          <p:cNvPr id="4" name="Espace réservé du pied de page 3">
            <a:extLst>
              <a:ext uri="{FF2B5EF4-FFF2-40B4-BE49-F238E27FC236}">
                <a16:creationId xmlns:a16="http://schemas.microsoft.com/office/drawing/2014/main" id="{892DA841-ED52-E34A-8A68-D7FA091F9BC1}"/>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B31E1039-00E6-954B-AECE-BEF61128301D}"/>
              </a:ext>
            </a:extLst>
          </p:cNvPr>
          <p:cNvSpPr>
            <a:spLocks noGrp="1"/>
          </p:cNvSpPr>
          <p:nvPr>
            <p:ph type="sldNum" sz="quarter" idx="12"/>
          </p:nvPr>
        </p:nvSpPr>
        <p:spPr/>
        <p:txBody>
          <a:bodyPr/>
          <a:lstStyle/>
          <a:p>
            <a:fld id="{2E79D93D-8BFB-BD43-9497-D843A4BC18C5}" type="slidenum">
              <a:rPr lang="fr-FR" smtClean="0"/>
              <a:t>12</a:t>
            </a:fld>
            <a:endParaRPr lang="fr-FR"/>
          </a:p>
        </p:txBody>
      </p:sp>
      <p:pic>
        <p:nvPicPr>
          <p:cNvPr id="7" name="Image 6">
            <a:extLst>
              <a:ext uri="{FF2B5EF4-FFF2-40B4-BE49-F238E27FC236}">
                <a16:creationId xmlns:a16="http://schemas.microsoft.com/office/drawing/2014/main" id="{01002CFF-C156-E54D-8FA3-CFE3F6E635E0}"/>
              </a:ext>
            </a:extLst>
          </p:cNvPr>
          <p:cNvPicPr>
            <a:picLocks noChangeAspect="1"/>
          </p:cNvPicPr>
          <p:nvPr/>
        </p:nvPicPr>
        <p:blipFill>
          <a:blip r:embed="rId2"/>
          <a:stretch>
            <a:fillRect/>
          </a:stretch>
        </p:blipFill>
        <p:spPr>
          <a:xfrm>
            <a:off x="838200" y="1294275"/>
            <a:ext cx="7534499" cy="5062075"/>
          </a:xfrm>
          <a:prstGeom prst="rect">
            <a:avLst/>
          </a:prstGeom>
        </p:spPr>
      </p:pic>
      <p:sp>
        <p:nvSpPr>
          <p:cNvPr id="8" name="ZoneTexte 7">
            <a:extLst>
              <a:ext uri="{FF2B5EF4-FFF2-40B4-BE49-F238E27FC236}">
                <a16:creationId xmlns:a16="http://schemas.microsoft.com/office/drawing/2014/main" id="{DC7CD34C-E816-7F4F-9893-815B55A68BFB}"/>
              </a:ext>
            </a:extLst>
          </p:cNvPr>
          <p:cNvSpPr txBox="1"/>
          <p:nvPr/>
        </p:nvSpPr>
        <p:spPr>
          <a:xfrm>
            <a:off x="8372699" y="1294275"/>
            <a:ext cx="3448239" cy="3693319"/>
          </a:xfrm>
          <a:prstGeom prst="rect">
            <a:avLst/>
          </a:prstGeom>
          <a:noFill/>
        </p:spPr>
        <p:txBody>
          <a:bodyPr wrap="square" rtlCol="0">
            <a:spAutoFit/>
          </a:bodyPr>
          <a:lstStyle/>
          <a:p>
            <a:pPr algn="just"/>
            <a:r>
              <a:rPr lang="fr-FR" dirty="0"/>
              <a:t>Dans cette exemple on peut voir une classe Int1 qui est l’interface la classe class1. La méthode de l’interface est Info qui est définie dans la classe fille Class1 est quand elle est demandée dans la classe main elle imprime  « Informer ». En plus, on peut voir la différence</a:t>
            </a:r>
          </a:p>
          <a:p>
            <a:pPr algn="just"/>
            <a:r>
              <a:rPr lang="fr-FR" dirty="0"/>
              <a:t>entre C# est java, où dans C# on utilise « : » pour définir la classe qui interface par contre dans Java on doit utiliser « </a:t>
            </a:r>
            <a:r>
              <a:rPr lang="fr-FR" dirty="0" err="1"/>
              <a:t>implements</a:t>
            </a:r>
            <a:r>
              <a:rPr lang="fr-FR" dirty="0"/>
              <a:t> ».</a:t>
            </a:r>
          </a:p>
          <a:p>
            <a:endParaRPr lang="fr-FR" dirty="0"/>
          </a:p>
        </p:txBody>
      </p:sp>
    </p:spTree>
    <p:extLst>
      <p:ext uri="{BB962C8B-B14F-4D97-AF65-F5344CB8AC3E}">
        <p14:creationId xmlns:p14="http://schemas.microsoft.com/office/powerpoint/2010/main" val="268944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01692-AC7F-EF45-B608-C519E6FC9BB8}"/>
              </a:ext>
            </a:extLst>
          </p:cNvPr>
          <p:cNvSpPr>
            <a:spLocks noGrp="1"/>
          </p:cNvSpPr>
          <p:nvPr>
            <p:ph type="title"/>
          </p:nvPr>
        </p:nvSpPr>
        <p:spPr/>
        <p:txBody>
          <a:bodyPr/>
          <a:lstStyle/>
          <a:p>
            <a:r>
              <a:rPr lang="fr-FR" dirty="0"/>
              <a:t>Les classes, polymorphisme</a:t>
            </a:r>
          </a:p>
        </p:txBody>
      </p:sp>
      <p:sp>
        <p:nvSpPr>
          <p:cNvPr id="4" name="Espace réservé du pied de page 3">
            <a:extLst>
              <a:ext uri="{FF2B5EF4-FFF2-40B4-BE49-F238E27FC236}">
                <a16:creationId xmlns:a16="http://schemas.microsoft.com/office/drawing/2014/main" id="{CE9182BA-189F-9D44-B510-317701A8F775}"/>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32F03EA7-F655-284B-B184-BB8E77294BF1}"/>
              </a:ext>
            </a:extLst>
          </p:cNvPr>
          <p:cNvSpPr>
            <a:spLocks noGrp="1"/>
          </p:cNvSpPr>
          <p:nvPr>
            <p:ph type="sldNum" sz="quarter" idx="12"/>
          </p:nvPr>
        </p:nvSpPr>
        <p:spPr/>
        <p:txBody>
          <a:bodyPr/>
          <a:lstStyle/>
          <a:p>
            <a:fld id="{2E79D93D-8BFB-BD43-9497-D843A4BC18C5}" type="slidenum">
              <a:rPr lang="fr-FR" smtClean="0"/>
              <a:t>13</a:t>
            </a:fld>
            <a:endParaRPr lang="fr-FR"/>
          </a:p>
        </p:txBody>
      </p:sp>
      <p:pic>
        <p:nvPicPr>
          <p:cNvPr id="7" name="Image 6">
            <a:extLst>
              <a:ext uri="{FF2B5EF4-FFF2-40B4-BE49-F238E27FC236}">
                <a16:creationId xmlns:a16="http://schemas.microsoft.com/office/drawing/2014/main" id="{0C915056-E8C4-3A4A-B6C8-1AE1D826362D}"/>
              </a:ext>
            </a:extLst>
          </p:cNvPr>
          <p:cNvPicPr>
            <a:picLocks noChangeAspect="1"/>
          </p:cNvPicPr>
          <p:nvPr/>
        </p:nvPicPr>
        <p:blipFill>
          <a:blip r:embed="rId2"/>
          <a:stretch>
            <a:fillRect/>
          </a:stretch>
        </p:blipFill>
        <p:spPr>
          <a:xfrm>
            <a:off x="185733" y="1389011"/>
            <a:ext cx="4907127" cy="5332464"/>
          </a:xfrm>
          <a:prstGeom prst="rect">
            <a:avLst/>
          </a:prstGeom>
        </p:spPr>
      </p:pic>
      <p:pic>
        <p:nvPicPr>
          <p:cNvPr id="9" name="Image 8">
            <a:extLst>
              <a:ext uri="{FF2B5EF4-FFF2-40B4-BE49-F238E27FC236}">
                <a16:creationId xmlns:a16="http://schemas.microsoft.com/office/drawing/2014/main" id="{16CBBBCC-3714-434F-B3C5-F121111907AD}"/>
              </a:ext>
            </a:extLst>
          </p:cNvPr>
          <p:cNvPicPr>
            <a:picLocks noChangeAspect="1"/>
          </p:cNvPicPr>
          <p:nvPr/>
        </p:nvPicPr>
        <p:blipFill rotWithShape="1">
          <a:blip r:embed="rId3"/>
          <a:srcRect t="1814" r="39535"/>
          <a:stretch/>
        </p:blipFill>
        <p:spPr>
          <a:xfrm>
            <a:off x="5062881" y="1389011"/>
            <a:ext cx="3120498" cy="1806201"/>
          </a:xfrm>
          <a:prstGeom prst="rect">
            <a:avLst/>
          </a:prstGeom>
        </p:spPr>
      </p:pic>
      <p:sp>
        <p:nvSpPr>
          <p:cNvPr id="10" name="ZoneTexte 9">
            <a:extLst>
              <a:ext uri="{FF2B5EF4-FFF2-40B4-BE49-F238E27FC236}">
                <a16:creationId xmlns:a16="http://schemas.microsoft.com/office/drawing/2014/main" id="{233552F8-E596-9C47-82FE-F7C11B3017E6}"/>
              </a:ext>
            </a:extLst>
          </p:cNvPr>
          <p:cNvSpPr txBox="1"/>
          <p:nvPr/>
        </p:nvSpPr>
        <p:spPr>
          <a:xfrm>
            <a:off x="5092861" y="3195212"/>
            <a:ext cx="6260939" cy="1754326"/>
          </a:xfrm>
          <a:prstGeom prst="rect">
            <a:avLst/>
          </a:prstGeom>
          <a:noFill/>
        </p:spPr>
        <p:txBody>
          <a:bodyPr wrap="square" rtlCol="0">
            <a:spAutoFit/>
          </a:bodyPr>
          <a:lstStyle/>
          <a:p>
            <a:r>
              <a:rPr lang="fr-FR" dirty="0"/>
              <a:t>Dans cette exemple on peut voir l’importance du polymorphisme dans C# ou on définit un classe Shape qui est la classe mère et qui hérite un classe Square et un classe Rectangle. En addition ces classe on une fonction abstract qui est l’Area qui nous donne l’aire de l’objet.</a:t>
            </a:r>
          </a:p>
          <a:p>
            <a:endParaRPr lang="fr-FR" dirty="0"/>
          </a:p>
        </p:txBody>
      </p:sp>
    </p:spTree>
    <p:extLst>
      <p:ext uri="{BB962C8B-B14F-4D97-AF65-F5344CB8AC3E}">
        <p14:creationId xmlns:p14="http://schemas.microsoft.com/office/powerpoint/2010/main" val="407821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95918-9509-2B4B-8CAE-8E9EC94CE6C2}"/>
              </a:ext>
            </a:extLst>
          </p:cNvPr>
          <p:cNvSpPr>
            <a:spLocks noGrp="1"/>
          </p:cNvSpPr>
          <p:nvPr>
            <p:ph type="title"/>
          </p:nvPr>
        </p:nvSpPr>
        <p:spPr/>
        <p:txBody>
          <a:bodyPr/>
          <a:lstStyle/>
          <a:p>
            <a:r>
              <a:rPr lang="fr-FR" dirty="0"/>
              <a:t>Les classes scellée</a:t>
            </a:r>
          </a:p>
        </p:txBody>
      </p:sp>
      <p:sp>
        <p:nvSpPr>
          <p:cNvPr id="4" name="Espace réservé du pied de page 3">
            <a:extLst>
              <a:ext uri="{FF2B5EF4-FFF2-40B4-BE49-F238E27FC236}">
                <a16:creationId xmlns:a16="http://schemas.microsoft.com/office/drawing/2014/main" id="{82BFB641-4787-BA46-9773-3FFE70571279}"/>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1D936C27-B360-084B-9CA5-8A030C72C3E3}"/>
              </a:ext>
            </a:extLst>
          </p:cNvPr>
          <p:cNvSpPr>
            <a:spLocks noGrp="1"/>
          </p:cNvSpPr>
          <p:nvPr>
            <p:ph type="sldNum" sz="quarter" idx="12"/>
          </p:nvPr>
        </p:nvSpPr>
        <p:spPr/>
        <p:txBody>
          <a:bodyPr/>
          <a:lstStyle/>
          <a:p>
            <a:fld id="{2E79D93D-8BFB-BD43-9497-D843A4BC18C5}" type="slidenum">
              <a:rPr lang="fr-FR" smtClean="0"/>
              <a:t>14</a:t>
            </a:fld>
            <a:endParaRPr lang="fr-FR"/>
          </a:p>
        </p:txBody>
      </p:sp>
      <p:pic>
        <p:nvPicPr>
          <p:cNvPr id="7" name="Image 6">
            <a:extLst>
              <a:ext uri="{FF2B5EF4-FFF2-40B4-BE49-F238E27FC236}">
                <a16:creationId xmlns:a16="http://schemas.microsoft.com/office/drawing/2014/main" id="{4D2E451A-ED27-BD4A-BE59-33E504877076}"/>
              </a:ext>
            </a:extLst>
          </p:cNvPr>
          <p:cNvPicPr>
            <a:picLocks noChangeAspect="1"/>
          </p:cNvPicPr>
          <p:nvPr/>
        </p:nvPicPr>
        <p:blipFill>
          <a:blip r:embed="rId2"/>
          <a:stretch>
            <a:fillRect/>
          </a:stretch>
        </p:blipFill>
        <p:spPr>
          <a:xfrm>
            <a:off x="813352" y="1243012"/>
            <a:ext cx="7614827" cy="5113338"/>
          </a:xfrm>
          <a:prstGeom prst="rect">
            <a:avLst/>
          </a:prstGeom>
        </p:spPr>
      </p:pic>
      <p:sp>
        <p:nvSpPr>
          <p:cNvPr id="8" name="ZoneTexte 7">
            <a:extLst>
              <a:ext uri="{FF2B5EF4-FFF2-40B4-BE49-F238E27FC236}">
                <a16:creationId xmlns:a16="http://schemas.microsoft.com/office/drawing/2014/main" id="{FE81E582-4036-AB4B-AFCC-F514DD9344A2}"/>
              </a:ext>
            </a:extLst>
          </p:cNvPr>
          <p:cNvSpPr txBox="1"/>
          <p:nvPr/>
        </p:nvSpPr>
        <p:spPr>
          <a:xfrm>
            <a:off x="8453027" y="1243012"/>
            <a:ext cx="3434173" cy="4524315"/>
          </a:xfrm>
          <a:prstGeom prst="rect">
            <a:avLst/>
          </a:prstGeom>
          <a:noFill/>
        </p:spPr>
        <p:txBody>
          <a:bodyPr wrap="square" rtlCol="0">
            <a:spAutoFit/>
          </a:bodyPr>
          <a:lstStyle/>
          <a:p>
            <a:r>
              <a:rPr lang="fr-FR" dirty="0"/>
              <a:t>On utilise une classe « </a:t>
            </a:r>
            <a:r>
              <a:rPr lang="fr-FR" dirty="0" err="1"/>
              <a:t>sealed</a:t>
            </a:r>
            <a:r>
              <a:rPr lang="fr-FR" dirty="0"/>
              <a:t> » pour prévenir au programmeur de dériver de la classe.</a:t>
            </a:r>
          </a:p>
          <a:p>
            <a:r>
              <a:rPr lang="fr-FR" dirty="0"/>
              <a:t>Dans la classe au-dessus on a une classe de base « Math ». L’intérêt d’utiliser cette classe est</a:t>
            </a:r>
          </a:p>
          <a:p>
            <a:r>
              <a:rPr lang="fr-FR" dirty="0"/>
              <a:t>de donner des méthodes et des constantes au programmeur. Cette classe n’est pas créé pour</a:t>
            </a:r>
          </a:p>
          <a:p>
            <a:r>
              <a:rPr lang="fr-FR" dirty="0"/>
              <a:t>hériter d’autres classes.</a:t>
            </a:r>
          </a:p>
          <a:p>
            <a:r>
              <a:rPr lang="fr-FR" dirty="0"/>
              <a:t>Alors quand on a essayé de dériver de cette classe on a reçu une erreur « '</a:t>
            </a:r>
            <a:r>
              <a:rPr lang="fr-FR" dirty="0" err="1"/>
              <a:t>DerivedMath</a:t>
            </a:r>
            <a:r>
              <a:rPr lang="fr-FR" dirty="0"/>
              <a:t>'</a:t>
            </a:r>
          </a:p>
          <a:p>
            <a:r>
              <a:rPr lang="fr-FR" dirty="0" err="1"/>
              <a:t>cannot</a:t>
            </a:r>
            <a:r>
              <a:rPr lang="fr-FR" dirty="0"/>
              <a:t> </a:t>
            </a:r>
            <a:r>
              <a:rPr lang="fr-FR" dirty="0" err="1"/>
              <a:t>derive</a:t>
            </a:r>
            <a:r>
              <a:rPr lang="fr-FR" dirty="0"/>
              <a:t> </a:t>
            </a:r>
            <a:r>
              <a:rPr lang="fr-FR" dirty="0" err="1"/>
              <a:t>from</a:t>
            </a:r>
            <a:r>
              <a:rPr lang="fr-FR" dirty="0"/>
              <a:t> </a:t>
            </a:r>
            <a:r>
              <a:rPr lang="fr-FR" dirty="0" err="1"/>
              <a:t>sealed</a:t>
            </a:r>
            <a:r>
              <a:rPr lang="fr-FR" dirty="0"/>
              <a:t> class ‘Math’ ».</a:t>
            </a:r>
          </a:p>
          <a:p>
            <a:endParaRPr lang="fr-FR" dirty="0"/>
          </a:p>
        </p:txBody>
      </p:sp>
    </p:spTree>
    <p:extLst>
      <p:ext uri="{BB962C8B-B14F-4D97-AF65-F5344CB8AC3E}">
        <p14:creationId xmlns:p14="http://schemas.microsoft.com/office/powerpoint/2010/main" val="280565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056313-3096-0D40-927C-F82A7AFD986F}"/>
              </a:ext>
            </a:extLst>
          </p:cNvPr>
          <p:cNvSpPr>
            <a:spLocks noGrp="1"/>
          </p:cNvSpPr>
          <p:nvPr>
            <p:ph type="title"/>
          </p:nvPr>
        </p:nvSpPr>
        <p:spPr/>
        <p:txBody>
          <a:bodyPr/>
          <a:lstStyle/>
          <a:p>
            <a:r>
              <a:rPr lang="fr-FR" dirty="0"/>
              <a:t>Les structures</a:t>
            </a:r>
          </a:p>
        </p:txBody>
      </p:sp>
      <p:sp>
        <p:nvSpPr>
          <p:cNvPr id="4" name="Espace réservé du pied de page 3">
            <a:extLst>
              <a:ext uri="{FF2B5EF4-FFF2-40B4-BE49-F238E27FC236}">
                <a16:creationId xmlns:a16="http://schemas.microsoft.com/office/drawing/2014/main" id="{2C7FB11A-67B6-4C46-AD53-05C75022BA89}"/>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316B14A4-5EE4-E44E-8C5F-AE9EFB0809AB}"/>
              </a:ext>
            </a:extLst>
          </p:cNvPr>
          <p:cNvSpPr>
            <a:spLocks noGrp="1"/>
          </p:cNvSpPr>
          <p:nvPr>
            <p:ph type="sldNum" sz="quarter" idx="12"/>
          </p:nvPr>
        </p:nvSpPr>
        <p:spPr/>
        <p:txBody>
          <a:bodyPr/>
          <a:lstStyle/>
          <a:p>
            <a:fld id="{2E79D93D-8BFB-BD43-9497-D843A4BC18C5}" type="slidenum">
              <a:rPr lang="fr-FR" smtClean="0"/>
              <a:t>15</a:t>
            </a:fld>
            <a:endParaRPr lang="fr-FR"/>
          </a:p>
        </p:txBody>
      </p:sp>
      <p:pic>
        <p:nvPicPr>
          <p:cNvPr id="7" name="Image 6">
            <a:extLst>
              <a:ext uri="{FF2B5EF4-FFF2-40B4-BE49-F238E27FC236}">
                <a16:creationId xmlns:a16="http://schemas.microsoft.com/office/drawing/2014/main" id="{EEA3A992-FDC9-E041-96B7-2EEA72FE19FD}"/>
              </a:ext>
            </a:extLst>
          </p:cNvPr>
          <p:cNvPicPr>
            <a:picLocks noChangeAspect="1"/>
          </p:cNvPicPr>
          <p:nvPr/>
        </p:nvPicPr>
        <p:blipFill>
          <a:blip r:embed="rId2"/>
          <a:stretch>
            <a:fillRect/>
          </a:stretch>
        </p:blipFill>
        <p:spPr>
          <a:xfrm>
            <a:off x="5817624" y="0"/>
            <a:ext cx="5536176" cy="6356350"/>
          </a:xfrm>
          <a:prstGeom prst="rect">
            <a:avLst/>
          </a:prstGeom>
        </p:spPr>
      </p:pic>
      <p:sp>
        <p:nvSpPr>
          <p:cNvPr id="8" name="ZoneTexte 7">
            <a:extLst>
              <a:ext uri="{FF2B5EF4-FFF2-40B4-BE49-F238E27FC236}">
                <a16:creationId xmlns:a16="http://schemas.microsoft.com/office/drawing/2014/main" id="{3D847B15-F517-5C45-8E58-33F1A8335040}"/>
              </a:ext>
            </a:extLst>
          </p:cNvPr>
          <p:cNvSpPr txBox="1"/>
          <p:nvPr/>
        </p:nvSpPr>
        <p:spPr>
          <a:xfrm>
            <a:off x="833191" y="1690688"/>
            <a:ext cx="4527233" cy="2585323"/>
          </a:xfrm>
          <a:prstGeom prst="rect">
            <a:avLst/>
          </a:prstGeom>
          <a:noFill/>
        </p:spPr>
        <p:txBody>
          <a:bodyPr wrap="square" rtlCol="0">
            <a:spAutoFit/>
          </a:bodyPr>
          <a:lstStyle/>
          <a:p>
            <a:pPr algn="just"/>
            <a:r>
              <a:rPr lang="fr-FR" dirty="0"/>
              <a:t>Dans cette exemple on a tester un </a:t>
            </a:r>
            <a:r>
              <a:rPr lang="fr-FR" dirty="0" err="1"/>
              <a:t>struct</a:t>
            </a:r>
            <a:r>
              <a:rPr lang="fr-FR" dirty="0"/>
              <a:t> appeler Coordonne dans un classe Test. Au début, on a créé les deux variables coord1, coord2 et coord3 puis on les a imprimé et a la fin pour bien tester l’application du </a:t>
            </a:r>
            <a:r>
              <a:rPr lang="fr-FR" dirty="0" err="1"/>
              <a:t>struct</a:t>
            </a:r>
            <a:r>
              <a:rPr lang="fr-FR" dirty="0"/>
              <a:t> on a changé les variable de coord3 et coord2 ce qui nous a donné seulement un changement dans coord3 qui est une copie de coord2.</a:t>
            </a:r>
          </a:p>
          <a:p>
            <a:pPr algn="just"/>
            <a:endParaRPr lang="fr-FR" dirty="0"/>
          </a:p>
        </p:txBody>
      </p:sp>
    </p:spTree>
    <p:extLst>
      <p:ext uri="{BB962C8B-B14F-4D97-AF65-F5344CB8AC3E}">
        <p14:creationId xmlns:p14="http://schemas.microsoft.com/office/powerpoint/2010/main" val="88449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35181-1296-554A-9DF7-3EA2F901A141}"/>
              </a:ext>
            </a:extLst>
          </p:cNvPr>
          <p:cNvSpPr>
            <a:spLocks noGrp="1"/>
          </p:cNvSpPr>
          <p:nvPr>
            <p:ph type="title"/>
          </p:nvPr>
        </p:nvSpPr>
        <p:spPr/>
        <p:txBody>
          <a:bodyPr/>
          <a:lstStyle/>
          <a:p>
            <a:r>
              <a:rPr lang="fr-FR" dirty="0"/>
              <a:t>Les chaines, 1-D</a:t>
            </a:r>
          </a:p>
        </p:txBody>
      </p:sp>
      <p:sp>
        <p:nvSpPr>
          <p:cNvPr id="4" name="Espace réservé du pied de page 3">
            <a:extLst>
              <a:ext uri="{FF2B5EF4-FFF2-40B4-BE49-F238E27FC236}">
                <a16:creationId xmlns:a16="http://schemas.microsoft.com/office/drawing/2014/main" id="{E78366EB-82F8-3D48-8A8D-F7464BF9FCC1}"/>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E1D858BF-50F7-714A-A5F8-A61C25CD6B69}"/>
              </a:ext>
            </a:extLst>
          </p:cNvPr>
          <p:cNvSpPr>
            <a:spLocks noGrp="1"/>
          </p:cNvSpPr>
          <p:nvPr>
            <p:ph type="sldNum" sz="quarter" idx="12"/>
          </p:nvPr>
        </p:nvSpPr>
        <p:spPr/>
        <p:txBody>
          <a:bodyPr/>
          <a:lstStyle/>
          <a:p>
            <a:fld id="{2E79D93D-8BFB-BD43-9497-D843A4BC18C5}" type="slidenum">
              <a:rPr lang="fr-FR" smtClean="0"/>
              <a:t>16</a:t>
            </a:fld>
            <a:endParaRPr lang="fr-FR"/>
          </a:p>
        </p:txBody>
      </p:sp>
      <p:pic>
        <p:nvPicPr>
          <p:cNvPr id="7" name="Image 6">
            <a:extLst>
              <a:ext uri="{FF2B5EF4-FFF2-40B4-BE49-F238E27FC236}">
                <a16:creationId xmlns:a16="http://schemas.microsoft.com/office/drawing/2014/main" id="{977154CE-8904-0042-AD4A-F740D46D0E9A}"/>
              </a:ext>
            </a:extLst>
          </p:cNvPr>
          <p:cNvPicPr>
            <a:picLocks noChangeAspect="1"/>
          </p:cNvPicPr>
          <p:nvPr/>
        </p:nvPicPr>
        <p:blipFill>
          <a:blip r:embed="rId2"/>
          <a:stretch>
            <a:fillRect/>
          </a:stretch>
        </p:blipFill>
        <p:spPr>
          <a:xfrm>
            <a:off x="4576226" y="365125"/>
            <a:ext cx="6777574" cy="5991225"/>
          </a:xfrm>
          <a:prstGeom prst="rect">
            <a:avLst/>
          </a:prstGeom>
        </p:spPr>
      </p:pic>
    </p:spTree>
    <p:extLst>
      <p:ext uri="{BB962C8B-B14F-4D97-AF65-F5344CB8AC3E}">
        <p14:creationId xmlns:p14="http://schemas.microsoft.com/office/powerpoint/2010/main" val="2422246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B144C4-E2BF-E246-B30D-0D58A4E1FBD2}"/>
              </a:ext>
            </a:extLst>
          </p:cNvPr>
          <p:cNvSpPr>
            <a:spLocks noGrp="1"/>
          </p:cNvSpPr>
          <p:nvPr>
            <p:ph type="title"/>
          </p:nvPr>
        </p:nvSpPr>
        <p:spPr/>
        <p:txBody>
          <a:bodyPr/>
          <a:lstStyle/>
          <a:p>
            <a:r>
              <a:rPr lang="fr-FR" dirty="0"/>
              <a:t>Les chaines, multidimensionnelle</a:t>
            </a:r>
          </a:p>
        </p:txBody>
      </p:sp>
      <p:sp>
        <p:nvSpPr>
          <p:cNvPr id="4" name="Espace réservé du pied de page 3">
            <a:extLst>
              <a:ext uri="{FF2B5EF4-FFF2-40B4-BE49-F238E27FC236}">
                <a16:creationId xmlns:a16="http://schemas.microsoft.com/office/drawing/2014/main" id="{DE49311E-DCA6-8A4C-ABEE-6711297724B2}"/>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28810565-5107-FD40-B86F-6395EE9234C8}"/>
              </a:ext>
            </a:extLst>
          </p:cNvPr>
          <p:cNvSpPr>
            <a:spLocks noGrp="1"/>
          </p:cNvSpPr>
          <p:nvPr>
            <p:ph type="sldNum" sz="quarter" idx="12"/>
          </p:nvPr>
        </p:nvSpPr>
        <p:spPr/>
        <p:txBody>
          <a:bodyPr/>
          <a:lstStyle/>
          <a:p>
            <a:fld id="{2E79D93D-8BFB-BD43-9497-D843A4BC18C5}" type="slidenum">
              <a:rPr lang="fr-FR" smtClean="0"/>
              <a:t>17</a:t>
            </a:fld>
            <a:endParaRPr lang="fr-FR"/>
          </a:p>
        </p:txBody>
      </p:sp>
      <p:pic>
        <p:nvPicPr>
          <p:cNvPr id="7" name="Image 6">
            <a:extLst>
              <a:ext uri="{FF2B5EF4-FFF2-40B4-BE49-F238E27FC236}">
                <a16:creationId xmlns:a16="http://schemas.microsoft.com/office/drawing/2014/main" id="{20501BD0-921E-A444-BBA2-E8ED484464BC}"/>
              </a:ext>
            </a:extLst>
          </p:cNvPr>
          <p:cNvPicPr>
            <a:picLocks noChangeAspect="1"/>
          </p:cNvPicPr>
          <p:nvPr/>
        </p:nvPicPr>
        <p:blipFill>
          <a:blip r:embed="rId2"/>
          <a:stretch>
            <a:fillRect/>
          </a:stretch>
        </p:blipFill>
        <p:spPr>
          <a:xfrm>
            <a:off x="838200" y="1690688"/>
            <a:ext cx="6860135" cy="3814349"/>
          </a:xfrm>
          <a:prstGeom prst="rect">
            <a:avLst/>
          </a:prstGeom>
        </p:spPr>
      </p:pic>
      <p:pic>
        <p:nvPicPr>
          <p:cNvPr id="9" name="Image 8">
            <a:extLst>
              <a:ext uri="{FF2B5EF4-FFF2-40B4-BE49-F238E27FC236}">
                <a16:creationId xmlns:a16="http://schemas.microsoft.com/office/drawing/2014/main" id="{E7DB41FF-9D20-9945-92B1-A0464BF0E430}"/>
              </a:ext>
            </a:extLst>
          </p:cNvPr>
          <p:cNvPicPr>
            <a:picLocks noChangeAspect="1"/>
          </p:cNvPicPr>
          <p:nvPr/>
        </p:nvPicPr>
        <p:blipFill rotWithShape="1">
          <a:blip r:embed="rId3"/>
          <a:srcRect r="76556"/>
          <a:stretch/>
        </p:blipFill>
        <p:spPr>
          <a:xfrm>
            <a:off x="7695022" y="1690688"/>
            <a:ext cx="2152650" cy="3814349"/>
          </a:xfrm>
          <a:prstGeom prst="rect">
            <a:avLst/>
          </a:prstGeom>
        </p:spPr>
      </p:pic>
      <p:sp>
        <p:nvSpPr>
          <p:cNvPr id="10" name="ZoneTexte 9">
            <a:extLst>
              <a:ext uri="{FF2B5EF4-FFF2-40B4-BE49-F238E27FC236}">
                <a16:creationId xmlns:a16="http://schemas.microsoft.com/office/drawing/2014/main" id="{F64C758F-8C59-E349-A11B-EEF1D01584C7}"/>
              </a:ext>
            </a:extLst>
          </p:cNvPr>
          <p:cNvSpPr txBox="1"/>
          <p:nvPr/>
        </p:nvSpPr>
        <p:spPr>
          <a:xfrm>
            <a:off x="9847673" y="1690687"/>
            <a:ext cx="2344328" cy="2585323"/>
          </a:xfrm>
          <a:prstGeom prst="rect">
            <a:avLst/>
          </a:prstGeom>
          <a:noFill/>
        </p:spPr>
        <p:txBody>
          <a:bodyPr wrap="square" rtlCol="0">
            <a:spAutoFit/>
          </a:bodyPr>
          <a:lstStyle/>
          <a:p>
            <a:r>
              <a:rPr lang="fr-FR" dirty="0"/>
              <a:t>Chaine </a:t>
            </a:r>
            <a:r>
              <a:rPr lang="fr-FR" dirty="0" err="1"/>
              <a:t>multidimentionelle</a:t>
            </a:r>
            <a:r>
              <a:rPr lang="fr-FR" dirty="0"/>
              <a:t> : jusqu’a 32 dimension</a:t>
            </a:r>
          </a:p>
          <a:p>
            <a:r>
              <a:rPr lang="fr-FR" dirty="0" err="1"/>
              <a:t>int</a:t>
            </a:r>
            <a:r>
              <a:rPr lang="fr-FR" dirty="0"/>
              <a:t>[ , , ] </a:t>
            </a:r>
            <a:r>
              <a:rPr lang="fr-FR" dirty="0" err="1"/>
              <a:t>nomDeLaChaine</a:t>
            </a:r>
            <a:r>
              <a:rPr lang="fr-FR" dirty="0"/>
              <a:t> = new </a:t>
            </a:r>
            <a:r>
              <a:rPr lang="fr-FR" dirty="0" err="1"/>
              <a:t>int</a:t>
            </a:r>
            <a:r>
              <a:rPr lang="fr-FR" dirty="0"/>
              <a:t>[</a:t>
            </a:r>
            <a:r>
              <a:rPr lang="fr-FR" dirty="0" err="1"/>
              <a:t>nbDesIndices</a:t>
            </a:r>
            <a:r>
              <a:rPr lang="fr-FR" dirty="0"/>
              <a:t>, </a:t>
            </a:r>
            <a:r>
              <a:rPr lang="fr-FR" dirty="0" err="1"/>
              <a:t>nbDesIndices</a:t>
            </a:r>
            <a:r>
              <a:rPr lang="fr-FR" dirty="0"/>
              <a:t>, </a:t>
            </a:r>
            <a:r>
              <a:rPr lang="fr-FR" dirty="0" err="1"/>
              <a:t>nbDesIndices</a:t>
            </a:r>
            <a:r>
              <a:rPr lang="fr-FR" dirty="0"/>
              <a:t>];</a:t>
            </a:r>
          </a:p>
          <a:p>
            <a:endParaRPr lang="fr-FR" dirty="0"/>
          </a:p>
        </p:txBody>
      </p:sp>
    </p:spTree>
    <p:extLst>
      <p:ext uri="{BB962C8B-B14F-4D97-AF65-F5344CB8AC3E}">
        <p14:creationId xmlns:p14="http://schemas.microsoft.com/office/powerpoint/2010/main" val="205119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4B24B2-488D-AD4C-AE2F-32A18053A2D1}"/>
              </a:ext>
            </a:extLst>
          </p:cNvPr>
          <p:cNvSpPr>
            <a:spLocks noGrp="1"/>
          </p:cNvSpPr>
          <p:nvPr>
            <p:ph type="title"/>
          </p:nvPr>
        </p:nvSpPr>
        <p:spPr/>
        <p:txBody>
          <a:bodyPr/>
          <a:lstStyle/>
          <a:p>
            <a:r>
              <a:rPr lang="fr-FR" dirty="0"/>
              <a:t>Les chaines, chaine déchiquetée</a:t>
            </a:r>
          </a:p>
        </p:txBody>
      </p:sp>
      <p:sp>
        <p:nvSpPr>
          <p:cNvPr id="4" name="Espace réservé du pied de page 3">
            <a:extLst>
              <a:ext uri="{FF2B5EF4-FFF2-40B4-BE49-F238E27FC236}">
                <a16:creationId xmlns:a16="http://schemas.microsoft.com/office/drawing/2014/main" id="{D7FB4FAE-0AF0-BB48-A400-C99E1C167119}"/>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5E34818F-B2F2-7144-B074-2B9354F24AFD}"/>
              </a:ext>
            </a:extLst>
          </p:cNvPr>
          <p:cNvSpPr>
            <a:spLocks noGrp="1"/>
          </p:cNvSpPr>
          <p:nvPr>
            <p:ph type="sldNum" sz="quarter" idx="12"/>
          </p:nvPr>
        </p:nvSpPr>
        <p:spPr/>
        <p:txBody>
          <a:bodyPr/>
          <a:lstStyle/>
          <a:p>
            <a:fld id="{2E79D93D-8BFB-BD43-9497-D843A4BC18C5}" type="slidenum">
              <a:rPr lang="fr-FR" smtClean="0"/>
              <a:t>18</a:t>
            </a:fld>
            <a:endParaRPr lang="fr-FR"/>
          </a:p>
        </p:txBody>
      </p:sp>
      <p:pic>
        <p:nvPicPr>
          <p:cNvPr id="7" name="Image 6">
            <a:extLst>
              <a:ext uri="{FF2B5EF4-FFF2-40B4-BE49-F238E27FC236}">
                <a16:creationId xmlns:a16="http://schemas.microsoft.com/office/drawing/2014/main" id="{036EA85D-2FFD-B647-BA39-2993398D1F3F}"/>
              </a:ext>
            </a:extLst>
          </p:cNvPr>
          <p:cNvPicPr>
            <a:picLocks noChangeAspect="1"/>
          </p:cNvPicPr>
          <p:nvPr/>
        </p:nvPicPr>
        <p:blipFill rotWithShape="1">
          <a:blip r:embed="rId2"/>
          <a:srcRect r="9914"/>
          <a:stretch/>
        </p:blipFill>
        <p:spPr>
          <a:xfrm>
            <a:off x="251791" y="1398104"/>
            <a:ext cx="5234609" cy="5459896"/>
          </a:xfrm>
          <a:prstGeom prst="rect">
            <a:avLst/>
          </a:prstGeom>
        </p:spPr>
      </p:pic>
      <p:sp>
        <p:nvSpPr>
          <p:cNvPr id="8" name="ZoneTexte 7">
            <a:extLst>
              <a:ext uri="{FF2B5EF4-FFF2-40B4-BE49-F238E27FC236}">
                <a16:creationId xmlns:a16="http://schemas.microsoft.com/office/drawing/2014/main" id="{7D398ACB-A6BA-754A-8251-2F39DCDAC47F}"/>
              </a:ext>
            </a:extLst>
          </p:cNvPr>
          <p:cNvSpPr txBox="1"/>
          <p:nvPr/>
        </p:nvSpPr>
        <p:spPr>
          <a:xfrm>
            <a:off x="6096000" y="3389388"/>
            <a:ext cx="4871655" cy="1477328"/>
          </a:xfrm>
          <a:prstGeom prst="rect">
            <a:avLst/>
          </a:prstGeom>
          <a:noFill/>
        </p:spPr>
        <p:txBody>
          <a:bodyPr wrap="none" rtlCol="0">
            <a:spAutoFit/>
          </a:bodyPr>
          <a:lstStyle/>
          <a:p>
            <a:r>
              <a:rPr lang="fr-FR" dirty="0"/>
              <a:t>Chaine déchiquetée : c’est une chaine des chaines</a:t>
            </a:r>
          </a:p>
          <a:p>
            <a:r>
              <a:rPr lang="fr-FR" dirty="0" err="1"/>
              <a:t>int</a:t>
            </a:r>
            <a:r>
              <a:rPr lang="fr-FR" dirty="0"/>
              <a:t>[][] </a:t>
            </a:r>
            <a:r>
              <a:rPr lang="fr-FR" dirty="0" err="1"/>
              <a:t>nomDeLaChaine</a:t>
            </a:r>
            <a:r>
              <a:rPr lang="fr-FR" dirty="0"/>
              <a:t> = new </a:t>
            </a:r>
            <a:r>
              <a:rPr lang="fr-FR" dirty="0" err="1"/>
              <a:t>int</a:t>
            </a:r>
            <a:r>
              <a:rPr lang="fr-FR" dirty="0"/>
              <a:t>[10][];</a:t>
            </a:r>
          </a:p>
          <a:p>
            <a:r>
              <a:rPr lang="fr-FR" dirty="0" err="1"/>
              <a:t>jaggedArray</a:t>
            </a:r>
            <a:r>
              <a:rPr lang="fr-FR" dirty="0"/>
              <a:t>[0]= new </a:t>
            </a:r>
            <a:r>
              <a:rPr lang="fr-FR" dirty="0" err="1"/>
              <a:t>int</a:t>
            </a:r>
            <a:r>
              <a:rPr lang="fr-FR" dirty="0"/>
              <a:t>[15];</a:t>
            </a:r>
          </a:p>
          <a:p>
            <a:r>
              <a:rPr lang="fr-FR" dirty="0" err="1"/>
              <a:t>jaggedArray</a:t>
            </a:r>
            <a:r>
              <a:rPr lang="fr-FR" dirty="0"/>
              <a:t>[1] = new </a:t>
            </a:r>
            <a:r>
              <a:rPr lang="fr-FR" dirty="0" err="1"/>
              <a:t>int</a:t>
            </a:r>
            <a:r>
              <a:rPr lang="fr-FR" dirty="0"/>
              <a:t>[20];</a:t>
            </a:r>
          </a:p>
          <a:p>
            <a:endParaRPr lang="fr-FR" dirty="0"/>
          </a:p>
        </p:txBody>
      </p:sp>
    </p:spTree>
    <p:extLst>
      <p:ext uri="{BB962C8B-B14F-4D97-AF65-F5344CB8AC3E}">
        <p14:creationId xmlns:p14="http://schemas.microsoft.com/office/powerpoint/2010/main" val="270191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C9968-D74E-4D4F-90AD-542715D6062B}"/>
              </a:ext>
            </a:extLst>
          </p:cNvPr>
          <p:cNvSpPr>
            <a:spLocks noGrp="1"/>
          </p:cNvSpPr>
          <p:nvPr>
            <p:ph type="title"/>
          </p:nvPr>
        </p:nvSpPr>
        <p:spPr/>
        <p:txBody>
          <a:bodyPr/>
          <a:lstStyle/>
          <a:p>
            <a:r>
              <a:rPr lang="fr-FR" dirty="0"/>
              <a:t>Les méthodes</a:t>
            </a:r>
          </a:p>
        </p:txBody>
      </p:sp>
      <p:sp>
        <p:nvSpPr>
          <p:cNvPr id="4" name="Espace réservé du pied de page 3">
            <a:extLst>
              <a:ext uri="{FF2B5EF4-FFF2-40B4-BE49-F238E27FC236}">
                <a16:creationId xmlns:a16="http://schemas.microsoft.com/office/drawing/2014/main" id="{800258DF-5E88-A14A-AA4B-A39E7A23E3C9}"/>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08374C91-97B9-114C-824E-CDDE24D403EA}"/>
              </a:ext>
            </a:extLst>
          </p:cNvPr>
          <p:cNvSpPr>
            <a:spLocks noGrp="1"/>
          </p:cNvSpPr>
          <p:nvPr>
            <p:ph type="sldNum" sz="quarter" idx="12"/>
          </p:nvPr>
        </p:nvSpPr>
        <p:spPr/>
        <p:txBody>
          <a:bodyPr/>
          <a:lstStyle/>
          <a:p>
            <a:fld id="{2E79D93D-8BFB-BD43-9497-D843A4BC18C5}" type="slidenum">
              <a:rPr lang="fr-FR" smtClean="0"/>
              <a:t>19</a:t>
            </a:fld>
            <a:endParaRPr lang="fr-FR"/>
          </a:p>
        </p:txBody>
      </p:sp>
      <p:sp>
        <p:nvSpPr>
          <p:cNvPr id="6" name="ZoneTexte 5">
            <a:extLst>
              <a:ext uri="{FF2B5EF4-FFF2-40B4-BE49-F238E27FC236}">
                <a16:creationId xmlns:a16="http://schemas.microsoft.com/office/drawing/2014/main" id="{F22A820A-3469-4B44-93E8-3B165D800E30}"/>
              </a:ext>
            </a:extLst>
          </p:cNvPr>
          <p:cNvSpPr txBox="1"/>
          <p:nvPr/>
        </p:nvSpPr>
        <p:spPr>
          <a:xfrm>
            <a:off x="838200" y="1690688"/>
            <a:ext cx="10217412" cy="1754326"/>
          </a:xfrm>
          <a:prstGeom prst="rect">
            <a:avLst/>
          </a:prstGeom>
          <a:noFill/>
        </p:spPr>
        <p:txBody>
          <a:bodyPr wrap="none" rtlCol="0">
            <a:spAutoFit/>
          </a:bodyPr>
          <a:lstStyle/>
          <a:p>
            <a:r>
              <a:rPr lang="fr-FR" dirty="0" err="1"/>
              <a:t>static</a:t>
            </a:r>
            <a:r>
              <a:rPr lang="fr-FR" dirty="0"/>
              <a:t> </a:t>
            </a:r>
            <a:r>
              <a:rPr lang="fr-FR" dirty="0" err="1"/>
              <a:t>TypeDuResultat</a:t>
            </a:r>
            <a:r>
              <a:rPr lang="fr-FR" dirty="0"/>
              <a:t> </a:t>
            </a:r>
            <a:r>
              <a:rPr lang="fr-FR" dirty="0" err="1"/>
              <a:t>nomDeLaMéthode</a:t>
            </a:r>
            <a:r>
              <a:rPr lang="fr-FR" dirty="0"/>
              <a:t>(</a:t>
            </a:r>
            <a:r>
              <a:rPr lang="fr-FR" dirty="0" err="1"/>
              <a:t>typeParamètre</a:t>
            </a:r>
            <a:r>
              <a:rPr lang="fr-FR" dirty="0"/>
              <a:t> nomParamètre1, </a:t>
            </a:r>
            <a:r>
              <a:rPr lang="fr-FR" dirty="0" err="1"/>
              <a:t>typeParamètre</a:t>
            </a:r>
            <a:r>
              <a:rPr lang="fr-FR" dirty="0"/>
              <a:t> nomParamètre2)</a:t>
            </a:r>
          </a:p>
          <a:p>
            <a:r>
              <a:rPr lang="fr-FR" dirty="0"/>
              <a:t>{</a:t>
            </a:r>
          </a:p>
          <a:p>
            <a:r>
              <a:rPr lang="fr-FR" dirty="0"/>
              <a:t>	// Code à exécuter quand la méthode est appelée.</a:t>
            </a:r>
          </a:p>
          <a:p>
            <a:r>
              <a:rPr lang="fr-FR" dirty="0"/>
              <a:t>	return </a:t>
            </a:r>
            <a:r>
              <a:rPr lang="fr-FR" dirty="0" err="1"/>
              <a:t>resultatARetourner</a:t>
            </a:r>
            <a:r>
              <a:rPr lang="fr-FR" dirty="0"/>
              <a:t>;</a:t>
            </a:r>
          </a:p>
          <a:p>
            <a:r>
              <a:rPr lang="fr-FR" dirty="0"/>
              <a:t>}</a:t>
            </a:r>
          </a:p>
          <a:p>
            <a:endParaRPr lang="fr-FR" dirty="0"/>
          </a:p>
        </p:txBody>
      </p:sp>
      <p:sp>
        <p:nvSpPr>
          <p:cNvPr id="7" name="ZoneTexte 6">
            <a:extLst>
              <a:ext uri="{FF2B5EF4-FFF2-40B4-BE49-F238E27FC236}">
                <a16:creationId xmlns:a16="http://schemas.microsoft.com/office/drawing/2014/main" id="{9EF529D2-BC64-CE46-8471-3A4C5E366250}"/>
              </a:ext>
            </a:extLst>
          </p:cNvPr>
          <p:cNvSpPr txBox="1"/>
          <p:nvPr/>
        </p:nvSpPr>
        <p:spPr>
          <a:xfrm>
            <a:off x="838199" y="3445014"/>
            <a:ext cx="10515601" cy="2308324"/>
          </a:xfrm>
          <a:prstGeom prst="rect">
            <a:avLst/>
          </a:prstGeom>
          <a:noFill/>
        </p:spPr>
        <p:txBody>
          <a:bodyPr wrap="square" rtlCol="0">
            <a:spAutoFit/>
          </a:bodyPr>
          <a:lstStyle/>
          <a:p>
            <a:pPr algn="just"/>
            <a:r>
              <a:rPr lang="fr-FR" dirty="0"/>
              <a:t>Le membre statique est toujours accessible par le nom de la classe, et non par le nom de l’instance. Une seule copie d’un membre statique existe, quel que soit le nombre d’instances de la classe qui ont été créées. Les méthodes et propriétés statiques ne peuvent pas accéder à des champs ou des événements non statiques dans leur type contenant. Elles ne peuvent pas non plus accéder à une variable d’instance d’un objet quelconque à moins qu’elle soit passée explicitement dans un paramètre de méthode.</a:t>
            </a:r>
          </a:p>
          <a:p>
            <a:pPr algn="just"/>
            <a:r>
              <a:rPr lang="fr-FR" dirty="0"/>
              <a:t>Les méthodes statiques peuvent être surchargées mais pas substituées, car elles appartiennent à la classe et non pas à une instance de la classe.</a:t>
            </a:r>
          </a:p>
          <a:p>
            <a:pPr algn="just"/>
            <a:endParaRPr lang="fr-FR" dirty="0"/>
          </a:p>
        </p:txBody>
      </p:sp>
    </p:spTree>
    <p:extLst>
      <p:ext uri="{BB962C8B-B14F-4D97-AF65-F5344CB8AC3E}">
        <p14:creationId xmlns:p14="http://schemas.microsoft.com/office/powerpoint/2010/main" val="135606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FE62A0-EEE4-DD43-82F2-A985E689AD67}"/>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0A5641F-6CB8-554B-8FA9-ABFF403E79E1}"/>
              </a:ext>
            </a:extLst>
          </p:cNvPr>
          <p:cNvSpPr>
            <a:spLocks noGrp="1"/>
          </p:cNvSpPr>
          <p:nvPr>
            <p:ph idx="1"/>
          </p:nvPr>
        </p:nvSpPr>
        <p:spPr/>
        <p:txBody>
          <a:bodyPr>
            <a:normAutofit fontScale="62500" lnSpcReduction="20000"/>
          </a:bodyPr>
          <a:lstStyle/>
          <a:p>
            <a:pPr marL="571500" indent="-571500">
              <a:buFont typeface="+mj-lt"/>
              <a:buAutoNum type="romanUcPeriod"/>
            </a:pPr>
            <a:r>
              <a:rPr lang="fr-FR" dirty="0"/>
              <a:t>La structure d’un programme C#</a:t>
            </a:r>
          </a:p>
          <a:p>
            <a:pPr marL="571500" indent="-571500">
              <a:buFont typeface="+mj-lt"/>
              <a:buAutoNum type="romanUcPeriod"/>
            </a:pPr>
            <a:r>
              <a:rPr lang="fr-FR" dirty="0"/>
              <a:t>Les types et les variables dans C# </a:t>
            </a:r>
          </a:p>
          <a:p>
            <a:pPr marL="571500" indent="-571500">
              <a:buFont typeface="+mj-lt"/>
              <a:buAutoNum type="romanUcPeriod"/>
            </a:pPr>
            <a:r>
              <a:rPr lang="fr-FR" dirty="0"/>
              <a:t>Lire et imprimer des variable </a:t>
            </a:r>
          </a:p>
          <a:p>
            <a:pPr marL="571500" indent="-571500">
              <a:buFont typeface="+mj-lt"/>
              <a:buAutoNum type="romanUcPeriod"/>
            </a:pPr>
            <a:r>
              <a:rPr lang="fr-FR" dirty="0"/>
              <a:t>Les opérateurs </a:t>
            </a:r>
          </a:p>
          <a:p>
            <a:pPr marL="571500" indent="-571500">
              <a:buFont typeface="+mj-lt"/>
              <a:buAutoNum type="romanUcPeriod"/>
            </a:pPr>
            <a:r>
              <a:rPr lang="fr-FR" dirty="0"/>
              <a:t>Les instructions </a:t>
            </a:r>
          </a:p>
          <a:p>
            <a:pPr marL="571500" indent="-571500">
              <a:buFont typeface="+mj-lt"/>
              <a:buAutoNum type="romanUcPeriod"/>
            </a:pPr>
            <a:r>
              <a:rPr lang="fr-FR" dirty="0"/>
              <a:t>Les classes et les objets </a:t>
            </a:r>
          </a:p>
          <a:p>
            <a:pPr marL="571500" indent="-571500">
              <a:buFont typeface="+mj-lt"/>
              <a:buAutoNum type="romanUcPeriod"/>
            </a:pPr>
            <a:r>
              <a:rPr lang="fr-FR" dirty="0"/>
              <a:t>Les structures </a:t>
            </a:r>
          </a:p>
          <a:p>
            <a:pPr marL="571500" indent="-571500">
              <a:buFont typeface="+mj-lt"/>
              <a:buAutoNum type="romanUcPeriod"/>
            </a:pPr>
            <a:r>
              <a:rPr lang="fr-FR" dirty="0"/>
              <a:t>Les chaines </a:t>
            </a:r>
          </a:p>
          <a:p>
            <a:pPr marL="571500" indent="-571500">
              <a:buFont typeface="+mj-lt"/>
              <a:buAutoNum type="romanUcPeriod"/>
            </a:pPr>
            <a:r>
              <a:rPr lang="fr-FR" dirty="0"/>
              <a:t>Les méthodes</a:t>
            </a:r>
          </a:p>
          <a:p>
            <a:pPr marL="571500" indent="-571500">
              <a:buFont typeface="+mj-lt"/>
              <a:buAutoNum type="romanUcPeriod"/>
            </a:pPr>
            <a:r>
              <a:rPr lang="fr-FR" dirty="0"/>
              <a:t>Les </a:t>
            </a:r>
            <a:r>
              <a:rPr lang="fr-FR" dirty="0" err="1"/>
              <a:t>enum</a:t>
            </a:r>
            <a:r>
              <a:rPr lang="fr-FR" dirty="0"/>
              <a:t> </a:t>
            </a:r>
          </a:p>
          <a:p>
            <a:pPr marL="571500" indent="-571500">
              <a:buFont typeface="+mj-lt"/>
              <a:buAutoNum type="romanUcPeriod"/>
            </a:pPr>
            <a:r>
              <a:rPr lang="fr-FR" dirty="0"/>
              <a:t>Les délégués</a:t>
            </a:r>
          </a:p>
          <a:p>
            <a:pPr marL="571500" indent="-571500">
              <a:buFont typeface="+mj-lt"/>
              <a:buAutoNum type="romanUcPeriod"/>
            </a:pPr>
            <a:r>
              <a:rPr lang="fr-FR" dirty="0"/>
              <a:t>Les attributs </a:t>
            </a:r>
          </a:p>
          <a:p>
            <a:pPr marL="571500" indent="-571500">
              <a:buFont typeface="+mj-lt"/>
              <a:buAutoNum type="romanUcPeriod"/>
            </a:pPr>
            <a:r>
              <a:rPr lang="fr-FR" dirty="0"/>
              <a:t>Les exceptions</a:t>
            </a:r>
          </a:p>
          <a:p>
            <a:endParaRPr lang="fr-FR" dirty="0"/>
          </a:p>
        </p:txBody>
      </p:sp>
      <p:sp>
        <p:nvSpPr>
          <p:cNvPr id="4" name="Espace réservé du pied de page 3">
            <a:extLst>
              <a:ext uri="{FF2B5EF4-FFF2-40B4-BE49-F238E27FC236}">
                <a16:creationId xmlns:a16="http://schemas.microsoft.com/office/drawing/2014/main" id="{B2C2CC2C-0138-0E4E-BCAA-97536A4534DD}"/>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D6130031-B2DD-E34E-9F29-D6741070DF8D}"/>
              </a:ext>
            </a:extLst>
          </p:cNvPr>
          <p:cNvSpPr>
            <a:spLocks noGrp="1"/>
          </p:cNvSpPr>
          <p:nvPr>
            <p:ph type="sldNum" sz="quarter" idx="12"/>
          </p:nvPr>
        </p:nvSpPr>
        <p:spPr/>
        <p:txBody>
          <a:bodyPr/>
          <a:lstStyle/>
          <a:p>
            <a:fld id="{2E79D93D-8BFB-BD43-9497-D843A4BC18C5}" type="slidenum">
              <a:rPr lang="fr-FR" smtClean="0"/>
              <a:t>2</a:t>
            </a:fld>
            <a:endParaRPr lang="fr-FR"/>
          </a:p>
        </p:txBody>
      </p:sp>
    </p:spTree>
    <p:extLst>
      <p:ext uri="{BB962C8B-B14F-4D97-AF65-F5344CB8AC3E}">
        <p14:creationId xmlns:p14="http://schemas.microsoft.com/office/powerpoint/2010/main" val="31691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4792E-1A9F-9940-9AE6-B19D1BBA2D46}"/>
              </a:ext>
            </a:extLst>
          </p:cNvPr>
          <p:cNvSpPr>
            <a:spLocks noGrp="1"/>
          </p:cNvSpPr>
          <p:nvPr>
            <p:ph type="title"/>
          </p:nvPr>
        </p:nvSpPr>
        <p:spPr/>
        <p:txBody>
          <a:bodyPr/>
          <a:lstStyle/>
          <a:p>
            <a:r>
              <a:rPr lang="fr-FR" dirty="0"/>
              <a:t>Les </a:t>
            </a:r>
            <a:r>
              <a:rPr lang="fr-FR" dirty="0" err="1"/>
              <a:t>enum</a:t>
            </a:r>
            <a:endParaRPr lang="fr-FR" dirty="0"/>
          </a:p>
        </p:txBody>
      </p:sp>
      <p:sp>
        <p:nvSpPr>
          <p:cNvPr id="3" name="Espace réservé du contenu 2">
            <a:extLst>
              <a:ext uri="{FF2B5EF4-FFF2-40B4-BE49-F238E27FC236}">
                <a16:creationId xmlns:a16="http://schemas.microsoft.com/office/drawing/2014/main" id="{F7690FE0-CC24-CB43-962B-0EFBF42ECAB7}"/>
              </a:ext>
            </a:extLst>
          </p:cNvPr>
          <p:cNvSpPr>
            <a:spLocks noGrp="1"/>
          </p:cNvSpPr>
          <p:nvPr>
            <p:ph idx="1"/>
          </p:nvPr>
        </p:nvSpPr>
        <p:spPr/>
        <p:txBody>
          <a:bodyPr/>
          <a:lstStyle/>
          <a:p>
            <a:r>
              <a:rPr lang="fr-FR" dirty="0"/>
              <a:t>Définir un </a:t>
            </a:r>
            <a:r>
              <a:rPr lang="fr-FR" dirty="0" err="1"/>
              <a:t>enum</a:t>
            </a:r>
            <a:r>
              <a:rPr lang="fr-FR" dirty="0"/>
              <a:t>: </a:t>
            </a:r>
            <a:r>
              <a:rPr lang="fr-FR" dirty="0" err="1"/>
              <a:t>enum</a:t>
            </a:r>
            <a:r>
              <a:rPr lang="fr-FR" dirty="0"/>
              <a:t> Jour {L, M, Me, J, V, S, D};</a:t>
            </a:r>
          </a:p>
          <a:p>
            <a:r>
              <a:rPr lang="fr-FR" dirty="0"/>
              <a:t>Changer l’indice d’un </a:t>
            </a:r>
            <a:r>
              <a:rPr lang="fr-FR" dirty="0" err="1"/>
              <a:t>enum</a:t>
            </a:r>
            <a:r>
              <a:rPr lang="fr-FR" dirty="0"/>
              <a:t>: </a:t>
            </a:r>
            <a:r>
              <a:rPr lang="fr-FR" dirty="0" err="1"/>
              <a:t>enum</a:t>
            </a:r>
            <a:r>
              <a:rPr lang="fr-FR" dirty="0"/>
              <a:t> Jour {L=1, M, Me, J, V, S, D };</a:t>
            </a:r>
          </a:p>
          <a:p>
            <a:r>
              <a:rPr lang="fr-FR" dirty="0"/>
              <a:t>Changer le type d’un </a:t>
            </a:r>
            <a:r>
              <a:rPr lang="fr-FR" dirty="0" err="1"/>
              <a:t>enum</a:t>
            </a:r>
            <a:r>
              <a:rPr lang="fr-FR" dirty="0"/>
              <a:t>: </a:t>
            </a:r>
            <a:r>
              <a:rPr lang="fr-FR" dirty="0" err="1"/>
              <a:t>enum</a:t>
            </a:r>
            <a:r>
              <a:rPr lang="fr-FR" dirty="0"/>
              <a:t> Jour : byte { L=1, M, Me, J, V, S, D };</a:t>
            </a:r>
          </a:p>
          <a:p>
            <a:endParaRPr lang="fr-FR" dirty="0"/>
          </a:p>
        </p:txBody>
      </p:sp>
      <p:sp>
        <p:nvSpPr>
          <p:cNvPr id="4" name="Espace réservé du pied de page 3">
            <a:extLst>
              <a:ext uri="{FF2B5EF4-FFF2-40B4-BE49-F238E27FC236}">
                <a16:creationId xmlns:a16="http://schemas.microsoft.com/office/drawing/2014/main" id="{1AF264EF-9475-474F-8D06-97F670921263}"/>
              </a:ext>
            </a:extLst>
          </p:cNvPr>
          <p:cNvSpPr>
            <a:spLocks noGrp="1"/>
          </p:cNvSpPr>
          <p:nvPr>
            <p:ph type="ftr" sz="quarter" idx="11"/>
          </p:nvPr>
        </p:nvSpPr>
        <p:spPr/>
        <p:txBody>
          <a:bodyPr/>
          <a:lstStyle/>
          <a:p>
            <a:r>
              <a:rPr lang="fr-FR" dirty="0"/>
              <a:t>ISEN-Lille</a:t>
            </a:r>
          </a:p>
        </p:txBody>
      </p:sp>
      <p:sp>
        <p:nvSpPr>
          <p:cNvPr id="5" name="Espace réservé du numéro de diapositive 4">
            <a:extLst>
              <a:ext uri="{FF2B5EF4-FFF2-40B4-BE49-F238E27FC236}">
                <a16:creationId xmlns:a16="http://schemas.microsoft.com/office/drawing/2014/main" id="{E361387B-0B91-B143-AB3B-17E533DC068D}"/>
              </a:ext>
            </a:extLst>
          </p:cNvPr>
          <p:cNvSpPr>
            <a:spLocks noGrp="1"/>
          </p:cNvSpPr>
          <p:nvPr>
            <p:ph type="sldNum" sz="quarter" idx="12"/>
          </p:nvPr>
        </p:nvSpPr>
        <p:spPr/>
        <p:txBody>
          <a:bodyPr/>
          <a:lstStyle/>
          <a:p>
            <a:fld id="{2E79D93D-8BFB-BD43-9497-D843A4BC18C5}" type="slidenum">
              <a:rPr lang="fr-FR" smtClean="0"/>
              <a:t>20</a:t>
            </a:fld>
            <a:endParaRPr lang="fr-FR"/>
          </a:p>
        </p:txBody>
      </p:sp>
      <p:pic>
        <p:nvPicPr>
          <p:cNvPr id="7" name="Image 6">
            <a:extLst>
              <a:ext uri="{FF2B5EF4-FFF2-40B4-BE49-F238E27FC236}">
                <a16:creationId xmlns:a16="http://schemas.microsoft.com/office/drawing/2014/main" id="{37C9F391-5E11-CC40-B724-ADD4DDC9050A}"/>
              </a:ext>
            </a:extLst>
          </p:cNvPr>
          <p:cNvPicPr>
            <a:picLocks noChangeAspect="1"/>
          </p:cNvPicPr>
          <p:nvPr/>
        </p:nvPicPr>
        <p:blipFill>
          <a:blip r:embed="rId2"/>
          <a:stretch>
            <a:fillRect/>
          </a:stretch>
        </p:blipFill>
        <p:spPr>
          <a:xfrm>
            <a:off x="838200" y="3289300"/>
            <a:ext cx="6622774" cy="2885271"/>
          </a:xfrm>
          <a:prstGeom prst="rect">
            <a:avLst/>
          </a:prstGeom>
        </p:spPr>
      </p:pic>
      <p:sp>
        <p:nvSpPr>
          <p:cNvPr id="8" name="ZoneTexte 7">
            <a:extLst>
              <a:ext uri="{FF2B5EF4-FFF2-40B4-BE49-F238E27FC236}">
                <a16:creationId xmlns:a16="http://schemas.microsoft.com/office/drawing/2014/main" id="{3A871DF7-9948-8A42-B59F-BFC88E04BAC7}"/>
              </a:ext>
            </a:extLst>
          </p:cNvPr>
          <p:cNvSpPr txBox="1"/>
          <p:nvPr/>
        </p:nvSpPr>
        <p:spPr>
          <a:xfrm>
            <a:off x="7460974" y="3286908"/>
            <a:ext cx="4359965" cy="2308324"/>
          </a:xfrm>
          <a:prstGeom prst="rect">
            <a:avLst/>
          </a:prstGeom>
          <a:noFill/>
        </p:spPr>
        <p:txBody>
          <a:bodyPr wrap="square" rtlCol="0">
            <a:spAutoFit/>
          </a:bodyPr>
          <a:lstStyle/>
          <a:p>
            <a:r>
              <a:rPr lang="fr-FR" dirty="0"/>
              <a:t>On utilise les </a:t>
            </a:r>
            <a:r>
              <a:rPr lang="fr-FR" dirty="0" err="1"/>
              <a:t>enums</a:t>
            </a:r>
            <a:r>
              <a:rPr lang="fr-FR" dirty="0"/>
              <a:t> pour les énumérations. Il est préférable de définir un </a:t>
            </a:r>
            <a:r>
              <a:rPr lang="fr-FR" dirty="0" err="1"/>
              <a:t>enum</a:t>
            </a:r>
            <a:r>
              <a:rPr lang="fr-FR" dirty="0"/>
              <a:t> dans une espace de nom pour que tous les classes dans cette espace de nom puissent l’utiliser. Un </a:t>
            </a:r>
            <a:r>
              <a:rPr lang="fr-FR" dirty="0" err="1"/>
              <a:t>enum</a:t>
            </a:r>
            <a:r>
              <a:rPr lang="fr-FR" dirty="0"/>
              <a:t> peut être utiliser dans une classe ou une </a:t>
            </a:r>
            <a:r>
              <a:rPr lang="fr-FR" dirty="0" err="1"/>
              <a:t>struct</a:t>
            </a:r>
            <a:r>
              <a:rPr lang="fr-FR" dirty="0"/>
              <a:t>. L’indice de la première </a:t>
            </a:r>
            <a:r>
              <a:rPr lang="fr-FR" dirty="0" err="1"/>
              <a:t>enum</a:t>
            </a:r>
            <a:r>
              <a:rPr lang="fr-FR" dirty="0"/>
              <a:t> est 0.</a:t>
            </a:r>
          </a:p>
          <a:p>
            <a:endParaRPr lang="fr-FR" dirty="0"/>
          </a:p>
        </p:txBody>
      </p:sp>
      <p:sp>
        <p:nvSpPr>
          <p:cNvPr id="9" name="ZoneTexte 8">
            <a:extLst>
              <a:ext uri="{FF2B5EF4-FFF2-40B4-BE49-F238E27FC236}">
                <a16:creationId xmlns:a16="http://schemas.microsoft.com/office/drawing/2014/main" id="{F69FE883-079D-9A4F-8D6D-DB2161930CD4}"/>
              </a:ext>
            </a:extLst>
          </p:cNvPr>
          <p:cNvSpPr txBox="1"/>
          <p:nvPr/>
        </p:nvSpPr>
        <p:spPr>
          <a:xfrm>
            <a:off x="7460974" y="5312954"/>
            <a:ext cx="4359965" cy="1477328"/>
          </a:xfrm>
          <a:prstGeom prst="rect">
            <a:avLst/>
          </a:prstGeom>
          <a:noFill/>
        </p:spPr>
        <p:txBody>
          <a:bodyPr wrap="square" rtlCol="0">
            <a:spAutoFit/>
          </a:bodyPr>
          <a:lstStyle/>
          <a:p>
            <a:pPr algn="just"/>
            <a:r>
              <a:rPr lang="fr-FR" dirty="0"/>
              <a:t>D’</a:t>
            </a:r>
            <a:r>
              <a:rPr lang="fr-FR" dirty="0" err="1"/>
              <a:t>apres</a:t>
            </a:r>
            <a:r>
              <a:rPr lang="fr-FR" dirty="0"/>
              <a:t> cette </a:t>
            </a:r>
            <a:r>
              <a:rPr lang="fr-FR" dirty="0" err="1"/>
              <a:t>example</a:t>
            </a:r>
            <a:r>
              <a:rPr lang="fr-FR" dirty="0"/>
              <a:t>, pour lire la valeur d’un </a:t>
            </a:r>
            <a:r>
              <a:rPr lang="fr-FR" dirty="0" err="1"/>
              <a:t>enum</a:t>
            </a:r>
            <a:r>
              <a:rPr lang="fr-FR" dirty="0"/>
              <a:t> on utilise la commande </a:t>
            </a:r>
          </a:p>
          <a:p>
            <a:pPr algn="just"/>
            <a:r>
              <a:rPr lang="fr-FR" dirty="0"/>
              <a:t>«</a:t>
            </a:r>
            <a:r>
              <a:rPr lang="fr-FR" dirty="0" err="1"/>
              <a:t>int</a:t>
            </a:r>
            <a:r>
              <a:rPr lang="fr-FR" dirty="0"/>
              <a:t> x =(</a:t>
            </a:r>
            <a:r>
              <a:rPr lang="fr-FR" dirty="0" err="1"/>
              <a:t>int</a:t>
            </a:r>
            <a:r>
              <a:rPr lang="fr-FR" dirty="0"/>
              <a:t>)</a:t>
            </a:r>
            <a:r>
              <a:rPr lang="fr-FR" dirty="0" err="1"/>
              <a:t>Jour.L</a:t>
            </a:r>
            <a:r>
              <a:rPr lang="fr-FR" dirty="0"/>
              <a:t>; » si le type de l’</a:t>
            </a:r>
            <a:r>
              <a:rPr lang="fr-FR" dirty="0" err="1"/>
              <a:t>enum</a:t>
            </a:r>
            <a:r>
              <a:rPr lang="fr-FR" dirty="0"/>
              <a:t> est </a:t>
            </a:r>
            <a:r>
              <a:rPr lang="fr-FR" dirty="0" err="1"/>
              <a:t>int</a:t>
            </a:r>
            <a:r>
              <a:rPr lang="fr-FR" dirty="0"/>
              <a:t>.</a:t>
            </a:r>
          </a:p>
          <a:p>
            <a:endParaRPr lang="fr-FR" dirty="0"/>
          </a:p>
        </p:txBody>
      </p:sp>
    </p:spTree>
    <p:extLst>
      <p:ext uri="{BB962C8B-B14F-4D97-AF65-F5344CB8AC3E}">
        <p14:creationId xmlns:p14="http://schemas.microsoft.com/office/powerpoint/2010/main" val="152313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5D416-4368-5C40-81AF-5561D080B823}"/>
              </a:ext>
            </a:extLst>
          </p:cNvPr>
          <p:cNvSpPr>
            <a:spLocks noGrp="1"/>
          </p:cNvSpPr>
          <p:nvPr>
            <p:ph type="title"/>
          </p:nvPr>
        </p:nvSpPr>
        <p:spPr/>
        <p:txBody>
          <a:bodyPr/>
          <a:lstStyle/>
          <a:p>
            <a:r>
              <a:rPr lang="fr-FR" dirty="0"/>
              <a:t>Les déléguées</a:t>
            </a:r>
          </a:p>
        </p:txBody>
      </p:sp>
      <p:sp>
        <p:nvSpPr>
          <p:cNvPr id="4" name="Espace réservé du pied de page 3">
            <a:extLst>
              <a:ext uri="{FF2B5EF4-FFF2-40B4-BE49-F238E27FC236}">
                <a16:creationId xmlns:a16="http://schemas.microsoft.com/office/drawing/2014/main" id="{FECECB5A-9A64-D442-8E4D-43369CCDCAF8}"/>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05FD4741-DC5E-1244-8326-F396C9BE1A6B}"/>
              </a:ext>
            </a:extLst>
          </p:cNvPr>
          <p:cNvSpPr>
            <a:spLocks noGrp="1"/>
          </p:cNvSpPr>
          <p:nvPr>
            <p:ph type="sldNum" sz="quarter" idx="12"/>
          </p:nvPr>
        </p:nvSpPr>
        <p:spPr/>
        <p:txBody>
          <a:bodyPr/>
          <a:lstStyle/>
          <a:p>
            <a:fld id="{2E79D93D-8BFB-BD43-9497-D843A4BC18C5}" type="slidenum">
              <a:rPr lang="fr-FR" smtClean="0"/>
              <a:t>21</a:t>
            </a:fld>
            <a:endParaRPr lang="fr-FR"/>
          </a:p>
        </p:txBody>
      </p:sp>
      <p:pic>
        <p:nvPicPr>
          <p:cNvPr id="7" name="Image 6">
            <a:extLst>
              <a:ext uri="{FF2B5EF4-FFF2-40B4-BE49-F238E27FC236}">
                <a16:creationId xmlns:a16="http://schemas.microsoft.com/office/drawing/2014/main" id="{34703A04-5C08-464A-8776-665FFC63D16F}"/>
              </a:ext>
            </a:extLst>
          </p:cNvPr>
          <p:cNvPicPr>
            <a:picLocks noChangeAspect="1"/>
          </p:cNvPicPr>
          <p:nvPr/>
        </p:nvPicPr>
        <p:blipFill rotWithShape="1">
          <a:blip r:embed="rId2"/>
          <a:srcRect r="43303"/>
          <a:stretch/>
        </p:blipFill>
        <p:spPr>
          <a:xfrm>
            <a:off x="887896" y="1547019"/>
            <a:ext cx="4651513" cy="1651000"/>
          </a:xfrm>
          <a:prstGeom prst="rect">
            <a:avLst/>
          </a:prstGeom>
        </p:spPr>
      </p:pic>
      <p:sp>
        <p:nvSpPr>
          <p:cNvPr id="8" name="ZoneTexte 7">
            <a:extLst>
              <a:ext uri="{FF2B5EF4-FFF2-40B4-BE49-F238E27FC236}">
                <a16:creationId xmlns:a16="http://schemas.microsoft.com/office/drawing/2014/main" id="{99CFCDB7-C21E-A74E-9702-066D9CCB6B42}"/>
              </a:ext>
            </a:extLst>
          </p:cNvPr>
          <p:cNvSpPr txBox="1"/>
          <p:nvPr/>
        </p:nvSpPr>
        <p:spPr>
          <a:xfrm>
            <a:off x="5539409" y="1547019"/>
            <a:ext cx="6546574" cy="3416320"/>
          </a:xfrm>
          <a:prstGeom prst="rect">
            <a:avLst/>
          </a:prstGeom>
          <a:noFill/>
        </p:spPr>
        <p:txBody>
          <a:bodyPr wrap="square" rtlCol="0">
            <a:spAutoFit/>
          </a:bodyPr>
          <a:lstStyle/>
          <a:p>
            <a:pPr algn="just"/>
            <a:r>
              <a:rPr lang="fr-FR" dirty="0"/>
              <a:t>Le délégués c’est un type qui a comme but d’encapsuler une méthode, c’est presque la même comme un pointeur en C++ sauf que en C# il est un orientés objet.</a:t>
            </a:r>
          </a:p>
          <a:p>
            <a:pPr algn="just"/>
            <a:endParaRPr lang="fr-FR" dirty="0"/>
          </a:p>
          <a:p>
            <a:pPr algn="just"/>
            <a:r>
              <a:rPr lang="fr-FR" dirty="0"/>
              <a:t>Dans cette exemple, au début on a créé un délégué « </a:t>
            </a:r>
            <a:r>
              <a:rPr lang="fr-FR" dirty="0" err="1"/>
              <a:t>Delegue</a:t>
            </a:r>
            <a:r>
              <a:rPr lang="fr-FR" dirty="0"/>
              <a:t> ».</a:t>
            </a:r>
          </a:p>
          <a:p>
            <a:pPr algn="just"/>
            <a:r>
              <a:rPr lang="fr-FR" dirty="0"/>
              <a:t>Après on a créé une fonction « </a:t>
            </a:r>
            <a:r>
              <a:rPr lang="fr-FR" dirty="0" err="1"/>
              <a:t>methodeDelegue</a:t>
            </a:r>
            <a:r>
              <a:rPr lang="fr-FR" dirty="0"/>
              <a:t> » qui a le même type d’entré String et qui imprime le string x. Puis on a créé une </a:t>
            </a:r>
            <a:r>
              <a:rPr lang="fr-FR" dirty="0" err="1"/>
              <a:t>Delegue</a:t>
            </a:r>
            <a:r>
              <a:rPr lang="fr-FR" dirty="0"/>
              <a:t> « y » et on l’a donné la fonction « </a:t>
            </a:r>
            <a:r>
              <a:rPr lang="fr-FR" dirty="0" err="1"/>
              <a:t>Delegate</a:t>
            </a:r>
            <a:r>
              <a:rPr lang="fr-FR" dirty="0"/>
              <a:t>-Method ». A la fin du programme, on a envoyé a y le string « "Hello World" » qui sera imprime dans la console.</a:t>
            </a:r>
          </a:p>
          <a:p>
            <a:pPr algn="just"/>
            <a:endParaRPr lang="fr-FR" dirty="0"/>
          </a:p>
          <a:p>
            <a:endParaRPr lang="fr-FR" dirty="0"/>
          </a:p>
        </p:txBody>
      </p:sp>
    </p:spTree>
    <p:extLst>
      <p:ext uri="{BB962C8B-B14F-4D97-AF65-F5344CB8AC3E}">
        <p14:creationId xmlns:p14="http://schemas.microsoft.com/office/powerpoint/2010/main" val="1784288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3C75C2-913B-954F-AE11-98BE6EA1C50C}"/>
              </a:ext>
            </a:extLst>
          </p:cNvPr>
          <p:cNvSpPr>
            <a:spLocks noGrp="1"/>
          </p:cNvSpPr>
          <p:nvPr>
            <p:ph type="title"/>
          </p:nvPr>
        </p:nvSpPr>
        <p:spPr/>
        <p:txBody>
          <a:bodyPr/>
          <a:lstStyle/>
          <a:p>
            <a:r>
              <a:rPr lang="fr-FR" dirty="0"/>
              <a:t>Les attribues</a:t>
            </a:r>
          </a:p>
        </p:txBody>
      </p:sp>
      <p:sp>
        <p:nvSpPr>
          <p:cNvPr id="3" name="Espace réservé du contenu 2">
            <a:extLst>
              <a:ext uri="{FF2B5EF4-FFF2-40B4-BE49-F238E27FC236}">
                <a16:creationId xmlns:a16="http://schemas.microsoft.com/office/drawing/2014/main" id="{B1A2F813-AC64-5F42-A71D-5DBC933B14E3}"/>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D53D7D8F-716B-4744-BF66-C6641CF8F3B0}"/>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411D1B5E-C549-4140-946A-5BC59BEFC510}"/>
              </a:ext>
            </a:extLst>
          </p:cNvPr>
          <p:cNvSpPr>
            <a:spLocks noGrp="1"/>
          </p:cNvSpPr>
          <p:nvPr>
            <p:ph type="sldNum" sz="quarter" idx="12"/>
          </p:nvPr>
        </p:nvSpPr>
        <p:spPr/>
        <p:txBody>
          <a:bodyPr/>
          <a:lstStyle/>
          <a:p>
            <a:fld id="{2E79D93D-8BFB-BD43-9497-D843A4BC18C5}" type="slidenum">
              <a:rPr lang="fr-FR" smtClean="0"/>
              <a:t>22</a:t>
            </a:fld>
            <a:endParaRPr lang="fr-FR"/>
          </a:p>
        </p:txBody>
      </p:sp>
    </p:spTree>
    <p:extLst>
      <p:ext uri="{BB962C8B-B14F-4D97-AF65-F5344CB8AC3E}">
        <p14:creationId xmlns:p14="http://schemas.microsoft.com/office/powerpoint/2010/main" val="1072391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842B4B-55D1-874D-8B5E-2A1F017E6046}"/>
              </a:ext>
            </a:extLst>
          </p:cNvPr>
          <p:cNvSpPr>
            <a:spLocks noGrp="1"/>
          </p:cNvSpPr>
          <p:nvPr>
            <p:ph type="title"/>
          </p:nvPr>
        </p:nvSpPr>
        <p:spPr/>
        <p:txBody>
          <a:bodyPr/>
          <a:lstStyle/>
          <a:p>
            <a:r>
              <a:rPr lang="fr-FR" dirty="0"/>
              <a:t>Les exceptions</a:t>
            </a:r>
          </a:p>
        </p:txBody>
      </p:sp>
      <p:sp>
        <p:nvSpPr>
          <p:cNvPr id="4" name="Espace réservé du pied de page 3">
            <a:extLst>
              <a:ext uri="{FF2B5EF4-FFF2-40B4-BE49-F238E27FC236}">
                <a16:creationId xmlns:a16="http://schemas.microsoft.com/office/drawing/2014/main" id="{EE90A18F-DBCB-1842-B1D1-AF30AFABD40E}"/>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992D4DB1-547D-DA4F-83D3-4EF39C378F1E}"/>
              </a:ext>
            </a:extLst>
          </p:cNvPr>
          <p:cNvSpPr>
            <a:spLocks noGrp="1"/>
          </p:cNvSpPr>
          <p:nvPr>
            <p:ph type="sldNum" sz="quarter" idx="12"/>
          </p:nvPr>
        </p:nvSpPr>
        <p:spPr/>
        <p:txBody>
          <a:bodyPr/>
          <a:lstStyle/>
          <a:p>
            <a:fld id="{2E79D93D-8BFB-BD43-9497-D843A4BC18C5}" type="slidenum">
              <a:rPr lang="fr-FR" smtClean="0"/>
              <a:t>23</a:t>
            </a:fld>
            <a:endParaRPr lang="fr-FR"/>
          </a:p>
        </p:txBody>
      </p:sp>
      <p:pic>
        <p:nvPicPr>
          <p:cNvPr id="7" name="Image 6">
            <a:extLst>
              <a:ext uri="{FF2B5EF4-FFF2-40B4-BE49-F238E27FC236}">
                <a16:creationId xmlns:a16="http://schemas.microsoft.com/office/drawing/2014/main" id="{78827391-29F6-B24A-8DDD-40984AD8EA8A}"/>
              </a:ext>
            </a:extLst>
          </p:cNvPr>
          <p:cNvPicPr>
            <a:picLocks noChangeAspect="1"/>
          </p:cNvPicPr>
          <p:nvPr/>
        </p:nvPicPr>
        <p:blipFill>
          <a:blip r:embed="rId2"/>
          <a:stretch>
            <a:fillRect/>
          </a:stretch>
        </p:blipFill>
        <p:spPr>
          <a:xfrm>
            <a:off x="229321" y="1292087"/>
            <a:ext cx="7161359" cy="5064263"/>
          </a:xfrm>
          <a:prstGeom prst="rect">
            <a:avLst/>
          </a:prstGeom>
        </p:spPr>
      </p:pic>
      <p:sp>
        <p:nvSpPr>
          <p:cNvPr id="8" name="ZoneTexte 7">
            <a:extLst>
              <a:ext uri="{FF2B5EF4-FFF2-40B4-BE49-F238E27FC236}">
                <a16:creationId xmlns:a16="http://schemas.microsoft.com/office/drawing/2014/main" id="{F0254B94-712B-6349-A629-F203A50D9965}"/>
              </a:ext>
            </a:extLst>
          </p:cNvPr>
          <p:cNvSpPr txBox="1"/>
          <p:nvPr/>
        </p:nvSpPr>
        <p:spPr>
          <a:xfrm>
            <a:off x="7390680" y="448605"/>
            <a:ext cx="4573944" cy="7017306"/>
          </a:xfrm>
          <a:prstGeom prst="rect">
            <a:avLst/>
          </a:prstGeom>
          <a:noFill/>
        </p:spPr>
        <p:txBody>
          <a:bodyPr wrap="none" rtlCol="0">
            <a:spAutoFit/>
          </a:bodyPr>
          <a:lstStyle/>
          <a:p>
            <a:r>
              <a:rPr lang="fr-FR" dirty="0" err="1"/>
              <a:t>Microsoft.SqlServer.Server.InvalidUdtException</a:t>
            </a:r>
            <a:endParaRPr lang="fr-FR" dirty="0"/>
          </a:p>
          <a:p>
            <a:r>
              <a:rPr lang="fr-FR" dirty="0" err="1"/>
              <a:t>System.AccessViolationException</a:t>
            </a:r>
            <a:endParaRPr lang="fr-FR" dirty="0"/>
          </a:p>
          <a:p>
            <a:r>
              <a:rPr lang="fr-FR" dirty="0" err="1"/>
              <a:t>System.AppDomainUnloadedException</a:t>
            </a:r>
            <a:endParaRPr lang="fr-FR" dirty="0"/>
          </a:p>
          <a:p>
            <a:r>
              <a:rPr lang="fr-FR" dirty="0" err="1"/>
              <a:t>System.ArgumentException</a:t>
            </a:r>
            <a:endParaRPr lang="fr-FR" dirty="0"/>
          </a:p>
          <a:p>
            <a:r>
              <a:rPr lang="fr-FR" dirty="0" err="1"/>
              <a:t>System.ArithmeticException</a:t>
            </a:r>
            <a:endParaRPr lang="fr-FR" dirty="0"/>
          </a:p>
          <a:p>
            <a:r>
              <a:rPr lang="fr-FR" dirty="0" err="1"/>
              <a:t>System.ArrayTypeMismatchException</a:t>
            </a:r>
            <a:endParaRPr lang="fr-FR" dirty="0"/>
          </a:p>
          <a:p>
            <a:r>
              <a:rPr lang="fr-FR" dirty="0" err="1"/>
              <a:t>System.BadImageFormatException</a:t>
            </a:r>
            <a:endParaRPr lang="fr-FR" dirty="0"/>
          </a:p>
          <a:p>
            <a:r>
              <a:rPr lang="fr-FR" dirty="0" err="1"/>
              <a:t>System.CannotUnloadAppDomainException</a:t>
            </a:r>
            <a:endParaRPr lang="fr-FR" dirty="0"/>
          </a:p>
          <a:p>
            <a:r>
              <a:rPr lang="fr-FR" dirty="0" err="1"/>
              <a:t>System.ContextMarshalException</a:t>
            </a:r>
            <a:endParaRPr lang="fr-FR" dirty="0"/>
          </a:p>
          <a:p>
            <a:r>
              <a:rPr lang="fr-FR" dirty="0" err="1"/>
              <a:t>System.DataMisalignedException</a:t>
            </a:r>
            <a:endParaRPr lang="fr-FR" dirty="0"/>
          </a:p>
          <a:p>
            <a:r>
              <a:rPr lang="fr-FR" dirty="0" err="1"/>
              <a:t>System.ExecutionEngineException</a:t>
            </a:r>
            <a:endParaRPr lang="fr-FR" dirty="0"/>
          </a:p>
          <a:p>
            <a:r>
              <a:rPr lang="fr-FR" dirty="0" err="1"/>
              <a:t>System.FormatException</a:t>
            </a:r>
            <a:endParaRPr lang="fr-FR" dirty="0"/>
          </a:p>
          <a:p>
            <a:r>
              <a:rPr lang="fr-FR" dirty="0" err="1"/>
              <a:t>System.IndexOutOfRangeException</a:t>
            </a:r>
            <a:endParaRPr lang="fr-FR" dirty="0"/>
          </a:p>
          <a:p>
            <a:r>
              <a:rPr lang="fr-FR" dirty="0" err="1"/>
              <a:t>System.InsufficientExecutionStackException</a:t>
            </a:r>
            <a:endParaRPr lang="fr-FR" dirty="0"/>
          </a:p>
          <a:p>
            <a:r>
              <a:rPr lang="fr-FR" dirty="0" err="1"/>
              <a:t>System.InvalidCastException</a:t>
            </a:r>
            <a:endParaRPr lang="fr-FR" dirty="0"/>
          </a:p>
          <a:p>
            <a:r>
              <a:rPr lang="fr-FR" dirty="0" err="1"/>
              <a:t>System.InvalidOperationException</a:t>
            </a:r>
            <a:endParaRPr lang="fr-FR" dirty="0"/>
          </a:p>
          <a:p>
            <a:r>
              <a:rPr lang="fr-FR" dirty="0" err="1"/>
              <a:t>System.InvalidProgramException</a:t>
            </a:r>
            <a:endParaRPr lang="fr-FR" dirty="0"/>
          </a:p>
          <a:p>
            <a:r>
              <a:rPr lang="fr-FR" dirty="0" err="1"/>
              <a:t>System.MemberAccessException</a:t>
            </a:r>
            <a:endParaRPr lang="fr-FR" dirty="0"/>
          </a:p>
          <a:p>
            <a:r>
              <a:rPr lang="fr-FR" dirty="0" err="1"/>
              <a:t>System.MulticastNotSupportedException</a:t>
            </a:r>
            <a:endParaRPr lang="fr-FR" dirty="0"/>
          </a:p>
          <a:p>
            <a:r>
              <a:rPr lang="fr-FR" dirty="0" err="1"/>
              <a:t>System.NotImplementedException</a:t>
            </a:r>
            <a:endParaRPr lang="fr-FR" dirty="0"/>
          </a:p>
          <a:p>
            <a:r>
              <a:rPr lang="fr-FR" dirty="0" err="1"/>
              <a:t>System.NotSupportedException</a:t>
            </a:r>
            <a:endParaRPr lang="fr-FR" dirty="0"/>
          </a:p>
          <a:p>
            <a:r>
              <a:rPr lang="fr-FR" dirty="0" err="1"/>
              <a:t>System.NullReferenceException</a:t>
            </a:r>
            <a:endParaRPr lang="fr-FR" dirty="0"/>
          </a:p>
          <a:p>
            <a:r>
              <a:rPr lang="fr-FR" dirty="0"/>
              <a:t>…</a:t>
            </a:r>
          </a:p>
          <a:p>
            <a:endParaRPr lang="fr-FR" dirty="0"/>
          </a:p>
          <a:p>
            <a:endParaRPr lang="fr-FR" dirty="0"/>
          </a:p>
        </p:txBody>
      </p:sp>
    </p:spTree>
    <p:extLst>
      <p:ext uri="{BB962C8B-B14F-4D97-AF65-F5344CB8AC3E}">
        <p14:creationId xmlns:p14="http://schemas.microsoft.com/office/powerpoint/2010/main" val="1428743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87D0C91-1668-9345-99AB-6721B952A116}"/>
              </a:ext>
            </a:extLst>
          </p:cNvPr>
          <p:cNvSpPr>
            <a:spLocks noGrp="1"/>
          </p:cNvSpPr>
          <p:nvPr>
            <p:ph type="ftr" sz="quarter" idx="11"/>
          </p:nvPr>
        </p:nvSpPr>
        <p:spPr/>
        <p:txBody>
          <a:bodyPr/>
          <a:lstStyle/>
          <a:p>
            <a:r>
              <a:rPr lang="fr-FR"/>
              <a:t>ISEN-Lille</a:t>
            </a:r>
          </a:p>
        </p:txBody>
      </p:sp>
      <p:sp>
        <p:nvSpPr>
          <p:cNvPr id="3" name="Espace réservé du numéro de diapositive 2">
            <a:extLst>
              <a:ext uri="{FF2B5EF4-FFF2-40B4-BE49-F238E27FC236}">
                <a16:creationId xmlns:a16="http://schemas.microsoft.com/office/drawing/2014/main" id="{55D83BA8-617C-794D-A58C-1553F34C2247}"/>
              </a:ext>
            </a:extLst>
          </p:cNvPr>
          <p:cNvSpPr>
            <a:spLocks noGrp="1"/>
          </p:cNvSpPr>
          <p:nvPr>
            <p:ph type="sldNum" sz="quarter" idx="12"/>
          </p:nvPr>
        </p:nvSpPr>
        <p:spPr/>
        <p:txBody>
          <a:bodyPr/>
          <a:lstStyle/>
          <a:p>
            <a:fld id="{2E79D93D-8BFB-BD43-9497-D843A4BC18C5}" type="slidenum">
              <a:rPr lang="fr-FR" smtClean="0"/>
              <a:t>24</a:t>
            </a:fld>
            <a:endParaRPr lang="fr-FR"/>
          </a:p>
        </p:txBody>
      </p:sp>
      <p:sp>
        <p:nvSpPr>
          <p:cNvPr id="4" name="ZoneTexte 3">
            <a:extLst>
              <a:ext uri="{FF2B5EF4-FFF2-40B4-BE49-F238E27FC236}">
                <a16:creationId xmlns:a16="http://schemas.microsoft.com/office/drawing/2014/main" id="{8098AE66-0FC7-8442-9C0F-1307FC569805}"/>
              </a:ext>
            </a:extLst>
          </p:cNvPr>
          <p:cNvSpPr txBox="1"/>
          <p:nvPr/>
        </p:nvSpPr>
        <p:spPr>
          <a:xfrm>
            <a:off x="2888974" y="212036"/>
            <a:ext cx="6414052" cy="3293209"/>
          </a:xfrm>
          <a:prstGeom prst="rect">
            <a:avLst/>
          </a:prstGeom>
          <a:noFill/>
        </p:spPr>
        <p:txBody>
          <a:bodyPr wrap="square" rtlCol="0">
            <a:spAutoFit/>
          </a:bodyPr>
          <a:lstStyle/>
          <a:p>
            <a:r>
              <a:rPr lang="fr-FR" sz="2800" dirty="0"/>
              <a:t>public class Merci</a:t>
            </a:r>
          </a:p>
          <a:p>
            <a:r>
              <a:rPr lang="fr-FR" sz="2800" dirty="0"/>
              <a:t>{</a:t>
            </a:r>
          </a:p>
          <a:p>
            <a:pPr lvl="1"/>
            <a:r>
              <a:rPr lang="fr-FR" sz="2800" dirty="0" err="1"/>
              <a:t>static</a:t>
            </a:r>
            <a:r>
              <a:rPr lang="fr-FR" sz="2800" dirty="0"/>
              <a:t> </a:t>
            </a:r>
            <a:r>
              <a:rPr lang="fr-FR" sz="2800" dirty="0" err="1"/>
              <a:t>void</a:t>
            </a:r>
            <a:r>
              <a:rPr lang="fr-FR" sz="2800" dirty="0"/>
              <a:t> Main()</a:t>
            </a:r>
          </a:p>
          <a:p>
            <a:pPr lvl="1"/>
            <a:r>
              <a:rPr lang="fr-FR" sz="2800" dirty="0"/>
              <a:t>{</a:t>
            </a:r>
          </a:p>
          <a:p>
            <a:pPr lvl="2"/>
            <a:r>
              <a:rPr lang="fr-FR" sz="2800" dirty="0" err="1"/>
              <a:t>Console.WriteLine</a:t>
            </a:r>
            <a:r>
              <a:rPr lang="fr-FR" sz="2800" dirty="0"/>
              <a:t>(</a:t>
            </a:r>
            <a:r>
              <a:rPr lang="fr-FR" sz="4000" dirty="0">
                <a:solidFill>
                  <a:srgbClr val="FF0000"/>
                </a:solidFill>
              </a:rPr>
              <a:t>’’Merci!!’’</a:t>
            </a:r>
            <a:r>
              <a:rPr lang="fr-FR" sz="2800" dirty="0"/>
              <a:t>);</a:t>
            </a:r>
          </a:p>
          <a:p>
            <a:pPr lvl="1"/>
            <a:r>
              <a:rPr lang="fr-FR" sz="2800" dirty="0"/>
              <a:t>}</a:t>
            </a:r>
          </a:p>
          <a:p>
            <a:r>
              <a:rPr lang="fr-FR" sz="2800" dirty="0"/>
              <a:t>}</a:t>
            </a:r>
          </a:p>
        </p:txBody>
      </p:sp>
      <p:sp>
        <p:nvSpPr>
          <p:cNvPr id="5" name="ZoneTexte 4">
            <a:extLst>
              <a:ext uri="{FF2B5EF4-FFF2-40B4-BE49-F238E27FC236}">
                <a16:creationId xmlns:a16="http://schemas.microsoft.com/office/drawing/2014/main" id="{99A80137-DAD5-E943-84D3-18CB17B4D0C9}"/>
              </a:ext>
            </a:extLst>
          </p:cNvPr>
          <p:cNvSpPr txBox="1"/>
          <p:nvPr/>
        </p:nvSpPr>
        <p:spPr>
          <a:xfrm>
            <a:off x="861391" y="4602024"/>
            <a:ext cx="10492409" cy="1754326"/>
          </a:xfrm>
          <a:prstGeom prst="rect">
            <a:avLst/>
          </a:prstGeom>
          <a:noFill/>
        </p:spPr>
        <p:txBody>
          <a:bodyPr wrap="square" rtlCol="0">
            <a:spAutoFit/>
          </a:bodyPr>
          <a:lstStyle/>
          <a:p>
            <a:r>
              <a:rPr lang="fr-FR" b="1" dirty="0">
                <a:solidFill>
                  <a:schemeClr val="tx1">
                    <a:lumMod val="50000"/>
                    <a:lumOff val="50000"/>
                  </a:schemeClr>
                </a:solidFill>
              </a:rPr>
              <a:t>Références:</a:t>
            </a:r>
          </a:p>
          <a:p>
            <a:pPr algn="just"/>
            <a:r>
              <a:rPr lang="fr-FR" dirty="0">
                <a:solidFill>
                  <a:schemeClr val="tx1">
                    <a:lumMod val="50000"/>
                    <a:lumOff val="50000"/>
                  </a:schemeClr>
                </a:solidFill>
              </a:rPr>
              <a:t>1. C#, Hilaire, (2019). Introduction au C#. [online] </a:t>
            </a:r>
            <a:r>
              <a:rPr lang="fr-FR" dirty="0" err="1">
                <a:solidFill>
                  <a:schemeClr val="tx1">
                    <a:lumMod val="50000"/>
                    <a:lumOff val="50000"/>
                  </a:schemeClr>
                </a:solidFill>
              </a:rPr>
              <a:t>OpenClassrooms</a:t>
            </a:r>
            <a:r>
              <a:rPr lang="fr-FR" dirty="0">
                <a:solidFill>
                  <a:schemeClr val="tx1">
                    <a:lumMod val="50000"/>
                    <a:lumOff val="50000"/>
                  </a:schemeClr>
                </a:solidFill>
              </a:rPr>
              <a:t>. Valable sur: </a:t>
            </a:r>
            <a:r>
              <a:rPr lang="fr-FR"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https://openclassrooms.com/fr/courses/1526901-apprenez-a-developper-en-c/1527058-</a:t>
            </a:r>
            <a:r>
              <a:rPr lang="fr-FR" dirty="0">
                <a:solidFill>
                  <a:schemeClr val="tx1">
                    <a:lumMod val="50000"/>
                    <a:lumOff val="50000"/>
                  </a:schemeClr>
                </a:solidFill>
              </a:rPr>
              <a:t>introduction-au-c [</a:t>
            </a:r>
            <a:r>
              <a:rPr lang="fr-FR" dirty="0" err="1">
                <a:solidFill>
                  <a:schemeClr val="tx1">
                    <a:lumMod val="50000"/>
                    <a:lumOff val="50000"/>
                  </a:schemeClr>
                </a:solidFill>
              </a:rPr>
              <a:t>Accessed</a:t>
            </a:r>
            <a:r>
              <a:rPr lang="fr-FR" dirty="0">
                <a:solidFill>
                  <a:schemeClr val="tx1">
                    <a:lumMod val="50000"/>
                    <a:lumOff val="50000"/>
                  </a:schemeClr>
                </a:solidFill>
              </a:rPr>
              <a:t> 7 Jan. 2019].</a:t>
            </a:r>
          </a:p>
          <a:p>
            <a:pPr algn="just"/>
            <a:r>
              <a:rPr lang="fr-FR" dirty="0">
                <a:solidFill>
                  <a:schemeClr val="tx1">
                    <a:lumMod val="50000"/>
                    <a:lumOff val="50000"/>
                  </a:schemeClr>
                </a:solidFill>
              </a:rPr>
              <a:t>2. C# Guide, https://</a:t>
            </a:r>
            <a:r>
              <a:rPr lang="fr-FR" dirty="0" err="1">
                <a:solidFill>
                  <a:schemeClr val="tx1">
                    <a:lumMod val="50000"/>
                    <a:lumOff val="50000"/>
                  </a:schemeClr>
                </a:solidFill>
              </a:rPr>
              <a:t>docs.microsoft.com</a:t>
            </a:r>
            <a:r>
              <a:rPr lang="fr-FR" dirty="0">
                <a:solidFill>
                  <a:schemeClr val="tx1">
                    <a:lumMod val="50000"/>
                    <a:lumOff val="50000"/>
                  </a:schemeClr>
                </a:solidFill>
              </a:rPr>
              <a:t>/en-us/</a:t>
            </a:r>
            <a:r>
              <a:rPr lang="fr-FR" dirty="0" err="1">
                <a:solidFill>
                  <a:schemeClr val="tx1">
                    <a:lumMod val="50000"/>
                    <a:lumOff val="50000"/>
                  </a:schemeClr>
                </a:solidFill>
              </a:rPr>
              <a:t>dotnet</a:t>
            </a:r>
            <a:r>
              <a:rPr lang="fr-FR" dirty="0">
                <a:solidFill>
                  <a:schemeClr val="tx1">
                    <a:lumMod val="50000"/>
                    <a:lumOff val="50000"/>
                  </a:schemeClr>
                </a:solidFill>
              </a:rPr>
              <a:t>/</a:t>
            </a:r>
            <a:r>
              <a:rPr lang="fr-FR" dirty="0" err="1">
                <a:solidFill>
                  <a:schemeClr val="tx1">
                    <a:lumMod val="50000"/>
                    <a:lumOff val="50000"/>
                  </a:schemeClr>
                </a:solidFill>
              </a:rPr>
              <a:t>csharp</a:t>
            </a:r>
            <a:r>
              <a:rPr lang="fr-FR" dirty="0">
                <a:solidFill>
                  <a:schemeClr val="tx1">
                    <a:lumMod val="50000"/>
                    <a:lumOff val="50000"/>
                  </a:schemeClr>
                </a:solidFill>
              </a:rPr>
              <a:t>/</a:t>
            </a:r>
            <a:r>
              <a:rPr lang="fr-FR" dirty="0" err="1">
                <a:solidFill>
                  <a:schemeClr val="tx1">
                    <a:lumMod val="50000"/>
                    <a:lumOff val="50000"/>
                  </a:schemeClr>
                </a:solidFill>
              </a:rPr>
              <a:t>programming</a:t>
            </a:r>
            <a:r>
              <a:rPr lang="fr-FR" dirty="0">
                <a:solidFill>
                  <a:schemeClr val="tx1">
                    <a:lumMod val="50000"/>
                    <a:lumOff val="50000"/>
                  </a:schemeClr>
                </a:solidFill>
              </a:rPr>
              <a:t>-guide/</a:t>
            </a:r>
          </a:p>
          <a:p>
            <a:endParaRPr lang="fr-FR" dirty="0"/>
          </a:p>
        </p:txBody>
      </p:sp>
    </p:spTree>
    <p:extLst>
      <p:ext uri="{BB962C8B-B14F-4D97-AF65-F5344CB8AC3E}">
        <p14:creationId xmlns:p14="http://schemas.microsoft.com/office/powerpoint/2010/main" val="170646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423C5-85B5-8C48-A215-4E21C9EB8888}"/>
              </a:ext>
            </a:extLst>
          </p:cNvPr>
          <p:cNvSpPr>
            <a:spLocks noGrp="1"/>
          </p:cNvSpPr>
          <p:nvPr>
            <p:ph type="title"/>
          </p:nvPr>
        </p:nvSpPr>
        <p:spPr/>
        <p:txBody>
          <a:bodyPr/>
          <a:lstStyle/>
          <a:p>
            <a:r>
              <a:rPr lang="fr-FR" dirty="0"/>
              <a:t>La structure d’un programme C#</a:t>
            </a:r>
          </a:p>
        </p:txBody>
      </p:sp>
      <p:sp>
        <p:nvSpPr>
          <p:cNvPr id="4" name="Espace réservé du pied de page 3">
            <a:extLst>
              <a:ext uri="{FF2B5EF4-FFF2-40B4-BE49-F238E27FC236}">
                <a16:creationId xmlns:a16="http://schemas.microsoft.com/office/drawing/2014/main" id="{B1D15901-3CC7-CD4C-84F2-2AFD89B903D6}"/>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B531CAB0-A1FF-F14B-9704-FC01939CADE6}"/>
              </a:ext>
            </a:extLst>
          </p:cNvPr>
          <p:cNvSpPr>
            <a:spLocks noGrp="1"/>
          </p:cNvSpPr>
          <p:nvPr>
            <p:ph type="sldNum" sz="quarter" idx="12"/>
          </p:nvPr>
        </p:nvSpPr>
        <p:spPr/>
        <p:txBody>
          <a:bodyPr/>
          <a:lstStyle/>
          <a:p>
            <a:fld id="{2E79D93D-8BFB-BD43-9497-D843A4BC18C5}" type="slidenum">
              <a:rPr lang="fr-FR" smtClean="0"/>
              <a:t>3</a:t>
            </a:fld>
            <a:endParaRPr lang="fr-FR"/>
          </a:p>
        </p:txBody>
      </p:sp>
      <p:pic>
        <p:nvPicPr>
          <p:cNvPr id="7" name="Image 6">
            <a:extLst>
              <a:ext uri="{FF2B5EF4-FFF2-40B4-BE49-F238E27FC236}">
                <a16:creationId xmlns:a16="http://schemas.microsoft.com/office/drawing/2014/main" id="{80CCB5F5-C002-E441-B3FF-CE5783026144}"/>
              </a:ext>
            </a:extLst>
          </p:cNvPr>
          <p:cNvPicPr>
            <a:picLocks noChangeAspect="1"/>
          </p:cNvPicPr>
          <p:nvPr/>
        </p:nvPicPr>
        <p:blipFill>
          <a:blip r:embed="rId2"/>
          <a:stretch>
            <a:fillRect/>
          </a:stretch>
        </p:blipFill>
        <p:spPr>
          <a:xfrm>
            <a:off x="222519" y="1299611"/>
            <a:ext cx="7174963" cy="5056739"/>
          </a:xfrm>
          <a:prstGeom prst="rect">
            <a:avLst/>
          </a:prstGeom>
        </p:spPr>
      </p:pic>
      <p:sp>
        <p:nvSpPr>
          <p:cNvPr id="8" name="ZoneTexte 7">
            <a:extLst>
              <a:ext uri="{FF2B5EF4-FFF2-40B4-BE49-F238E27FC236}">
                <a16:creationId xmlns:a16="http://schemas.microsoft.com/office/drawing/2014/main" id="{BAD3FD53-DF2F-BC44-8D86-2815D7459DAB}"/>
              </a:ext>
            </a:extLst>
          </p:cNvPr>
          <p:cNvSpPr txBox="1"/>
          <p:nvPr/>
        </p:nvSpPr>
        <p:spPr>
          <a:xfrm>
            <a:off x="7574692" y="1569307"/>
            <a:ext cx="3682313" cy="3139321"/>
          </a:xfrm>
          <a:prstGeom prst="rect">
            <a:avLst/>
          </a:prstGeom>
          <a:noFill/>
        </p:spPr>
        <p:txBody>
          <a:bodyPr wrap="square" rtlCol="0">
            <a:spAutoFit/>
          </a:bodyPr>
          <a:lstStyle/>
          <a:p>
            <a:pPr algn="just"/>
            <a:r>
              <a:rPr lang="fr-FR" dirty="0"/>
              <a:t>Comme en C++, Java et autres langages, C# peut être composer d’un ou plusieurs fichiers. Chacune peut contenir zéro ou plusieurs « </a:t>
            </a:r>
            <a:r>
              <a:rPr lang="fr-FR" dirty="0" err="1"/>
              <a:t>namespace</a:t>
            </a:r>
            <a:r>
              <a:rPr lang="fr-FR" dirty="0"/>
              <a:t> ».  </a:t>
            </a:r>
          </a:p>
          <a:p>
            <a:pPr algn="just"/>
            <a:r>
              <a:rPr lang="fr-FR" dirty="0"/>
              <a:t>Un espace de nom peut contenir des types tels que des classes, des </a:t>
            </a:r>
            <a:r>
              <a:rPr lang="fr-FR" dirty="0" err="1"/>
              <a:t>structs</a:t>
            </a:r>
            <a:r>
              <a:rPr lang="fr-FR" dirty="0"/>
              <a:t>, des interfaces, des énumérations, des </a:t>
            </a:r>
            <a:r>
              <a:rPr lang="fr-FR" dirty="0" err="1"/>
              <a:t>délègués</a:t>
            </a:r>
            <a:r>
              <a:rPr lang="fr-FR" dirty="0"/>
              <a:t> et d’autres « </a:t>
            </a:r>
            <a:r>
              <a:rPr lang="fr-FR" dirty="0" err="1"/>
              <a:t>nested</a:t>
            </a:r>
            <a:r>
              <a:rPr lang="fr-FR" dirty="0"/>
              <a:t> </a:t>
            </a:r>
            <a:r>
              <a:rPr lang="fr-FR" dirty="0" err="1"/>
              <a:t>namespaces</a:t>
            </a:r>
            <a:r>
              <a:rPr lang="fr-FR" dirty="0"/>
              <a:t> ».</a:t>
            </a:r>
          </a:p>
          <a:p>
            <a:endParaRPr lang="fr-FR" dirty="0"/>
          </a:p>
        </p:txBody>
      </p:sp>
    </p:spTree>
    <p:extLst>
      <p:ext uri="{BB962C8B-B14F-4D97-AF65-F5344CB8AC3E}">
        <p14:creationId xmlns:p14="http://schemas.microsoft.com/office/powerpoint/2010/main" val="357793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0C9AE-F332-0440-92F3-8738305D7A68}"/>
              </a:ext>
            </a:extLst>
          </p:cNvPr>
          <p:cNvSpPr>
            <a:spLocks noGrp="1"/>
          </p:cNvSpPr>
          <p:nvPr>
            <p:ph type="title"/>
          </p:nvPr>
        </p:nvSpPr>
        <p:spPr/>
        <p:txBody>
          <a:bodyPr/>
          <a:lstStyle/>
          <a:p>
            <a:r>
              <a:rPr lang="fr-FR" dirty="0"/>
              <a:t>Les types et les variables dans C#</a:t>
            </a:r>
            <a:r>
              <a:rPr lang="fr-FR" dirty="0">
                <a:effectLst/>
              </a:rPr>
              <a:t> </a:t>
            </a:r>
            <a:endParaRPr lang="fr-FR" dirty="0"/>
          </a:p>
        </p:txBody>
      </p:sp>
      <p:sp>
        <p:nvSpPr>
          <p:cNvPr id="4" name="Espace réservé du pied de page 3">
            <a:extLst>
              <a:ext uri="{FF2B5EF4-FFF2-40B4-BE49-F238E27FC236}">
                <a16:creationId xmlns:a16="http://schemas.microsoft.com/office/drawing/2014/main" id="{695118F0-35C8-CB4F-B7A5-C86251D1A922}"/>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21F89F1F-8056-1246-9AE2-1D40BD01F39E}"/>
              </a:ext>
            </a:extLst>
          </p:cNvPr>
          <p:cNvSpPr>
            <a:spLocks noGrp="1"/>
          </p:cNvSpPr>
          <p:nvPr>
            <p:ph type="sldNum" sz="quarter" idx="12"/>
          </p:nvPr>
        </p:nvSpPr>
        <p:spPr/>
        <p:txBody>
          <a:bodyPr/>
          <a:lstStyle/>
          <a:p>
            <a:fld id="{2E79D93D-8BFB-BD43-9497-D843A4BC18C5}" type="slidenum">
              <a:rPr lang="fr-FR" smtClean="0"/>
              <a:t>4</a:t>
            </a:fld>
            <a:endParaRPr lang="fr-FR"/>
          </a:p>
        </p:txBody>
      </p:sp>
      <p:pic>
        <p:nvPicPr>
          <p:cNvPr id="6" name="Image 5">
            <a:extLst>
              <a:ext uri="{FF2B5EF4-FFF2-40B4-BE49-F238E27FC236}">
                <a16:creationId xmlns:a16="http://schemas.microsoft.com/office/drawing/2014/main" id="{4CD2A167-FDAB-7048-A18D-E49ECC41DF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740" y="1396768"/>
            <a:ext cx="8025488" cy="2149621"/>
          </a:xfrm>
          <a:prstGeom prst="rect">
            <a:avLst/>
          </a:prstGeom>
          <a:noFill/>
          <a:ln>
            <a:noFill/>
          </a:ln>
        </p:spPr>
      </p:pic>
      <p:pic>
        <p:nvPicPr>
          <p:cNvPr id="7" name="Image 6">
            <a:extLst>
              <a:ext uri="{FF2B5EF4-FFF2-40B4-BE49-F238E27FC236}">
                <a16:creationId xmlns:a16="http://schemas.microsoft.com/office/drawing/2014/main" id="{FFE1DB7D-F387-4F46-BAFC-3257151FF9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2740" y="3768364"/>
            <a:ext cx="5304054" cy="1643895"/>
          </a:xfrm>
          <a:prstGeom prst="rect">
            <a:avLst/>
          </a:prstGeom>
          <a:noFill/>
          <a:ln>
            <a:noFill/>
          </a:ln>
        </p:spPr>
      </p:pic>
      <p:pic>
        <p:nvPicPr>
          <p:cNvPr id="8" name="Image 7">
            <a:extLst>
              <a:ext uri="{FF2B5EF4-FFF2-40B4-BE49-F238E27FC236}">
                <a16:creationId xmlns:a16="http://schemas.microsoft.com/office/drawing/2014/main" id="{F5F3CFD0-8E99-3B42-8ECE-70DE1CADA16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93316" y="1396767"/>
            <a:ext cx="3267105" cy="4015491"/>
          </a:xfrm>
          <a:prstGeom prst="rect">
            <a:avLst/>
          </a:prstGeom>
          <a:noFill/>
          <a:ln>
            <a:noFill/>
          </a:ln>
        </p:spPr>
      </p:pic>
      <p:sp>
        <p:nvSpPr>
          <p:cNvPr id="9" name="ZoneTexte 8">
            <a:extLst>
              <a:ext uri="{FF2B5EF4-FFF2-40B4-BE49-F238E27FC236}">
                <a16:creationId xmlns:a16="http://schemas.microsoft.com/office/drawing/2014/main" id="{2213E69F-2141-D442-900E-87CE9BC3412E}"/>
              </a:ext>
            </a:extLst>
          </p:cNvPr>
          <p:cNvSpPr txBox="1"/>
          <p:nvPr/>
        </p:nvSpPr>
        <p:spPr>
          <a:xfrm>
            <a:off x="5745892" y="3768364"/>
            <a:ext cx="2612336" cy="2308324"/>
          </a:xfrm>
          <a:prstGeom prst="rect">
            <a:avLst/>
          </a:prstGeom>
          <a:noFill/>
        </p:spPr>
        <p:txBody>
          <a:bodyPr wrap="square" rtlCol="0">
            <a:spAutoFit/>
          </a:bodyPr>
          <a:lstStyle/>
          <a:p>
            <a:pPr algn="just"/>
            <a:r>
              <a:rPr lang="fr-FR" dirty="0"/>
              <a:t>Le type « </a:t>
            </a:r>
            <a:r>
              <a:rPr lang="fr-FR" dirty="0" err="1"/>
              <a:t>decimal</a:t>
            </a:r>
            <a:r>
              <a:rPr lang="fr-FR" dirty="0"/>
              <a:t> » est représenter sous 128-bits.  Le type décimale est plus précis que « </a:t>
            </a:r>
            <a:r>
              <a:rPr lang="fr-FR" dirty="0" err="1"/>
              <a:t>float</a:t>
            </a:r>
            <a:r>
              <a:rPr lang="fr-FR" dirty="0"/>
              <a:t> » et « double ». Ce type-là, est utiliser pour les calculs approximer comme des calcule financier.</a:t>
            </a:r>
            <a:r>
              <a:rPr lang="fr-FR" dirty="0">
                <a:effectLst/>
              </a:rPr>
              <a:t> </a:t>
            </a:r>
            <a:endParaRPr lang="fr-FR" dirty="0"/>
          </a:p>
        </p:txBody>
      </p:sp>
      <p:sp>
        <p:nvSpPr>
          <p:cNvPr id="10" name="ZoneTexte 9">
            <a:extLst>
              <a:ext uri="{FF2B5EF4-FFF2-40B4-BE49-F238E27FC236}">
                <a16:creationId xmlns:a16="http://schemas.microsoft.com/office/drawing/2014/main" id="{75DE130D-EC4F-EB47-B16F-05F207BD0C31}"/>
              </a:ext>
            </a:extLst>
          </p:cNvPr>
          <p:cNvSpPr txBox="1"/>
          <p:nvPr/>
        </p:nvSpPr>
        <p:spPr>
          <a:xfrm>
            <a:off x="332741" y="5535827"/>
            <a:ext cx="8601194" cy="923330"/>
          </a:xfrm>
          <a:prstGeom prst="rect">
            <a:avLst/>
          </a:prstGeom>
          <a:noFill/>
        </p:spPr>
        <p:txBody>
          <a:bodyPr wrap="square" rtlCol="0">
            <a:spAutoFit/>
          </a:bodyPr>
          <a:lstStyle/>
          <a:p>
            <a:r>
              <a:rPr lang="fr-FR" dirty="0"/>
              <a:t>Le type « var » est utiliser pour définir des autre type </a:t>
            </a:r>
          </a:p>
          <a:p>
            <a:r>
              <a:rPr lang="fr-FR" dirty="0"/>
              <a:t>qu’on ne peut pas les déterminer. Il est utiliser pour les </a:t>
            </a:r>
          </a:p>
          <a:p>
            <a:r>
              <a:rPr lang="fr-FR" dirty="0"/>
              <a:t>types « </a:t>
            </a:r>
            <a:r>
              <a:rPr lang="fr-FR" dirty="0" err="1"/>
              <a:t>int</a:t>
            </a:r>
            <a:r>
              <a:rPr lang="fr-FR" dirty="0"/>
              <a:t> » et « string ». </a:t>
            </a:r>
            <a:r>
              <a:rPr lang="fr-FR" dirty="0">
                <a:solidFill>
                  <a:srgbClr val="FF0000"/>
                </a:solidFill>
              </a:rPr>
              <a:t>Mais, quand on assigne une valeur on pourrais plus la changer. </a:t>
            </a:r>
          </a:p>
        </p:txBody>
      </p:sp>
    </p:spTree>
    <p:extLst>
      <p:ext uri="{BB962C8B-B14F-4D97-AF65-F5344CB8AC3E}">
        <p14:creationId xmlns:p14="http://schemas.microsoft.com/office/powerpoint/2010/main" val="219657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86E36F-D4BD-194E-B2B5-1521AD76526C}"/>
              </a:ext>
            </a:extLst>
          </p:cNvPr>
          <p:cNvSpPr>
            <a:spLocks noGrp="1"/>
          </p:cNvSpPr>
          <p:nvPr>
            <p:ph type="title"/>
          </p:nvPr>
        </p:nvSpPr>
        <p:spPr/>
        <p:txBody>
          <a:bodyPr/>
          <a:lstStyle/>
          <a:p>
            <a:r>
              <a:rPr lang="fr-FR" b="1" dirty="0"/>
              <a:t>Lire et imprimer des variables</a:t>
            </a:r>
            <a:endParaRPr lang="fr-FR" dirty="0"/>
          </a:p>
        </p:txBody>
      </p:sp>
      <p:sp>
        <p:nvSpPr>
          <p:cNvPr id="3" name="Espace réservé du contenu 2">
            <a:extLst>
              <a:ext uri="{FF2B5EF4-FFF2-40B4-BE49-F238E27FC236}">
                <a16:creationId xmlns:a16="http://schemas.microsoft.com/office/drawing/2014/main" id="{59B45D82-AC2F-9343-A9CB-7361179A36BA}"/>
              </a:ext>
            </a:extLst>
          </p:cNvPr>
          <p:cNvSpPr>
            <a:spLocks noGrp="1"/>
          </p:cNvSpPr>
          <p:nvPr>
            <p:ph idx="1"/>
          </p:nvPr>
        </p:nvSpPr>
        <p:spPr/>
        <p:txBody>
          <a:bodyPr>
            <a:normAutofit lnSpcReduction="10000"/>
          </a:bodyPr>
          <a:lstStyle/>
          <a:p>
            <a:pPr marL="0" indent="0">
              <a:buNone/>
            </a:pPr>
            <a:r>
              <a:rPr lang="fr-FR" dirty="0"/>
              <a:t>Modes d’</a:t>
            </a:r>
            <a:r>
              <a:rPr lang="fr-FR" dirty="0" err="1"/>
              <a:t>imprimations</a:t>
            </a:r>
            <a:r>
              <a:rPr lang="fr-FR" dirty="0"/>
              <a:t>: </a:t>
            </a:r>
          </a:p>
          <a:p>
            <a:pPr marL="514350" indent="-514350">
              <a:buFont typeface="+mj-lt"/>
              <a:buAutoNum type="arabicPeriod"/>
            </a:pPr>
            <a:r>
              <a:rPr lang="fr-FR" dirty="0" err="1"/>
              <a:t>Console.Write</a:t>
            </a:r>
            <a:r>
              <a:rPr lang="fr-FR" dirty="0"/>
              <a:t>(a);</a:t>
            </a:r>
            <a:r>
              <a:rPr lang="fr-FR" dirty="0">
                <a:effectLst/>
              </a:rPr>
              <a:t> </a:t>
            </a:r>
          </a:p>
          <a:p>
            <a:pPr marL="514350" indent="-514350">
              <a:buFont typeface="+mj-lt"/>
              <a:buAutoNum type="arabicPeriod"/>
            </a:pPr>
            <a:r>
              <a:rPr lang="fr-FR" dirty="0" err="1"/>
              <a:t>Console.WriteLine</a:t>
            </a:r>
            <a:r>
              <a:rPr lang="fr-FR" dirty="0"/>
              <a:t>(a);</a:t>
            </a:r>
            <a:r>
              <a:rPr lang="fr-FR" dirty="0">
                <a:effectLst/>
              </a:rPr>
              <a:t> </a:t>
            </a:r>
          </a:p>
          <a:p>
            <a:pPr marL="514350" indent="-514350">
              <a:buFont typeface="+mj-lt"/>
              <a:buAutoNum type="arabicPeriod"/>
            </a:pPr>
            <a:r>
              <a:rPr lang="fr-FR" dirty="0" err="1"/>
              <a:t>Console.WriteLine</a:t>
            </a:r>
            <a:r>
              <a:rPr lang="fr-FR" dirty="0"/>
              <a:t>($"quotient: {d}");</a:t>
            </a:r>
          </a:p>
          <a:p>
            <a:pPr marL="514350" indent="-514350">
              <a:buFont typeface="+mj-lt"/>
              <a:buAutoNum type="arabicPeriod"/>
            </a:pPr>
            <a:r>
              <a:rPr lang="fr-FR" dirty="0" err="1"/>
              <a:t>Console.WriteLine</a:t>
            </a:r>
            <a:r>
              <a:rPr lang="fr-FR" dirty="0"/>
              <a:t>("{0} + {1} = {2}", a, b, c);</a:t>
            </a:r>
            <a:r>
              <a:rPr lang="fr-FR" dirty="0">
                <a:effectLst/>
              </a:rPr>
              <a:t> </a:t>
            </a:r>
          </a:p>
          <a:p>
            <a:pPr marL="0" indent="0">
              <a:buNone/>
            </a:pPr>
            <a:r>
              <a:rPr lang="fr-FR" dirty="0"/>
              <a:t>Lire l’entrée:</a:t>
            </a:r>
          </a:p>
          <a:p>
            <a:pPr marL="0" indent="0">
              <a:buNone/>
            </a:pPr>
            <a:r>
              <a:rPr lang="fr-FR" dirty="0" err="1"/>
              <a:t>Console.ReadLine</a:t>
            </a:r>
            <a:r>
              <a:rPr lang="fr-FR" dirty="0"/>
              <a:t>();</a:t>
            </a:r>
            <a:r>
              <a:rPr lang="fr-FR" dirty="0">
                <a:effectLst/>
              </a:rPr>
              <a:t> Cette </a:t>
            </a:r>
            <a:r>
              <a:rPr lang="fr-FR" dirty="0" err="1">
                <a:effectLst/>
              </a:rPr>
              <a:t>methode</a:t>
            </a:r>
            <a:r>
              <a:rPr lang="fr-FR" dirty="0">
                <a:effectLst/>
              </a:rPr>
              <a:t> retourne toujours des « String »</a:t>
            </a:r>
          </a:p>
          <a:p>
            <a:pPr marL="0" indent="0">
              <a:buNone/>
            </a:pPr>
            <a:r>
              <a:rPr lang="fr-FR" dirty="0"/>
              <a:t>Pour convertir a d’autre types:	</a:t>
            </a:r>
            <a:r>
              <a:rPr lang="fr-FR" dirty="0" err="1"/>
              <a:t>int.Parse</a:t>
            </a:r>
            <a:r>
              <a:rPr lang="fr-FR" dirty="0"/>
              <a:t>(</a:t>
            </a:r>
            <a:r>
              <a:rPr lang="fr-FR" dirty="0" err="1"/>
              <a:t>Console.ReadLine</a:t>
            </a:r>
            <a:r>
              <a:rPr lang="fr-FR" dirty="0"/>
              <a:t>())</a:t>
            </a:r>
            <a:r>
              <a:rPr lang="fr-FR" dirty="0">
                <a:effectLst/>
              </a:rPr>
              <a:t> </a:t>
            </a:r>
          </a:p>
          <a:p>
            <a:pPr marL="0" indent="0">
              <a:buNone/>
            </a:pPr>
            <a:r>
              <a:rPr lang="fr-FR" dirty="0"/>
              <a:t>					</a:t>
            </a:r>
            <a:r>
              <a:rPr lang="fr-FR" dirty="0" err="1"/>
              <a:t>double.Parse</a:t>
            </a:r>
            <a:r>
              <a:rPr lang="fr-FR" dirty="0"/>
              <a:t>(</a:t>
            </a:r>
            <a:r>
              <a:rPr lang="fr-FR" dirty="0" err="1"/>
              <a:t>Console.ReadLine</a:t>
            </a:r>
            <a:r>
              <a:rPr lang="fr-FR" dirty="0"/>
              <a:t>())</a:t>
            </a:r>
            <a:r>
              <a:rPr lang="fr-FR" dirty="0">
                <a:effectLst/>
              </a:rPr>
              <a:t> </a:t>
            </a:r>
          </a:p>
          <a:p>
            <a:pPr marL="0" indent="0">
              <a:buNone/>
            </a:pPr>
            <a:endParaRPr lang="fr-FR" dirty="0"/>
          </a:p>
        </p:txBody>
      </p:sp>
      <p:sp>
        <p:nvSpPr>
          <p:cNvPr id="4" name="Espace réservé du pied de page 3">
            <a:extLst>
              <a:ext uri="{FF2B5EF4-FFF2-40B4-BE49-F238E27FC236}">
                <a16:creationId xmlns:a16="http://schemas.microsoft.com/office/drawing/2014/main" id="{3747243E-C81E-144B-83DE-45835E61579C}"/>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161B1281-1FA7-5746-A08F-8E54507B943C}"/>
              </a:ext>
            </a:extLst>
          </p:cNvPr>
          <p:cNvSpPr>
            <a:spLocks noGrp="1"/>
          </p:cNvSpPr>
          <p:nvPr>
            <p:ph type="sldNum" sz="quarter" idx="12"/>
          </p:nvPr>
        </p:nvSpPr>
        <p:spPr/>
        <p:txBody>
          <a:bodyPr/>
          <a:lstStyle/>
          <a:p>
            <a:fld id="{2E79D93D-8BFB-BD43-9497-D843A4BC18C5}" type="slidenum">
              <a:rPr lang="fr-FR" smtClean="0"/>
              <a:t>5</a:t>
            </a:fld>
            <a:endParaRPr lang="fr-FR"/>
          </a:p>
        </p:txBody>
      </p:sp>
    </p:spTree>
    <p:extLst>
      <p:ext uri="{BB962C8B-B14F-4D97-AF65-F5344CB8AC3E}">
        <p14:creationId xmlns:p14="http://schemas.microsoft.com/office/powerpoint/2010/main" val="168786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DEF669-9EAB-3C4F-91A6-E0B32B3B8EF1}"/>
              </a:ext>
            </a:extLst>
          </p:cNvPr>
          <p:cNvSpPr>
            <a:spLocks noGrp="1"/>
          </p:cNvSpPr>
          <p:nvPr>
            <p:ph type="title"/>
          </p:nvPr>
        </p:nvSpPr>
        <p:spPr/>
        <p:txBody>
          <a:bodyPr/>
          <a:lstStyle/>
          <a:p>
            <a:r>
              <a:rPr lang="fr-FR" dirty="0"/>
              <a:t>Les opérateurs</a:t>
            </a:r>
          </a:p>
        </p:txBody>
      </p:sp>
      <p:sp>
        <p:nvSpPr>
          <p:cNvPr id="4" name="Espace réservé du pied de page 3">
            <a:extLst>
              <a:ext uri="{FF2B5EF4-FFF2-40B4-BE49-F238E27FC236}">
                <a16:creationId xmlns:a16="http://schemas.microsoft.com/office/drawing/2014/main" id="{27F72787-8114-1F47-8D36-8E379E9AFAB5}"/>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6ACC4F02-903D-A848-83EF-A1208851F607}"/>
              </a:ext>
            </a:extLst>
          </p:cNvPr>
          <p:cNvSpPr>
            <a:spLocks noGrp="1"/>
          </p:cNvSpPr>
          <p:nvPr>
            <p:ph type="sldNum" sz="quarter" idx="12"/>
          </p:nvPr>
        </p:nvSpPr>
        <p:spPr/>
        <p:txBody>
          <a:bodyPr/>
          <a:lstStyle/>
          <a:p>
            <a:fld id="{2E79D93D-8BFB-BD43-9497-D843A4BC18C5}" type="slidenum">
              <a:rPr lang="fr-FR" smtClean="0"/>
              <a:t>6</a:t>
            </a:fld>
            <a:endParaRPr lang="fr-FR"/>
          </a:p>
        </p:txBody>
      </p:sp>
      <p:pic>
        <p:nvPicPr>
          <p:cNvPr id="6" name="Image 5">
            <a:extLst>
              <a:ext uri="{FF2B5EF4-FFF2-40B4-BE49-F238E27FC236}">
                <a16:creationId xmlns:a16="http://schemas.microsoft.com/office/drawing/2014/main" id="{AD522778-201C-8A49-9202-14784B2289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2842" y="1690688"/>
            <a:ext cx="5066316" cy="4376480"/>
          </a:xfrm>
          <a:prstGeom prst="rect">
            <a:avLst/>
          </a:prstGeom>
          <a:noFill/>
          <a:ln>
            <a:noFill/>
          </a:ln>
        </p:spPr>
      </p:pic>
    </p:spTree>
    <p:extLst>
      <p:ext uri="{BB962C8B-B14F-4D97-AF65-F5344CB8AC3E}">
        <p14:creationId xmlns:p14="http://schemas.microsoft.com/office/powerpoint/2010/main" val="190148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1451EE-547E-764F-922E-91BFEC26C810}"/>
              </a:ext>
            </a:extLst>
          </p:cNvPr>
          <p:cNvSpPr>
            <a:spLocks noGrp="1"/>
          </p:cNvSpPr>
          <p:nvPr>
            <p:ph type="title"/>
          </p:nvPr>
        </p:nvSpPr>
        <p:spPr/>
        <p:txBody>
          <a:bodyPr/>
          <a:lstStyle/>
          <a:p>
            <a:r>
              <a:rPr lang="fr-FR" dirty="0"/>
              <a:t>Les Instructions</a:t>
            </a:r>
          </a:p>
        </p:txBody>
      </p:sp>
      <p:sp>
        <p:nvSpPr>
          <p:cNvPr id="3" name="Espace réservé du contenu 2">
            <a:extLst>
              <a:ext uri="{FF2B5EF4-FFF2-40B4-BE49-F238E27FC236}">
                <a16:creationId xmlns:a16="http://schemas.microsoft.com/office/drawing/2014/main" id="{1241C47A-8D50-8740-AC86-D525EFC5463C}"/>
              </a:ext>
            </a:extLst>
          </p:cNvPr>
          <p:cNvSpPr>
            <a:spLocks noGrp="1"/>
          </p:cNvSpPr>
          <p:nvPr>
            <p:ph idx="1"/>
          </p:nvPr>
        </p:nvSpPr>
        <p:spPr/>
        <p:txBody>
          <a:bodyPr>
            <a:normAutofit/>
          </a:bodyPr>
          <a:lstStyle/>
          <a:p>
            <a:r>
              <a:rPr lang="fr-FR" dirty="0"/>
              <a:t>If-</a:t>
            </a:r>
            <a:r>
              <a:rPr lang="fr-FR" dirty="0" err="1"/>
              <a:t>else</a:t>
            </a:r>
            <a:endParaRPr lang="fr-FR" dirty="0"/>
          </a:p>
          <a:p>
            <a:r>
              <a:rPr lang="fr-FR" dirty="0"/>
              <a:t>Switch</a:t>
            </a:r>
          </a:p>
          <a:p>
            <a:r>
              <a:rPr lang="fr-FR" dirty="0"/>
              <a:t>Les boucles</a:t>
            </a:r>
          </a:p>
          <a:p>
            <a:pPr lvl="1">
              <a:buFont typeface="Courier New" panose="02070309020205020404" pitchFamily="49" charset="0"/>
              <a:buChar char="o"/>
            </a:pPr>
            <a:r>
              <a:rPr lang="fr-FR" dirty="0"/>
              <a:t>For</a:t>
            </a:r>
          </a:p>
          <a:p>
            <a:pPr lvl="1">
              <a:buFont typeface="Courier New" panose="02070309020205020404" pitchFamily="49" charset="0"/>
              <a:buChar char="o"/>
            </a:pPr>
            <a:r>
              <a:rPr lang="fr-FR" dirty="0" err="1"/>
              <a:t>Foreach</a:t>
            </a:r>
            <a:endParaRPr lang="fr-FR" dirty="0"/>
          </a:p>
          <a:p>
            <a:pPr lvl="1">
              <a:buFont typeface="Courier New" panose="02070309020205020404" pitchFamily="49" charset="0"/>
              <a:buChar char="o"/>
            </a:pPr>
            <a:r>
              <a:rPr lang="fr-FR" dirty="0"/>
              <a:t>Do-</a:t>
            </a:r>
            <a:r>
              <a:rPr lang="fr-FR" dirty="0" err="1"/>
              <a:t>while</a:t>
            </a:r>
            <a:endParaRPr lang="fr-FR" dirty="0"/>
          </a:p>
          <a:p>
            <a:pPr lvl="1">
              <a:buFont typeface="Courier New" panose="02070309020205020404" pitchFamily="49" charset="0"/>
              <a:buChar char="o"/>
            </a:pPr>
            <a:r>
              <a:rPr lang="fr-FR" dirty="0" err="1"/>
              <a:t>While</a:t>
            </a:r>
            <a:endParaRPr lang="fr-FR" dirty="0"/>
          </a:p>
        </p:txBody>
      </p:sp>
      <p:sp>
        <p:nvSpPr>
          <p:cNvPr id="4" name="Espace réservé du pied de page 3">
            <a:extLst>
              <a:ext uri="{FF2B5EF4-FFF2-40B4-BE49-F238E27FC236}">
                <a16:creationId xmlns:a16="http://schemas.microsoft.com/office/drawing/2014/main" id="{007BAB00-11D4-C94F-81CA-5B4F9C31687F}"/>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DA2F4636-20F4-6C46-926B-61EC10431D34}"/>
              </a:ext>
            </a:extLst>
          </p:cNvPr>
          <p:cNvSpPr>
            <a:spLocks noGrp="1"/>
          </p:cNvSpPr>
          <p:nvPr>
            <p:ph type="sldNum" sz="quarter" idx="12"/>
          </p:nvPr>
        </p:nvSpPr>
        <p:spPr/>
        <p:txBody>
          <a:bodyPr/>
          <a:lstStyle/>
          <a:p>
            <a:fld id="{2E79D93D-8BFB-BD43-9497-D843A4BC18C5}" type="slidenum">
              <a:rPr lang="fr-FR" smtClean="0"/>
              <a:t>7</a:t>
            </a:fld>
            <a:endParaRPr lang="fr-FR"/>
          </a:p>
        </p:txBody>
      </p:sp>
    </p:spTree>
    <p:extLst>
      <p:ext uri="{BB962C8B-B14F-4D97-AF65-F5344CB8AC3E}">
        <p14:creationId xmlns:p14="http://schemas.microsoft.com/office/powerpoint/2010/main" val="40761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51C75-7703-794C-9EAF-860F831D5310}"/>
              </a:ext>
            </a:extLst>
          </p:cNvPr>
          <p:cNvSpPr>
            <a:spLocks noGrp="1"/>
          </p:cNvSpPr>
          <p:nvPr>
            <p:ph type="title"/>
          </p:nvPr>
        </p:nvSpPr>
        <p:spPr/>
        <p:txBody>
          <a:bodyPr/>
          <a:lstStyle/>
          <a:p>
            <a:r>
              <a:rPr lang="fr-FR" dirty="0"/>
              <a:t>If-</a:t>
            </a:r>
            <a:r>
              <a:rPr lang="fr-FR" dirty="0" err="1"/>
              <a:t>else</a:t>
            </a:r>
            <a:endParaRPr lang="fr-FR" dirty="0"/>
          </a:p>
        </p:txBody>
      </p:sp>
      <p:sp>
        <p:nvSpPr>
          <p:cNvPr id="4" name="Espace réservé du pied de page 3">
            <a:extLst>
              <a:ext uri="{FF2B5EF4-FFF2-40B4-BE49-F238E27FC236}">
                <a16:creationId xmlns:a16="http://schemas.microsoft.com/office/drawing/2014/main" id="{C1B69CA3-0422-E241-8776-EDA1203E7278}"/>
              </a:ext>
            </a:extLst>
          </p:cNvPr>
          <p:cNvSpPr>
            <a:spLocks noGrp="1"/>
          </p:cNvSpPr>
          <p:nvPr>
            <p:ph type="ftr" sz="quarter" idx="11"/>
          </p:nvPr>
        </p:nvSpPr>
        <p:spPr/>
        <p:txBody>
          <a:bodyPr/>
          <a:lstStyle/>
          <a:p>
            <a:r>
              <a:rPr lang="fr-FR"/>
              <a:t>ISEN-Lille</a:t>
            </a:r>
          </a:p>
        </p:txBody>
      </p:sp>
      <p:sp>
        <p:nvSpPr>
          <p:cNvPr id="5" name="Espace réservé du numéro de diapositive 4">
            <a:extLst>
              <a:ext uri="{FF2B5EF4-FFF2-40B4-BE49-F238E27FC236}">
                <a16:creationId xmlns:a16="http://schemas.microsoft.com/office/drawing/2014/main" id="{99AA1828-1801-DA4E-A2B6-BAB418808CD1}"/>
              </a:ext>
            </a:extLst>
          </p:cNvPr>
          <p:cNvSpPr>
            <a:spLocks noGrp="1"/>
          </p:cNvSpPr>
          <p:nvPr>
            <p:ph type="sldNum" sz="quarter" idx="12"/>
          </p:nvPr>
        </p:nvSpPr>
        <p:spPr/>
        <p:txBody>
          <a:bodyPr/>
          <a:lstStyle/>
          <a:p>
            <a:fld id="{2E79D93D-8BFB-BD43-9497-D843A4BC18C5}" type="slidenum">
              <a:rPr lang="fr-FR" smtClean="0"/>
              <a:t>8</a:t>
            </a:fld>
            <a:endParaRPr lang="fr-FR"/>
          </a:p>
        </p:txBody>
      </p:sp>
      <p:pic>
        <p:nvPicPr>
          <p:cNvPr id="7" name="Image 6">
            <a:extLst>
              <a:ext uri="{FF2B5EF4-FFF2-40B4-BE49-F238E27FC236}">
                <a16:creationId xmlns:a16="http://schemas.microsoft.com/office/drawing/2014/main" id="{BEAEF3A2-E31C-B945-8968-CFA4131D523F}"/>
              </a:ext>
            </a:extLst>
          </p:cNvPr>
          <p:cNvPicPr>
            <a:picLocks noChangeAspect="1"/>
          </p:cNvPicPr>
          <p:nvPr/>
        </p:nvPicPr>
        <p:blipFill>
          <a:blip r:embed="rId2"/>
          <a:stretch>
            <a:fillRect/>
          </a:stretch>
        </p:blipFill>
        <p:spPr>
          <a:xfrm>
            <a:off x="3129642" y="357096"/>
            <a:ext cx="7753900" cy="1777445"/>
          </a:xfrm>
          <a:prstGeom prst="rect">
            <a:avLst/>
          </a:prstGeom>
        </p:spPr>
      </p:pic>
      <p:sp>
        <p:nvSpPr>
          <p:cNvPr id="8" name="Titre 1">
            <a:extLst>
              <a:ext uri="{FF2B5EF4-FFF2-40B4-BE49-F238E27FC236}">
                <a16:creationId xmlns:a16="http://schemas.microsoft.com/office/drawing/2014/main" id="{9F3CB0C7-779E-4647-B405-3BEF4450FD3D}"/>
              </a:ext>
            </a:extLst>
          </p:cNvPr>
          <p:cNvSpPr txBox="1">
            <a:spLocks/>
          </p:cNvSpPr>
          <p:nvPr/>
        </p:nvSpPr>
        <p:spPr>
          <a:xfrm>
            <a:off x="838200" y="24902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Switch</a:t>
            </a:r>
          </a:p>
        </p:txBody>
      </p:sp>
      <p:pic>
        <p:nvPicPr>
          <p:cNvPr id="11" name="Image 10">
            <a:extLst>
              <a:ext uri="{FF2B5EF4-FFF2-40B4-BE49-F238E27FC236}">
                <a16:creationId xmlns:a16="http://schemas.microsoft.com/office/drawing/2014/main" id="{72B06EA1-4593-134D-A321-1F66395FAC6E}"/>
              </a:ext>
            </a:extLst>
          </p:cNvPr>
          <p:cNvPicPr>
            <a:picLocks noChangeAspect="1"/>
          </p:cNvPicPr>
          <p:nvPr/>
        </p:nvPicPr>
        <p:blipFill>
          <a:blip r:embed="rId3"/>
          <a:stretch>
            <a:fillRect/>
          </a:stretch>
        </p:blipFill>
        <p:spPr>
          <a:xfrm>
            <a:off x="3129642" y="2518085"/>
            <a:ext cx="7753901" cy="863355"/>
          </a:xfrm>
          <a:prstGeom prst="rect">
            <a:avLst/>
          </a:prstGeom>
        </p:spPr>
      </p:pic>
      <p:pic>
        <p:nvPicPr>
          <p:cNvPr id="13" name="Image 12">
            <a:extLst>
              <a:ext uri="{FF2B5EF4-FFF2-40B4-BE49-F238E27FC236}">
                <a16:creationId xmlns:a16="http://schemas.microsoft.com/office/drawing/2014/main" id="{A9245E22-9A32-684C-8901-B74D84BDA946}"/>
              </a:ext>
            </a:extLst>
          </p:cNvPr>
          <p:cNvPicPr>
            <a:picLocks noChangeAspect="1"/>
          </p:cNvPicPr>
          <p:nvPr/>
        </p:nvPicPr>
        <p:blipFill>
          <a:blip r:embed="rId4"/>
          <a:stretch>
            <a:fillRect/>
          </a:stretch>
        </p:blipFill>
        <p:spPr>
          <a:xfrm>
            <a:off x="3129641" y="3409304"/>
            <a:ext cx="7753901" cy="2530220"/>
          </a:xfrm>
          <a:prstGeom prst="rect">
            <a:avLst/>
          </a:prstGeom>
        </p:spPr>
      </p:pic>
    </p:spTree>
    <p:extLst>
      <p:ext uri="{BB962C8B-B14F-4D97-AF65-F5344CB8AC3E}">
        <p14:creationId xmlns:p14="http://schemas.microsoft.com/office/powerpoint/2010/main" val="207825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389824-66E9-464C-9067-A694A75CE642}"/>
              </a:ext>
            </a:extLst>
          </p:cNvPr>
          <p:cNvSpPr>
            <a:spLocks noGrp="1"/>
          </p:cNvSpPr>
          <p:nvPr>
            <p:ph type="title"/>
          </p:nvPr>
        </p:nvSpPr>
        <p:spPr/>
        <p:txBody>
          <a:bodyPr/>
          <a:lstStyle/>
          <a:p>
            <a:r>
              <a:rPr lang="fr-FR" dirty="0"/>
              <a:t>For </a:t>
            </a:r>
          </a:p>
        </p:txBody>
      </p:sp>
      <p:sp>
        <p:nvSpPr>
          <p:cNvPr id="3" name="Espace réservé du pied de page 2">
            <a:extLst>
              <a:ext uri="{FF2B5EF4-FFF2-40B4-BE49-F238E27FC236}">
                <a16:creationId xmlns:a16="http://schemas.microsoft.com/office/drawing/2014/main" id="{2CD6924A-B9C0-414B-8B32-242F204CA1AC}"/>
              </a:ext>
            </a:extLst>
          </p:cNvPr>
          <p:cNvSpPr>
            <a:spLocks noGrp="1"/>
          </p:cNvSpPr>
          <p:nvPr>
            <p:ph type="ftr" sz="quarter" idx="11"/>
          </p:nvPr>
        </p:nvSpPr>
        <p:spPr/>
        <p:txBody>
          <a:bodyPr/>
          <a:lstStyle/>
          <a:p>
            <a:r>
              <a:rPr lang="fr-FR"/>
              <a:t>ISEN-Lille</a:t>
            </a:r>
          </a:p>
        </p:txBody>
      </p:sp>
      <p:sp>
        <p:nvSpPr>
          <p:cNvPr id="4" name="Espace réservé du numéro de diapositive 3">
            <a:extLst>
              <a:ext uri="{FF2B5EF4-FFF2-40B4-BE49-F238E27FC236}">
                <a16:creationId xmlns:a16="http://schemas.microsoft.com/office/drawing/2014/main" id="{43D7EB72-152D-FC42-AC8C-76D09C3E7FAA}"/>
              </a:ext>
            </a:extLst>
          </p:cNvPr>
          <p:cNvSpPr>
            <a:spLocks noGrp="1"/>
          </p:cNvSpPr>
          <p:nvPr>
            <p:ph type="sldNum" sz="quarter" idx="12"/>
          </p:nvPr>
        </p:nvSpPr>
        <p:spPr/>
        <p:txBody>
          <a:bodyPr/>
          <a:lstStyle/>
          <a:p>
            <a:fld id="{2E79D93D-8BFB-BD43-9497-D843A4BC18C5}" type="slidenum">
              <a:rPr lang="fr-FR" smtClean="0"/>
              <a:t>9</a:t>
            </a:fld>
            <a:endParaRPr lang="fr-FR"/>
          </a:p>
        </p:txBody>
      </p:sp>
      <p:pic>
        <p:nvPicPr>
          <p:cNvPr id="6" name="Image 5">
            <a:extLst>
              <a:ext uri="{FF2B5EF4-FFF2-40B4-BE49-F238E27FC236}">
                <a16:creationId xmlns:a16="http://schemas.microsoft.com/office/drawing/2014/main" id="{C7A95673-6BE7-324A-9F08-90C81B568C5E}"/>
              </a:ext>
            </a:extLst>
          </p:cNvPr>
          <p:cNvPicPr>
            <a:picLocks noChangeAspect="1"/>
          </p:cNvPicPr>
          <p:nvPr/>
        </p:nvPicPr>
        <p:blipFill>
          <a:blip r:embed="rId2"/>
          <a:stretch>
            <a:fillRect/>
          </a:stretch>
        </p:blipFill>
        <p:spPr>
          <a:xfrm>
            <a:off x="3039763" y="520517"/>
            <a:ext cx="9001480" cy="1011721"/>
          </a:xfrm>
          <a:prstGeom prst="rect">
            <a:avLst/>
          </a:prstGeom>
        </p:spPr>
      </p:pic>
      <p:sp>
        <p:nvSpPr>
          <p:cNvPr id="7" name="Titre 1">
            <a:extLst>
              <a:ext uri="{FF2B5EF4-FFF2-40B4-BE49-F238E27FC236}">
                <a16:creationId xmlns:a16="http://schemas.microsoft.com/office/drawing/2014/main" id="{3994F535-010D-C545-B537-1FDE0016F4EF}"/>
              </a:ext>
            </a:extLst>
          </p:cNvPr>
          <p:cNvSpPr txBox="1">
            <a:spLocks/>
          </p:cNvSpPr>
          <p:nvPr/>
        </p:nvSpPr>
        <p:spPr>
          <a:xfrm>
            <a:off x="838200" y="14698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a:t>Foreach</a:t>
            </a:r>
            <a:r>
              <a:rPr lang="fr-FR" dirty="0"/>
              <a:t> </a:t>
            </a:r>
          </a:p>
        </p:txBody>
      </p:sp>
      <p:pic>
        <p:nvPicPr>
          <p:cNvPr id="9" name="Image 8">
            <a:extLst>
              <a:ext uri="{FF2B5EF4-FFF2-40B4-BE49-F238E27FC236}">
                <a16:creationId xmlns:a16="http://schemas.microsoft.com/office/drawing/2014/main" id="{2B116B50-7465-E64B-8C90-FB7CA0381488}"/>
              </a:ext>
            </a:extLst>
          </p:cNvPr>
          <p:cNvPicPr>
            <a:picLocks noChangeAspect="1"/>
          </p:cNvPicPr>
          <p:nvPr/>
        </p:nvPicPr>
        <p:blipFill>
          <a:blip r:embed="rId3"/>
          <a:stretch>
            <a:fillRect/>
          </a:stretch>
        </p:blipFill>
        <p:spPr>
          <a:xfrm>
            <a:off x="3054074" y="1692284"/>
            <a:ext cx="8972858" cy="1004342"/>
          </a:xfrm>
          <a:prstGeom prst="rect">
            <a:avLst/>
          </a:prstGeom>
        </p:spPr>
      </p:pic>
      <p:sp>
        <p:nvSpPr>
          <p:cNvPr id="10" name="Titre 1">
            <a:extLst>
              <a:ext uri="{FF2B5EF4-FFF2-40B4-BE49-F238E27FC236}">
                <a16:creationId xmlns:a16="http://schemas.microsoft.com/office/drawing/2014/main" id="{368E39DB-5D6A-5B46-BCD9-6DCCE5142967}"/>
              </a:ext>
            </a:extLst>
          </p:cNvPr>
          <p:cNvSpPr txBox="1">
            <a:spLocks/>
          </p:cNvSpPr>
          <p:nvPr/>
        </p:nvSpPr>
        <p:spPr>
          <a:xfrm>
            <a:off x="838200" y="28566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Do-</a:t>
            </a:r>
            <a:r>
              <a:rPr lang="fr-FR" dirty="0" err="1"/>
              <a:t>while</a:t>
            </a:r>
            <a:r>
              <a:rPr lang="fr-FR" dirty="0"/>
              <a:t> </a:t>
            </a:r>
          </a:p>
        </p:txBody>
      </p:sp>
      <p:pic>
        <p:nvPicPr>
          <p:cNvPr id="12" name="Image 11">
            <a:extLst>
              <a:ext uri="{FF2B5EF4-FFF2-40B4-BE49-F238E27FC236}">
                <a16:creationId xmlns:a16="http://schemas.microsoft.com/office/drawing/2014/main" id="{EFB11F85-3E9C-064C-B2D2-E5117956596D}"/>
              </a:ext>
            </a:extLst>
          </p:cNvPr>
          <p:cNvPicPr>
            <a:picLocks noChangeAspect="1"/>
          </p:cNvPicPr>
          <p:nvPr/>
        </p:nvPicPr>
        <p:blipFill>
          <a:blip r:embed="rId4"/>
          <a:stretch>
            <a:fillRect/>
          </a:stretch>
        </p:blipFill>
        <p:spPr>
          <a:xfrm>
            <a:off x="3039763" y="2856672"/>
            <a:ext cx="8971520" cy="1537705"/>
          </a:xfrm>
          <a:prstGeom prst="rect">
            <a:avLst/>
          </a:prstGeom>
        </p:spPr>
      </p:pic>
      <p:sp>
        <p:nvSpPr>
          <p:cNvPr id="14" name="Titre 1">
            <a:extLst>
              <a:ext uri="{FF2B5EF4-FFF2-40B4-BE49-F238E27FC236}">
                <a16:creationId xmlns:a16="http://schemas.microsoft.com/office/drawing/2014/main" id="{383F0D6F-9B95-6B4A-B80D-E83B0A3921FB}"/>
              </a:ext>
            </a:extLst>
          </p:cNvPr>
          <p:cNvSpPr txBox="1">
            <a:spLocks/>
          </p:cNvSpPr>
          <p:nvPr/>
        </p:nvSpPr>
        <p:spPr>
          <a:xfrm>
            <a:off x="838200" y="45544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a:t>While</a:t>
            </a:r>
            <a:endParaRPr lang="fr-FR" dirty="0"/>
          </a:p>
        </p:txBody>
      </p:sp>
      <p:pic>
        <p:nvPicPr>
          <p:cNvPr id="16" name="Image 15">
            <a:extLst>
              <a:ext uri="{FF2B5EF4-FFF2-40B4-BE49-F238E27FC236}">
                <a16:creationId xmlns:a16="http://schemas.microsoft.com/office/drawing/2014/main" id="{ED7A6D09-6AC8-1E46-9EF0-D8E698460CDC}"/>
              </a:ext>
            </a:extLst>
          </p:cNvPr>
          <p:cNvPicPr>
            <a:picLocks noChangeAspect="1"/>
          </p:cNvPicPr>
          <p:nvPr/>
        </p:nvPicPr>
        <p:blipFill>
          <a:blip r:embed="rId5"/>
          <a:stretch>
            <a:fillRect/>
          </a:stretch>
        </p:blipFill>
        <p:spPr>
          <a:xfrm>
            <a:off x="3039763" y="4580075"/>
            <a:ext cx="8971520" cy="1545514"/>
          </a:xfrm>
          <a:prstGeom prst="rect">
            <a:avLst/>
          </a:prstGeom>
        </p:spPr>
      </p:pic>
    </p:spTree>
    <p:extLst>
      <p:ext uri="{BB962C8B-B14F-4D97-AF65-F5344CB8AC3E}">
        <p14:creationId xmlns:p14="http://schemas.microsoft.com/office/powerpoint/2010/main" val="19033997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1297</Words>
  <Application>Microsoft Macintosh PowerPoint</Application>
  <PresentationFormat>Grand écran</PresentationFormat>
  <Paragraphs>177</Paragraphs>
  <Slides>24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Arial</vt:lpstr>
      <vt:lpstr>Calibri</vt:lpstr>
      <vt:lpstr>Calibri Light</vt:lpstr>
      <vt:lpstr>Courier New</vt:lpstr>
      <vt:lpstr>Thème Office</vt:lpstr>
      <vt:lpstr>Langue C#</vt:lpstr>
      <vt:lpstr>Sommaire</vt:lpstr>
      <vt:lpstr>La structure d’un programme C#</vt:lpstr>
      <vt:lpstr>Les types et les variables dans C# </vt:lpstr>
      <vt:lpstr>Lire et imprimer des variables</vt:lpstr>
      <vt:lpstr>Les opérateurs</vt:lpstr>
      <vt:lpstr>Les Instructions</vt:lpstr>
      <vt:lpstr>If-else</vt:lpstr>
      <vt:lpstr>For </vt:lpstr>
      <vt:lpstr>Les classes et les objets</vt:lpstr>
      <vt:lpstr>Présentation PowerPoint</vt:lpstr>
      <vt:lpstr>Les classes, interfaces</vt:lpstr>
      <vt:lpstr>Les classes, polymorphisme</vt:lpstr>
      <vt:lpstr>Les classes scellée</vt:lpstr>
      <vt:lpstr>Les structures</vt:lpstr>
      <vt:lpstr>Les chaines, 1-D</vt:lpstr>
      <vt:lpstr>Les chaines, multidimensionnelle</vt:lpstr>
      <vt:lpstr>Les chaines, chaine déchiquetée</vt:lpstr>
      <vt:lpstr>Les méthodes</vt:lpstr>
      <vt:lpstr>Les enum</vt:lpstr>
      <vt:lpstr>Les déléguées</vt:lpstr>
      <vt:lpstr>Les attribues</vt:lpstr>
      <vt:lpstr>Les exceptions</vt:lpstr>
      <vt:lpstr>Présentation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Langue C#</dc:title>
  <dc:creator>Elie SIDAWI</dc:creator>
  <cp:lastModifiedBy>Elie SIDAWI</cp:lastModifiedBy>
  <cp:revision>55</cp:revision>
  <dcterms:created xsi:type="dcterms:W3CDTF">2019-01-20T18:19:36Z</dcterms:created>
  <dcterms:modified xsi:type="dcterms:W3CDTF">2019-01-21T13:17:10Z</dcterms:modified>
</cp:coreProperties>
</file>