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700D1-DAF2-2D13-F8F9-08D816D3D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76567F-9B7D-A25D-E57D-CFDBAB78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2B3DF-4CCE-821B-E723-1003C765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2D1F5-1A89-4899-750E-4EEC4798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2520F-0767-3E52-D0A0-FA335F36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7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575D8-A2E2-64C4-F8B1-C18E1F9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DA819-4946-FBB5-5D56-964BE00C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4C3BA-A4A6-AC74-4DD6-6EC57EA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157E9-8460-3E76-C8C9-66FD93A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AA96B-EEB0-58A5-65B5-597690C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7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E296F7-56D7-17BD-A2DB-D34B4ED9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C5E35-4024-E639-DD13-6DA4983C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3D256-E7D2-980C-5D7A-67CE366B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E17A3-50D0-2A25-694C-07507327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14C6A-C90C-00B4-DB72-43093031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0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E4D2E-D05B-3667-6639-F953FD7F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44A7B-A9DD-AA43-92D2-32CF7CFF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B3989-9952-9FAC-C6FB-092B0E60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B0025-434B-2F24-EBBA-27BC6033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B7F8C-623B-A5FB-E1FE-7B0EA607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0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2867B-D0A3-09DD-30D6-83CEC8CC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2326A-DE03-ACFA-5946-21FD67F0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6AE6E-C7DC-9363-0865-77CDB99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8B1DA-ABB9-00B7-77F3-939183AD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5D0DF-B260-93CD-401F-72BE7238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1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34DD7-0770-A7B8-54A6-2C0BC5D2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C9588F-4912-EAD8-6C1A-B21F3968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716C6-0840-E651-6C37-8CAB6896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5AEA56-549A-5B0E-F3FE-D7E48D42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F642C-DB71-6619-CF3A-C597B696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752699-30F5-0C86-36C4-99D7C998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22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6ECEB-6B92-8ADA-3B51-65D06CA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54EC8-2E2E-959B-0B41-0CCA24BFC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99B9A1-FEC8-28AD-E786-AEBD61C1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A1530-AB09-D783-FC6F-E27C7AB6D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E177E0-50DB-76B0-CBF1-0E67166F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D0D65A-A87D-FD88-14BD-F56CDF89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E80313-A3C1-3587-0E0F-6AE42718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BF13EF-1A74-3661-D18C-169F3C40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217BD-601E-4C37-9882-651A92DC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F37923-B5C4-9E83-D771-5DF1A3B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1AE9A9-84EB-1B03-DB69-079F75BE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35D060-658C-2CF7-F671-118B7537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3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8164DE-A37F-3E60-8373-6ABA4555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9D90A-D128-E9B6-E8A6-24A8C152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48266-BE11-C0F8-ED13-6014D9DC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2F680-FE6C-4796-5397-584DF48B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4C387-4507-DE2F-35D9-A3F85D6D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5F34D2-BBA7-9E7E-398B-89CDDF14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7502C-F305-918D-8872-3E3CC3A5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DCA215-9B4C-14AA-4205-4EDB4BA2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98007C-F641-D95B-9997-641AD207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5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FA923-CA23-DEE5-CC39-F0942983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4CEAA0-77E4-BDDA-A201-4AB14FAAC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877A83-3560-8BC5-AFD3-225C5CC2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3F8F5-EBD6-48FF-71C5-5BA140D7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FFF2ED-757F-1869-1295-C7947DD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1E4710-EF09-33F4-6002-5EFB3D80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2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B13B1E-3F9C-FFF9-F058-6C67A0B4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CBF3BA-E711-D92F-5C01-29A7B40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139F50-A8BE-C486-FDB1-61732F2D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20D9-D4DE-1244-B5DA-C943EB915481}" type="datetimeFigureOut">
              <a:rPr lang="fr-FR" smtClean="0"/>
              <a:t>27/12/2023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C4425B-9B98-3352-C7AF-73D0442C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69F76-7D2A-79E6-9948-C8603DFB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B68A-37AF-3249-A1CC-BBFEFA00D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02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STAARE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STAARE est une solution </a:t>
            </a:r>
            <a:r>
              <a:rPr lang="fr-FR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phyditale</a:t>
            </a:r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se place entre l’expertise EAD et l’expertise terrain </a:t>
            </a:r>
          </a:p>
          <a:p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ni un logiciel ni une application mais une solution SAAS full Web </a:t>
            </a:r>
          </a:p>
          <a:p>
            <a:r>
              <a:rPr lang="fr-FR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Elle s’installe sur n’importe quel support numérique (ordinateur, Mac , IPAD , mobile)  en une minute ( sans téléchargement)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1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4115"/>
            <a:ext cx="9144000" cy="1402393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atouts de STAARE pour les experts</a:t>
            </a:r>
            <a:b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60% des expertises peuvent se faire en </a:t>
            </a:r>
            <a:r>
              <a:rPr lang="fr-FR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0076"/>
            <a:ext cx="9144000" cy="3684667"/>
          </a:xfrm>
        </p:spPr>
        <p:txBody>
          <a:bodyPr>
            <a:normAutofit fontScale="40000" lnSpcReduction="20000"/>
          </a:bodyPr>
          <a:lstStyle/>
          <a:p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de temps</a:t>
            </a:r>
          </a:p>
          <a:p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pour info ; le temps moyen est de 25 minutes de déplacement par  expertise)</a:t>
            </a:r>
          </a:p>
          <a:p>
            <a:r>
              <a:rPr lang="fr-FR" sz="45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 les déplacements inutiles</a:t>
            </a:r>
            <a:endParaRPr lang="fr-FR" sz="45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expertises excentrées 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EAD transformées en terrain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suivis de travaux ( hors VGE)</a:t>
            </a:r>
            <a:r>
              <a:rPr lang="fr-FR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des effets vestimentaires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2 roues qui sont immobilisés chez l’ assuré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véhicules de + de 10 ans fortement grêlés 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Dossiers en </a:t>
            </a:r>
            <a:r>
              <a:rPr lang="fr-FR" sz="45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CARENCES </a:t>
            </a: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pPr marL="342900" indent="-342900">
              <a:buFont typeface="Symbol" pitchFamily="2" charset="2"/>
              <a:buChar char=""/>
            </a:pP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 des carences peuvent être récupérées en </a:t>
            </a:r>
            <a:r>
              <a:rPr lang="fr-FR" sz="45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r>
              <a:rPr lang="fr-FR" sz="45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favorise les recours IRSA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23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457"/>
            <a:ext cx="9144000" cy="841829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régulateur économique des sinistres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1" y="1465943"/>
            <a:ext cx="11379199" cy="4804228"/>
          </a:xfrm>
        </p:spPr>
        <p:txBody>
          <a:bodyPr/>
          <a:lstStyle/>
          <a:p>
            <a:pPr marL="342900" lvl="0" indent="-342900">
              <a:buFont typeface="Symbol" pitchFamily="2" charset="2"/>
              <a:buChar char=""/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Localisation précise du point de choc avec l’assuré en lui expliquant les dommages non pris (hors sinistre)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 d’indemnisation directe de gré à gré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Aiguillage des véhicules vers les garages partenaires de la compagnie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 en directe de réaliser la réparation avec des pièces de réemploie(PRE)</a:t>
            </a:r>
          </a:p>
          <a:p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sz="3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Diminution des délais du dépôt des rapports</a:t>
            </a: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Dépôt des rapports en estimation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Diminution du taux d’épaves</a:t>
            </a: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Proposition en direct avec  l’assuré pour la réparation avec des pièces en PRE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Aiguillage du véhicule vers les garages partenaires de la compagnie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0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457"/>
            <a:ext cx="9144000" cy="1685618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Diminution des fraudes </a:t>
            </a:r>
            <a:b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1" y="2150075"/>
            <a:ext cx="11379199" cy="4120095"/>
          </a:xfrm>
        </p:spPr>
        <p:txBody>
          <a:bodyPr/>
          <a:lstStyle/>
          <a:p>
            <a:pPr marL="342900" lvl="0" indent="-342900">
              <a:buFont typeface="Symbol" pitchFamily="2" charset="2"/>
              <a:buChar char=""/>
            </a:pP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Acte de vandalisme ( examen du véhicule avant le réparateur)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Bris de glace ( contrôle du remplacement de pare-brise 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Précisions sur le vol ou incendie du véhicule ( lieu , circonstances, documents etc..)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Appel en </a:t>
            </a:r>
            <a:r>
              <a:rPr lang="fr-F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partie adverse pour examiner son véhicule (  point de choc , sa nature , son intensité , et le sens)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1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1280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Valeur ajoutée des expertises en </a:t>
            </a:r>
            <a:r>
              <a:rPr lang="fr-FR" sz="4400" dirty="0" err="1">
                <a:solidFill>
                  <a:schemeClr val="bg1"/>
                </a:solidFill>
              </a:rPr>
              <a:t>visio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0141"/>
            <a:ext cx="9144000" cy="3375496"/>
          </a:xfrm>
        </p:spPr>
        <p:txBody>
          <a:bodyPr>
            <a:normAutofit/>
          </a:bodyPr>
          <a:lstStyle/>
          <a:p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L’examen visuel de l’état du véhicule à  la souscription assurance </a:t>
            </a:r>
          </a:p>
          <a:p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Expertise privée ou agréée d’un véhicule youngtimer</a:t>
            </a:r>
          </a:p>
          <a:p>
            <a:r>
              <a:rPr lang="fr-FR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xamen préliminaire des PJ avant de lancer les convocations</a:t>
            </a:r>
          </a:p>
          <a:p>
            <a:r>
              <a:rPr lang="fr-FR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articiper aux </a:t>
            </a:r>
            <a:r>
              <a:rPr lang="fr-FR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PJ </a:t>
            </a:r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éviter les reports à répétition </a:t>
            </a:r>
          </a:p>
          <a:p>
            <a:pPr lvl="0"/>
            <a:r>
              <a:rPr lang="fr-FR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(Dans </a:t>
            </a:r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cadre du premier examen avant démontage)</a:t>
            </a:r>
          </a:p>
          <a:p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L’éco-responsabilité du cabinet pour répondre au RSE </a:t>
            </a:r>
          </a:p>
          <a:p>
            <a:r>
              <a:rPr lang="fr-FR" sz="2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6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1280"/>
          </a:xfrm>
        </p:spPr>
        <p:txBody>
          <a:bodyPr>
            <a:noAutofit/>
          </a:bodyPr>
          <a:lstStyle/>
          <a:p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atouts de </a:t>
            </a:r>
            <a:r>
              <a:rPr lang="fr-FR" sz="3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Staare</a:t>
            </a:r>
            <a:r>
              <a:rPr lang="fr-F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les secrétaires</a:t>
            </a:r>
            <a:b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9438"/>
            <a:ext cx="9144000" cy="4003589"/>
          </a:xfrm>
        </p:spPr>
        <p:txBody>
          <a:bodyPr>
            <a:normAutofit fontScale="85000" lnSpcReduction="20000"/>
          </a:bodyPr>
          <a:lstStyle/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Diminution des appels rentrants redondants </a:t>
            </a:r>
          </a:p>
          <a:p>
            <a:r>
              <a:rPr lang="fr-F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Staare</a:t>
            </a: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permet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proposer une expertise en </a:t>
            </a:r>
            <a:r>
              <a:rPr lang="fr-F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</a:t>
            </a: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ponctuelle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(Coupe court aux assurés énervés et agressifs qui polluent le standard téléphonique)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Répond positivement aux artisans ou professions libérales en mobilités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Taxis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Ambulances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Livreurs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Artisans du bâtiment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infirmiers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assurés qui ne désirent pas réparer leur véhicule ( voiture de + 10 ans)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proposer aux assurés de se faire indemniser sur estimation ( de gré à gré)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assurés qui n’ont pas de réparateurs attitrés 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84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979"/>
            <a:ext cx="9144000" cy="111210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R.O.I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3642"/>
            <a:ext cx="9424086" cy="4127157"/>
          </a:xfrm>
        </p:spPr>
        <p:txBody>
          <a:bodyPr>
            <a:normAutofit fontScale="92500"/>
          </a:bodyPr>
          <a:lstStyle/>
          <a:p>
            <a:r>
              <a:rPr lang="fr-FR" dirty="0">
                <a:solidFill>
                  <a:schemeClr val="bg1"/>
                </a:solidFill>
              </a:rPr>
              <a:t>( RETOUR SUR INVESTISSEMNT)</a:t>
            </a:r>
          </a:p>
          <a:p>
            <a:r>
              <a:rPr lang="fr-FR" dirty="0">
                <a:solidFill>
                  <a:schemeClr val="bg1"/>
                </a:solidFill>
              </a:rPr>
              <a:t>Exemple pour un cabinet de 10 experts </a:t>
            </a:r>
          </a:p>
          <a:p>
            <a:r>
              <a:rPr lang="fr-FR" dirty="0">
                <a:solidFill>
                  <a:schemeClr val="bg1"/>
                </a:solidFill>
              </a:rPr>
              <a:t>Volume annuel: 18000 expertises (11 mois)</a:t>
            </a:r>
          </a:p>
          <a:p>
            <a:r>
              <a:rPr lang="fr-FR" dirty="0">
                <a:solidFill>
                  <a:schemeClr val="bg1"/>
                </a:solidFill>
              </a:rPr>
              <a:t>Kilomètres par expertise: 17 km</a:t>
            </a:r>
          </a:p>
          <a:p>
            <a:r>
              <a:rPr lang="fr-FR" dirty="0">
                <a:solidFill>
                  <a:schemeClr val="bg1"/>
                </a:solidFill>
              </a:rPr>
              <a:t>Kilométrage annuel: 306000 kilomètres </a:t>
            </a:r>
          </a:p>
          <a:p>
            <a:r>
              <a:rPr lang="fr-FR" dirty="0">
                <a:solidFill>
                  <a:schemeClr val="bg1"/>
                </a:solidFill>
              </a:rPr>
              <a:t>Temps au km : entre 1 et 2 mn au kilomètre soit 1.5 mn/km </a:t>
            </a:r>
          </a:p>
          <a:p>
            <a:r>
              <a:rPr lang="fr-FR" dirty="0">
                <a:solidFill>
                  <a:schemeClr val="bg1"/>
                </a:solidFill>
              </a:rPr>
              <a:t>Temps de déplacement: 25 mn par expertise</a:t>
            </a:r>
          </a:p>
          <a:p>
            <a:r>
              <a:rPr lang="fr-FR" dirty="0">
                <a:solidFill>
                  <a:schemeClr val="bg1"/>
                </a:solidFill>
              </a:rPr>
              <a:t>450000 mn = 7500H = 45MOIS (base 165H/MOIS)</a:t>
            </a:r>
          </a:p>
          <a:p>
            <a:r>
              <a:rPr lang="fr-FR" sz="3900" dirty="0">
                <a:solidFill>
                  <a:schemeClr val="bg1"/>
                </a:solidFill>
              </a:rPr>
              <a:t>Un expert passe 4,5 MOIS dans sa voiture par an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72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130"/>
            <a:ext cx="9144000" cy="90204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R.O.I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059" y="1322173"/>
            <a:ext cx="11096368" cy="4955059"/>
          </a:xfrm>
        </p:spPr>
        <p:txBody>
          <a:bodyPr>
            <a:normAutofit lnSpcReduction="10000"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Combien coute un expert diplômé par an au cabinet?</a:t>
            </a:r>
          </a:p>
          <a:p>
            <a:r>
              <a:rPr lang="fr-FR" dirty="0">
                <a:solidFill>
                  <a:schemeClr val="bg1"/>
                </a:solidFill>
              </a:rPr>
              <a:t>62816 euros  toutes charges comprises pour un salaire net de 2800€/13 mois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Combien coute une voiture de fonction (5 places) au cabinet?</a:t>
            </a:r>
          </a:p>
          <a:p>
            <a:r>
              <a:rPr lang="fr-FR" dirty="0">
                <a:solidFill>
                  <a:schemeClr val="bg1"/>
                </a:solidFill>
              </a:rPr>
              <a:t>Leasing Mégane 5 places  6000 euros </a:t>
            </a:r>
          </a:p>
          <a:p>
            <a:r>
              <a:rPr lang="fr-FR" dirty="0">
                <a:solidFill>
                  <a:schemeClr val="bg1"/>
                </a:solidFill>
              </a:rPr>
              <a:t>Assurance : 900 euros</a:t>
            </a:r>
          </a:p>
          <a:p>
            <a:r>
              <a:rPr lang="fr-FR" dirty="0" err="1">
                <a:solidFill>
                  <a:schemeClr val="bg1"/>
                </a:solidFill>
              </a:rPr>
              <a:t>Tvs</a:t>
            </a:r>
            <a:r>
              <a:rPr lang="fr-FR" dirty="0">
                <a:solidFill>
                  <a:schemeClr val="bg1"/>
                </a:solidFill>
              </a:rPr>
              <a:t>: 1400 euros</a:t>
            </a:r>
          </a:p>
          <a:p>
            <a:r>
              <a:rPr lang="fr-FR" dirty="0">
                <a:solidFill>
                  <a:schemeClr val="bg1"/>
                </a:solidFill>
              </a:rPr>
              <a:t>Entretien: 1000 euros (Vidange :pneus etc..)</a:t>
            </a:r>
          </a:p>
          <a:p>
            <a:r>
              <a:rPr lang="fr-FR" dirty="0">
                <a:solidFill>
                  <a:schemeClr val="bg1"/>
                </a:solidFill>
              </a:rPr>
              <a:t>Carburant 6,5l / 100  2€/L    30000 kms:   4000 euros </a:t>
            </a:r>
          </a:p>
          <a:p>
            <a:r>
              <a:rPr lang="fr-FR" dirty="0">
                <a:solidFill>
                  <a:schemeClr val="bg1"/>
                </a:solidFill>
              </a:rPr>
              <a:t>Soit 13300 euros par ans </a:t>
            </a:r>
          </a:p>
          <a:p>
            <a:r>
              <a:rPr lang="fr-FR" dirty="0">
                <a:solidFill>
                  <a:schemeClr val="bg1"/>
                </a:solidFill>
              </a:rPr>
              <a:t>Cout </a:t>
            </a:r>
            <a:r>
              <a:rPr lang="fr-FR" dirty="0" err="1">
                <a:solidFill>
                  <a:schemeClr val="bg1"/>
                </a:solidFill>
              </a:rPr>
              <a:t>toal</a:t>
            </a:r>
            <a:r>
              <a:rPr lang="fr-FR" dirty="0">
                <a:solidFill>
                  <a:schemeClr val="bg1"/>
                </a:solidFill>
              </a:rPr>
              <a:t> par an: 62816 + 13300 = </a:t>
            </a:r>
            <a:r>
              <a:rPr lang="fr-FR" sz="3600" dirty="0">
                <a:solidFill>
                  <a:schemeClr val="bg1"/>
                </a:solidFill>
              </a:rPr>
              <a:t>76116 Euros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94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88853-D1A7-27EE-7A7C-5996A3DF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130"/>
            <a:ext cx="9144000" cy="90204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Combien coûte le déplacement par expertise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94BA4E-B20C-8B6F-A320-F1938C9F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059" y="1322173"/>
            <a:ext cx="10284941" cy="4955059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Toutes charges comprise expert + voiture + carburant </a:t>
            </a:r>
          </a:p>
          <a:p>
            <a:r>
              <a:rPr lang="fr-FR" dirty="0">
                <a:solidFill>
                  <a:schemeClr val="bg1"/>
                </a:solidFill>
              </a:rPr>
              <a:t>Le prix à la minute est de l’ordre de 0.7 euros</a:t>
            </a:r>
          </a:p>
          <a:p>
            <a:r>
              <a:rPr lang="fr-FR" dirty="0">
                <a:solidFill>
                  <a:schemeClr val="bg1"/>
                </a:solidFill>
              </a:rPr>
              <a:t>25 x 0.7 = 17,5 euros </a:t>
            </a:r>
          </a:p>
          <a:p>
            <a:r>
              <a:rPr lang="fr-FR" dirty="0">
                <a:solidFill>
                  <a:schemeClr val="bg1"/>
                </a:solidFill>
              </a:rPr>
              <a:t>Ce qui veut dire </a:t>
            </a:r>
          </a:p>
          <a:p>
            <a:r>
              <a:rPr lang="fr-FR" dirty="0">
                <a:solidFill>
                  <a:schemeClr val="bg1"/>
                </a:solidFill>
              </a:rPr>
              <a:t>Pour toute expertise à plus de </a:t>
            </a:r>
            <a:r>
              <a:rPr lang="fr-FR" sz="4800" u="sng" dirty="0">
                <a:solidFill>
                  <a:schemeClr val="bg1"/>
                </a:solidFill>
              </a:rPr>
              <a:t>50 kilomètres </a:t>
            </a:r>
            <a:r>
              <a:rPr lang="fr-FR" dirty="0">
                <a:solidFill>
                  <a:schemeClr val="bg1"/>
                </a:solidFill>
              </a:rPr>
              <a:t>du secteur respectif </a:t>
            </a:r>
          </a:p>
          <a:p>
            <a:r>
              <a:rPr lang="fr-FR" sz="5400" dirty="0">
                <a:solidFill>
                  <a:schemeClr val="bg1"/>
                </a:solidFill>
              </a:rPr>
              <a:t>Le rendement est à 0</a:t>
            </a:r>
          </a:p>
          <a:p>
            <a:r>
              <a:rPr lang="fr-FR" sz="3200" dirty="0">
                <a:solidFill>
                  <a:schemeClr val="bg1"/>
                </a:solidFill>
              </a:rPr>
              <a:t>100 x 0,7= 70 + 12 (frais de gestion) = 82 euros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249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717</Words>
  <Application>Microsoft Macintosh PowerPoint</Application>
  <PresentationFormat>Grand écran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Thème Office</vt:lpstr>
      <vt:lpstr>STAARE</vt:lpstr>
      <vt:lpstr>Les atouts de STAARE pour les experts Plus de 60% des expertises peuvent se faire en visio   </vt:lpstr>
      <vt:lpstr>régulateur économique des sinistres</vt:lpstr>
      <vt:lpstr> Diminution des fraudes  </vt:lpstr>
      <vt:lpstr>Valeur ajoutée des expertises en visio</vt:lpstr>
      <vt:lpstr>Les atouts de Staare pour les secrétaires </vt:lpstr>
      <vt:lpstr>R.O.I </vt:lpstr>
      <vt:lpstr>R.O.I </vt:lpstr>
      <vt:lpstr>Combien coûte le déplacement par expertise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STAARE</dc:title>
  <dc:creator>dominique MARION</dc:creator>
  <cp:lastModifiedBy>dominique MARION</cp:lastModifiedBy>
  <cp:revision>12</cp:revision>
  <dcterms:created xsi:type="dcterms:W3CDTF">2023-03-01T19:28:14Z</dcterms:created>
  <dcterms:modified xsi:type="dcterms:W3CDTF">2023-12-27T20:01:42Z</dcterms:modified>
</cp:coreProperties>
</file>