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  <p:sldMasterId id="2147483960" r:id="rId2"/>
  </p:sldMasterIdLst>
  <p:notesMasterIdLst>
    <p:notesMasterId r:id="rId28"/>
  </p:notesMasterIdLst>
  <p:sldIdLst>
    <p:sldId id="262" r:id="rId3"/>
    <p:sldId id="263" r:id="rId4"/>
    <p:sldId id="310" r:id="rId5"/>
    <p:sldId id="305" r:id="rId6"/>
    <p:sldId id="313" r:id="rId7"/>
    <p:sldId id="338" r:id="rId8"/>
    <p:sldId id="326" r:id="rId9"/>
    <p:sldId id="312" r:id="rId10"/>
    <p:sldId id="339" r:id="rId11"/>
    <p:sldId id="328" r:id="rId12"/>
    <p:sldId id="327" r:id="rId13"/>
    <p:sldId id="276" r:id="rId14"/>
    <p:sldId id="329" r:id="rId15"/>
    <p:sldId id="317" r:id="rId16"/>
    <p:sldId id="325" r:id="rId17"/>
    <p:sldId id="316" r:id="rId18"/>
    <p:sldId id="330" r:id="rId19"/>
    <p:sldId id="319" r:id="rId20"/>
    <p:sldId id="323" r:id="rId21"/>
    <p:sldId id="324" r:id="rId22"/>
    <p:sldId id="331" r:id="rId23"/>
    <p:sldId id="332" r:id="rId24"/>
    <p:sldId id="340" r:id="rId25"/>
    <p:sldId id="336" r:id="rId26"/>
    <p:sldId id="33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0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>
        <p:scale>
          <a:sx n="91" d="100"/>
          <a:sy n="91" d="100"/>
        </p:scale>
        <p:origin x="293" y="-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9AB4D7-DF6A-4BC4-BA23-E03646316A1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484C3CE-45F3-441C-B29B-47CA52F043F0}">
      <dgm:prSet/>
      <dgm:spPr/>
      <dgm:t>
        <a:bodyPr/>
        <a:lstStyle/>
        <a:p>
          <a:r>
            <a:rPr lang="fr-FR" b="1" dirty="0">
              <a:latin typeface="Calibri" panose="020F0502020204030204" pitchFamily="34" charset="0"/>
              <a:cs typeface="Calibri" panose="020F0502020204030204" pitchFamily="34" charset="0"/>
            </a:rPr>
            <a:t>I. Présentation de la problématique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4AE4E97-C8D0-43B9-B4E0-792526F3D28E}" type="parTrans" cxnId="{89587C96-A433-46FB-A2E6-7403439DEC50}">
      <dgm:prSet/>
      <dgm:spPr/>
      <dgm:t>
        <a:bodyPr/>
        <a:lstStyle/>
        <a:p>
          <a:endParaRPr lang="en-US"/>
        </a:p>
      </dgm:t>
    </dgm:pt>
    <dgm:pt modelId="{B9A093F7-FC24-4883-9F3A-2CC8806DAB83}" type="sibTrans" cxnId="{89587C96-A433-46FB-A2E6-7403439DEC50}">
      <dgm:prSet/>
      <dgm:spPr/>
      <dgm:t>
        <a:bodyPr/>
        <a:lstStyle/>
        <a:p>
          <a:endParaRPr lang="en-US"/>
        </a:p>
      </dgm:t>
    </dgm:pt>
    <dgm:pt modelId="{B5263D0F-F223-47BE-88A6-8B69187A07DB}">
      <dgm:prSet custT="1"/>
      <dgm:spPr/>
      <dgm:t>
        <a:bodyPr/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b="1" kern="1200" dirty="0">
              <a:solidFill>
                <a:prstClr val="white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II. Préparation des données et exploration</a:t>
          </a:r>
          <a:endParaRPr lang="en-US" sz="3300" b="1" kern="1200" dirty="0">
            <a:solidFill>
              <a:prstClr val="white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gm:t>
    </dgm:pt>
    <dgm:pt modelId="{2AE9ECEC-D830-4821-8166-B68F560B0A74}" type="parTrans" cxnId="{14EDE31F-9266-453E-BAC3-C6E0D71BD041}">
      <dgm:prSet/>
      <dgm:spPr/>
      <dgm:t>
        <a:bodyPr/>
        <a:lstStyle/>
        <a:p>
          <a:endParaRPr lang="en-US"/>
        </a:p>
      </dgm:t>
    </dgm:pt>
    <dgm:pt modelId="{9D2DFB50-757D-46B1-99C0-B19504A21246}" type="sibTrans" cxnId="{14EDE31F-9266-453E-BAC3-C6E0D71BD041}">
      <dgm:prSet/>
      <dgm:spPr/>
      <dgm:t>
        <a:bodyPr/>
        <a:lstStyle/>
        <a:p>
          <a:endParaRPr lang="en-US"/>
        </a:p>
      </dgm:t>
    </dgm:pt>
    <dgm:pt modelId="{4C99CB8F-3F02-43F3-9DC8-C8BBE31D2DD4}">
      <dgm:prSet custT="1"/>
      <dgm:spPr/>
      <dgm:t>
        <a:bodyPr/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b="1" kern="1200" dirty="0">
              <a:solidFill>
                <a:prstClr val="white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III. Pistes de modélisations</a:t>
          </a:r>
          <a:endParaRPr lang="en-US" sz="3300" b="1" kern="1200" dirty="0">
            <a:solidFill>
              <a:prstClr val="white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gm:t>
    </dgm:pt>
    <dgm:pt modelId="{5ACC777F-87CA-4D7F-8090-1179F56E95D6}" type="parTrans" cxnId="{6429C44E-2258-4E15-8C65-62D030E49A61}">
      <dgm:prSet/>
      <dgm:spPr/>
      <dgm:t>
        <a:bodyPr/>
        <a:lstStyle/>
        <a:p>
          <a:endParaRPr lang="en-US"/>
        </a:p>
      </dgm:t>
    </dgm:pt>
    <dgm:pt modelId="{1585F8EB-19FF-48AA-9843-E55BFD218092}" type="sibTrans" cxnId="{6429C44E-2258-4E15-8C65-62D030E49A61}">
      <dgm:prSet/>
      <dgm:spPr/>
      <dgm:t>
        <a:bodyPr/>
        <a:lstStyle/>
        <a:p>
          <a:endParaRPr lang="en-US"/>
        </a:p>
      </dgm:t>
    </dgm:pt>
    <dgm:pt modelId="{6D8066D3-E229-4E7B-A999-E4872EAB570A}">
      <dgm:prSet/>
      <dgm:spPr/>
      <dgm:t>
        <a:bodyPr/>
        <a:lstStyle/>
        <a:p>
          <a:r>
            <a:rPr lang="fr-FR" b="1" dirty="0">
              <a:latin typeface="Calibri" panose="020F0502020204030204" pitchFamily="34" charset="0"/>
              <a:cs typeface="Calibri" panose="020F0502020204030204" pitchFamily="34" charset="0"/>
            </a:rPr>
            <a:t>IV. Présentation</a:t>
          </a:r>
          <a:r>
            <a:rPr lang="fr-FR" b="1" dirty="0"/>
            <a:t> du Dashboard </a:t>
          </a:r>
          <a:r>
            <a:rPr lang="fr-FR" b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97AD82C-B4DF-40D5-A454-7C5FFAC892AD}" type="parTrans" cxnId="{2B9888AD-A99A-47B8-99A6-5608DE4E26C7}">
      <dgm:prSet/>
      <dgm:spPr/>
      <dgm:t>
        <a:bodyPr/>
        <a:lstStyle/>
        <a:p>
          <a:endParaRPr lang="en-US"/>
        </a:p>
      </dgm:t>
    </dgm:pt>
    <dgm:pt modelId="{659AB59E-1F00-4941-B79C-9E2000A689C7}" type="sibTrans" cxnId="{2B9888AD-A99A-47B8-99A6-5608DE4E26C7}">
      <dgm:prSet/>
      <dgm:spPr/>
      <dgm:t>
        <a:bodyPr/>
        <a:lstStyle/>
        <a:p>
          <a:endParaRPr lang="en-US"/>
        </a:p>
      </dgm:t>
    </dgm:pt>
    <dgm:pt modelId="{3D6B9B29-6907-47FB-8F18-70A5E3983868}" type="pres">
      <dgm:prSet presAssocID="{A49AB4D7-DF6A-4BC4-BA23-E03646316A1B}" presName="linear" presStyleCnt="0">
        <dgm:presLayoutVars>
          <dgm:animLvl val="lvl"/>
          <dgm:resizeHandles val="exact"/>
        </dgm:presLayoutVars>
      </dgm:prSet>
      <dgm:spPr/>
    </dgm:pt>
    <dgm:pt modelId="{ECD077EF-E57D-4351-A524-3D4A513E0C19}" type="pres">
      <dgm:prSet presAssocID="{E484C3CE-45F3-441C-B29B-47CA52F043F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DFB6594-9238-4CD8-8ED4-FB1544A910E4}" type="pres">
      <dgm:prSet presAssocID="{B9A093F7-FC24-4883-9F3A-2CC8806DAB83}" presName="spacer" presStyleCnt="0"/>
      <dgm:spPr/>
    </dgm:pt>
    <dgm:pt modelId="{050478BE-12EF-48C8-BB16-A0986424DAB7}" type="pres">
      <dgm:prSet presAssocID="{B5263D0F-F223-47BE-88A6-8B69187A07D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1D1196A-639C-4B47-A59B-44FAFD0FBEF4}" type="pres">
      <dgm:prSet presAssocID="{9D2DFB50-757D-46B1-99C0-B19504A21246}" presName="spacer" presStyleCnt="0"/>
      <dgm:spPr/>
    </dgm:pt>
    <dgm:pt modelId="{D6E33647-DDE8-4C7D-9E16-A840D4DFCC95}" type="pres">
      <dgm:prSet presAssocID="{4C99CB8F-3F02-43F3-9DC8-C8BBE31D2DD4}" presName="parentText" presStyleLbl="node1" presStyleIdx="2" presStyleCnt="4" custLinFactNeighborX="6864" custLinFactNeighborY="-50000">
        <dgm:presLayoutVars>
          <dgm:chMax val="0"/>
          <dgm:bulletEnabled val="1"/>
        </dgm:presLayoutVars>
      </dgm:prSet>
      <dgm:spPr/>
    </dgm:pt>
    <dgm:pt modelId="{0D5B0054-CB9C-43C2-9714-BA87F2C1E79E}" type="pres">
      <dgm:prSet presAssocID="{1585F8EB-19FF-48AA-9843-E55BFD218092}" presName="spacer" presStyleCnt="0"/>
      <dgm:spPr/>
    </dgm:pt>
    <dgm:pt modelId="{A3D4CA0E-6EB5-4F56-AB70-40475C33B8BA}" type="pres">
      <dgm:prSet presAssocID="{6D8066D3-E229-4E7B-A999-E4872EAB570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4EDE31F-9266-453E-BAC3-C6E0D71BD041}" srcId="{A49AB4D7-DF6A-4BC4-BA23-E03646316A1B}" destId="{B5263D0F-F223-47BE-88A6-8B69187A07DB}" srcOrd="1" destOrd="0" parTransId="{2AE9ECEC-D830-4821-8166-B68F560B0A74}" sibTransId="{9D2DFB50-757D-46B1-99C0-B19504A21246}"/>
    <dgm:cxn modelId="{83CB072D-8160-41EB-AA5A-91135EE889EB}" type="presOf" srcId="{E484C3CE-45F3-441C-B29B-47CA52F043F0}" destId="{ECD077EF-E57D-4351-A524-3D4A513E0C19}" srcOrd="0" destOrd="0" presId="urn:microsoft.com/office/officeart/2005/8/layout/vList2"/>
    <dgm:cxn modelId="{0F1D963E-0647-4629-817F-5CDF68895A51}" type="presOf" srcId="{B5263D0F-F223-47BE-88A6-8B69187A07DB}" destId="{050478BE-12EF-48C8-BB16-A0986424DAB7}" srcOrd="0" destOrd="0" presId="urn:microsoft.com/office/officeart/2005/8/layout/vList2"/>
    <dgm:cxn modelId="{6429C44E-2258-4E15-8C65-62D030E49A61}" srcId="{A49AB4D7-DF6A-4BC4-BA23-E03646316A1B}" destId="{4C99CB8F-3F02-43F3-9DC8-C8BBE31D2DD4}" srcOrd="2" destOrd="0" parTransId="{5ACC777F-87CA-4D7F-8090-1179F56E95D6}" sibTransId="{1585F8EB-19FF-48AA-9843-E55BFD218092}"/>
    <dgm:cxn modelId="{6E2AE658-D5CF-46C4-AB32-672C3FF67AF6}" type="presOf" srcId="{6D8066D3-E229-4E7B-A999-E4872EAB570A}" destId="{A3D4CA0E-6EB5-4F56-AB70-40475C33B8BA}" srcOrd="0" destOrd="0" presId="urn:microsoft.com/office/officeart/2005/8/layout/vList2"/>
    <dgm:cxn modelId="{89587C96-A433-46FB-A2E6-7403439DEC50}" srcId="{A49AB4D7-DF6A-4BC4-BA23-E03646316A1B}" destId="{E484C3CE-45F3-441C-B29B-47CA52F043F0}" srcOrd="0" destOrd="0" parTransId="{24AE4E97-C8D0-43B9-B4E0-792526F3D28E}" sibTransId="{B9A093F7-FC24-4883-9F3A-2CC8806DAB83}"/>
    <dgm:cxn modelId="{2B9888AD-A99A-47B8-99A6-5608DE4E26C7}" srcId="{A49AB4D7-DF6A-4BC4-BA23-E03646316A1B}" destId="{6D8066D3-E229-4E7B-A999-E4872EAB570A}" srcOrd="3" destOrd="0" parTransId="{C97AD82C-B4DF-40D5-A454-7C5FFAC892AD}" sibTransId="{659AB59E-1F00-4941-B79C-9E2000A689C7}"/>
    <dgm:cxn modelId="{5B1220BE-8A31-4E93-9C05-0D5CDF5531C0}" type="presOf" srcId="{4C99CB8F-3F02-43F3-9DC8-C8BBE31D2DD4}" destId="{D6E33647-DDE8-4C7D-9E16-A840D4DFCC95}" srcOrd="0" destOrd="0" presId="urn:microsoft.com/office/officeart/2005/8/layout/vList2"/>
    <dgm:cxn modelId="{192627EF-9D54-48A7-968A-E7794D7BB7DB}" type="presOf" srcId="{A49AB4D7-DF6A-4BC4-BA23-E03646316A1B}" destId="{3D6B9B29-6907-47FB-8F18-70A5E3983868}" srcOrd="0" destOrd="0" presId="urn:microsoft.com/office/officeart/2005/8/layout/vList2"/>
    <dgm:cxn modelId="{CCAF3272-69AD-4536-9C32-68E7503A65BE}" type="presParOf" srcId="{3D6B9B29-6907-47FB-8F18-70A5E3983868}" destId="{ECD077EF-E57D-4351-A524-3D4A513E0C19}" srcOrd="0" destOrd="0" presId="urn:microsoft.com/office/officeart/2005/8/layout/vList2"/>
    <dgm:cxn modelId="{0FF628DE-0859-46F1-B463-F97F346C7BA3}" type="presParOf" srcId="{3D6B9B29-6907-47FB-8F18-70A5E3983868}" destId="{ADFB6594-9238-4CD8-8ED4-FB1544A910E4}" srcOrd="1" destOrd="0" presId="urn:microsoft.com/office/officeart/2005/8/layout/vList2"/>
    <dgm:cxn modelId="{28EC9C53-3111-4068-AC2D-282DB3B6EDC5}" type="presParOf" srcId="{3D6B9B29-6907-47FB-8F18-70A5E3983868}" destId="{050478BE-12EF-48C8-BB16-A0986424DAB7}" srcOrd="2" destOrd="0" presId="urn:microsoft.com/office/officeart/2005/8/layout/vList2"/>
    <dgm:cxn modelId="{FCB0578E-CB2D-4956-B5AF-F3F6A7CA2671}" type="presParOf" srcId="{3D6B9B29-6907-47FB-8F18-70A5E3983868}" destId="{91D1196A-639C-4B47-A59B-44FAFD0FBEF4}" srcOrd="3" destOrd="0" presId="urn:microsoft.com/office/officeart/2005/8/layout/vList2"/>
    <dgm:cxn modelId="{AE926F95-B3F1-4E8F-B4EE-3D9E6E2973A8}" type="presParOf" srcId="{3D6B9B29-6907-47FB-8F18-70A5E3983868}" destId="{D6E33647-DDE8-4C7D-9E16-A840D4DFCC95}" srcOrd="4" destOrd="0" presId="urn:microsoft.com/office/officeart/2005/8/layout/vList2"/>
    <dgm:cxn modelId="{722450BE-78D9-4EC1-BB1D-A6B56903AC2F}" type="presParOf" srcId="{3D6B9B29-6907-47FB-8F18-70A5E3983868}" destId="{0D5B0054-CB9C-43C2-9714-BA87F2C1E79E}" srcOrd="5" destOrd="0" presId="urn:microsoft.com/office/officeart/2005/8/layout/vList2"/>
    <dgm:cxn modelId="{0DEFD6DF-8588-4F02-8B0F-09940485A4CB}" type="presParOf" srcId="{3D6B9B29-6907-47FB-8F18-70A5E3983868}" destId="{A3D4CA0E-6EB5-4F56-AB70-40475C33B8B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F9E3ED-6865-4760-900F-4DC54C85B5F6}" type="doc">
      <dgm:prSet loTypeId="urn:microsoft.com/office/officeart/2005/8/layout/funnel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D8F89660-C22D-4A00-BA63-1F2EF3B87720}">
      <dgm:prSet phldrT="[Texte]" custT="1"/>
      <dgm:spPr/>
      <dgm:t>
        <a:bodyPr/>
        <a:lstStyle/>
        <a:p>
          <a:r>
            <a:rPr lang="fr-FR" sz="2400" b="1" dirty="0" err="1">
              <a:latin typeface="Calibri" panose="020F0502020204030204" pitchFamily="34" charset="0"/>
              <a:cs typeface="Calibri" panose="020F0502020204030204" pitchFamily="34" charset="0"/>
            </a:rPr>
            <a:t>XGBoost</a:t>
          </a:r>
          <a:r>
            <a:rPr lang="fr-FR" sz="2400" b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</a:p>
      </dgm:t>
    </dgm:pt>
    <dgm:pt modelId="{975B9283-593D-4BA4-B3D3-F5CC88EDCE71}" type="parTrans" cxnId="{CFF8161F-5C77-49A1-B13A-F80A626D4232}">
      <dgm:prSet/>
      <dgm:spPr/>
      <dgm:t>
        <a:bodyPr/>
        <a:lstStyle/>
        <a:p>
          <a:endParaRPr lang="fr-FR"/>
        </a:p>
      </dgm:t>
    </dgm:pt>
    <dgm:pt modelId="{A2940845-6888-488F-A655-2EE99419C804}" type="sibTrans" cxnId="{CFF8161F-5C77-49A1-B13A-F80A626D4232}">
      <dgm:prSet/>
      <dgm:spPr/>
      <dgm:t>
        <a:bodyPr/>
        <a:lstStyle/>
        <a:p>
          <a:endParaRPr lang="fr-FR"/>
        </a:p>
      </dgm:t>
    </dgm:pt>
    <dgm:pt modelId="{70A64EE7-AE33-4B97-9456-B4CBF16C332A}">
      <dgm:prSet phldrT="[Texte]"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LightGBM</a:t>
          </a:r>
          <a:endParaRPr lang="fr-FR" sz="2400" b="1" kern="1200" dirty="0"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gm:t>
    </dgm:pt>
    <dgm:pt modelId="{4BBDA635-5C99-44E2-9E4B-AF1845114449}" type="parTrans" cxnId="{CE722756-C7B7-4956-9DDF-74BE07232FE6}">
      <dgm:prSet/>
      <dgm:spPr/>
      <dgm:t>
        <a:bodyPr/>
        <a:lstStyle/>
        <a:p>
          <a:endParaRPr lang="fr-FR"/>
        </a:p>
      </dgm:t>
    </dgm:pt>
    <dgm:pt modelId="{768A4970-6062-4CC9-950C-70C4D8F7E727}" type="sibTrans" cxnId="{CE722756-C7B7-4956-9DDF-74BE07232FE6}">
      <dgm:prSet/>
      <dgm:spPr/>
      <dgm:t>
        <a:bodyPr/>
        <a:lstStyle/>
        <a:p>
          <a:endParaRPr lang="fr-FR"/>
        </a:p>
      </dgm:t>
    </dgm:pt>
    <dgm:pt modelId="{65183B05-EDEF-4B4F-AF62-A0B64D41DB0B}">
      <dgm:prSet/>
      <dgm:spPr/>
      <dgm:t>
        <a:bodyPr/>
        <a:lstStyle/>
        <a:p>
          <a:r>
            <a:rPr lang="fr-FR" b="1" dirty="0">
              <a:effectLst/>
              <a:latin typeface="Segoe UI" panose="020B0502040204020203" pitchFamily="34" charset="0"/>
              <a:ea typeface="Times New Roman" panose="02020603050405020304" pitchFamily="18" charset="0"/>
            </a:rPr>
            <a:t>Random Forest Classifier </a:t>
          </a:r>
          <a:endParaRPr lang="fr-FR" dirty="0"/>
        </a:p>
      </dgm:t>
    </dgm:pt>
    <dgm:pt modelId="{A30B73AE-F822-46B8-A7D5-2C10588AD278}" type="parTrans" cxnId="{5F1512BE-8A1A-423F-B0B0-F48A8C4E1D10}">
      <dgm:prSet/>
      <dgm:spPr/>
      <dgm:t>
        <a:bodyPr/>
        <a:lstStyle/>
        <a:p>
          <a:endParaRPr lang="fr-FR"/>
        </a:p>
      </dgm:t>
    </dgm:pt>
    <dgm:pt modelId="{6B7C885F-2678-49AD-A2CC-4CB54931A65C}" type="sibTrans" cxnId="{5F1512BE-8A1A-423F-B0B0-F48A8C4E1D10}">
      <dgm:prSet/>
      <dgm:spPr/>
      <dgm:t>
        <a:bodyPr/>
        <a:lstStyle/>
        <a:p>
          <a:endParaRPr lang="fr-FR"/>
        </a:p>
      </dgm:t>
    </dgm:pt>
    <dgm:pt modelId="{CBA75AAA-6AE9-455C-BCF6-BFDD8CF4D28F}">
      <dgm:prSet phldrT="[Texte]"/>
      <dgm:spPr/>
      <dgm:t>
        <a:bodyPr/>
        <a:lstStyle/>
        <a:p>
          <a:endParaRPr lang="fr-FR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E0307ED-C2DD-47DA-A4E4-BEBC7D3CCBDF}" type="parTrans" cxnId="{D26463B6-5DE5-46FB-9179-47182204AF28}">
      <dgm:prSet/>
      <dgm:spPr/>
      <dgm:t>
        <a:bodyPr/>
        <a:lstStyle/>
        <a:p>
          <a:endParaRPr lang="fr-FR"/>
        </a:p>
      </dgm:t>
    </dgm:pt>
    <dgm:pt modelId="{0551BA1A-F67E-46C9-A22A-D6AEE9587B5F}" type="sibTrans" cxnId="{D26463B6-5DE5-46FB-9179-47182204AF28}">
      <dgm:prSet/>
      <dgm:spPr/>
      <dgm:t>
        <a:bodyPr/>
        <a:lstStyle/>
        <a:p>
          <a:endParaRPr lang="fr-FR"/>
        </a:p>
      </dgm:t>
    </dgm:pt>
    <dgm:pt modelId="{5575075B-BE99-4A1E-9851-DC20AB3E093C}" type="pres">
      <dgm:prSet presAssocID="{79F9E3ED-6865-4760-900F-4DC54C85B5F6}" presName="Name0" presStyleCnt="0">
        <dgm:presLayoutVars>
          <dgm:chMax val="4"/>
          <dgm:resizeHandles val="exact"/>
        </dgm:presLayoutVars>
      </dgm:prSet>
      <dgm:spPr/>
    </dgm:pt>
    <dgm:pt modelId="{E7605FD7-53EF-42D4-B1E5-371EAAE6D4DD}" type="pres">
      <dgm:prSet presAssocID="{79F9E3ED-6865-4760-900F-4DC54C85B5F6}" presName="ellipse" presStyleLbl="trBgShp" presStyleIdx="0" presStyleCnt="1" custScaleX="64176" custLinFactY="17522" custLinFactNeighborX="2897" custLinFactNeighborY="100000"/>
      <dgm:spPr/>
    </dgm:pt>
    <dgm:pt modelId="{62387440-D4BC-4175-B8A9-239FA42A9870}" type="pres">
      <dgm:prSet presAssocID="{79F9E3ED-6865-4760-900F-4DC54C85B5F6}" presName="arrow1" presStyleLbl="fgShp" presStyleIdx="0" presStyleCnt="1"/>
      <dgm:spPr/>
    </dgm:pt>
    <dgm:pt modelId="{0ADCC406-BD8C-4BE1-B850-7965D741C0BD}" type="pres">
      <dgm:prSet presAssocID="{79F9E3ED-6865-4760-900F-4DC54C85B5F6}" presName="rectangle" presStyleLbl="revTx" presStyleIdx="0" presStyleCnt="1" custLinFactNeighborX="-2837" custLinFactNeighborY="16809">
        <dgm:presLayoutVars>
          <dgm:bulletEnabled val="1"/>
        </dgm:presLayoutVars>
      </dgm:prSet>
      <dgm:spPr/>
    </dgm:pt>
    <dgm:pt modelId="{C9CECAE4-A432-4856-8C60-6F182802AE9E}" type="pres">
      <dgm:prSet presAssocID="{70A64EE7-AE33-4B97-9456-B4CBF16C332A}" presName="item1" presStyleLbl="node1" presStyleIdx="0" presStyleCnt="3">
        <dgm:presLayoutVars>
          <dgm:bulletEnabled val="1"/>
        </dgm:presLayoutVars>
      </dgm:prSet>
      <dgm:spPr/>
    </dgm:pt>
    <dgm:pt modelId="{3BF9DD8B-6395-4A97-95A2-A1900CA73252}" type="pres">
      <dgm:prSet presAssocID="{65183B05-EDEF-4B4F-AF62-A0B64D41DB0B}" presName="item2" presStyleLbl="node1" presStyleIdx="1" presStyleCnt="3" custScaleX="194359" custScaleY="77045" custLinFactNeighborX="-65853" custLinFactNeighborY="-27022">
        <dgm:presLayoutVars>
          <dgm:bulletEnabled val="1"/>
        </dgm:presLayoutVars>
      </dgm:prSet>
      <dgm:spPr>
        <a:xfrm>
          <a:off x="2434977" y="543225"/>
          <a:ext cx="2144906" cy="1272737"/>
        </a:xfrm>
        <a:prstGeom prst="ellipse">
          <a:avLst/>
        </a:prstGeom>
      </dgm:spPr>
    </dgm:pt>
    <dgm:pt modelId="{8E83AC4F-B56D-4ED3-8D99-059105E51C90}" type="pres">
      <dgm:prSet presAssocID="{CBA75AAA-6AE9-455C-BCF6-BFDD8CF4D28F}" presName="item3" presStyleLbl="node1" presStyleIdx="2" presStyleCnt="3" custScaleX="171206" custLinFactNeighborX="29431" custLinFactNeighborY="-3921">
        <dgm:presLayoutVars>
          <dgm:bulletEnabled val="1"/>
        </dgm:presLayoutVars>
      </dgm:prSet>
      <dgm:spPr/>
    </dgm:pt>
    <dgm:pt modelId="{3BAD6564-7343-4C44-B984-A2A208D9CE42}" type="pres">
      <dgm:prSet presAssocID="{79F9E3ED-6865-4760-900F-4DC54C85B5F6}" presName="funnel" presStyleLbl="trAlignAcc1" presStyleIdx="0" presStyleCnt="1" custScaleX="185675" custLinFactNeighborX="-9929" custLinFactNeighborY="-893"/>
      <dgm:spPr/>
    </dgm:pt>
  </dgm:ptLst>
  <dgm:cxnLst>
    <dgm:cxn modelId="{CFF8161F-5C77-49A1-B13A-F80A626D4232}" srcId="{79F9E3ED-6865-4760-900F-4DC54C85B5F6}" destId="{D8F89660-C22D-4A00-BA63-1F2EF3B87720}" srcOrd="0" destOrd="0" parTransId="{975B9283-593D-4BA4-B3D3-F5CC88EDCE71}" sibTransId="{A2940845-6888-488F-A655-2EE99419C804}"/>
    <dgm:cxn modelId="{69C10E2C-F915-4B79-B2C6-2E39C73EAE49}" type="presOf" srcId="{70A64EE7-AE33-4B97-9456-B4CBF16C332A}" destId="{3BF9DD8B-6395-4A97-95A2-A1900CA73252}" srcOrd="0" destOrd="0" presId="urn:microsoft.com/office/officeart/2005/8/layout/funnel1"/>
    <dgm:cxn modelId="{E9D3CE60-1017-45A3-B5BC-750BB88C42B1}" type="presOf" srcId="{79F9E3ED-6865-4760-900F-4DC54C85B5F6}" destId="{5575075B-BE99-4A1E-9851-DC20AB3E093C}" srcOrd="0" destOrd="0" presId="urn:microsoft.com/office/officeart/2005/8/layout/funnel1"/>
    <dgm:cxn modelId="{8D2D4872-FFAB-465B-9129-2AA207F6606A}" type="presOf" srcId="{D8F89660-C22D-4A00-BA63-1F2EF3B87720}" destId="{8E83AC4F-B56D-4ED3-8D99-059105E51C90}" srcOrd="0" destOrd="0" presId="urn:microsoft.com/office/officeart/2005/8/layout/funnel1"/>
    <dgm:cxn modelId="{CE722756-C7B7-4956-9DDF-74BE07232FE6}" srcId="{79F9E3ED-6865-4760-900F-4DC54C85B5F6}" destId="{70A64EE7-AE33-4B97-9456-B4CBF16C332A}" srcOrd="1" destOrd="0" parTransId="{4BBDA635-5C99-44E2-9E4B-AF1845114449}" sibTransId="{768A4970-6062-4CC9-950C-70C4D8F7E727}"/>
    <dgm:cxn modelId="{9BB0088B-DB34-48F7-A636-0CFAAD4BE8DE}" type="presOf" srcId="{65183B05-EDEF-4B4F-AF62-A0B64D41DB0B}" destId="{C9CECAE4-A432-4856-8C60-6F182802AE9E}" srcOrd="0" destOrd="0" presId="urn:microsoft.com/office/officeart/2005/8/layout/funnel1"/>
    <dgm:cxn modelId="{D26463B6-5DE5-46FB-9179-47182204AF28}" srcId="{79F9E3ED-6865-4760-900F-4DC54C85B5F6}" destId="{CBA75AAA-6AE9-455C-BCF6-BFDD8CF4D28F}" srcOrd="3" destOrd="0" parTransId="{3E0307ED-C2DD-47DA-A4E4-BEBC7D3CCBDF}" sibTransId="{0551BA1A-F67E-46C9-A22A-D6AEE9587B5F}"/>
    <dgm:cxn modelId="{5F1512BE-8A1A-423F-B0B0-F48A8C4E1D10}" srcId="{79F9E3ED-6865-4760-900F-4DC54C85B5F6}" destId="{65183B05-EDEF-4B4F-AF62-A0B64D41DB0B}" srcOrd="2" destOrd="0" parTransId="{A30B73AE-F822-46B8-A7D5-2C10588AD278}" sibTransId="{6B7C885F-2678-49AD-A2CC-4CB54931A65C}"/>
    <dgm:cxn modelId="{3FC65FC4-76D2-4C1D-9DF5-3C34A2C59FFB}" type="presOf" srcId="{CBA75AAA-6AE9-455C-BCF6-BFDD8CF4D28F}" destId="{0ADCC406-BD8C-4BE1-B850-7965D741C0BD}" srcOrd="0" destOrd="0" presId="urn:microsoft.com/office/officeart/2005/8/layout/funnel1"/>
    <dgm:cxn modelId="{148F664A-9244-441C-AFD5-77B8E9A0E483}" type="presParOf" srcId="{5575075B-BE99-4A1E-9851-DC20AB3E093C}" destId="{E7605FD7-53EF-42D4-B1E5-371EAAE6D4DD}" srcOrd="0" destOrd="0" presId="urn:microsoft.com/office/officeart/2005/8/layout/funnel1"/>
    <dgm:cxn modelId="{C45FD320-18E6-441C-86D6-681EC1F9DE31}" type="presParOf" srcId="{5575075B-BE99-4A1E-9851-DC20AB3E093C}" destId="{62387440-D4BC-4175-B8A9-239FA42A9870}" srcOrd="1" destOrd="0" presId="urn:microsoft.com/office/officeart/2005/8/layout/funnel1"/>
    <dgm:cxn modelId="{4742DA39-78D0-4DA9-988E-57249B5CE5B7}" type="presParOf" srcId="{5575075B-BE99-4A1E-9851-DC20AB3E093C}" destId="{0ADCC406-BD8C-4BE1-B850-7965D741C0BD}" srcOrd="2" destOrd="0" presId="urn:microsoft.com/office/officeart/2005/8/layout/funnel1"/>
    <dgm:cxn modelId="{8A9B48A0-5DF2-4D7C-84D5-EBA370445672}" type="presParOf" srcId="{5575075B-BE99-4A1E-9851-DC20AB3E093C}" destId="{C9CECAE4-A432-4856-8C60-6F182802AE9E}" srcOrd="3" destOrd="0" presId="urn:microsoft.com/office/officeart/2005/8/layout/funnel1"/>
    <dgm:cxn modelId="{CFB15786-AFE4-43C9-B16D-4335DBF32E12}" type="presParOf" srcId="{5575075B-BE99-4A1E-9851-DC20AB3E093C}" destId="{3BF9DD8B-6395-4A97-95A2-A1900CA73252}" srcOrd="4" destOrd="0" presId="urn:microsoft.com/office/officeart/2005/8/layout/funnel1"/>
    <dgm:cxn modelId="{732CB1A5-738D-4240-AAE7-A9BC08BC3258}" type="presParOf" srcId="{5575075B-BE99-4A1E-9851-DC20AB3E093C}" destId="{8E83AC4F-B56D-4ED3-8D99-059105E51C90}" srcOrd="5" destOrd="0" presId="urn:microsoft.com/office/officeart/2005/8/layout/funnel1"/>
    <dgm:cxn modelId="{C59659A5-3451-4B3F-9029-7C15A121712C}" type="presParOf" srcId="{5575075B-BE99-4A1E-9851-DC20AB3E093C}" destId="{3BAD6564-7343-4C44-B984-A2A208D9CE42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077EF-E57D-4351-A524-3D4A513E0C19}">
      <dsp:nvSpPr>
        <dsp:cNvPr id="0" name=""/>
        <dsp:cNvSpPr/>
      </dsp:nvSpPr>
      <dsp:spPr>
        <a:xfrm>
          <a:off x="0" y="20879"/>
          <a:ext cx="6506304" cy="1312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b="1" kern="1200" dirty="0">
              <a:latin typeface="Calibri" panose="020F0502020204030204" pitchFamily="34" charset="0"/>
              <a:cs typeface="Calibri" panose="020F0502020204030204" pitchFamily="34" charset="0"/>
            </a:rPr>
            <a:t>I. Présentation de la problématique</a:t>
          </a:r>
          <a:endParaRPr lang="en-US" sz="33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4083" y="84962"/>
        <a:ext cx="6378138" cy="1184574"/>
      </dsp:txXfrm>
    </dsp:sp>
    <dsp:sp modelId="{050478BE-12EF-48C8-BB16-A0986424DAB7}">
      <dsp:nvSpPr>
        <dsp:cNvPr id="0" name=""/>
        <dsp:cNvSpPr/>
      </dsp:nvSpPr>
      <dsp:spPr>
        <a:xfrm>
          <a:off x="0" y="1428659"/>
          <a:ext cx="6506304" cy="1312740"/>
        </a:xfrm>
        <a:prstGeom prst="roundRect">
          <a:avLst/>
        </a:prstGeom>
        <a:solidFill>
          <a:schemeClr val="accent2">
            <a:hueOff val="-55218"/>
            <a:satOff val="-18112"/>
            <a:lumOff val="-660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b="1" kern="1200" dirty="0">
              <a:solidFill>
                <a:prstClr val="white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II. Préparation des données et exploration</a:t>
          </a:r>
          <a:endParaRPr lang="en-US" sz="3300" b="1" kern="1200" dirty="0">
            <a:solidFill>
              <a:prstClr val="white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sp:txBody>
      <dsp:txXfrm>
        <a:off x="64083" y="1492742"/>
        <a:ext cx="6378138" cy="1184574"/>
      </dsp:txXfrm>
    </dsp:sp>
    <dsp:sp modelId="{D6E33647-DDE8-4C7D-9E16-A840D4DFCC95}">
      <dsp:nvSpPr>
        <dsp:cNvPr id="0" name=""/>
        <dsp:cNvSpPr/>
      </dsp:nvSpPr>
      <dsp:spPr>
        <a:xfrm>
          <a:off x="0" y="2788920"/>
          <a:ext cx="6506304" cy="1312740"/>
        </a:xfrm>
        <a:prstGeom prst="roundRect">
          <a:avLst/>
        </a:prstGeom>
        <a:solidFill>
          <a:schemeClr val="accent2">
            <a:hueOff val="-110436"/>
            <a:satOff val="-36223"/>
            <a:lumOff val="-1320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b="1" kern="1200" dirty="0">
              <a:solidFill>
                <a:prstClr val="white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III. Pistes de modélisations</a:t>
          </a:r>
          <a:endParaRPr lang="en-US" sz="3300" b="1" kern="1200" dirty="0">
            <a:solidFill>
              <a:prstClr val="white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sp:txBody>
      <dsp:txXfrm>
        <a:off x="64083" y="2853003"/>
        <a:ext cx="6378138" cy="1184574"/>
      </dsp:txXfrm>
    </dsp:sp>
    <dsp:sp modelId="{A3D4CA0E-6EB5-4F56-AB70-40475C33B8BA}">
      <dsp:nvSpPr>
        <dsp:cNvPr id="0" name=""/>
        <dsp:cNvSpPr/>
      </dsp:nvSpPr>
      <dsp:spPr>
        <a:xfrm>
          <a:off x="0" y="4244220"/>
          <a:ext cx="6506304" cy="1312740"/>
        </a:xfrm>
        <a:prstGeom prst="round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b="1" kern="1200" dirty="0">
              <a:latin typeface="Calibri" panose="020F0502020204030204" pitchFamily="34" charset="0"/>
              <a:cs typeface="Calibri" panose="020F0502020204030204" pitchFamily="34" charset="0"/>
            </a:rPr>
            <a:t>IV. Présentation</a:t>
          </a:r>
          <a:r>
            <a:rPr lang="fr-FR" sz="3300" b="1" kern="1200" dirty="0"/>
            <a:t> du Dashboard </a:t>
          </a:r>
          <a:r>
            <a:rPr lang="fr-FR" sz="3300" b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endParaRPr lang="en-US" sz="33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4083" y="4308303"/>
        <a:ext cx="6378138" cy="11845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05FD7-53EF-42D4-B1E5-371EAAE6D4DD}">
      <dsp:nvSpPr>
        <dsp:cNvPr id="0" name=""/>
        <dsp:cNvSpPr/>
      </dsp:nvSpPr>
      <dsp:spPr>
        <a:xfrm>
          <a:off x="3952856" y="1905003"/>
          <a:ext cx="2666272" cy="1442846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387440-D4BC-4175-B8A9-239FA42A9870}">
      <dsp:nvSpPr>
        <dsp:cNvPr id="0" name=""/>
        <dsp:cNvSpPr/>
      </dsp:nvSpPr>
      <dsp:spPr>
        <a:xfrm>
          <a:off x="4769495" y="3742383"/>
          <a:ext cx="805159" cy="515302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DCC406-BD8C-4BE1-B850-7965D741C0BD}">
      <dsp:nvSpPr>
        <dsp:cNvPr id="0" name=""/>
        <dsp:cNvSpPr/>
      </dsp:nvSpPr>
      <dsp:spPr>
        <a:xfrm>
          <a:off x="3130047" y="4186831"/>
          <a:ext cx="3864768" cy="966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400" kern="12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130047" y="4186831"/>
        <a:ext cx="3864768" cy="966192"/>
      </dsp:txXfrm>
    </dsp:sp>
    <dsp:sp modelId="{C9CECAE4-A432-4856-8C60-6F182802AE9E}">
      <dsp:nvSpPr>
        <dsp:cNvPr id="0" name=""/>
        <dsp:cNvSpPr/>
      </dsp:nvSpPr>
      <dsp:spPr>
        <a:xfrm>
          <a:off x="4598801" y="1763622"/>
          <a:ext cx="1449288" cy="144928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effectLst/>
              <a:latin typeface="Segoe UI" panose="020B0502040204020203" pitchFamily="34" charset="0"/>
              <a:ea typeface="Times New Roman" panose="02020603050405020304" pitchFamily="18" charset="0"/>
            </a:rPr>
            <a:t>Random Forest Classifier </a:t>
          </a:r>
          <a:endParaRPr lang="fr-FR" sz="1800" kern="1200" dirty="0"/>
        </a:p>
      </dsp:txBody>
      <dsp:txXfrm>
        <a:off x="4811044" y="1975865"/>
        <a:ext cx="1024802" cy="1024802"/>
      </dsp:txXfrm>
    </dsp:sp>
    <dsp:sp modelId="{3BF9DD8B-6395-4A97-95A2-A1900CA73252}">
      <dsp:nvSpPr>
        <dsp:cNvPr id="0" name=""/>
        <dsp:cNvSpPr/>
      </dsp:nvSpPr>
      <dsp:spPr>
        <a:xfrm>
          <a:off x="1923588" y="451049"/>
          <a:ext cx="2816821" cy="1116603"/>
        </a:xfrm>
        <a:prstGeom prst="ellipse">
          <a:avLst/>
        </a:prstGeom>
        <a:solidFill>
          <a:schemeClr val="accent2">
            <a:hueOff val="-82827"/>
            <a:satOff val="-27168"/>
            <a:lumOff val="-990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LightGBM</a:t>
          </a:r>
          <a:endParaRPr lang="fr-FR" sz="2400" b="1" kern="1200" dirty="0"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sp:txBody>
      <dsp:txXfrm>
        <a:off x="2336102" y="614572"/>
        <a:ext cx="1991793" cy="789557"/>
      </dsp:txXfrm>
    </dsp:sp>
    <dsp:sp modelId="{8E83AC4F-B56D-4ED3-8D99-059105E51C90}">
      <dsp:nvSpPr>
        <dsp:cNvPr id="0" name=""/>
        <dsp:cNvSpPr/>
      </dsp:nvSpPr>
      <dsp:spPr>
        <a:xfrm>
          <a:off x="4953799" y="269102"/>
          <a:ext cx="2481268" cy="1449288"/>
        </a:xfrm>
        <a:prstGeom prst="ellipse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 err="1">
              <a:latin typeface="Calibri" panose="020F0502020204030204" pitchFamily="34" charset="0"/>
              <a:cs typeface="Calibri" panose="020F0502020204030204" pitchFamily="34" charset="0"/>
            </a:rPr>
            <a:t>XGBoost</a:t>
          </a:r>
          <a:r>
            <a:rPr lang="fr-FR" sz="2400" b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</a:p>
      </dsp:txBody>
      <dsp:txXfrm>
        <a:off x="5317172" y="481345"/>
        <a:ext cx="1754522" cy="1024802"/>
      </dsp:txXfrm>
    </dsp:sp>
    <dsp:sp modelId="{3BAD6564-7343-4C44-B984-A2A208D9CE42}">
      <dsp:nvSpPr>
        <dsp:cNvPr id="0" name=""/>
        <dsp:cNvSpPr/>
      </dsp:nvSpPr>
      <dsp:spPr>
        <a:xfrm>
          <a:off x="538440" y="0"/>
          <a:ext cx="8371892" cy="360711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53684-F86E-488B-AFFA-3FB4EED5B65F}" type="datetimeFigureOut">
              <a:rPr lang="fr-FR" smtClean="0"/>
              <a:t>04/02/2023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41EBD-227E-49F0-B9A8-29E4C089C7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726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90659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7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7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5E08D4-C34F-415F-AC69-24D1D5244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2F06DC-3BA0-4CF4-818C-2C6C86AC9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020AF3-BE1E-4334-9B95-A6F28A9E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2/4/2023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6EB509-B9C1-4779-AE4D-97642C0B0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F0B390-AEEA-41F7-B73C-905506AD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28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4C3D9-4544-4C69-960D-BBE6E982D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984EF8-7580-4622-9A96-8189E12AD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D14B9B-BF86-40E4-BA1D-E0C6DA0CC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2/4/2023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232CF0-9695-4AE9-9282-6B81F3D8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7ACF4C-C586-469A-8E12-4C93D993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2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9697B-C47B-49C1-A9CD-0C237746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E45B27-0760-48BE-8E54-57EC1C379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B3671A-3D2E-4C39-AEF0-5DFC6ED59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2/4/2023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64235C-BE30-446A-A93E-132D8D55C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0E1122-F262-4E3A-A858-DC246691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30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7824E3-8B81-4D75-BA4F-DC9642EC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6020B-847E-46FE-8AA7-0365632CC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2760A00-DEF2-4439-9F50-BB2D018DD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B02954-C391-436C-8F2C-7B6DA293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2/4/2023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33FF3C-23A5-49D0-BAA7-2BBC96B4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32E0B4-16E0-45E1-A344-3B097A3E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21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0A3DBE-C70C-4C92-A5FD-03F44A1CD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71CD3A-C71B-4F7A-84C0-7472C9ED7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5E187C-F548-430D-8897-3B882E131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73AD068-8906-4D52-A0B7-4B5DABA3A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490610D-E7AF-48BE-9CFA-A9C05276D2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A2F51A1-CE28-47A1-8B54-4678DB35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2/4/2023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E726A5-584C-41BD-A6B7-61F5E6333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055F039-50E2-4B14-902E-BA24D776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91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F86879-FEA8-4564-B9DE-A21AE4CB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2EFE012-E655-4990-954B-2681A2EE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2/4/2023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97C66A-211B-42B1-952A-C98ED079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98D89E-2792-4D29-B416-936EF7C82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600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AB60953-31E3-474C-AC65-AEE52EE01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2/4/2023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274A4CD-0A04-48E3-84BF-8C232C101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2C1CD6-F8FD-4048-B3B0-A57C5EDB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677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BF21B3-A27D-4EB6-B32F-D3B6F2B8E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932127-F68B-4213-A3D7-B1C90689A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FCAD2E-7E44-4E0A-8E7C-99BAF513F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D6034F-AE32-4657-BC3C-D38720C6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2/4/2023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DC21-1206-4FBC-B729-A5C9400DA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59844B-8312-4315-A4B8-740544A3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5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59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81B4E3-D573-4F34-B3DE-BE7DD4974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4096E20-1129-415A-AD2A-37C9E49CF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368FB7-5570-45BE-8E39-27E12ED81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6DB44C-93E7-4F96-B69E-DAA7FE9C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2/4/2023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AD28E6-EECE-4147-8BA1-C2D41F2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0B0545-85E0-49F6-9813-433EF416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434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C7C150-1E44-408E-9E37-7C5D0420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D2533D-3E9D-4C2B-90FB-7A086D6D7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75732B-AC59-4862-9908-96F26E11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2/4/2023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258B49-01C4-4919-B7DD-35D2D3D2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6FE521-C0BF-40D9-A9F3-D7C41FE4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177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2C1473C-6C90-4A2C-9D2B-E153B40BE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10E170-6B5F-45EC-9540-9EB143ACF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BA25E2-ACE4-4B82-B26F-6E6A06B7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2/4/2023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BCA53C-576C-4426-908A-7672F8B9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A53C0C-5304-4918-ABA7-A2627CC1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70542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1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5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2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14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933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2523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5C62170-90E1-426B-968C-6186C0525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B75880-AE1D-43B4-8490-4C4593E74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D73A60-842A-4C2D-B0D6-8938B7A9C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2/4/2023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9EEC5D-6D27-4280-8E7E-DBC0E3F59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8CCF7F-786A-42B9-865E-477D8F32F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2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ice893/gaiadatamine.git" TargetMode="External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://ec2-35-180-234-245.eu-west-3.compute.amazonaws.com:8501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BC2ADE-DBF6-425E-BB1B-C30815C95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6366" y="685800"/>
            <a:ext cx="4865634" cy="5436704"/>
          </a:xfrm>
        </p:spPr>
        <p:txBody>
          <a:bodyPr>
            <a:normAutofit fontScale="90000"/>
          </a:bodyPr>
          <a:lstStyle/>
          <a:p>
            <a:pPr algn="ctr"/>
            <a:br>
              <a:rPr lang="fr-FR" sz="2400" b="1" cap="all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fr-FR" sz="2400" b="1" cap="all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fr-FR" sz="2400" b="1" cap="all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fr-FR" sz="2400" b="1" cap="all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400" b="1" cap="all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Projet N</a:t>
            </a:r>
            <a:r>
              <a:rPr lang="en-US" sz="2400" b="1" cap="all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r>
              <a:rPr lang="fr-FR" sz="2400" b="1" cap="all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br>
              <a:rPr lang="fr-FR" sz="2400" b="1" cap="all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400" b="1" cap="all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Parcours « Data Scientist »</a:t>
            </a:r>
            <a:b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fr-FR" sz="2400" b="1" cap="all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fr-FR" sz="2400" b="1" cap="all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400" b="1" cap="all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Etudiante : </a:t>
            </a:r>
            <a:r>
              <a:rPr lang="fr-FR" sz="2400" b="1" cap="all" dirty="0" err="1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catherine</a:t>
            </a:r>
            <a:r>
              <a:rPr lang="fr-FR" sz="2400" b="1" cap="all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b="1" cap="all" dirty="0" err="1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brice</a:t>
            </a:r>
            <a:br>
              <a:rPr lang="fr-FR" sz="2400" b="1" cap="all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fr-FR" sz="2400" b="1" cap="all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fr-FR" sz="2400" b="1" cap="all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fr-FR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1781A5-10BD-4F65-9F9E-DD6F61BAB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92" y="212035"/>
            <a:ext cx="6590029" cy="6427304"/>
          </a:xfrm>
        </p:spPr>
        <p:txBody>
          <a:bodyPr anchor="b">
            <a:normAutofit fontScale="92500" lnSpcReduction="10000"/>
          </a:bodyPr>
          <a:lstStyle/>
          <a:p>
            <a:pPr marL="0" indent="0" algn="ctr">
              <a:buNone/>
            </a:pPr>
            <a:r>
              <a:rPr lang="fr-FR" sz="6900" b="1" cap="all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Implémentez un modèle de scoring </a:t>
            </a:r>
          </a:p>
          <a:p>
            <a:pPr marL="0" indent="0" algn="ctr">
              <a:buNone/>
            </a:pPr>
            <a:r>
              <a:rPr lang="fr-FR" sz="3600" b="1" cap="all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 </a:t>
            </a:r>
            <a:br>
              <a:rPr lang="fr-FR" sz="3600" b="1" i="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fr-FR" sz="3600" b="1" i="0" dirty="0">
              <a:solidFill>
                <a:schemeClr val="accent2">
                  <a:lumMod val="5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fr-FR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fr-FR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fr-FR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fr-FR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fr-FR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fr-FR" sz="2100" b="1" cap="all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Soutenance de Projet </a:t>
            </a:r>
          </a:p>
          <a:p>
            <a:pPr marL="0" indent="0" algn="ctr">
              <a:buNone/>
            </a:pPr>
            <a:r>
              <a:rPr lang="fr-FR" sz="2100" b="1" cap="all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05 </a:t>
            </a:r>
            <a:r>
              <a:rPr lang="fr-FR" sz="2100" b="1" cap="all" dirty="0" err="1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Fevrier</a:t>
            </a:r>
            <a:r>
              <a:rPr lang="fr-FR" sz="2100" b="1" cap="all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2023</a:t>
            </a:r>
          </a:p>
          <a:p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4096898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A00C7-BC15-4265-A649-A0C462A2E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33400"/>
            <a:ext cx="9601200" cy="1009650"/>
          </a:xfrm>
        </p:spPr>
        <p:txBody>
          <a:bodyPr/>
          <a:lstStyle/>
          <a:p>
            <a:pPr algn="ctr"/>
            <a:r>
              <a:rPr lang="fr-FR" sz="3200" b="1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Création de 4 nouvelles variables métiers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680B93-F9D7-4A30-AF5D-EC39C5658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506074" cy="3581400"/>
          </a:xfrm>
        </p:spPr>
        <p:txBody>
          <a:bodyPr/>
          <a:lstStyle/>
          <a:p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-apple-system"/>
              </a:rPr>
              <a:t>CREDIT_INCOME_PERCENT</a:t>
            </a:r>
            <a:r>
              <a:rPr lang="fr-FR" b="1" dirty="0">
                <a:latin typeface="-apple-system"/>
              </a:rPr>
              <a:t>: Pourcentage du montant du crédit par rapport au revenu d'un client</a:t>
            </a:r>
          </a:p>
          <a:p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-apple-system"/>
              </a:rPr>
              <a:t>ANNUITY_INCOME_PERCENT: </a:t>
            </a:r>
            <a:r>
              <a:rPr lang="fr-FR" b="1" dirty="0">
                <a:latin typeface="-apple-system"/>
              </a:rPr>
              <a:t>Pourcentage de la rente de prêt par rapport au revenu d'un client</a:t>
            </a:r>
          </a:p>
          <a:p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-apple-system"/>
              </a:rPr>
              <a:t>CREDIT_TERM</a:t>
            </a:r>
            <a:r>
              <a:rPr lang="fr-FR" b="1" dirty="0">
                <a:latin typeface="-apple-system"/>
              </a:rPr>
              <a:t>: Durée du paiement en mois</a:t>
            </a:r>
          </a:p>
          <a:p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-apple-system"/>
              </a:rPr>
              <a:t>DAYS_EMPLOYED_PERCENT</a:t>
            </a:r>
            <a:r>
              <a:rPr lang="fr-FR" b="1" dirty="0">
                <a:latin typeface="-apple-system"/>
              </a:rPr>
              <a:t>: Pourcentage des jours employés par rapport à l'âge du client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D2A0C8D-B490-4462-A306-324406A372CC}"/>
              </a:ext>
            </a:extLst>
          </p:cNvPr>
          <p:cNvSpPr txBox="1">
            <a:spLocks/>
          </p:cNvSpPr>
          <p:nvPr/>
        </p:nvSpPr>
        <p:spPr>
          <a:xfrm>
            <a:off x="790576" y="76200"/>
            <a:ext cx="2008608" cy="428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altLang="fr-FR" sz="2000" b="1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PREPROCESSING </a:t>
            </a:r>
            <a:br>
              <a:rPr lang="fr-FR" altLang="fr-FR" sz="2000" b="1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fr-FR" sz="2000" b="1" dirty="0">
              <a:solidFill>
                <a:schemeClr val="accent2">
                  <a:lumMod val="50000"/>
                </a:schemeClr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5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D04B24-8CB3-43B6-B98D-BCE074856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485" y="374197"/>
            <a:ext cx="9473098" cy="428626"/>
          </a:xfrm>
        </p:spPr>
        <p:txBody>
          <a:bodyPr>
            <a:noAutofit/>
          </a:bodyPr>
          <a:lstStyle/>
          <a:p>
            <a:pPr algn="ctr"/>
            <a:r>
              <a:rPr lang="fr-FR" sz="2400" b="1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Analyse des principales variables</a:t>
            </a:r>
            <a:br>
              <a:rPr lang="fr-FR" sz="2400" b="1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fr-FR" sz="2400" b="1" dirty="0">
              <a:solidFill>
                <a:schemeClr val="accent2">
                  <a:lumMod val="50000"/>
                </a:schemeClr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1485DA3-3ACF-460A-A05D-9174CE6368CF}"/>
              </a:ext>
            </a:extLst>
          </p:cNvPr>
          <p:cNvSpPr txBox="1">
            <a:spLocks/>
          </p:cNvSpPr>
          <p:nvPr/>
        </p:nvSpPr>
        <p:spPr>
          <a:xfrm>
            <a:off x="790575" y="76200"/>
            <a:ext cx="1971286" cy="428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altLang="fr-FR" sz="2000" b="1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  <a:endParaRPr lang="fr-FR" sz="2000" b="1" dirty="0">
              <a:solidFill>
                <a:schemeClr val="accent2">
                  <a:lumMod val="50000"/>
                </a:schemeClr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469DC0A-50FB-E848-801C-79FC0A95E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410" y="835683"/>
            <a:ext cx="7147248" cy="300426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EB0B691-B1C4-40A0-0BF9-2D851B8F8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410" y="3872811"/>
            <a:ext cx="7147248" cy="291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1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3EDBB9-2DE4-40DF-8BBC-D9C35E350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2276475"/>
            <a:ext cx="9601200" cy="35814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fr-FR" sz="5400" b="1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Les différentes 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fr-FR" sz="5400" b="1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approches de modélisation </a:t>
            </a:r>
          </a:p>
        </p:txBody>
      </p:sp>
    </p:spTree>
    <p:extLst>
      <p:ext uri="{BB962C8B-B14F-4D97-AF65-F5344CB8AC3E}">
        <p14:creationId xmlns:p14="http://schemas.microsoft.com/office/powerpoint/2010/main" val="1658370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E49378-75A3-4967-867A-BE38B477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</a:pPr>
            <a:r>
              <a:rPr lang="fr-FR" sz="4400" b="1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Les différentes approches de modélisation </a:t>
            </a:r>
            <a:br>
              <a:rPr lang="fr-FR" sz="4400" b="1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DA4FF6-BA22-46AC-A179-6D2502984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705100"/>
            <a:ext cx="9601200" cy="3581400"/>
          </a:xfrm>
        </p:spPr>
        <p:txBody>
          <a:bodyPr/>
          <a:lstStyle/>
          <a:p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Jeu de données déséquilibrés </a:t>
            </a:r>
          </a:p>
          <a:p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Métrique de performance</a:t>
            </a:r>
          </a:p>
          <a:p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Méthodologie</a:t>
            </a:r>
          </a:p>
          <a:p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Modèle retenu</a:t>
            </a:r>
          </a:p>
        </p:txBody>
      </p:sp>
    </p:spTree>
    <p:extLst>
      <p:ext uri="{BB962C8B-B14F-4D97-AF65-F5344CB8AC3E}">
        <p14:creationId xmlns:p14="http://schemas.microsoft.com/office/powerpoint/2010/main" val="1804715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AA009B-09D1-FC43-9721-31F9BB11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482" y="234301"/>
            <a:ext cx="6048375" cy="67627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fr-FR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Jeu de données </a:t>
            </a:r>
            <a:r>
              <a:rPr lang="fr-FR" sz="2800" b="1" dirty="0" err="1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déséquilibre</a:t>
            </a:r>
            <a:r>
              <a:rPr lang="fr-FR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́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D69E75-FEE5-4D4C-886D-8B1C55D80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286000"/>
            <a:ext cx="10925174" cy="3581400"/>
          </a:xfrm>
        </p:spPr>
        <p:txBody>
          <a:bodyPr>
            <a:normAutofit/>
          </a:bodyPr>
          <a:lstStyle/>
          <a:p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92 % des clients sans défaut</a:t>
            </a:r>
          </a:p>
          <a:p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8 % des clients avec des défauts de paiement </a:t>
            </a:r>
          </a:p>
          <a:p>
            <a:pPr lvl="1"/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Utilisation de SMOTE par création de classes synthétiques pour avoir une répartition plus égalitaire : </a:t>
            </a:r>
          </a:p>
          <a:p>
            <a:pPr marL="0" indent="0" algn="ctr">
              <a:buNone/>
            </a:pP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SMOTE (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Synthetic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Minority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Oversampling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 Technique); la classe minoritaire est suréchantillonnée  </a:t>
            </a:r>
          </a:p>
          <a:p>
            <a:pPr marL="0" indent="0" algn="ctr">
              <a:buNone/>
            </a:pPr>
            <a:br>
              <a:rPr lang="fr-FR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fr-FR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FED334C-3138-4441-BB77-B4368B763ACC}"/>
              </a:ext>
            </a:extLst>
          </p:cNvPr>
          <p:cNvSpPr txBox="1"/>
          <p:nvPr/>
        </p:nvSpPr>
        <p:spPr>
          <a:xfrm>
            <a:off x="1473652" y="141664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problème de classification binaire avec une classe sous représentée (la classe 1 ‘défaut de paiement’)</a:t>
            </a:r>
            <a:endParaRPr lang="fr-FR" dirty="0"/>
          </a:p>
        </p:txBody>
      </p:sp>
      <p:pic>
        <p:nvPicPr>
          <p:cNvPr id="20" name="Image 19" descr="page5image3852608">
            <a:extLst>
              <a:ext uri="{FF2B5EF4-FFF2-40B4-BE49-F238E27FC236}">
                <a16:creationId xmlns:a16="http://schemas.microsoft.com/office/drawing/2014/main" id="{DFA2A8F1-839E-492A-91DB-1D638E636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5441356"/>
            <a:ext cx="5610224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Image 20" descr="page5image5843920">
            <a:extLst>
              <a:ext uri="{FF2B5EF4-FFF2-40B4-BE49-F238E27FC236}">
                <a16:creationId xmlns:a16="http://schemas.microsoft.com/office/drawing/2014/main" id="{0CC89EAA-73BB-46E2-ACF6-1D1CBF7D7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652" y="5036847"/>
            <a:ext cx="9946824" cy="232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0E42E0F-70D7-452A-7595-CB8AFFA7A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025" y="4268028"/>
            <a:ext cx="5610224" cy="72503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7AC55B2-5C96-5603-4F67-BBE8F3952D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652" y="183157"/>
            <a:ext cx="3860346" cy="251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63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ABA935-1EFF-4630-9FC4-F413E87FC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040" y="157480"/>
            <a:ext cx="9601200" cy="492760"/>
          </a:xfrm>
        </p:spPr>
        <p:txBody>
          <a:bodyPr/>
          <a:lstStyle/>
          <a:p>
            <a:r>
              <a:rPr lang="fr-FR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Choix</a:t>
            </a:r>
            <a:r>
              <a:rPr lang="fr-FR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fr-FR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la</a:t>
            </a:r>
            <a:r>
              <a:rPr lang="fr-FR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métrique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F267BA-C60C-4F57-9226-8F816D66F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381" y="650240"/>
            <a:ext cx="11281145" cy="6207760"/>
          </a:xfrm>
        </p:spPr>
        <p:txBody>
          <a:bodyPr>
            <a:normAutofit/>
          </a:bodyPr>
          <a:lstStyle/>
          <a:p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Eviter de mal catégoriser un client avec un fort risque de défaut:</a:t>
            </a:r>
          </a:p>
          <a:p>
            <a:pPr lvl="1"/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Minimiser le pourcentage de faux négatifs et à maximiser le pourcentage de vrais positifs;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/>
            <a:r>
              <a:rPr lang="fr-FR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Faux négatifs</a:t>
            </a:r>
            <a:r>
              <a:rPr lang="fr-FR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Perte réelle si le crédit client accepté se transforme en défaut de paiement</a:t>
            </a:r>
          </a:p>
          <a:p>
            <a:pPr lvl="2" algn="just"/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fr-FR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rais positifs : </a:t>
            </a:r>
            <a:r>
              <a: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Les cas d’acceptation, le crédit client sera remboursé 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/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Faux positifs: </a:t>
            </a:r>
            <a:r>
              <a: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Perte d'opportunité́ si le crédit client est refusé à tort, alors qu'il aurait </a:t>
            </a:r>
            <a:r>
              <a:rPr lang="fr-FR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éte</a:t>
            </a:r>
            <a:r>
              <a: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́ en mesure d'être remboursé. 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 pertes d'un crédit en raison d'une mauvaise classification, dépendent des probabilités Faux Positifs et Faux Négatifs </a:t>
            </a:r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4048" lvl="2">
              <a:spcBef>
                <a:spcPts val="1000"/>
              </a:spcBef>
            </a:pPr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Pénaliser les faux positifs :  </a:t>
            </a:r>
            <a:r>
              <a:rPr lang="fr-F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score custom  = 1 – ((4.5*FP + FN)/ (TP+TN+FP+FN)) </a:t>
            </a:r>
            <a:r>
              <a:rPr lang="fr-FR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384048" lvl="2">
              <a:spcBef>
                <a:spcPts val="1000"/>
              </a:spcBef>
            </a:pPr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Maximiser deux critères </a:t>
            </a:r>
            <a:r>
              <a:rPr lang="fr-FR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et Précision.</a:t>
            </a:r>
          </a:p>
          <a:p>
            <a:pPr marL="841248" lvl="3">
              <a:spcBef>
                <a:spcPts val="1000"/>
              </a:spcBef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Perte plus importante si un prêt n'est pas remboursé que si on ne prend pas 1 client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fr-FR" sz="1800" b="0" i="0" u="none" strike="noStrike" baseline="0" dirty="0">
                <a:solidFill>
                  <a:srgbClr val="292934"/>
                </a:solidFill>
                <a:latin typeface="Arial" panose="020B0604020202020204" pitchFamily="34" charset="0"/>
              </a:rPr>
              <a:t>permet d’identifier un compromis entre les 2 métriques</a:t>
            </a:r>
          </a:p>
          <a:p>
            <a:pPr algn="l"/>
            <a:endParaRPr lang="fr-FR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b="0" i="0" u="none" strike="noStrike" baseline="0" dirty="0">
                <a:solidFill>
                  <a:srgbClr val="292934"/>
                </a:solidFill>
                <a:latin typeface="Arial" panose="020B0604020202020204" pitchFamily="34" charset="0"/>
              </a:rPr>
              <a:t>Beta : importance relative du </a:t>
            </a:r>
            <a:r>
              <a:rPr lang="fr-FR" sz="1800" b="0" i="0" u="none" strike="noStrike" baseline="0" dirty="0" err="1">
                <a:solidFill>
                  <a:srgbClr val="292934"/>
                </a:solidFill>
                <a:latin typeface="Arial" panose="020B0604020202020204" pitchFamily="34" charset="0"/>
              </a:rPr>
              <a:t>Recall</a:t>
            </a:r>
            <a:r>
              <a:rPr lang="fr-FR" sz="1800" b="0" i="0" u="none" strike="noStrike" baseline="0" dirty="0">
                <a:solidFill>
                  <a:srgbClr val="292934"/>
                </a:solidFill>
                <a:latin typeface="Arial" panose="020B0604020202020204" pitchFamily="34" charset="0"/>
              </a:rPr>
              <a:t> par rapport à la Précision </a:t>
            </a:r>
          </a:p>
          <a:p>
            <a:pPr marL="0" indent="0">
              <a:buNone/>
            </a:pPr>
            <a:r>
              <a:rPr lang="fr-FR" sz="1800" b="0" i="0" u="none" strike="noStrike" baseline="0" dirty="0">
                <a:solidFill>
                  <a:srgbClr val="292934"/>
                </a:solidFill>
                <a:latin typeface="Arial" panose="020B0604020202020204" pitchFamily="34" charset="0"/>
              </a:rPr>
              <a:t> </a:t>
            </a:r>
          </a:p>
          <a:p>
            <a:pPr marL="987552" lvl="2" indent="0"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CBCDB6A-8352-4C79-B8AE-7A4B67AB0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047" y="4906040"/>
            <a:ext cx="2874334" cy="53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4574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4BB8E7-36A4-8242-8365-67492359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90600"/>
            <a:ext cx="9601200" cy="94349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fr-FR" sz="3600" b="1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Processus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5FE861-C02D-E840-A227-02EBCD7CA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65263"/>
            <a:ext cx="9896475" cy="4211712"/>
          </a:xfrm>
        </p:spPr>
        <p:txBody>
          <a:bodyPr>
            <a:normAutofit fontScale="92500" lnSpcReduction="20000"/>
          </a:bodyPr>
          <a:lstStyle/>
          <a:p>
            <a:r>
              <a:rPr lang="fr-FR" sz="2000" b="1" dirty="0">
                <a:solidFill>
                  <a:schemeClr val="tx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Mettre</a:t>
            </a:r>
            <a:r>
              <a:rPr lang="en-US" sz="2000" b="1" dirty="0">
                <a:solidFill>
                  <a:schemeClr val="tx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b="1" dirty="0">
                <a:solidFill>
                  <a:schemeClr val="tx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2000" b="1" dirty="0">
                <a:solidFill>
                  <a:schemeClr val="tx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place un </a:t>
            </a:r>
            <a:r>
              <a:rPr lang="fr-FR" sz="2000" b="1" dirty="0">
                <a:solidFill>
                  <a:schemeClr val="tx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modèle</a:t>
            </a:r>
            <a:r>
              <a:rPr lang="en-US" sz="2000" b="1" dirty="0">
                <a:solidFill>
                  <a:schemeClr val="tx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baseline pour </a:t>
            </a:r>
            <a:r>
              <a:rPr lang="fr-FR" sz="2000" b="1" dirty="0">
                <a:solidFill>
                  <a:schemeClr val="tx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évaluer</a:t>
            </a:r>
            <a:r>
              <a:rPr lang="en-US" sz="2000" b="1" dirty="0">
                <a:solidFill>
                  <a:schemeClr val="tx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les performances de </a:t>
            </a:r>
            <a:r>
              <a:rPr lang="fr-FR" sz="2000" b="1" dirty="0">
                <a:solidFill>
                  <a:schemeClr val="tx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nos</a:t>
            </a:r>
            <a:r>
              <a:rPr lang="en-US" sz="2000" b="1" dirty="0">
                <a:solidFill>
                  <a:schemeClr val="tx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b="1" dirty="0">
                <a:solidFill>
                  <a:schemeClr val="tx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futurs</a:t>
            </a:r>
            <a:r>
              <a:rPr lang="en-US" sz="2000" b="1" dirty="0">
                <a:solidFill>
                  <a:schemeClr val="tx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b="1" dirty="0">
                <a:solidFill>
                  <a:schemeClr val="tx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modèles</a:t>
            </a:r>
          </a:p>
          <a:p>
            <a:pPr lvl="1"/>
            <a:r>
              <a:rPr lang="fr-FR" b="1" dirty="0">
                <a:solidFill>
                  <a:schemeClr val="tx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Baseline: Régression Logistique: </a:t>
            </a:r>
          </a:p>
          <a:p>
            <a:pPr lvl="2"/>
            <a:r>
              <a:rPr lang="fr-FR" b="1" dirty="0">
                <a:solidFill>
                  <a:schemeClr val="tx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Données déséquilibrées (Simple Régression logistique)</a:t>
            </a:r>
          </a:p>
          <a:p>
            <a:pPr lvl="2"/>
            <a:r>
              <a:rPr lang="fr-FR" b="1" dirty="0">
                <a:solidFill>
                  <a:schemeClr val="tx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Données équilibrées (Utilisation d’un Grid Search)</a:t>
            </a:r>
          </a:p>
          <a:p>
            <a:pPr marL="384048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fr-FR" b="1" dirty="0">
                <a:solidFill>
                  <a:schemeClr val="tx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Modèles entrainés avec données équilibrées : </a:t>
            </a:r>
          </a:p>
          <a:p>
            <a:pPr lvl="1"/>
            <a:r>
              <a:rPr lang="fr-FR" b="1" dirty="0">
                <a:solidFill>
                  <a:schemeClr val="tx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XGBOOST : Simple et avec un Grid Search</a:t>
            </a:r>
          </a:p>
          <a:p>
            <a:pPr lvl="1"/>
            <a:r>
              <a:rPr lang="fr-FR" b="1" dirty="0">
                <a:solidFill>
                  <a:schemeClr val="tx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LightGBM : Simple et avec un Grid Search</a:t>
            </a:r>
          </a:p>
          <a:p>
            <a:pPr lvl="1"/>
            <a:r>
              <a:rPr lang="fr-FR" b="1" dirty="0">
                <a:solidFill>
                  <a:schemeClr val="tx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Random Forest : Simple et avec un Grid Search</a:t>
            </a:r>
          </a:p>
          <a:p>
            <a:pPr marL="0" indent="0">
              <a:buNone/>
            </a:pPr>
            <a:endParaRPr lang="fr-FR" sz="1800" b="1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FR" sz="1800" b="1" dirty="0">
                <a:solidFill>
                  <a:schemeClr val="tx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Interprétabilité de Modèle: </a:t>
            </a:r>
          </a:p>
          <a:p>
            <a:pPr marL="541338" indent="-28575">
              <a:buFont typeface="Calibri" panose="020F0502020204030204" pitchFamily="34" charset="0"/>
              <a:buChar char="₋"/>
            </a:pPr>
            <a:r>
              <a:rPr lang="fr-FR" sz="1800" b="1" dirty="0">
                <a:solidFill>
                  <a:schemeClr val="tx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       </a:t>
            </a:r>
            <a:r>
              <a:rPr lang="fr-FR" sz="1800" b="1" i="1" dirty="0">
                <a:solidFill>
                  <a:schemeClr val="tx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Matrice de confusion</a:t>
            </a:r>
          </a:p>
          <a:p>
            <a:pPr lvl="1">
              <a:buFont typeface="Calibri" panose="020F0502020204030204" pitchFamily="34" charset="0"/>
              <a:buChar char="₋"/>
            </a:pPr>
            <a:r>
              <a:rPr lang="fr-FR" sz="1800" b="1" dirty="0" err="1">
                <a:solidFill>
                  <a:schemeClr val="tx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Feature</a:t>
            </a:r>
            <a:r>
              <a:rPr lang="fr-FR" sz="1800" b="1" dirty="0">
                <a:solidFill>
                  <a:schemeClr val="tx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 importance</a:t>
            </a:r>
          </a:p>
          <a:p>
            <a:pPr lvl="1">
              <a:buFont typeface="Calibri" panose="020F0502020204030204" pitchFamily="34" charset="0"/>
              <a:buChar char="₋"/>
            </a:pPr>
            <a:r>
              <a:rPr lang="fr-FR" sz="1800" b="1" dirty="0" err="1">
                <a:solidFill>
                  <a:schemeClr val="tx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Shap</a:t>
            </a:r>
            <a:endParaRPr lang="fr-FR" sz="1800" b="1" dirty="0">
              <a:solidFill>
                <a:schemeClr val="tx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  <a:p>
            <a:endParaRPr lang="fr-FR" sz="1800" b="1" dirty="0">
              <a:solidFill>
                <a:schemeClr val="tx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  <a:p>
            <a:endParaRPr lang="fr-FR" sz="1800" b="1" dirty="0">
              <a:solidFill>
                <a:schemeClr val="tx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  <a:p>
            <a:endParaRPr lang="fr-FR" sz="1800" b="1" dirty="0">
              <a:solidFill>
                <a:schemeClr val="tx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  <a:p>
            <a:endParaRPr lang="fr-FR" sz="1800" b="1" dirty="0">
              <a:solidFill>
                <a:schemeClr val="tx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  <a:p>
            <a:endParaRPr lang="fr-FR" sz="2000" b="1" dirty="0">
              <a:solidFill>
                <a:schemeClr val="tx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9A06A276-1927-4DFE-9C9D-17C32D45ADEC}"/>
              </a:ext>
            </a:extLst>
          </p:cNvPr>
          <p:cNvSpPr txBox="1">
            <a:spLocks/>
          </p:cNvSpPr>
          <p:nvPr/>
        </p:nvSpPr>
        <p:spPr>
          <a:xfrm>
            <a:off x="838201" y="183157"/>
            <a:ext cx="6048375" cy="6762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fr-FR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Méthodologie </a:t>
            </a:r>
          </a:p>
        </p:txBody>
      </p:sp>
    </p:spTree>
    <p:extLst>
      <p:ext uri="{BB962C8B-B14F-4D97-AF65-F5344CB8AC3E}">
        <p14:creationId xmlns:p14="http://schemas.microsoft.com/office/powerpoint/2010/main" val="2608444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4D69E7C-4823-431E-B874-93EF7FF5F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435016"/>
              </p:ext>
            </p:extLst>
          </p:nvPr>
        </p:nvGraphicFramePr>
        <p:xfrm>
          <a:off x="1952625" y="852488"/>
          <a:ext cx="10344150" cy="5153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llipse 5">
            <a:extLst>
              <a:ext uri="{FF2B5EF4-FFF2-40B4-BE49-F238E27FC236}">
                <a16:creationId xmlns:a16="http://schemas.microsoft.com/office/drawing/2014/main" id="{F77B27AE-2678-445D-8D23-DA4098C02F23}"/>
              </a:ext>
            </a:extLst>
          </p:cNvPr>
          <p:cNvSpPr/>
          <p:nvPr/>
        </p:nvSpPr>
        <p:spPr>
          <a:xfrm>
            <a:off x="5529262" y="5205412"/>
            <a:ext cx="3190875" cy="80010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LightGBM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2A23D10-DAE3-4E53-9952-815140FFCCD3}"/>
              </a:ext>
            </a:extLst>
          </p:cNvPr>
          <p:cNvSpPr txBox="1"/>
          <p:nvPr/>
        </p:nvSpPr>
        <p:spPr>
          <a:xfrm>
            <a:off x="976313" y="224908"/>
            <a:ext cx="2709862" cy="627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algn="just" defTabSz="914400">
              <a:lnSpc>
                <a:spcPct val="89000"/>
              </a:lnSpc>
              <a:spcBef>
                <a:spcPct val="0"/>
              </a:spcBef>
              <a:buNone/>
              <a:defRPr sz="2800" b="1" baseline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fr-FR" sz="2400" dirty="0"/>
              <a:t>Modèle retenu</a:t>
            </a:r>
          </a:p>
        </p:txBody>
      </p:sp>
    </p:spTree>
    <p:extLst>
      <p:ext uri="{BB962C8B-B14F-4D97-AF65-F5344CB8AC3E}">
        <p14:creationId xmlns:p14="http://schemas.microsoft.com/office/powerpoint/2010/main" val="1547308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46EB01-82DE-C242-8B08-824B3E589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1236" y="224908"/>
            <a:ext cx="8742263" cy="764381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Résultat des métriques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DF8E1C3-D02E-3D41-B9A0-46751A310F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8833435"/>
              </p:ext>
            </p:extLst>
          </p:nvPr>
        </p:nvGraphicFramePr>
        <p:xfrm>
          <a:off x="1776024" y="1536373"/>
          <a:ext cx="9161871" cy="3962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1543">
                  <a:extLst>
                    <a:ext uri="{9D8B030D-6E8A-4147-A177-3AD203B41FA5}">
                      <a16:colId xmlns:a16="http://schemas.microsoft.com/office/drawing/2014/main" val="4204165513"/>
                    </a:ext>
                  </a:extLst>
                </a:gridCol>
                <a:gridCol w="787079">
                  <a:extLst>
                    <a:ext uri="{9D8B030D-6E8A-4147-A177-3AD203B41FA5}">
                      <a16:colId xmlns:a16="http://schemas.microsoft.com/office/drawing/2014/main" val="1566409511"/>
                    </a:ext>
                  </a:extLst>
                </a:gridCol>
                <a:gridCol w="732306">
                  <a:extLst>
                    <a:ext uri="{9D8B030D-6E8A-4147-A177-3AD203B41FA5}">
                      <a16:colId xmlns:a16="http://schemas.microsoft.com/office/drawing/2014/main" val="2785087448"/>
                    </a:ext>
                  </a:extLst>
                </a:gridCol>
                <a:gridCol w="893868">
                  <a:extLst>
                    <a:ext uri="{9D8B030D-6E8A-4147-A177-3AD203B41FA5}">
                      <a16:colId xmlns:a16="http://schemas.microsoft.com/office/drawing/2014/main" val="128748008"/>
                    </a:ext>
                  </a:extLst>
                </a:gridCol>
                <a:gridCol w="925975">
                  <a:extLst>
                    <a:ext uri="{9D8B030D-6E8A-4147-A177-3AD203B41FA5}">
                      <a16:colId xmlns:a16="http://schemas.microsoft.com/office/drawing/2014/main" val="1702688148"/>
                    </a:ext>
                  </a:extLst>
                </a:gridCol>
                <a:gridCol w="654038">
                  <a:extLst>
                    <a:ext uri="{9D8B030D-6E8A-4147-A177-3AD203B41FA5}">
                      <a16:colId xmlns:a16="http://schemas.microsoft.com/office/drawing/2014/main" val="1451820357"/>
                    </a:ext>
                  </a:extLst>
                </a:gridCol>
                <a:gridCol w="720732">
                  <a:extLst>
                    <a:ext uri="{9D8B030D-6E8A-4147-A177-3AD203B41FA5}">
                      <a16:colId xmlns:a16="http://schemas.microsoft.com/office/drawing/2014/main" val="472571049"/>
                    </a:ext>
                  </a:extLst>
                </a:gridCol>
                <a:gridCol w="523478">
                  <a:extLst>
                    <a:ext uri="{9D8B030D-6E8A-4147-A177-3AD203B41FA5}">
                      <a16:colId xmlns:a16="http://schemas.microsoft.com/office/drawing/2014/main" val="1309666674"/>
                    </a:ext>
                  </a:extLst>
                </a:gridCol>
                <a:gridCol w="831405">
                  <a:extLst>
                    <a:ext uri="{9D8B030D-6E8A-4147-A177-3AD203B41FA5}">
                      <a16:colId xmlns:a16="http://schemas.microsoft.com/office/drawing/2014/main" val="50720363"/>
                    </a:ext>
                  </a:extLst>
                </a:gridCol>
                <a:gridCol w="971447">
                  <a:extLst>
                    <a:ext uri="{9D8B030D-6E8A-4147-A177-3AD203B41FA5}">
                      <a16:colId xmlns:a16="http://schemas.microsoft.com/office/drawing/2014/main" val="6612094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0" marR="76200" marT="76200" marB="7620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AUC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0" marR="76200" marT="76200" marB="7620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0" marR="76200" marT="76200" marB="7620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 Score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0" marR="76200" marT="76200" marB="7620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0" marR="76200" marT="76200" marB="7620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 en %</a:t>
                      </a:r>
                    </a:p>
                  </a:txBody>
                  <a:tcPr marL="76200" marR="76200" marT="76200" marB="7620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FP en %</a:t>
                      </a:r>
                    </a:p>
                  </a:txBody>
                  <a:tcPr marL="76200" marR="76200" marT="76200" marB="7620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TP en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</a:p>
                  </a:txBody>
                  <a:tcPr marL="76200" marR="76200" marT="76200" marB="7620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Recall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</a:p>
                  </a:txBody>
                  <a:tcPr marL="76200" marR="76200" marT="76200" marB="7620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Precision</a:t>
                      </a: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%</a:t>
                      </a:r>
                    </a:p>
                  </a:txBody>
                  <a:tcPr marL="76200" marR="76200" marT="76200" marB="7620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68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LGBMClassifier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0" marR="76200" marT="76200" marB="7620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0.67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0.919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0.642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2.3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6.8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4.6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13.85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19.21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695243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LGBMClassifier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simplifié</a:t>
                      </a:r>
                    </a:p>
                  </a:txBody>
                  <a:tcPr marL="76200" marR="76200" marT="76200" marB="7620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0.68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0.87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0.65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6.1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6.6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1.8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22.6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21.4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692869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LogisticRegression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0" marR="76200" marT="76200" marB="7620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0.73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0.681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0.586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3.3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2.7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29.2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5.3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66.28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15.40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457694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RandomForestClassifier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0" marR="76200" marT="76200" marB="7620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0.69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0.915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0.644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107.6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3.7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12.7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21.4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836320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XGBClassifier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0" marR="76200" marT="76200" marB="7620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0.64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0.918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0.646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30.6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1.16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62.8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6.8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85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985776889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FD87996D-D84F-49EB-90CC-C26305E73073}"/>
              </a:ext>
            </a:extLst>
          </p:cNvPr>
          <p:cNvSpPr txBox="1"/>
          <p:nvPr/>
        </p:nvSpPr>
        <p:spPr>
          <a:xfrm>
            <a:off x="976313" y="224908"/>
            <a:ext cx="2709862" cy="627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algn="just" defTabSz="914400">
              <a:lnSpc>
                <a:spcPct val="89000"/>
              </a:lnSpc>
              <a:spcBef>
                <a:spcPct val="0"/>
              </a:spcBef>
              <a:buNone/>
              <a:defRPr sz="2800" b="1" baseline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fr-FR" sz="2400" dirty="0"/>
              <a:t>Modèle retenu</a:t>
            </a:r>
          </a:p>
        </p:txBody>
      </p:sp>
    </p:spTree>
    <p:extLst>
      <p:ext uri="{BB962C8B-B14F-4D97-AF65-F5344CB8AC3E}">
        <p14:creationId xmlns:p14="http://schemas.microsoft.com/office/powerpoint/2010/main" val="2259897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D9A28F45-B57B-4F74-A305-10CC7DBB02B9}"/>
              </a:ext>
            </a:extLst>
          </p:cNvPr>
          <p:cNvSpPr txBox="1"/>
          <p:nvPr/>
        </p:nvSpPr>
        <p:spPr>
          <a:xfrm>
            <a:off x="4438649" y="-28574"/>
            <a:ext cx="3890960" cy="4643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algn="just" defTabSz="914400">
              <a:lnSpc>
                <a:spcPct val="89000"/>
              </a:lnSpc>
              <a:spcBef>
                <a:spcPct val="0"/>
              </a:spcBef>
              <a:buNone/>
              <a:defRPr sz="2800" b="1" baseline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fr-FR" sz="2000" dirty="0"/>
              <a:t>Interprétabilité de Modèle: LGBM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35C9EF8-9FC6-4055-882B-47DEF153CEF6}"/>
              </a:ext>
            </a:extLst>
          </p:cNvPr>
          <p:cNvSpPr txBox="1"/>
          <p:nvPr/>
        </p:nvSpPr>
        <p:spPr>
          <a:xfrm>
            <a:off x="1157289" y="1987063"/>
            <a:ext cx="30622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Feature</a:t>
            </a:r>
            <a:r>
              <a:rPr lang="fr-FR" sz="1800" dirty="0"/>
              <a:t> </a:t>
            </a:r>
            <a:r>
              <a:rPr lang="fr-FR" sz="2000" b="1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importance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D70F041-33AF-64B5-4FB5-922D75BE6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347" y="671333"/>
            <a:ext cx="7870785" cy="567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51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5B2E2F-26EB-4E78-8A17-D94E09FE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985083" cy="5577840"/>
          </a:xfrm>
        </p:spPr>
        <p:txBody>
          <a:bodyPr anchor="ctr">
            <a:normAutofit/>
          </a:bodyPr>
          <a:lstStyle/>
          <a:p>
            <a:pPr algn="ctr"/>
            <a:r>
              <a:rPr lang="fr-FR" b="1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Plan de la présentation</a:t>
            </a:r>
            <a:br>
              <a:rPr lang="fr-FR" b="1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87A6134-D994-4EF3-B729-BDC38FA8EC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170387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6364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D6DC34A4-7D6B-4B7D-9250-59334D6FDE65}"/>
              </a:ext>
            </a:extLst>
          </p:cNvPr>
          <p:cNvSpPr txBox="1"/>
          <p:nvPr/>
        </p:nvSpPr>
        <p:spPr>
          <a:xfrm>
            <a:off x="5955242" y="630024"/>
            <a:ext cx="15716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SHAP</a:t>
            </a:r>
          </a:p>
          <a:p>
            <a:pPr algn="ctr"/>
            <a:endParaRPr lang="fr-FR" sz="1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39EB3D0-0F39-4059-BA85-A02BA6F59EB2}"/>
              </a:ext>
            </a:extLst>
          </p:cNvPr>
          <p:cNvSpPr txBox="1"/>
          <p:nvPr/>
        </p:nvSpPr>
        <p:spPr>
          <a:xfrm>
            <a:off x="4907757" y="83174"/>
            <a:ext cx="3890960" cy="4643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algn="just" defTabSz="914400">
              <a:lnSpc>
                <a:spcPct val="89000"/>
              </a:lnSpc>
              <a:spcBef>
                <a:spcPct val="0"/>
              </a:spcBef>
              <a:buNone/>
              <a:defRPr sz="2800" b="1" baseline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fr-FR" sz="2000" dirty="0"/>
              <a:t>Interprétabilité de Modèle: LGBM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9EE746D-CE19-0EE5-4B6C-B7392A9B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946" y="1145952"/>
            <a:ext cx="8262505" cy="522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66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9004B5-7549-471F-8000-BEBFC18BEC7B}"/>
              </a:ext>
            </a:extLst>
          </p:cNvPr>
          <p:cNvSpPr txBox="1">
            <a:spLocks/>
          </p:cNvSpPr>
          <p:nvPr/>
        </p:nvSpPr>
        <p:spPr>
          <a:xfrm>
            <a:off x="1509823" y="3216349"/>
            <a:ext cx="9601200" cy="110490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fr-FR" b="1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Dashboard et déploiement du modèle</a:t>
            </a:r>
            <a:br>
              <a:rPr lang="fr-FR" b="1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1087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B3D45DE-3C67-48C9-AACB-F841C35894B0}"/>
              </a:ext>
            </a:extLst>
          </p:cNvPr>
          <p:cNvSpPr txBox="1"/>
          <p:nvPr/>
        </p:nvSpPr>
        <p:spPr>
          <a:xfrm>
            <a:off x="1657350" y="285750"/>
            <a:ext cx="9601200" cy="1311128"/>
          </a:xfrm>
          <a:prstGeom prst="rect">
            <a:avLst/>
          </a:prstGeom>
        </p:spPr>
        <p:txBody>
          <a:bodyPr>
            <a:normAutofit fontScale="97500"/>
          </a:bodyPr>
          <a:lstStyle>
            <a:defPPr>
              <a:defRPr lang="en-US"/>
            </a:defPPr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4400" b="1" baseline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fr-FR" sz="3200" dirty="0"/>
              <a:t>Les étapes de déploiement du modèle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C64AC7A-1E49-4CFC-95EA-C36F1AF98714}"/>
              </a:ext>
            </a:extLst>
          </p:cNvPr>
          <p:cNvSpPr txBox="1"/>
          <p:nvPr/>
        </p:nvSpPr>
        <p:spPr>
          <a:xfrm>
            <a:off x="1495424" y="1743075"/>
            <a:ext cx="10220325" cy="3236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buClr>
                <a:srgbClr val="000000"/>
              </a:buClr>
              <a:buSzPts val="1350"/>
              <a:buFont typeface="Wingdings" panose="05000000000000000000" pitchFamily="2" charset="2"/>
              <a:buChar char="q"/>
            </a:pPr>
            <a:r>
              <a:rPr lang="fr-FR" sz="2400" b="1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Entraînement d'un modèle d'apprentissage automatique sur un système local</a:t>
            </a:r>
          </a:p>
          <a:p>
            <a:pPr lvl="0" algn="just">
              <a:lnSpc>
                <a:spcPct val="107000"/>
              </a:lnSpc>
              <a:buClr>
                <a:srgbClr val="000000"/>
              </a:buClr>
              <a:buSzPts val="1350"/>
            </a:pPr>
            <a:endParaRPr lang="fr-FR" sz="2400" b="1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buClr>
                <a:srgbClr val="000000"/>
              </a:buClr>
              <a:buSzPts val="1350"/>
              <a:buFont typeface="Wingdings" panose="05000000000000000000" pitchFamily="2" charset="2"/>
              <a:buChar char="q"/>
            </a:pPr>
            <a:r>
              <a:rPr lang="fr-FR" sz="2400" b="1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Création de l’interface à l'aide de </a:t>
            </a:r>
            <a:r>
              <a:rPr lang="fr-FR" sz="2400" b="1" dirty="0" err="1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Streamlit</a:t>
            </a:r>
            <a:r>
              <a:rPr lang="fr-FR" sz="2400" b="1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pour rendre le modèle accessible</a:t>
            </a:r>
          </a:p>
          <a:p>
            <a:pPr marL="342900" lvl="0" indent="-342900" algn="just">
              <a:lnSpc>
                <a:spcPct val="107000"/>
              </a:lnSpc>
              <a:buClr>
                <a:srgbClr val="000000"/>
              </a:buClr>
              <a:buSzPts val="1350"/>
              <a:buFont typeface="Wingdings" panose="05000000000000000000" pitchFamily="2" charset="2"/>
              <a:buChar char="q"/>
            </a:pPr>
            <a:r>
              <a:rPr lang="fr-FR" sz="2400" b="1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Envelopper l'inférence avec un </a:t>
            </a:r>
            <a:r>
              <a:rPr lang="fr-FR" sz="2400" b="1" dirty="0" err="1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framework</a:t>
            </a:r>
            <a:r>
              <a:rPr lang="fr-FR" sz="2400" b="1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backend de </a:t>
            </a:r>
            <a:r>
              <a:rPr lang="fr-FR" sz="2400" b="1" dirty="0" err="1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FastAPI</a:t>
            </a:r>
            <a:endParaRPr lang="fr-FR" sz="2400" b="1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lnSpc>
                <a:spcPct val="107000"/>
              </a:lnSpc>
              <a:buClr>
                <a:srgbClr val="000000"/>
              </a:buClr>
              <a:buSzPts val="1350"/>
            </a:pPr>
            <a:endParaRPr lang="fr-FR" sz="2400" b="1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SzPts val="1350"/>
              <a:buFont typeface="Wingdings" panose="05000000000000000000" pitchFamily="2" charset="2"/>
              <a:buChar char="q"/>
            </a:pPr>
            <a:r>
              <a:rPr lang="fr-FR" sz="2400" b="1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Hébergement de l’API (</a:t>
            </a:r>
            <a:r>
              <a:rPr lang="fr-FR" sz="2400" b="1" dirty="0" err="1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FastApi</a:t>
            </a:r>
            <a:r>
              <a:rPr lang="fr-FR" sz="2400" b="1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) sur AWS</a:t>
            </a:r>
          </a:p>
        </p:txBody>
      </p:sp>
    </p:spTree>
    <p:extLst>
      <p:ext uri="{BB962C8B-B14F-4D97-AF65-F5344CB8AC3E}">
        <p14:creationId xmlns:p14="http://schemas.microsoft.com/office/powerpoint/2010/main" val="766154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5E74D17C-3399-1F48-81EF-240F9E881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356" y="3852804"/>
            <a:ext cx="1194319" cy="89458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A164FBE-6328-A013-E3C6-A86BC6893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525" y="197558"/>
            <a:ext cx="9601200" cy="705617"/>
          </a:xfrm>
        </p:spPr>
        <p:txBody>
          <a:bodyPr/>
          <a:lstStyle/>
          <a:p>
            <a:pPr algn="ctr"/>
            <a:r>
              <a:rPr lang="fr-FR" sz="3100" b="1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Démonstration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1E3EAD-678E-7B22-E766-84769CA3B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325" y="1412960"/>
            <a:ext cx="10525125" cy="514023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Dépôt github </a:t>
            </a:r>
            <a:r>
              <a:rPr lang="fr-FR" sz="18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: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u="sng" dirty="0">
                <a:solidFill>
                  <a:srgbClr val="0070C0"/>
                </a:solidFill>
                <a:latin typeface="Lucida Console" panose="020B0609040504020204" pitchFamily="49" charset="0"/>
                <a:hlinkClick r:id="rId3"/>
              </a:rPr>
              <a:t>https://github.com/Brice893/gaiadatamine.git</a:t>
            </a:r>
            <a:endParaRPr lang="fr-FR" sz="1800" u="sng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r-FR" b="1" dirty="0">
              <a:solidFill>
                <a:schemeClr val="accent2">
                  <a:lumMod val="50000"/>
                </a:schemeClr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b="1" dirty="0">
              <a:solidFill>
                <a:schemeClr val="accent2">
                  <a:lumMod val="50000"/>
                </a:schemeClr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b="1" dirty="0">
              <a:solidFill>
                <a:schemeClr val="accent2">
                  <a:lumMod val="50000"/>
                </a:schemeClr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L’API (À distance) 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b="1" dirty="0">
              <a:solidFill>
                <a:schemeClr val="accent2">
                  <a:lumMod val="50000"/>
                </a:schemeClr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dirty="0">
                <a:hlinkClick r:id="rId4"/>
              </a:rPr>
              <a:t>http://ec2-35-180-234-245.eu-west-3.compute.amazonaws.com:8501/</a:t>
            </a:r>
            <a:endParaRPr lang="fr-FR" b="1" dirty="0">
              <a:solidFill>
                <a:schemeClr val="accent2">
                  <a:lumMod val="50000"/>
                </a:schemeClr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6" name="Picture 8" descr="Résultat de recherche d'images pour &quot;Streamlit logo&quot;">
            <a:extLst>
              <a:ext uri="{FF2B5EF4-FFF2-40B4-BE49-F238E27FC236}">
                <a16:creationId xmlns:a16="http://schemas.microsoft.com/office/drawing/2014/main" id="{7F2E3D09-2AFB-3E7B-8FFB-DCC0EF02E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983079"/>
            <a:ext cx="2000250" cy="64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astAPI">
            <a:extLst>
              <a:ext uri="{FF2B5EF4-FFF2-40B4-BE49-F238E27FC236}">
                <a16:creationId xmlns:a16="http://schemas.microsoft.com/office/drawing/2014/main" id="{B456B1FB-AC83-8B1A-CD38-B390AFD7A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684" y="3983079"/>
            <a:ext cx="2000250" cy="63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GitHub, Ça Sert à Quoi ? - WP Pour les Nuls">
            <a:extLst>
              <a:ext uri="{FF2B5EF4-FFF2-40B4-BE49-F238E27FC236}">
                <a16:creationId xmlns:a16="http://schemas.microsoft.com/office/drawing/2014/main" id="{3B99BFED-5E69-D83B-7B9B-97FBEDAFA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005" y="1345137"/>
            <a:ext cx="1458072" cy="59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744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9A4CAB3-B43E-4788-AD10-4BE01A690496}"/>
              </a:ext>
            </a:extLst>
          </p:cNvPr>
          <p:cNvSpPr/>
          <p:nvPr/>
        </p:nvSpPr>
        <p:spPr>
          <a:xfrm>
            <a:off x="3359888" y="317281"/>
            <a:ext cx="8537944" cy="636043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2F15C3F-61F5-454B-BA32-22D9D3AACABE}"/>
              </a:ext>
            </a:extLst>
          </p:cNvPr>
          <p:cNvSpPr/>
          <p:nvPr/>
        </p:nvSpPr>
        <p:spPr>
          <a:xfrm>
            <a:off x="3714335" y="1389599"/>
            <a:ext cx="3637280" cy="51511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0.0.0.0:8000</a:t>
            </a:r>
          </a:p>
          <a:p>
            <a:pPr algn="ctr"/>
            <a:endParaRPr lang="fr-FR" b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fr-FR" b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fr-FR" b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fr-FR" b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fr-FR" b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fr-FR" b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fr-FR" b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fr-FR" b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fr-FR" b="1" dirty="0">
              <a:ln w="22225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715A61C-E4DF-4D4C-9FA8-9A89EC1B88E3}"/>
              </a:ext>
            </a:extLst>
          </p:cNvPr>
          <p:cNvSpPr/>
          <p:nvPr/>
        </p:nvSpPr>
        <p:spPr>
          <a:xfrm>
            <a:off x="3947030" y="2908263"/>
            <a:ext cx="3171889" cy="328431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BACKEND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EC0AB08-9851-49F0-A14B-D8AB342980FD}"/>
              </a:ext>
            </a:extLst>
          </p:cNvPr>
          <p:cNvSpPr/>
          <p:nvPr/>
        </p:nvSpPr>
        <p:spPr>
          <a:xfrm>
            <a:off x="7979887" y="1371515"/>
            <a:ext cx="3637280" cy="508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0.0.0.0:8501</a:t>
            </a:r>
            <a:endParaRPr lang="fr-FR" b="1" dirty="0">
              <a:ln w="22225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  <a:solidFill>
                <a:srgbClr val="FF0000"/>
              </a:solidFill>
            </a:endParaRPr>
          </a:p>
          <a:p>
            <a:pPr algn="ctr"/>
            <a:endParaRPr lang="fr-FR" b="1" dirty="0">
              <a:ln w="22225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fr-FR" b="1" dirty="0">
              <a:ln w="22225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fr-FR" b="1" dirty="0">
              <a:ln w="22225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fr-FR" b="1" dirty="0">
              <a:ln w="22225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fr-FR" b="1" dirty="0">
              <a:ln w="22225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fr-FR" b="1" dirty="0">
              <a:ln w="22225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fr-FR" b="1" dirty="0">
              <a:ln w="22225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fr-FR" b="1" dirty="0">
              <a:ln w="22225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fr-FR" b="1" dirty="0">
              <a:ln w="22225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62774AE-3974-424F-A209-AAD60B870495}"/>
              </a:ext>
            </a:extLst>
          </p:cNvPr>
          <p:cNvSpPr/>
          <p:nvPr/>
        </p:nvSpPr>
        <p:spPr>
          <a:xfrm>
            <a:off x="8431761" y="2908263"/>
            <a:ext cx="2915920" cy="32074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FRONTEND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pic>
        <p:nvPicPr>
          <p:cNvPr id="11266" name="Picture 2" descr="FastAPI">
            <a:extLst>
              <a:ext uri="{FF2B5EF4-FFF2-40B4-BE49-F238E27FC236}">
                <a16:creationId xmlns:a16="http://schemas.microsoft.com/office/drawing/2014/main" id="{2316C79A-76B2-4D82-8E13-083595005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659" y="4159375"/>
            <a:ext cx="2843056" cy="90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94BB534-A9CE-450A-8551-5CB75ADDE046}"/>
              </a:ext>
            </a:extLst>
          </p:cNvPr>
          <p:cNvSpPr/>
          <p:nvPr/>
        </p:nvSpPr>
        <p:spPr>
          <a:xfrm>
            <a:off x="170875" y="2839110"/>
            <a:ext cx="1898881" cy="171131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pic>
        <p:nvPicPr>
          <p:cNvPr id="16" name="Image 15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6EB04A27-9D84-4556-BC34-1DA606C5F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91" y="3394261"/>
            <a:ext cx="1371791" cy="840837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365CA4F-2452-4B26-AB3C-54274A090A27}"/>
              </a:ext>
            </a:extLst>
          </p:cNvPr>
          <p:cNvCxnSpPr>
            <a:cxnSpLocks/>
          </p:cNvCxnSpPr>
          <p:nvPr/>
        </p:nvCxnSpPr>
        <p:spPr>
          <a:xfrm>
            <a:off x="2087933" y="3497496"/>
            <a:ext cx="1290132" cy="0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0B163C7-0CB6-48B6-8524-5F0140B26A6D}"/>
              </a:ext>
            </a:extLst>
          </p:cNvPr>
          <p:cNvCxnSpPr>
            <a:cxnSpLocks/>
          </p:cNvCxnSpPr>
          <p:nvPr/>
        </p:nvCxnSpPr>
        <p:spPr>
          <a:xfrm>
            <a:off x="2069756" y="4115503"/>
            <a:ext cx="1290132" cy="0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7F969B7A-BBF9-4AF3-893B-5F11B3B1C1BC}"/>
              </a:ext>
            </a:extLst>
          </p:cNvPr>
          <p:cNvSpPr txBox="1"/>
          <p:nvPr/>
        </p:nvSpPr>
        <p:spPr>
          <a:xfrm>
            <a:off x="1896891" y="3790043"/>
            <a:ext cx="1672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0.0.0.0:8501</a:t>
            </a:r>
            <a:endParaRPr lang="fr-FR" b="1" dirty="0">
              <a:ln w="22225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15C6703-7E77-4BEB-B193-D60F37D95E6F}"/>
              </a:ext>
            </a:extLst>
          </p:cNvPr>
          <p:cNvSpPr txBox="1"/>
          <p:nvPr/>
        </p:nvSpPr>
        <p:spPr>
          <a:xfrm>
            <a:off x="1771777" y="3143136"/>
            <a:ext cx="1898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0.0.0.0:8000</a:t>
            </a:r>
          </a:p>
        </p:txBody>
      </p:sp>
      <p:pic>
        <p:nvPicPr>
          <p:cNvPr id="26" name="Picture 4" descr="Streamlit Releases Version 1.0, the Fastest Way to Build">
            <a:extLst>
              <a:ext uri="{FF2B5EF4-FFF2-40B4-BE49-F238E27FC236}">
                <a16:creationId xmlns:a16="http://schemas.microsoft.com/office/drawing/2014/main" id="{E9FB8517-FC4F-48CE-827D-76936F182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126" y="3773274"/>
            <a:ext cx="2018142" cy="118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D8FACB4-C5A8-9E4A-A380-B3C71061B8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754" y="406485"/>
            <a:ext cx="1610615" cy="120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5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59B2F34D-4AF2-43F3-961D-B7C52E689F2C}"/>
              </a:ext>
            </a:extLst>
          </p:cNvPr>
          <p:cNvSpPr txBox="1"/>
          <p:nvPr/>
        </p:nvSpPr>
        <p:spPr>
          <a:xfrm>
            <a:off x="0" y="2382821"/>
            <a:ext cx="936728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57600" lvl="8" indent="0" algn="ctr">
              <a:buNone/>
            </a:pPr>
            <a:r>
              <a:rPr lang="fr-FR" sz="4400" b="1" cap="all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Merci de </a:t>
            </a:r>
          </a:p>
          <a:p>
            <a:pPr marL="3657600" lvl="8" indent="0" algn="ctr">
              <a:buNone/>
            </a:pPr>
            <a:r>
              <a:rPr lang="fr-FR" sz="4400" b="1" cap="all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8798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9BF5DD-A818-6D4A-8B33-5CB90733F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810040"/>
            <a:ext cx="10487025" cy="3057359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4000"/>
              </a:lnSpc>
              <a:buNone/>
            </a:pPr>
            <a:r>
              <a:rPr lang="fr-FR" b="1" cap="all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Entreprise "Prêt à dépenser" </a:t>
            </a:r>
          </a:p>
          <a:p>
            <a:r>
              <a:rPr lang="fr-FR" sz="22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Crédits à la consommation pour des personnes ayant peu ou pas du tout d'historique de prêt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cap="all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Besoin </a:t>
            </a:r>
          </a:p>
          <a:p>
            <a:pPr>
              <a:lnSpc>
                <a:spcPct val="104000"/>
              </a:lnSpc>
            </a:pPr>
            <a:r>
              <a:rPr lang="fr-FR" sz="22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Modèle de scoring de la probabilité de défaut de paiement du client</a:t>
            </a:r>
          </a:p>
          <a:p>
            <a:pPr marL="0" indent="0">
              <a:lnSpc>
                <a:spcPct val="84000"/>
              </a:lnSpc>
              <a:buNone/>
            </a:pPr>
            <a:r>
              <a:rPr lang="fr-FR" b="1" cap="all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Objectifs</a:t>
            </a:r>
          </a:p>
          <a:p>
            <a:r>
              <a:rPr lang="fr-FR" sz="22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Dashboard interactif à destination des chargés de relation client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6A1604A-13FC-7D45-9FE7-EBD20E34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Rappel de la problématique</a:t>
            </a:r>
            <a:br>
              <a:rPr lang="fr-FR"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fr-FR" sz="5400" b="1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fr-FR" sz="4900" b="1" dirty="0">
              <a:solidFill>
                <a:schemeClr val="accent2">
                  <a:lumMod val="50000"/>
                </a:schemeClr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1F7C95-0ACD-7841-9DAF-FF191D4CB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119" y="354413"/>
            <a:ext cx="2703443" cy="2455627"/>
          </a:xfrm>
          <a:prstGeom prst="rect">
            <a:avLst/>
          </a:prstGeom>
        </p:spPr>
      </p:pic>
      <p:pic>
        <p:nvPicPr>
          <p:cNvPr id="2049" name="Picture 1" descr="page4image1686432">
            <a:extLst>
              <a:ext uri="{FF2B5EF4-FFF2-40B4-BE49-F238E27FC236}">
                <a16:creationId xmlns:a16="http://schemas.microsoft.com/office/drawing/2014/main" id="{202C3A49-5ADE-5D42-BEA3-6C7A15BBA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5024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age4image1686432">
            <a:extLst>
              <a:ext uri="{FF2B5EF4-FFF2-40B4-BE49-F238E27FC236}">
                <a16:creationId xmlns:a16="http://schemas.microsoft.com/office/drawing/2014/main" id="{F84F3BD1-3A69-9344-9732-3BA062F0A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5024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221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8B596-ACD7-4D86-AE03-7228D9282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424071"/>
            <a:ext cx="10157791" cy="588396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89000"/>
              </a:lnSpc>
              <a:spcBef>
                <a:spcPct val="0"/>
              </a:spcBef>
              <a:buNone/>
            </a:pPr>
            <a:r>
              <a:rPr lang="fr-FR" sz="4400" b="1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II – PRÉPARATION DU JEU DE DONNÉES</a:t>
            </a:r>
          </a:p>
          <a:p>
            <a:pPr marL="0" indent="0">
              <a:lnSpc>
                <a:spcPct val="89000"/>
              </a:lnSpc>
              <a:spcBef>
                <a:spcPct val="0"/>
              </a:spcBef>
              <a:buNone/>
            </a:pPr>
            <a:r>
              <a:rPr lang="fr-FR" sz="3200" b="1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Jeu de données:</a:t>
            </a:r>
          </a:p>
          <a:p>
            <a:r>
              <a:rPr lang="fr-FR" sz="22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sources de données avec 346 colonnes </a:t>
            </a:r>
          </a:p>
          <a:p>
            <a:r>
              <a:rPr lang="fr-FR" sz="22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de données principale : </a:t>
            </a:r>
            <a:r>
              <a:rPr lang="fr-FR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application_train.csv </a:t>
            </a:r>
          </a:p>
          <a:p>
            <a:pPr marL="841248" lvl="2">
              <a:spcBef>
                <a:spcPts val="1000"/>
              </a:spcBef>
            </a:pPr>
            <a:r>
              <a:rPr lang="fr-FR" sz="20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307 511 clients </a:t>
            </a:r>
          </a:p>
          <a:p>
            <a:pPr marL="841248" lvl="2">
              <a:spcBef>
                <a:spcPts val="1000"/>
              </a:spcBef>
            </a:pPr>
            <a:r>
              <a:rPr lang="fr-FR" sz="20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122 features : âge, sexe, emploi, logement, revenus, informations relatives au crédit, etc. </a:t>
            </a:r>
          </a:p>
          <a:p>
            <a:pPr marL="841248" lvl="2">
              <a:spcBef>
                <a:spcPts val="1000"/>
              </a:spcBef>
            </a:pPr>
            <a:r>
              <a:rPr lang="fr-FR" sz="20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Taux de remplissage global du dataframe : 75.60 %</a:t>
            </a:r>
          </a:p>
          <a:p>
            <a:pPr marL="841248" lvl="2">
              <a:spcBef>
                <a:spcPts val="1000"/>
              </a:spcBef>
            </a:pPr>
            <a:r>
              <a:rPr lang="fr-FR" sz="20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Cible : défaut de crédit / pas de défaut de crédit </a:t>
            </a:r>
          </a:p>
          <a:p>
            <a:pPr marL="0" indent="0">
              <a:lnSpc>
                <a:spcPct val="89000"/>
              </a:lnSpc>
              <a:spcBef>
                <a:spcPct val="0"/>
              </a:spcBef>
              <a:buNone/>
            </a:pPr>
            <a:endParaRPr lang="fr-FR" sz="3200" b="1" dirty="0">
              <a:solidFill>
                <a:schemeClr val="accent2">
                  <a:lumMod val="50000"/>
                </a:schemeClr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9822F7C-783B-451D-85A8-F8D18E1666AB}"/>
              </a:ext>
            </a:extLst>
          </p:cNvPr>
          <p:cNvCxnSpPr>
            <a:cxnSpLocks/>
          </p:cNvCxnSpPr>
          <p:nvPr/>
        </p:nvCxnSpPr>
        <p:spPr>
          <a:xfrm>
            <a:off x="1895061" y="1113182"/>
            <a:ext cx="9753600" cy="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848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A66BFB-CCC8-D04D-8AF0-ECF59AE3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95275"/>
            <a:ext cx="11229974" cy="790575"/>
          </a:xfrm>
        </p:spPr>
        <p:txBody>
          <a:bodyPr>
            <a:noAutofit/>
          </a:bodyPr>
          <a:lstStyle/>
          <a:p>
            <a:pPr algn="ctr"/>
            <a:r>
              <a:rPr lang="fr-FR" sz="3200" b="1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Analyse exploratoire des données et Feature engineering  </a:t>
            </a:r>
            <a:br>
              <a:rPr lang="fr-FR" sz="3200" b="1" dirty="0"/>
            </a:br>
            <a:endParaRPr lang="fr-FR" sz="32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15C2BC-87B5-FD4D-AA6F-6440FA7B8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952501"/>
            <a:ext cx="10429875" cy="5734050"/>
          </a:xfrm>
        </p:spPr>
        <p:txBody>
          <a:bodyPr/>
          <a:lstStyle/>
          <a:p>
            <a:pPr marL="0" lvl="1" indent="0" algn="ctr">
              <a:spcBef>
                <a:spcPts val="1000"/>
              </a:spcBef>
              <a:buNone/>
            </a:pPr>
            <a:r>
              <a:rPr lang="fr-FR" sz="22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Inspiré par le Kernel :</a:t>
            </a:r>
          </a:p>
          <a:p>
            <a:pPr marL="0" lvl="1" indent="0" algn="ctr">
              <a:spcBef>
                <a:spcPts val="1000"/>
              </a:spcBef>
              <a:buNone/>
            </a:pPr>
            <a:r>
              <a:rPr lang="fr-FR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https://www.kaggle.com/willkoehrsen/start-here-a-gentle-introduction </a:t>
            </a:r>
          </a:p>
          <a:p>
            <a:pPr marL="342900" lvl="1" indent="-342900" algn="just">
              <a:spcBef>
                <a:spcPts val="1000"/>
              </a:spcBef>
            </a:pPr>
            <a:endParaRPr lang="fr-FR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/>
          </a:p>
          <a:p>
            <a:r>
              <a:rPr lang="fr-FR" sz="20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Identification / imputation des valeurs manquantes </a:t>
            </a:r>
          </a:p>
          <a:p>
            <a:r>
              <a:rPr lang="fr-FR" sz="20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Analyse des </a:t>
            </a:r>
            <a:r>
              <a:rPr lang="fr-FR" sz="2000" b="1" dirty="0" err="1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outliers</a:t>
            </a:r>
            <a:r>
              <a:rPr lang="fr-FR" sz="20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 valeurs atypiques </a:t>
            </a:r>
          </a:p>
          <a:p>
            <a:r>
              <a:rPr lang="fr-FR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Création des nouvelles variables</a:t>
            </a:r>
            <a:endParaRPr lang="fr-FR" sz="2000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0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Visualisation des corrélations avec la cible </a:t>
            </a:r>
          </a:p>
          <a:p>
            <a:r>
              <a:rPr lang="fr-FR" sz="20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Encodage des variables catégorielles: Label </a:t>
            </a:r>
            <a:r>
              <a:rPr lang="fr-FR" sz="2000" b="1" dirty="0" err="1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Encoding</a:t>
            </a:r>
            <a:r>
              <a:rPr lang="fr-FR" sz="20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2000" b="1" dirty="0" err="1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Get_dummies</a:t>
            </a:r>
            <a:endParaRPr lang="fr-FR" sz="2000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0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Standardisation des données : </a:t>
            </a:r>
            <a:r>
              <a:rPr lang="fr-FR" sz="2000" b="1" dirty="0" err="1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MinMaxScaler</a:t>
            </a:r>
            <a:endParaRPr lang="fr-FR" sz="2000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1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4EF93584-67B9-44C6-991D-E8071D93613F}"/>
              </a:ext>
            </a:extLst>
          </p:cNvPr>
          <p:cNvSpPr txBox="1"/>
          <p:nvPr/>
        </p:nvSpPr>
        <p:spPr>
          <a:xfrm>
            <a:off x="1081864" y="565519"/>
            <a:ext cx="8125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dirty="0">
                <a:effectLst/>
                <a:latin typeface="-apple-system"/>
              </a:rPr>
              <a:t>Suppression des colonnes avec plus de 50 % de données manquantes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583C926-F01B-11EF-6F06-F6807890A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435" y="934851"/>
            <a:ext cx="9077130" cy="584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11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3C6F85-D1E8-4BCD-884B-093F31D9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898" y="504825"/>
            <a:ext cx="9601200" cy="533400"/>
          </a:xfrm>
        </p:spPr>
        <p:txBody>
          <a:bodyPr>
            <a:normAutofit/>
          </a:bodyPr>
          <a:lstStyle/>
          <a:p>
            <a:pPr algn="ctr">
              <a:spcAft>
                <a:spcPts val="200"/>
              </a:spcAft>
            </a:pPr>
            <a:r>
              <a:rPr lang="fr-FR" sz="2400" b="1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Top 20 des variables avec le plus de valeurs manquantes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01FE1190-3EDA-4028-B2D5-86454EEF12D5}"/>
              </a:ext>
            </a:extLst>
          </p:cNvPr>
          <p:cNvSpPr txBox="1">
            <a:spLocks/>
          </p:cNvSpPr>
          <p:nvPr/>
        </p:nvSpPr>
        <p:spPr>
          <a:xfrm>
            <a:off x="790575" y="76200"/>
            <a:ext cx="1971285" cy="428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altLang="fr-FR" sz="2000" b="1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  <a:br>
              <a:rPr lang="fr-FR" altLang="fr-FR" sz="2000" b="1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fr-FR" sz="2000" b="1" dirty="0">
              <a:solidFill>
                <a:schemeClr val="accent2">
                  <a:lumMod val="50000"/>
                </a:schemeClr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79BEF3D6-1EE6-F3C3-4CB1-3A28688D7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8588" y="970383"/>
            <a:ext cx="3207915" cy="3013496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11D78FF-E85D-E852-2C0A-D89461632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588" y="3999760"/>
            <a:ext cx="3207915" cy="235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32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ECEA2F-3766-3D44-BC96-A708BC8CE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575" y="504825"/>
            <a:ext cx="11071815" cy="6096000"/>
          </a:xfrm>
        </p:spPr>
        <p:txBody>
          <a:bodyPr/>
          <a:lstStyle/>
          <a:p>
            <a:pPr algn="l"/>
            <a:r>
              <a:rPr lang="fr-FR" b="1" dirty="0">
                <a:latin typeface="-apple-system"/>
              </a:rPr>
              <a:t>Outliers, valeurs atypiques, anormales </a:t>
            </a:r>
          </a:p>
          <a:p>
            <a:pPr marL="530352" lvl="1" indent="0" algn="ctr">
              <a:buNone/>
            </a:pPr>
            <a:r>
              <a:rPr lang="fr-FR" b="1" i="0" dirty="0">
                <a:effectLst/>
                <a:latin typeface="-apple-system"/>
              </a:rPr>
              <a:t>Âge du client</a:t>
            </a:r>
          </a:p>
          <a:p>
            <a:pPr lvl="1"/>
            <a:endParaRPr lang="fr-FR" b="1" i="0" dirty="0">
              <a:effectLst/>
              <a:latin typeface="-apple-system"/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770143F7-805F-42DE-BCDD-1D1F0464D837}"/>
              </a:ext>
            </a:extLst>
          </p:cNvPr>
          <p:cNvSpPr txBox="1">
            <a:spLocks/>
          </p:cNvSpPr>
          <p:nvPr/>
        </p:nvSpPr>
        <p:spPr>
          <a:xfrm>
            <a:off x="790576" y="76200"/>
            <a:ext cx="1743074" cy="428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altLang="fr-FR" sz="2000" b="1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Preprocessing </a:t>
            </a:r>
            <a:br>
              <a:rPr lang="fr-FR" altLang="fr-FR" sz="2000" b="1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fr-FR" sz="2000" b="1" dirty="0">
              <a:solidFill>
                <a:schemeClr val="accent2">
                  <a:lumMod val="50000"/>
                </a:schemeClr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6C9EF45-576A-AC04-AEB2-CC9DCE42D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759" y="4057324"/>
            <a:ext cx="9559212" cy="272447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5FAC54A-1404-C38C-EC72-C4F45C026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759" y="1390928"/>
            <a:ext cx="9559212" cy="270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978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C6FD7216-3A5E-496E-95F3-E57A184D115C}"/>
              </a:ext>
            </a:extLst>
          </p:cNvPr>
          <p:cNvSpPr txBox="1"/>
          <p:nvPr/>
        </p:nvSpPr>
        <p:spPr>
          <a:xfrm>
            <a:off x="3047114" y="844691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0352" lvl="1" indent="0" algn="ctr">
              <a:buNone/>
            </a:pPr>
            <a:r>
              <a:rPr lang="fr-FR" b="1" i="0" dirty="0">
                <a:latin typeface="-apple-system"/>
              </a:rPr>
              <a:t>DAYS_EMPLOYMENT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04B2E04F-3647-4E11-BB48-EDC433B9CAA3}"/>
              </a:ext>
            </a:extLst>
          </p:cNvPr>
          <p:cNvSpPr txBox="1">
            <a:spLocks/>
          </p:cNvSpPr>
          <p:nvPr/>
        </p:nvSpPr>
        <p:spPr>
          <a:xfrm>
            <a:off x="790575" y="76200"/>
            <a:ext cx="1971285" cy="428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altLang="fr-FR" sz="2000" b="1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PREPROCESSING </a:t>
            </a:r>
            <a:br>
              <a:rPr lang="fr-FR" altLang="fr-FR" sz="2000" b="1" dirty="0">
                <a:solidFill>
                  <a:schemeClr val="accent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fr-FR" sz="2000" b="1" dirty="0">
              <a:solidFill>
                <a:schemeClr val="accent2">
                  <a:lumMod val="50000"/>
                </a:schemeClr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719F3D2-346A-4BFA-E64D-0FB75AE84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24" y="1339014"/>
            <a:ext cx="9613752" cy="269023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C07D674-1B6A-32F0-1EA4-6726E92F8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24" y="4154240"/>
            <a:ext cx="9613752" cy="262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17379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Jaun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19531</TotalTime>
  <Words>897</Words>
  <Application>Microsoft Office PowerPoint</Application>
  <PresentationFormat>Grand écran</PresentationFormat>
  <Paragraphs>242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25</vt:i4>
      </vt:variant>
    </vt:vector>
  </HeadingPairs>
  <TitlesOfParts>
    <vt:vector size="35" baseType="lpstr">
      <vt:lpstr>-apple-system</vt:lpstr>
      <vt:lpstr>Arial</vt:lpstr>
      <vt:lpstr>Calibri</vt:lpstr>
      <vt:lpstr>Calibri Light</vt:lpstr>
      <vt:lpstr>Franklin Gothic Book</vt:lpstr>
      <vt:lpstr>Lucida Console</vt:lpstr>
      <vt:lpstr>Segoe UI</vt:lpstr>
      <vt:lpstr>Wingdings</vt:lpstr>
      <vt:lpstr>Cadrage</vt:lpstr>
      <vt:lpstr>Thème Office</vt:lpstr>
      <vt:lpstr>    Projet N°7 Parcours « Data Scientist »     Etudiante : catherine brice      </vt:lpstr>
      <vt:lpstr>Plan de la présentation </vt:lpstr>
      <vt:lpstr>Rappel de la problématique  </vt:lpstr>
      <vt:lpstr>Présentation PowerPoint</vt:lpstr>
      <vt:lpstr>Analyse exploratoire des données et Feature engineering   </vt:lpstr>
      <vt:lpstr>Présentation PowerPoint</vt:lpstr>
      <vt:lpstr>Top 20 des variables avec le plus de valeurs manquantes</vt:lpstr>
      <vt:lpstr>Présentation PowerPoint</vt:lpstr>
      <vt:lpstr>Présentation PowerPoint</vt:lpstr>
      <vt:lpstr>Création de 4 nouvelles variables métiers</vt:lpstr>
      <vt:lpstr>Analyse des principales variables </vt:lpstr>
      <vt:lpstr>Présentation PowerPoint</vt:lpstr>
      <vt:lpstr>Les différentes approches de modélisation  </vt:lpstr>
      <vt:lpstr>Jeu de données déséquilibré </vt:lpstr>
      <vt:lpstr>Choix de la métrique</vt:lpstr>
      <vt:lpstr>Processus</vt:lpstr>
      <vt:lpstr>Présentation PowerPoint</vt:lpstr>
      <vt:lpstr>Résultat des métriques</vt:lpstr>
      <vt:lpstr>Présentation PowerPoint</vt:lpstr>
      <vt:lpstr>Présentation PowerPoint</vt:lpstr>
      <vt:lpstr>Présentation PowerPoint</vt:lpstr>
      <vt:lpstr>Présentation PowerPoint</vt:lpstr>
      <vt:lpstr>Démonstration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Catherine Brice</dc:creator>
  <cp:lastModifiedBy>DELL</cp:lastModifiedBy>
  <cp:revision>78</cp:revision>
  <dcterms:created xsi:type="dcterms:W3CDTF">2021-09-27T14:03:03Z</dcterms:created>
  <dcterms:modified xsi:type="dcterms:W3CDTF">2023-02-04T19:00:35Z</dcterms:modified>
</cp:coreProperties>
</file>