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5" r:id="rId7"/>
    <p:sldId id="269" r:id="rId8"/>
    <p:sldId id="267" r:id="rId9"/>
    <p:sldId id="264" r:id="rId10"/>
    <p:sldId id="260" r:id="rId11"/>
    <p:sldId id="261" r:id="rId12"/>
    <p:sldId id="275" r:id="rId13"/>
    <p:sldId id="274" r:id="rId14"/>
    <p:sldId id="277" r:id="rId15"/>
    <p:sldId id="268" r:id="rId16"/>
    <p:sldId id="280" r:id="rId17"/>
    <p:sldId id="273" r:id="rId18"/>
    <p:sldId id="270" r:id="rId19"/>
    <p:sldId id="262" r:id="rId20"/>
    <p:sldId id="271" r:id="rId21"/>
    <p:sldId id="266"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117" d="100"/>
          <a:sy n="117" d="100"/>
        </p:scale>
        <p:origin x="156"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2CFAB0-DD5C-8BE7-2A31-47EF50D514F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2BC78D56-B78D-7F99-884F-D5E81330D7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BB54258F-02C0-447D-0ABE-7F393428E8ED}"/>
              </a:ext>
            </a:extLst>
          </p:cNvPr>
          <p:cNvSpPr>
            <a:spLocks noGrp="1"/>
          </p:cNvSpPr>
          <p:nvPr>
            <p:ph type="dt" sz="half" idx="10"/>
          </p:nvPr>
        </p:nvSpPr>
        <p:spPr/>
        <p:txBody>
          <a:bodyPr/>
          <a:lstStyle/>
          <a:p>
            <a:fld id="{DA7AD23C-FCC4-48DF-886D-74B4A71A1DEA}" type="datetimeFigureOut">
              <a:rPr lang="en-GB" smtClean="0"/>
              <a:t>15/05/2023</a:t>
            </a:fld>
            <a:endParaRPr lang="en-GB"/>
          </a:p>
        </p:txBody>
      </p:sp>
      <p:sp>
        <p:nvSpPr>
          <p:cNvPr id="5" name="Espace réservé du pied de page 4">
            <a:extLst>
              <a:ext uri="{FF2B5EF4-FFF2-40B4-BE49-F238E27FC236}">
                <a16:creationId xmlns:a16="http://schemas.microsoft.com/office/drawing/2014/main" id="{1E5DDA3F-B253-8BC0-819A-6103B6570372}"/>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59052594-C947-D528-FC84-8F94A2E9B3CE}"/>
              </a:ext>
            </a:extLst>
          </p:cNvPr>
          <p:cNvSpPr>
            <a:spLocks noGrp="1"/>
          </p:cNvSpPr>
          <p:nvPr>
            <p:ph type="sldNum" sz="quarter" idx="12"/>
          </p:nvPr>
        </p:nvSpPr>
        <p:spPr/>
        <p:txBody>
          <a:bodyPr/>
          <a:lstStyle/>
          <a:p>
            <a:fld id="{ADD6F20C-D7A6-4904-9FBF-1580CC4B6E21}" type="slidenum">
              <a:rPr lang="en-GB" smtClean="0"/>
              <a:t>‹N°›</a:t>
            </a:fld>
            <a:endParaRPr lang="en-GB"/>
          </a:p>
        </p:txBody>
      </p:sp>
    </p:spTree>
    <p:extLst>
      <p:ext uri="{BB962C8B-B14F-4D97-AF65-F5344CB8AC3E}">
        <p14:creationId xmlns:p14="http://schemas.microsoft.com/office/powerpoint/2010/main" val="1141736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588054-121B-B7D8-FD18-48E08C38CF88}"/>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6B31D501-4418-9E1D-2B97-E43AE0C43EB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8C75C9E-7C62-5011-E4CE-855A0B368D26}"/>
              </a:ext>
            </a:extLst>
          </p:cNvPr>
          <p:cNvSpPr>
            <a:spLocks noGrp="1"/>
          </p:cNvSpPr>
          <p:nvPr>
            <p:ph type="dt" sz="half" idx="10"/>
          </p:nvPr>
        </p:nvSpPr>
        <p:spPr/>
        <p:txBody>
          <a:bodyPr/>
          <a:lstStyle/>
          <a:p>
            <a:fld id="{DA7AD23C-FCC4-48DF-886D-74B4A71A1DEA}" type="datetimeFigureOut">
              <a:rPr lang="en-GB" smtClean="0"/>
              <a:t>15/05/2023</a:t>
            </a:fld>
            <a:endParaRPr lang="en-GB"/>
          </a:p>
        </p:txBody>
      </p:sp>
      <p:sp>
        <p:nvSpPr>
          <p:cNvPr id="5" name="Espace réservé du pied de page 4">
            <a:extLst>
              <a:ext uri="{FF2B5EF4-FFF2-40B4-BE49-F238E27FC236}">
                <a16:creationId xmlns:a16="http://schemas.microsoft.com/office/drawing/2014/main" id="{144777E2-D929-E2CD-2A9E-75BC33411B9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140F0E4C-C0A0-CB9E-DE17-1F526FB7FDEA}"/>
              </a:ext>
            </a:extLst>
          </p:cNvPr>
          <p:cNvSpPr>
            <a:spLocks noGrp="1"/>
          </p:cNvSpPr>
          <p:nvPr>
            <p:ph type="sldNum" sz="quarter" idx="12"/>
          </p:nvPr>
        </p:nvSpPr>
        <p:spPr/>
        <p:txBody>
          <a:bodyPr/>
          <a:lstStyle/>
          <a:p>
            <a:fld id="{ADD6F20C-D7A6-4904-9FBF-1580CC4B6E21}" type="slidenum">
              <a:rPr lang="en-GB" smtClean="0"/>
              <a:t>‹N°›</a:t>
            </a:fld>
            <a:endParaRPr lang="en-GB"/>
          </a:p>
        </p:txBody>
      </p:sp>
    </p:spTree>
    <p:extLst>
      <p:ext uri="{BB962C8B-B14F-4D97-AF65-F5344CB8AC3E}">
        <p14:creationId xmlns:p14="http://schemas.microsoft.com/office/powerpoint/2010/main" val="93098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6FEC702-E5B3-28FA-3388-920E4FBD03D3}"/>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A1BE465F-C512-214A-F693-7F3C8A871AB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B1EA3D94-B502-4566-0903-478AA04962D5}"/>
              </a:ext>
            </a:extLst>
          </p:cNvPr>
          <p:cNvSpPr>
            <a:spLocks noGrp="1"/>
          </p:cNvSpPr>
          <p:nvPr>
            <p:ph type="dt" sz="half" idx="10"/>
          </p:nvPr>
        </p:nvSpPr>
        <p:spPr/>
        <p:txBody>
          <a:bodyPr/>
          <a:lstStyle/>
          <a:p>
            <a:fld id="{DA7AD23C-FCC4-48DF-886D-74B4A71A1DEA}" type="datetimeFigureOut">
              <a:rPr lang="en-GB" smtClean="0"/>
              <a:t>15/05/2023</a:t>
            </a:fld>
            <a:endParaRPr lang="en-GB"/>
          </a:p>
        </p:txBody>
      </p:sp>
      <p:sp>
        <p:nvSpPr>
          <p:cNvPr id="5" name="Espace réservé du pied de page 4">
            <a:extLst>
              <a:ext uri="{FF2B5EF4-FFF2-40B4-BE49-F238E27FC236}">
                <a16:creationId xmlns:a16="http://schemas.microsoft.com/office/drawing/2014/main" id="{6E30A64B-CDB7-CE79-22ED-3F31F5DFBB28}"/>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F4A47AF1-2554-769D-755F-05EF16B73268}"/>
              </a:ext>
            </a:extLst>
          </p:cNvPr>
          <p:cNvSpPr>
            <a:spLocks noGrp="1"/>
          </p:cNvSpPr>
          <p:nvPr>
            <p:ph type="sldNum" sz="quarter" idx="12"/>
          </p:nvPr>
        </p:nvSpPr>
        <p:spPr/>
        <p:txBody>
          <a:bodyPr/>
          <a:lstStyle/>
          <a:p>
            <a:fld id="{ADD6F20C-D7A6-4904-9FBF-1580CC4B6E21}" type="slidenum">
              <a:rPr lang="en-GB" smtClean="0"/>
              <a:t>‹N°›</a:t>
            </a:fld>
            <a:endParaRPr lang="en-GB"/>
          </a:p>
        </p:txBody>
      </p:sp>
    </p:spTree>
    <p:extLst>
      <p:ext uri="{BB962C8B-B14F-4D97-AF65-F5344CB8AC3E}">
        <p14:creationId xmlns:p14="http://schemas.microsoft.com/office/powerpoint/2010/main" val="286381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E135B7-24F2-B71C-3AF0-15D1F953465A}"/>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EA57386A-64FA-7FCF-A79A-FA2FC95989A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09A61BCC-E2FA-B287-A95A-F7AED5D850E7}"/>
              </a:ext>
            </a:extLst>
          </p:cNvPr>
          <p:cNvSpPr>
            <a:spLocks noGrp="1"/>
          </p:cNvSpPr>
          <p:nvPr>
            <p:ph type="dt" sz="half" idx="10"/>
          </p:nvPr>
        </p:nvSpPr>
        <p:spPr/>
        <p:txBody>
          <a:bodyPr/>
          <a:lstStyle/>
          <a:p>
            <a:fld id="{DA7AD23C-FCC4-48DF-886D-74B4A71A1DEA}" type="datetimeFigureOut">
              <a:rPr lang="en-GB" smtClean="0"/>
              <a:t>15/05/2023</a:t>
            </a:fld>
            <a:endParaRPr lang="en-GB"/>
          </a:p>
        </p:txBody>
      </p:sp>
      <p:sp>
        <p:nvSpPr>
          <p:cNvPr id="5" name="Espace réservé du pied de page 4">
            <a:extLst>
              <a:ext uri="{FF2B5EF4-FFF2-40B4-BE49-F238E27FC236}">
                <a16:creationId xmlns:a16="http://schemas.microsoft.com/office/drawing/2014/main" id="{BF15BDFF-7B1A-8780-129C-A4DF017843BF}"/>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D12871A2-C06A-F6BF-1998-1ACA3A676B8C}"/>
              </a:ext>
            </a:extLst>
          </p:cNvPr>
          <p:cNvSpPr>
            <a:spLocks noGrp="1"/>
          </p:cNvSpPr>
          <p:nvPr>
            <p:ph type="sldNum" sz="quarter" idx="12"/>
          </p:nvPr>
        </p:nvSpPr>
        <p:spPr/>
        <p:txBody>
          <a:bodyPr/>
          <a:lstStyle/>
          <a:p>
            <a:fld id="{ADD6F20C-D7A6-4904-9FBF-1580CC4B6E21}" type="slidenum">
              <a:rPr lang="en-GB" smtClean="0"/>
              <a:t>‹N°›</a:t>
            </a:fld>
            <a:endParaRPr lang="en-GB"/>
          </a:p>
        </p:txBody>
      </p:sp>
    </p:spTree>
    <p:extLst>
      <p:ext uri="{BB962C8B-B14F-4D97-AF65-F5344CB8AC3E}">
        <p14:creationId xmlns:p14="http://schemas.microsoft.com/office/powerpoint/2010/main" val="242822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E8F0CC-7AD0-881D-3BE9-8A05B684DEB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B0FB328D-7D98-BFA1-18D5-98993C0C58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5AAC8D9-2A7D-BEB1-8CEC-2D49E8970051}"/>
              </a:ext>
            </a:extLst>
          </p:cNvPr>
          <p:cNvSpPr>
            <a:spLocks noGrp="1"/>
          </p:cNvSpPr>
          <p:nvPr>
            <p:ph type="dt" sz="half" idx="10"/>
          </p:nvPr>
        </p:nvSpPr>
        <p:spPr/>
        <p:txBody>
          <a:bodyPr/>
          <a:lstStyle/>
          <a:p>
            <a:fld id="{DA7AD23C-FCC4-48DF-886D-74B4A71A1DEA}" type="datetimeFigureOut">
              <a:rPr lang="en-GB" smtClean="0"/>
              <a:t>15/05/2023</a:t>
            </a:fld>
            <a:endParaRPr lang="en-GB"/>
          </a:p>
        </p:txBody>
      </p:sp>
      <p:sp>
        <p:nvSpPr>
          <p:cNvPr id="5" name="Espace réservé du pied de page 4">
            <a:extLst>
              <a:ext uri="{FF2B5EF4-FFF2-40B4-BE49-F238E27FC236}">
                <a16:creationId xmlns:a16="http://schemas.microsoft.com/office/drawing/2014/main" id="{6232147B-DD6D-9CDE-79E3-01D6C9394591}"/>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8632DF8-A13C-ABF9-FD24-15DF474F3D05}"/>
              </a:ext>
            </a:extLst>
          </p:cNvPr>
          <p:cNvSpPr>
            <a:spLocks noGrp="1"/>
          </p:cNvSpPr>
          <p:nvPr>
            <p:ph type="sldNum" sz="quarter" idx="12"/>
          </p:nvPr>
        </p:nvSpPr>
        <p:spPr/>
        <p:txBody>
          <a:bodyPr/>
          <a:lstStyle/>
          <a:p>
            <a:fld id="{ADD6F20C-D7A6-4904-9FBF-1580CC4B6E21}" type="slidenum">
              <a:rPr lang="en-GB" smtClean="0"/>
              <a:t>‹N°›</a:t>
            </a:fld>
            <a:endParaRPr lang="en-GB"/>
          </a:p>
        </p:txBody>
      </p:sp>
    </p:spTree>
    <p:extLst>
      <p:ext uri="{BB962C8B-B14F-4D97-AF65-F5344CB8AC3E}">
        <p14:creationId xmlns:p14="http://schemas.microsoft.com/office/powerpoint/2010/main" val="1585445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5F5C99-90F1-3840-DF4F-3C478473889E}"/>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424BA5BC-0AAE-A5A3-866B-A2379A7A912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199ACE6F-8C76-2170-AA55-19110FEFBF7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4DF2874A-CE0E-DF9D-A5B2-C1A803BBE37A}"/>
              </a:ext>
            </a:extLst>
          </p:cNvPr>
          <p:cNvSpPr>
            <a:spLocks noGrp="1"/>
          </p:cNvSpPr>
          <p:nvPr>
            <p:ph type="dt" sz="half" idx="10"/>
          </p:nvPr>
        </p:nvSpPr>
        <p:spPr/>
        <p:txBody>
          <a:bodyPr/>
          <a:lstStyle/>
          <a:p>
            <a:fld id="{DA7AD23C-FCC4-48DF-886D-74B4A71A1DEA}" type="datetimeFigureOut">
              <a:rPr lang="en-GB" smtClean="0"/>
              <a:t>15/05/2023</a:t>
            </a:fld>
            <a:endParaRPr lang="en-GB"/>
          </a:p>
        </p:txBody>
      </p:sp>
      <p:sp>
        <p:nvSpPr>
          <p:cNvPr id="6" name="Espace réservé du pied de page 5">
            <a:extLst>
              <a:ext uri="{FF2B5EF4-FFF2-40B4-BE49-F238E27FC236}">
                <a16:creationId xmlns:a16="http://schemas.microsoft.com/office/drawing/2014/main" id="{B76596B2-956A-24A5-0A82-DF9F8A80F16B}"/>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F3E1B89B-1506-8A0A-AB09-44AE44CF01F6}"/>
              </a:ext>
            </a:extLst>
          </p:cNvPr>
          <p:cNvSpPr>
            <a:spLocks noGrp="1"/>
          </p:cNvSpPr>
          <p:nvPr>
            <p:ph type="sldNum" sz="quarter" idx="12"/>
          </p:nvPr>
        </p:nvSpPr>
        <p:spPr/>
        <p:txBody>
          <a:bodyPr/>
          <a:lstStyle/>
          <a:p>
            <a:fld id="{ADD6F20C-D7A6-4904-9FBF-1580CC4B6E21}" type="slidenum">
              <a:rPr lang="en-GB" smtClean="0"/>
              <a:t>‹N°›</a:t>
            </a:fld>
            <a:endParaRPr lang="en-GB"/>
          </a:p>
        </p:txBody>
      </p:sp>
    </p:spTree>
    <p:extLst>
      <p:ext uri="{BB962C8B-B14F-4D97-AF65-F5344CB8AC3E}">
        <p14:creationId xmlns:p14="http://schemas.microsoft.com/office/powerpoint/2010/main" val="279810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78E49A-0A70-08F6-D645-2798D5221BDA}"/>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370CBB64-AE75-1E65-CBF8-7B7780C372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5EBDEBD-D2F7-8452-89E8-A19FE08E77D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A92F37D0-B724-1A14-EA39-FAB548527F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50824FA-3E87-B21B-E3A1-54D3B56D0AE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43C0F509-667A-36D7-DC46-3437562E9781}"/>
              </a:ext>
            </a:extLst>
          </p:cNvPr>
          <p:cNvSpPr>
            <a:spLocks noGrp="1"/>
          </p:cNvSpPr>
          <p:nvPr>
            <p:ph type="dt" sz="half" idx="10"/>
          </p:nvPr>
        </p:nvSpPr>
        <p:spPr/>
        <p:txBody>
          <a:bodyPr/>
          <a:lstStyle/>
          <a:p>
            <a:fld id="{DA7AD23C-FCC4-48DF-886D-74B4A71A1DEA}" type="datetimeFigureOut">
              <a:rPr lang="en-GB" smtClean="0"/>
              <a:t>15/05/2023</a:t>
            </a:fld>
            <a:endParaRPr lang="en-GB"/>
          </a:p>
        </p:txBody>
      </p:sp>
      <p:sp>
        <p:nvSpPr>
          <p:cNvPr id="8" name="Espace réservé du pied de page 7">
            <a:extLst>
              <a:ext uri="{FF2B5EF4-FFF2-40B4-BE49-F238E27FC236}">
                <a16:creationId xmlns:a16="http://schemas.microsoft.com/office/drawing/2014/main" id="{B99147A1-5B96-E666-77A0-8611DC607DDD}"/>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E6A9B22D-1826-ACC6-650B-B0C6EC038549}"/>
              </a:ext>
            </a:extLst>
          </p:cNvPr>
          <p:cNvSpPr>
            <a:spLocks noGrp="1"/>
          </p:cNvSpPr>
          <p:nvPr>
            <p:ph type="sldNum" sz="quarter" idx="12"/>
          </p:nvPr>
        </p:nvSpPr>
        <p:spPr/>
        <p:txBody>
          <a:bodyPr/>
          <a:lstStyle/>
          <a:p>
            <a:fld id="{ADD6F20C-D7A6-4904-9FBF-1580CC4B6E21}" type="slidenum">
              <a:rPr lang="en-GB" smtClean="0"/>
              <a:t>‹N°›</a:t>
            </a:fld>
            <a:endParaRPr lang="en-GB"/>
          </a:p>
        </p:txBody>
      </p:sp>
    </p:spTree>
    <p:extLst>
      <p:ext uri="{BB962C8B-B14F-4D97-AF65-F5344CB8AC3E}">
        <p14:creationId xmlns:p14="http://schemas.microsoft.com/office/powerpoint/2010/main" val="2149734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B42DB6-3AD1-B6FA-A124-FB4EF89757A0}"/>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B252F6C8-9739-FEF7-5974-1C8AEB714DCD}"/>
              </a:ext>
            </a:extLst>
          </p:cNvPr>
          <p:cNvSpPr>
            <a:spLocks noGrp="1"/>
          </p:cNvSpPr>
          <p:nvPr>
            <p:ph type="dt" sz="half" idx="10"/>
          </p:nvPr>
        </p:nvSpPr>
        <p:spPr/>
        <p:txBody>
          <a:bodyPr/>
          <a:lstStyle/>
          <a:p>
            <a:fld id="{DA7AD23C-FCC4-48DF-886D-74B4A71A1DEA}" type="datetimeFigureOut">
              <a:rPr lang="en-GB" smtClean="0"/>
              <a:t>15/05/2023</a:t>
            </a:fld>
            <a:endParaRPr lang="en-GB"/>
          </a:p>
        </p:txBody>
      </p:sp>
      <p:sp>
        <p:nvSpPr>
          <p:cNvPr id="4" name="Espace réservé du pied de page 3">
            <a:extLst>
              <a:ext uri="{FF2B5EF4-FFF2-40B4-BE49-F238E27FC236}">
                <a16:creationId xmlns:a16="http://schemas.microsoft.com/office/drawing/2014/main" id="{F15357BD-E21A-75C5-52C2-252C05EAFD70}"/>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4E9F6A13-DD59-0FA4-444C-A29028C5591E}"/>
              </a:ext>
            </a:extLst>
          </p:cNvPr>
          <p:cNvSpPr>
            <a:spLocks noGrp="1"/>
          </p:cNvSpPr>
          <p:nvPr>
            <p:ph type="sldNum" sz="quarter" idx="12"/>
          </p:nvPr>
        </p:nvSpPr>
        <p:spPr/>
        <p:txBody>
          <a:bodyPr/>
          <a:lstStyle/>
          <a:p>
            <a:fld id="{ADD6F20C-D7A6-4904-9FBF-1580CC4B6E21}" type="slidenum">
              <a:rPr lang="en-GB" smtClean="0"/>
              <a:t>‹N°›</a:t>
            </a:fld>
            <a:endParaRPr lang="en-GB"/>
          </a:p>
        </p:txBody>
      </p:sp>
    </p:spTree>
    <p:extLst>
      <p:ext uri="{BB962C8B-B14F-4D97-AF65-F5344CB8AC3E}">
        <p14:creationId xmlns:p14="http://schemas.microsoft.com/office/powerpoint/2010/main" val="257499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FB3E09B-B317-CFC7-DCE2-D19868AC837E}"/>
              </a:ext>
            </a:extLst>
          </p:cNvPr>
          <p:cNvSpPr>
            <a:spLocks noGrp="1"/>
          </p:cNvSpPr>
          <p:nvPr>
            <p:ph type="dt" sz="half" idx="10"/>
          </p:nvPr>
        </p:nvSpPr>
        <p:spPr/>
        <p:txBody>
          <a:bodyPr/>
          <a:lstStyle/>
          <a:p>
            <a:fld id="{DA7AD23C-FCC4-48DF-886D-74B4A71A1DEA}" type="datetimeFigureOut">
              <a:rPr lang="en-GB" smtClean="0"/>
              <a:t>15/05/2023</a:t>
            </a:fld>
            <a:endParaRPr lang="en-GB"/>
          </a:p>
        </p:txBody>
      </p:sp>
      <p:sp>
        <p:nvSpPr>
          <p:cNvPr id="3" name="Espace réservé du pied de page 2">
            <a:extLst>
              <a:ext uri="{FF2B5EF4-FFF2-40B4-BE49-F238E27FC236}">
                <a16:creationId xmlns:a16="http://schemas.microsoft.com/office/drawing/2014/main" id="{4284A3B8-B9C4-8CB2-A765-11866818568D}"/>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3DE514E0-E31C-1E6E-CC53-31FA75346A07}"/>
              </a:ext>
            </a:extLst>
          </p:cNvPr>
          <p:cNvSpPr>
            <a:spLocks noGrp="1"/>
          </p:cNvSpPr>
          <p:nvPr>
            <p:ph type="sldNum" sz="quarter" idx="12"/>
          </p:nvPr>
        </p:nvSpPr>
        <p:spPr/>
        <p:txBody>
          <a:bodyPr/>
          <a:lstStyle/>
          <a:p>
            <a:fld id="{ADD6F20C-D7A6-4904-9FBF-1580CC4B6E21}" type="slidenum">
              <a:rPr lang="en-GB" smtClean="0"/>
              <a:t>‹N°›</a:t>
            </a:fld>
            <a:endParaRPr lang="en-GB"/>
          </a:p>
        </p:txBody>
      </p:sp>
    </p:spTree>
    <p:extLst>
      <p:ext uri="{BB962C8B-B14F-4D97-AF65-F5344CB8AC3E}">
        <p14:creationId xmlns:p14="http://schemas.microsoft.com/office/powerpoint/2010/main" val="51052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0E19C2-9AA6-3987-2F5F-DDA0662B80F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7F417399-7EF2-CC43-77B1-782C192492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0DF7C898-E7E6-2ADB-BA30-014A8EC09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1F0B1A9-2400-331D-96B7-564E3DB1E755}"/>
              </a:ext>
            </a:extLst>
          </p:cNvPr>
          <p:cNvSpPr>
            <a:spLocks noGrp="1"/>
          </p:cNvSpPr>
          <p:nvPr>
            <p:ph type="dt" sz="half" idx="10"/>
          </p:nvPr>
        </p:nvSpPr>
        <p:spPr/>
        <p:txBody>
          <a:bodyPr/>
          <a:lstStyle/>
          <a:p>
            <a:fld id="{DA7AD23C-FCC4-48DF-886D-74B4A71A1DEA}" type="datetimeFigureOut">
              <a:rPr lang="en-GB" smtClean="0"/>
              <a:t>15/05/2023</a:t>
            </a:fld>
            <a:endParaRPr lang="en-GB"/>
          </a:p>
        </p:txBody>
      </p:sp>
      <p:sp>
        <p:nvSpPr>
          <p:cNvPr id="6" name="Espace réservé du pied de page 5">
            <a:extLst>
              <a:ext uri="{FF2B5EF4-FFF2-40B4-BE49-F238E27FC236}">
                <a16:creationId xmlns:a16="http://schemas.microsoft.com/office/drawing/2014/main" id="{D95FB52A-8269-4E10-6146-C205E4CB7AD1}"/>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438800F0-E65E-629E-C0D8-F9B1D206EDCD}"/>
              </a:ext>
            </a:extLst>
          </p:cNvPr>
          <p:cNvSpPr>
            <a:spLocks noGrp="1"/>
          </p:cNvSpPr>
          <p:nvPr>
            <p:ph type="sldNum" sz="quarter" idx="12"/>
          </p:nvPr>
        </p:nvSpPr>
        <p:spPr/>
        <p:txBody>
          <a:bodyPr/>
          <a:lstStyle/>
          <a:p>
            <a:fld id="{ADD6F20C-D7A6-4904-9FBF-1580CC4B6E21}" type="slidenum">
              <a:rPr lang="en-GB" smtClean="0"/>
              <a:t>‹N°›</a:t>
            </a:fld>
            <a:endParaRPr lang="en-GB"/>
          </a:p>
        </p:txBody>
      </p:sp>
    </p:spTree>
    <p:extLst>
      <p:ext uri="{BB962C8B-B14F-4D97-AF65-F5344CB8AC3E}">
        <p14:creationId xmlns:p14="http://schemas.microsoft.com/office/powerpoint/2010/main" val="221445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4F03D1-99FE-E972-AFF1-1941B7E7826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2CBF03B9-5494-C0B4-CD2E-DF900E666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42556967-F65E-F1DC-45F1-2F856E88AF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F7E3C1A-AF0E-243D-F4BF-DD15C480A1CF}"/>
              </a:ext>
            </a:extLst>
          </p:cNvPr>
          <p:cNvSpPr>
            <a:spLocks noGrp="1"/>
          </p:cNvSpPr>
          <p:nvPr>
            <p:ph type="dt" sz="half" idx="10"/>
          </p:nvPr>
        </p:nvSpPr>
        <p:spPr/>
        <p:txBody>
          <a:bodyPr/>
          <a:lstStyle/>
          <a:p>
            <a:fld id="{DA7AD23C-FCC4-48DF-886D-74B4A71A1DEA}" type="datetimeFigureOut">
              <a:rPr lang="en-GB" smtClean="0"/>
              <a:t>15/05/2023</a:t>
            </a:fld>
            <a:endParaRPr lang="en-GB"/>
          </a:p>
        </p:txBody>
      </p:sp>
      <p:sp>
        <p:nvSpPr>
          <p:cNvPr id="6" name="Espace réservé du pied de page 5">
            <a:extLst>
              <a:ext uri="{FF2B5EF4-FFF2-40B4-BE49-F238E27FC236}">
                <a16:creationId xmlns:a16="http://schemas.microsoft.com/office/drawing/2014/main" id="{39B9BE54-45F1-B216-F251-13868EC3C486}"/>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CE38363C-4E63-B603-D881-8C2A008555FF}"/>
              </a:ext>
            </a:extLst>
          </p:cNvPr>
          <p:cNvSpPr>
            <a:spLocks noGrp="1"/>
          </p:cNvSpPr>
          <p:nvPr>
            <p:ph type="sldNum" sz="quarter" idx="12"/>
          </p:nvPr>
        </p:nvSpPr>
        <p:spPr/>
        <p:txBody>
          <a:bodyPr/>
          <a:lstStyle/>
          <a:p>
            <a:fld id="{ADD6F20C-D7A6-4904-9FBF-1580CC4B6E21}" type="slidenum">
              <a:rPr lang="en-GB" smtClean="0"/>
              <a:t>‹N°›</a:t>
            </a:fld>
            <a:endParaRPr lang="en-GB"/>
          </a:p>
        </p:txBody>
      </p:sp>
    </p:spTree>
    <p:extLst>
      <p:ext uri="{BB962C8B-B14F-4D97-AF65-F5344CB8AC3E}">
        <p14:creationId xmlns:p14="http://schemas.microsoft.com/office/powerpoint/2010/main" val="2497617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5368660-870E-6820-71C0-DF908CD64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DFF27A99-64B4-4954-13D7-5E763CB39D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F095CC08-D95B-B2FB-DC1F-D10C10BC1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AD23C-FCC4-48DF-886D-74B4A71A1DEA}" type="datetimeFigureOut">
              <a:rPr lang="en-GB" smtClean="0"/>
              <a:t>15/05/2023</a:t>
            </a:fld>
            <a:endParaRPr lang="en-GB"/>
          </a:p>
        </p:txBody>
      </p:sp>
      <p:sp>
        <p:nvSpPr>
          <p:cNvPr id="5" name="Espace réservé du pied de page 4">
            <a:extLst>
              <a:ext uri="{FF2B5EF4-FFF2-40B4-BE49-F238E27FC236}">
                <a16:creationId xmlns:a16="http://schemas.microsoft.com/office/drawing/2014/main" id="{FB73BA46-4662-FC50-18B5-CBF026FD5D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2816074D-8E24-BF1C-7CFF-372C527DD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6F20C-D7A6-4904-9FBF-1580CC4B6E21}" type="slidenum">
              <a:rPr lang="en-GB" smtClean="0"/>
              <a:t>‹N°›</a:t>
            </a:fld>
            <a:endParaRPr lang="en-GB"/>
          </a:p>
        </p:txBody>
      </p:sp>
    </p:spTree>
    <p:extLst>
      <p:ext uri="{BB962C8B-B14F-4D97-AF65-F5344CB8AC3E}">
        <p14:creationId xmlns:p14="http://schemas.microsoft.com/office/powerpoint/2010/main" val="2304807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865023-F3D8-8AC8-A807-9A360CE3AE8A}"/>
              </a:ext>
            </a:extLst>
          </p:cNvPr>
          <p:cNvSpPr>
            <a:spLocks noGrp="1"/>
          </p:cNvSpPr>
          <p:nvPr>
            <p:ph type="ctrTitle"/>
          </p:nvPr>
        </p:nvSpPr>
        <p:spPr/>
        <p:txBody>
          <a:bodyPr/>
          <a:lstStyle/>
          <a:p>
            <a:r>
              <a:rPr lang="en-GB" dirty="0"/>
              <a:t>Assembly instruction</a:t>
            </a:r>
          </a:p>
        </p:txBody>
      </p:sp>
      <p:sp>
        <p:nvSpPr>
          <p:cNvPr id="3" name="Sous-titre 2">
            <a:extLst>
              <a:ext uri="{FF2B5EF4-FFF2-40B4-BE49-F238E27FC236}">
                <a16:creationId xmlns:a16="http://schemas.microsoft.com/office/drawing/2014/main" id="{C6C9A7DD-30F3-DD3D-D0B0-4A3739A5B919}"/>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670868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685FA1-A060-9C81-EA92-32BCB0EC99C3}"/>
              </a:ext>
            </a:extLst>
          </p:cNvPr>
          <p:cNvSpPr>
            <a:spLocks noGrp="1"/>
          </p:cNvSpPr>
          <p:nvPr>
            <p:ph type="title"/>
          </p:nvPr>
        </p:nvSpPr>
        <p:spPr/>
        <p:txBody>
          <a:bodyPr/>
          <a:lstStyle/>
          <a:p>
            <a:r>
              <a:rPr lang="en-GB" dirty="0"/>
              <a:t>U.FL soldering to the Slip ring</a:t>
            </a:r>
          </a:p>
        </p:txBody>
      </p:sp>
      <p:pic>
        <p:nvPicPr>
          <p:cNvPr id="5" name="Espace réservé du contenu 4">
            <a:extLst>
              <a:ext uri="{FF2B5EF4-FFF2-40B4-BE49-F238E27FC236}">
                <a16:creationId xmlns:a16="http://schemas.microsoft.com/office/drawing/2014/main" id="{AF3E259B-396D-D26B-87B6-82B0B4EE7A77}"/>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a:xfrm rot="5400000">
            <a:off x="1392841" y="2401134"/>
            <a:ext cx="2661557" cy="3362017"/>
          </a:xfrm>
        </p:spPr>
      </p:pic>
      <p:pic>
        <p:nvPicPr>
          <p:cNvPr id="6" name="Image 5">
            <a:extLst>
              <a:ext uri="{FF2B5EF4-FFF2-40B4-BE49-F238E27FC236}">
                <a16:creationId xmlns:a16="http://schemas.microsoft.com/office/drawing/2014/main" id="{2E1B0A48-ADFA-1340-8720-87733E45A15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543544" y="2751363"/>
            <a:ext cx="4698358" cy="2661557"/>
          </a:xfrm>
          <a:prstGeom prst="rect">
            <a:avLst/>
          </a:prstGeom>
        </p:spPr>
      </p:pic>
      <p:sp>
        <p:nvSpPr>
          <p:cNvPr id="7" name="ZoneTexte 6">
            <a:extLst>
              <a:ext uri="{FF2B5EF4-FFF2-40B4-BE49-F238E27FC236}">
                <a16:creationId xmlns:a16="http://schemas.microsoft.com/office/drawing/2014/main" id="{36E4F2E3-3A60-4AB5-130B-209DD183AB7C}"/>
              </a:ext>
            </a:extLst>
          </p:cNvPr>
          <p:cNvSpPr txBox="1"/>
          <p:nvPr/>
        </p:nvSpPr>
        <p:spPr>
          <a:xfrm>
            <a:off x="2024743" y="2122714"/>
            <a:ext cx="622286" cy="369332"/>
          </a:xfrm>
          <a:prstGeom prst="rect">
            <a:avLst/>
          </a:prstGeom>
          <a:noFill/>
        </p:spPr>
        <p:txBody>
          <a:bodyPr wrap="none" rtlCol="0">
            <a:spAutoFit/>
          </a:bodyPr>
          <a:lstStyle/>
          <a:p>
            <a:r>
              <a:rPr lang="en-GB" dirty="0"/>
              <a:t>GND</a:t>
            </a:r>
          </a:p>
        </p:txBody>
      </p:sp>
      <p:sp>
        <p:nvSpPr>
          <p:cNvPr id="8" name="ZoneTexte 7">
            <a:extLst>
              <a:ext uri="{FF2B5EF4-FFF2-40B4-BE49-F238E27FC236}">
                <a16:creationId xmlns:a16="http://schemas.microsoft.com/office/drawing/2014/main" id="{A059DF02-E0BE-DC06-8517-A8FAD838B0DF}"/>
              </a:ext>
            </a:extLst>
          </p:cNvPr>
          <p:cNvSpPr txBox="1"/>
          <p:nvPr/>
        </p:nvSpPr>
        <p:spPr>
          <a:xfrm>
            <a:off x="2723619" y="2122714"/>
            <a:ext cx="737702" cy="369332"/>
          </a:xfrm>
          <a:prstGeom prst="rect">
            <a:avLst/>
          </a:prstGeom>
          <a:noFill/>
        </p:spPr>
        <p:txBody>
          <a:bodyPr wrap="none" rtlCol="0">
            <a:spAutoFit/>
          </a:bodyPr>
          <a:lstStyle/>
          <a:p>
            <a:r>
              <a:rPr lang="en-GB" dirty="0"/>
              <a:t>Signal</a:t>
            </a:r>
          </a:p>
        </p:txBody>
      </p:sp>
      <p:cxnSp>
        <p:nvCxnSpPr>
          <p:cNvPr id="10" name="Connecteur droit 9">
            <a:extLst>
              <a:ext uri="{FF2B5EF4-FFF2-40B4-BE49-F238E27FC236}">
                <a16:creationId xmlns:a16="http://schemas.microsoft.com/office/drawing/2014/main" id="{76C0BD32-DCA8-C19A-F449-F5CDB4AC3A6D}"/>
              </a:ext>
            </a:extLst>
          </p:cNvPr>
          <p:cNvCxnSpPr>
            <a:stCxn id="7" idx="2"/>
          </p:cNvCxnSpPr>
          <p:nvPr/>
        </p:nvCxnSpPr>
        <p:spPr>
          <a:xfrm>
            <a:off x="2335886" y="2492046"/>
            <a:ext cx="311143" cy="463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44575EB0-3159-331D-8FF4-33D7A84E8F3A}"/>
              </a:ext>
            </a:extLst>
          </p:cNvPr>
          <p:cNvCxnSpPr>
            <a:stCxn id="8" idx="2"/>
          </p:cNvCxnSpPr>
          <p:nvPr/>
        </p:nvCxnSpPr>
        <p:spPr>
          <a:xfrm flipH="1">
            <a:off x="2824843" y="2492046"/>
            <a:ext cx="267627" cy="4320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601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BFB249-9A68-BF44-FD98-AA208FF5BB59}"/>
              </a:ext>
            </a:extLst>
          </p:cNvPr>
          <p:cNvSpPr>
            <a:spLocks noGrp="1"/>
          </p:cNvSpPr>
          <p:nvPr>
            <p:ph type="title"/>
          </p:nvPr>
        </p:nvSpPr>
        <p:spPr>
          <a:xfrm>
            <a:off x="0" y="0"/>
            <a:ext cx="12192000" cy="1325563"/>
          </a:xfrm>
        </p:spPr>
        <p:txBody>
          <a:bodyPr/>
          <a:lstStyle/>
          <a:p>
            <a:pPr algn="ctr"/>
            <a:r>
              <a:rPr lang="en-GB" dirty="0"/>
              <a:t>After having testing the U.FL connectivity, secure the U.FL connector to the slip ring with Epoxy/Cement</a:t>
            </a:r>
          </a:p>
        </p:txBody>
      </p:sp>
      <p:pic>
        <p:nvPicPr>
          <p:cNvPr id="5" name="Espace réservé du contenu 4">
            <a:extLst>
              <a:ext uri="{FF2B5EF4-FFF2-40B4-BE49-F238E27FC236}">
                <a16:creationId xmlns:a16="http://schemas.microsoft.com/office/drawing/2014/main" id="{BF0C029D-DABB-98FA-55EA-BDAB5BAFDE3B}"/>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a:xfrm rot="5400000">
            <a:off x="305134" y="2028938"/>
            <a:ext cx="5162097" cy="4351338"/>
          </a:xfrm>
        </p:spPr>
      </p:pic>
      <p:sp>
        <p:nvSpPr>
          <p:cNvPr id="6" name="ZoneTexte 5">
            <a:extLst>
              <a:ext uri="{FF2B5EF4-FFF2-40B4-BE49-F238E27FC236}">
                <a16:creationId xmlns:a16="http://schemas.microsoft.com/office/drawing/2014/main" id="{5847A923-8B4A-EF1E-2247-57EAB5D8CBE0}"/>
              </a:ext>
            </a:extLst>
          </p:cNvPr>
          <p:cNvSpPr txBox="1"/>
          <p:nvPr/>
        </p:nvSpPr>
        <p:spPr>
          <a:xfrm>
            <a:off x="6281998" y="2054209"/>
            <a:ext cx="4260975" cy="646331"/>
          </a:xfrm>
          <a:prstGeom prst="rect">
            <a:avLst/>
          </a:prstGeom>
          <a:noFill/>
        </p:spPr>
        <p:txBody>
          <a:bodyPr wrap="none" rtlCol="0">
            <a:spAutoFit/>
          </a:bodyPr>
          <a:lstStyle/>
          <a:p>
            <a:pPr algn="ctr"/>
            <a:r>
              <a:rPr lang="en-GB" dirty="0"/>
              <a:t>We also advice to glue the </a:t>
            </a:r>
            <a:r>
              <a:rPr lang="en-GB" dirty="0" err="1"/>
              <a:t>miniscope</a:t>
            </a:r>
            <a:r>
              <a:rPr lang="en-GB" dirty="0"/>
              <a:t> cable </a:t>
            </a:r>
          </a:p>
          <a:p>
            <a:pPr algn="ctr"/>
            <a:r>
              <a:rPr lang="en-GB" dirty="0"/>
              <a:t>with epoxy as shown</a:t>
            </a:r>
          </a:p>
        </p:txBody>
      </p:sp>
      <p:sp>
        <p:nvSpPr>
          <p:cNvPr id="10" name="ZoneTexte 9">
            <a:extLst>
              <a:ext uri="{FF2B5EF4-FFF2-40B4-BE49-F238E27FC236}">
                <a16:creationId xmlns:a16="http://schemas.microsoft.com/office/drawing/2014/main" id="{AAAC77DD-05FA-A4D9-7FCB-B204B84FD7B6}"/>
              </a:ext>
            </a:extLst>
          </p:cNvPr>
          <p:cNvSpPr txBox="1"/>
          <p:nvPr/>
        </p:nvSpPr>
        <p:spPr>
          <a:xfrm>
            <a:off x="5550614" y="4058964"/>
            <a:ext cx="6292920" cy="646331"/>
          </a:xfrm>
          <a:prstGeom prst="rect">
            <a:avLst/>
          </a:prstGeom>
          <a:noFill/>
        </p:spPr>
        <p:txBody>
          <a:bodyPr wrap="square">
            <a:spAutoFit/>
          </a:bodyPr>
          <a:lstStyle/>
          <a:p>
            <a:pPr marL="0" indent="0">
              <a:buNone/>
            </a:pPr>
            <a:r>
              <a:rPr lang="en-GB" sz="1800" dirty="0"/>
              <a:t>/!\ Minimize the Epoxy to ensure that the 8mm bore pulley linker is still fitting around the slip ring rotor (* on the photo).</a:t>
            </a:r>
          </a:p>
        </p:txBody>
      </p:sp>
      <p:sp>
        <p:nvSpPr>
          <p:cNvPr id="12" name="ZoneTexte 11">
            <a:extLst>
              <a:ext uri="{FF2B5EF4-FFF2-40B4-BE49-F238E27FC236}">
                <a16:creationId xmlns:a16="http://schemas.microsoft.com/office/drawing/2014/main" id="{6C93295B-761B-94A8-3995-5AD928737A20}"/>
              </a:ext>
            </a:extLst>
          </p:cNvPr>
          <p:cNvSpPr txBox="1"/>
          <p:nvPr/>
        </p:nvSpPr>
        <p:spPr>
          <a:xfrm>
            <a:off x="2420990" y="4049139"/>
            <a:ext cx="465192" cy="769441"/>
          </a:xfrm>
          <a:prstGeom prst="rect">
            <a:avLst/>
          </a:prstGeom>
          <a:noFill/>
        </p:spPr>
        <p:txBody>
          <a:bodyPr wrap="none" rtlCol="0">
            <a:spAutoFit/>
          </a:bodyPr>
          <a:lstStyle/>
          <a:p>
            <a:r>
              <a:rPr lang="en-GB" sz="4400" dirty="0">
                <a:solidFill>
                  <a:schemeClr val="bg1"/>
                </a:solidFill>
              </a:rPr>
              <a:t>*</a:t>
            </a:r>
          </a:p>
        </p:txBody>
      </p:sp>
      <p:sp>
        <p:nvSpPr>
          <p:cNvPr id="13" name="ZoneTexte 12">
            <a:extLst>
              <a:ext uri="{FF2B5EF4-FFF2-40B4-BE49-F238E27FC236}">
                <a16:creationId xmlns:a16="http://schemas.microsoft.com/office/drawing/2014/main" id="{67790644-82B7-0DEB-81D9-77542C16B3A1}"/>
              </a:ext>
            </a:extLst>
          </p:cNvPr>
          <p:cNvSpPr txBox="1"/>
          <p:nvPr/>
        </p:nvSpPr>
        <p:spPr>
          <a:xfrm>
            <a:off x="3011066" y="4860656"/>
            <a:ext cx="785793" cy="369332"/>
          </a:xfrm>
          <a:prstGeom prst="rect">
            <a:avLst/>
          </a:prstGeom>
          <a:noFill/>
        </p:spPr>
        <p:txBody>
          <a:bodyPr wrap="none" rtlCol="0">
            <a:spAutoFit/>
          </a:bodyPr>
          <a:lstStyle/>
          <a:p>
            <a:r>
              <a:rPr lang="en-GB" dirty="0"/>
              <a:t>&lt;8mm</a:t>
            </a:r>
          </a:p>
        </p:txBody>
      </p:sp>
      <p:grpSp>
        <p:nvGrpSpPr>
          <p:cNvPr id="14" name="Groupe 13">
            <a:extLst>
              <a:ext uri="{FF2B5EF4-FFF2-40B4-BE49-F238E27FC236}">
                <a16:creationId xmlns:a16="http://schemas.microsoft.com/office/drawing/2014/main" id="{A14B5AFA-09B9-9C6C-3A44-B7E467FDAC80}"/>
              </a:ext>
            </a:extLst>
          </p:cNvPr>
          <p:cNvGrpSpPr/>
          <p:nvPr/>
        </p:nvGrpSpPr>
        <p:grpSpPr>
          <a:xfrm>
            <a:off x="2054831" y="4865110"/>
            <a:ext cx="958065" cy="369332"/>
            <a:chOff x="9369858" y="2218497"/>
            <a:chExt cx="431108" cy="221339"/>
          </a:xfrm>
        </p:grpSpPr>
        <p:cxnSp>
          <p:nvCxnSpPr>
            <p:cNvPr id="15" name="Connecteur droit 14">
              <a:extLst>
                <a:ext uri="{FF2B5EF4-FFF2-40B4-BE49-F238E27FC236}">
                  <a16:creationId xmlns:a16="http://schemas.microsoft.com/office/drawing/2014/main" id="{51728407-FEA4-EE0C-FC97-F9DF96D406B8}"/>
                </a:ext>
              </a:extLst>
            </p:cNvPr>
            <p:cNvCxnSpPr>
              <a:cxnSpLocks/>
            </p:cNvCxnSpPr>
            <p:nvPr/>
          </p:nvCxnSpPr>
          <p:spPr>
            <a:xfrm>
              <a:off x="9477858" y="2326497"/>
              <a:ext cx="223791" cy="26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Groupe 15">
              <a:extLst>
                <a:ext uri="{FF2B5EF4-FFF2-40B4-BE49-F238E27FC236}">
                  <a16:creationId xmlns:a16="http://schemas.microsoft.com/office/drawing/2014/main" id="{34C4157D-0DCB-A740-56A4-CB46E975C203}"/>
                </a:ext>
              </a:extLst>
            </p:cNvPr>
            <p:cNvGrpSpPr/>
            <p:nvPr/>
          </p:nvGrpSpPr>
          <p:grpSpPr>
            <a:xfrm>
              <a:off x="9369858" y="2218497"/>
              <a:ext cx="108000" cy="221339"/>
              <a:chOff x="9390720" y="2218497"/>
              <a:chExt cx="108000" cy="221339"/>
            </a:xfrm>
          </p:grpSpPr>
          <p:cxnSp>
            <p:nvCxnSpPr>
              <p:cNvPr id="20" name="Connecteur droit 19">
                <a:extLst>
                  <a:ext uri="{FF2B5EF4-FFF2-40B4-BE49-F238E27FC236}">
                    <a16:creationId xmlns:a16="http://schemas.microsoft.com/office/drawing/2014/main" id="{90B43052-846A-47C7-9112-4F1F8F447BF6}"/>
                  </a:ext>
                </a:extLst>
              </p:cNvPr>
              <p:cNvCxnSpPr/>
              <p:nvPr/>
            </p:nvCxnSpPr>
            <p:spPr>
              <a:xfrm flipH="1" flipV="1">
                <a:off x="9390720" y="2218497"/>
                <a:ext cx="108000" cy="1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EEE8EB38-451B-648D-D143-7CC85E214458}"/>
                  </a:ext>
                </a:extLst>
              </p:cNvPr>
              <p:cNvCxnSpPr>
                <a:cxnSpLocks/>
              </p:cNvCxnSpPr>
              <p:nvPr/>
            </p:nvCxnSpPr>
            <p:spPr>
              <a:xfrm flipH="1">
                <a:off x="9390720" y="2331836"/>
                <a:ext cx="108000" cy="1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e 16">
              <a:extLst>
                <a:ext uri="{FF2B5EF4-FFF2-40B4-BE49-F238E27FC236}">
                  <a16:creationId xmlns:a16="http://schemas.microsoft.com/office/drawing/2014/main" id="{1889116E-4BF2-B9CB-1664-AC8D412F8735}"/>
                </a:ext>
              </a:extLst>
            </p:cNvPr>
            <p:cNvGrpSpPr/>
            <p:nvPr/>
          </p:nvGrpSpPr>
          <p:grpSpPr>
            <a:xfrm flipH="1">
              <a:off x="9692966" y="2220425"/>
              <a:ext cx="108000" cy="217463"/>
              <a:chOff x="9489120" y="2365568"/>
              <a:chExt cx="108000" cy="217463"/>
            </a:xfrm>
          </p:grpSpPr>
          <p:cxnSp>
            <p:nvCxnSpPr>
              <p:cNvPr id="18" name="Connecteur droit 17">
                <a:extLst>
                  <a:ext uri="{FF2B5EF4-FFF2-40B4-BE49-F238E27FC236}">
                    <a16:creationId xmlns:a16="http://schemas.microsoft.com/office/drawing/2014/main" id="{A09C5BE1-FA8B-2327-7EB6-74A797314CD9}"/>
                  </a:ext>
                </a:extLst>
              </p:cNvPr>
              <p:cNvCxnSpPr/>
              <p:nvPr/>
            </p:nvCxnSpPr>
            <p:spPr>
              <a:xfrm flipH="1" flipV="1">
                <a:off x="9489120" y="2365568"/>
                <a:ext cx="108000" cy="1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D6306E5C-3223-3DE1-BA1E-C9B2847220A3}"/>
                  </a:ext>
                </a:extLst>
              </p:cNvPr>
              <p:cNvCxnSpPr>
                <a:cxnSpLocks/>
              </p:cNvCxnSpPr>
              <p:nvPr/>
            </p:nvCxnSpPr>
            <p:spPr>
              <a:xfrm flipH="1">
                <a:off x="9489120" y="2475031"/>
                <a:ext cx="108000" cy="1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5296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031EB44-0A49-CD61-3C6F-C84AE03EC6D2}"/>
              </a:ext>
            </a:extLst>
          </p:cNvPr>
          <p:cNvSpPr txBox="1">
            <a:spLocks/>
          </p:cNvSpPr>
          <p:nvPr/>
        </p:nvSpPr>
        <p:spPr>
          <a:xfrm>
            <a:off x="0" y="-726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Pre-assembling</a:t>
            </a:r>
          </a:p>
        </p:txBody>
      </p:sp>
      <p:pic>
        <p:nvPicPr>
          <p:cNvPr id="7" name="Image 6">
            <a:extLst>
              <a:ext uri="{FF2B5EF4-FFF2-40B4-BE49-F238E27FC236}">
                <a16:creationId xmlns:a16="http://schemas.microsoft.com/office/drawing/2014/main" id="{1CEBACE9-73F4-304E-8B31-108B7ACBB87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698921" y="207293"/>
            <a:ext cx="3861708" cy="6443414"/>
          </a:xfrm>
          <a:prstGeom prst="rect">
            <a:avLst/>
          </a:prstGeom>
        </p:spPr>
      </p:pic>
    </p:spTree>
    <p:extLst>
      <p:ext uri="{BB962C8B-B14F-4D97-AF65-F5344CB8AC3E}">
        <p14:creationId xmlns:p14="http://schemas.microsoft.com/office/powerpoint/2010/main" val="43286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88EB17B7-67E6-1177-B9E3-FCC756D202D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225393" y="365125"/>
            <a:ext cx="4890407" cy="6381269"/>
          </a:xfrm>
          <a:prstGeom prst="rect">
            <a:avLst/>
          </a:prstGeom>
        </p:spPr>
      </p:pic>
      <p:sp>
        <p:nvSpPr>
          <p:cNvPr id="3" name="Espace réservé du contenu 2">
            <a:extLst>
              <a:ext uri="{FF2B5EF4-FFF2-40B4-BE49-F238E27FC236}">
                <a16:creationId xmlns:a16="http://schemas.microsoft.com/office/drawing/2014/main" id="{A7DD536A-8976-0828-837C-BA83824F6EE2}"/>
              </a:ext>
            </a:extLst>
          </p:cNvPr>
          <p:cNvSpPr>
            <a:spLocks noGrp="1"/>
          </p:cNvSpPr>
          <p:nvPr>
            <p:ph idx="1"/>
          </p:nvPr>
        </p:nvSpPr>
        <p:spPr>
          <a:xfrm>
            <a:off x="242208" y="1634207"/>
            <a:ext cx="6583136" cy="4351338"/>
          </a:xfrm>
        </p:spPr>
        <p:txBody>
          <a:bodyPr>
            <a:normAutofit/>
          </a:bodyPr>
          <a:lstStyle/>
          <a:p>
            <a:r>
              <a:rPr lang="en-GB" sz="2000" dirty="0"/>
              <a:t>Connect the timing pulleys to the slip ring and the motor</a:t>
            </a:r>
          </a:p>
          <a:p>
            <a:endParaRPr lang="en-GB" sz="2000" dirty="0"/>
          </a:p>
          <a:p>
            <a:r>
              <a:rPr lang="en-GB" sz="2000" dirty="0"/>
              <a:t>Secure the slip ring, insert the timing belt and place the motor </a:t>
            </a:r>
          </a:p>
          <a:p>
            <a:pPr marL="0" indent="0">
              <a:buNone/>
            </a:pPr>
            <a:endParaRPr lang="en-GB" sz="2000" dirty="0"/>
          </a:p>
          <a:p>
            <a:r>
              <a:rPr lang="en-GB" sz="2000" dirty="0"/>
              <a:t>Insert Nuts in the Ring detector</a:t>
            </a:r>
          </a:p>
          <a:p>
            <a:endParaRPr lang="en-GB" sz="2000" dirty="0"/>
          </a:p>
          <a:p>
            <a:endParaRPr lang="en-GB" sz="2000" dirty="0"/>
          </a:p>
        </p:txBody>
      </p:sp>
      <p:sp>
        <p:nvSpPr>
          <p:cNvPr id="7" name="Titre 1">
            <a:extLst>
              <a:ext uri="{FF2B5EF4-FFF2-40B4-BE49-F238E27FC236}">
                <a16:creationId xmlns:a16="http://schemas.microsoft.com/office/drawing/2014/main" id="{94E2B87A-5D3A-ABF8-5BA0-A4CA23502691}"/>
              </a:ext>
            </a:extLst>
          </p:cNvPr>
          <p:cNvSpPr txBox="1">
            <a:spLocks/>
          </p:cNvSpPr>
          <p:nvPr/>
        </p:nvSpPr>
        <p:spPr>
          <a:xfrm>
            <a:off x="0" y="-726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Pre-assembling</a:t>
            </a:r>
          </a:p>
        </p:txBody>
      </p:sp>
    </p:spTree>
    <p:extLst>
      <p:ext uri="{BB962C8B-B14F-4D97-AF65-F5344CB8AC3E}">
        <p14:creationId xmlns:p14="http://schemas.microsoft.com/office/powerpoint/2010/main" val="4170995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A76F8492-6130-84D2-14C8-0FFEA5E8C903}"/>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Magnet positioning on the cable</a:t>
            </a:r>
            <a:endParaRPr lang="en-GB" dirty="0"/>
          </a:p>
        </p:txBody>
      </p:sp>
      <p:sp>
        <p:nvSpPr>
          <p:cNvPr id="6" name="Espace réservé du contenu 5">
            <a:extLst>
              <a:ext uri="{FF2B5EF4-FFF2-40B4-BE49-F238E27FC236}">
                <a16:creationId xmlns:a16="http://schemas.microsoft.com/office/drawing/2014/main" id="{2A280BD6-B575-E2E4-A85D-6713E60CCEDB}"/>
              </a:ext>
            </a:extLst>
          </p:cNvPr>
          <p:cNvSpPr>
            <a:spLocks noGrp="1"/>
          </p:cNvSpPr>
          <p:nvPr>
            <p:ph idx="1"/>
          </p:nvPr>
        </p:nvSpPr>
        <p:spPr/>
        <p:txBody>
          <a:bodyPr/>
          <a:lstStyle/>
          <a:p>
            <a:pPr marL="0" indent="0">
              <a:buNone/>
            </a:pPr>
            <a:r>
              <a:rPr lang="en-GB" dirty="0"/>
              <a:t>1. Identify magnet orientation</a:t>
            </a:r>
          </a:p>
          <a:p>
            <a:pPr marL="0" indent="0">
              <a:buNone/>
            </a:pPr>
            <a:r>
              <a:rPr lang="en-GB" dirty="0"/>
              <a:t>2. Glue the magnet to the cable</a:t>
            </a:r>
          </a:p>
        </p:txBody>
      </p:sp>
    </p:spTree>
    <p:extLst>
      <p:ext uri="{BB962C8B-B14F-4D97-AF65-F5344CB8AC3E}">
        <p14:creationId xmlns:p14="http://schemas.microsoft.com/office/powerpoint/2010/main" val="3299166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1031FE-5741-BB3B-8660-928800FD5107}"/>
              </a:ext>
            </a:extLst>
          </p:cNvPr>
          <p:cNvSpPr>
            <a:spLocks noGrp="1"/>
          </p:cNvSpPr>
          <p:nvPr>
            <p:ph type="title"/>
          </p:nvPr>
        </p:nvSpPr>
        <p:spPr>
          <a:xfrm>
            <a:off x="0" y="2072"/>
            <a:ext cx="10515600" cy="1325563"/>
          </a:xfrm>
        </p:spPr>
        <p:txBody>
          <a:bodyPr/>
          <a:lstStyle/>
          <a:p>
            <a:r>
              <a:rPr lang="en-GB" dirty="0"/>
              <a:t>Identify the North/Pole </a:t>
            </a:r>
            <a:r>
              <a:rPr lang="en-GB" dirty="0" err="1"/>
              <a:t>pole</a:t>
            </a:r>
            <a:endParaRPr lang="en-GB" dirty="0"/>
          </a:p>
        </p:txBody>
      </p:sp>
      <p:sp>
        <p:nvSpPr>
          <p:cNvPr id="18" name="Espace réservé du contenu 17">
            <a:extLst>
              <a:ext uri="{FF2B5EF4-FFF2-40B4-BE49-F238E27FC236}">
                <a16:creationId xmlns:a16="http://schemas.microsoft.com/office/drawing/2014/main" id="{5DADF792-343E-35CC-D721-86754247CB9D}"/>
              </a:ext>
            </a:extLst>
          </p:cNvPr>
          <p:cNvSpPr>
            <a:spLocks noGrp="1"/>
          </p:cNvSpPr>
          <p:nvPr>
            <p:ph idx="1"/>
          </p:nvPr>
        </p:nvSpPr>
        <p:spPr>
          <a:xfrm>
            <a:off x="142318" y="1743187"/>
            <a:ext cx="6715682" cy="4351338"/>
          </a:xfrm>
        </p:spPr>
        <p:txBody>
          <a:bodyPr>
            <a:normAutofit fontScale="92500" lnSpcReduction="10000"/>
          </a:bodyPr>
          <a:lstStyle/>
          <a:p>
            <a:r>
              <a:rPr lang="en-GB" dirty="0"/>
              <a:t>Since the voltage output of the HAL830 Hall sensor is sensitive to the direction of the magnetic field (see on right figure), it is important to identify the orientation of the magnet before sticking it.</a:t>
            </a:r>
          </a:p>
          <a:p>
            <a:endParaRPr lang="en-GB" dirty="0"/>
          </a:p>
          <a:p>
            <a:r>
              <a:rPr lang="en-GB" dirty="0"/>
              <a:t>To identify magnet orientation:</a:t>
            </a:r>
          </a:p>
          <a:p>
            <a:pPr lvl="1"/>
            <a:r>
              <a:rPr lang="en-GB" dirty="0"/>
              <a:t>Connect a hall sensor to an Arduino(5v, </a:t>
            </a:r>
            <a:r>
              <a:rPr lang="en-GB" dirty="0" err="1"/>
              <a:t>Gnd</a:t>
            </a:r>
            <a:r>
              <a:rPr lang="en-GB" dirty="0"/>
              <a:t> and signal) and record its output signal</a:t>
            </a:r>
          </a:p>
          <a:p>
            <a:pPr lvl="1"/>
            <a:r>
              <a:rPr lang="en-GB" dirty="0"/>
              <a:t>Mark one side of the magnet with a marker</a:t>
            </a:r>
          </a:p>
          <a:p>
            <a:pPr lvl="1"/>
            <a:r>
              <a:rPr lang="en-GB" dirty="0"/>
              <a:t>Attached the Magnet to a screwdriver</a:t>
            </a:r>
          </a:p>
          <a:p>
            <a:pPr lvl="1"/>
            <a:r>
              <a:rPr lang="en-GB" dirty="0"/>
              <a:t>Identify the magnet pole (see after)</a:t>
            </a:r>
          </a:p>
        </p:txBody>
      </p:sp>
      <p:pic>
        <p:nvPicPr>
          <p:cNvPr id="12" name="Image 11">
            <a:extLst>
              <a:ext uri="{FF2B5EF4-FFF2-40B4-BE49-F238E27FC236}">
                <a16:creationId xmlns:a16="http://schemas.microsoft.com/office/drawing/2014/main" id="{DCEA2B28-4B05-B6CC-D7A1-2AA3F69EB644}"/>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rcRect/>
          <a:stretch/>
        </p:blipFill>
        <p:spPr>
          <a:xfrm>
            <a:off x="8161058" y="3918856"/>
            <a:ext cx="2944376" cy="2398173"/>
          </a:xfrm>
          <a:prstGeom prst="rect">
            <a:avLst/>
          </a:prstGeom>
        </p:spPr>
      </p:pic>
      <p:pic>
        <p:nvPicPr>
          <p:cNvPr id="13" name="Image 12">
            <a:extLst>
              <a:ext uri="{FF2B5EF4-FFF2-40B4-BE49-F238E27FC236}">
                <a16:creationId xmlns:a16="http://schemas.microsoft.com/office/drawing/2014/main" id="{BD626066-4447-55DF-47B7-2A8FB00096F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21479" y="383723"/>
            <a:ext cx="4785933" cy="2930978"/>
          </a:xfrm>
          <a:prstGeom prst="rect">
            <a:avLst/>
          </a:prstGeom>
        </p:spPr>
      </p:pic>
      <p:sp>
        <p:nvSpPr>
          <p:cNvPr id="14" name="ZoneTexte 13">
            <a:extLst>
              <a:ext uri="{FF2B5EF4-FFF2-40B4-BE49-F238E27FC236}">
                <a16:creationId xmlns:a16="http://schemas.microsoft.com/office/drawing/2014/main" id="{11751FDE-2A59-79B0-AB10-6836E34CA2CE}"/>
              </a:ext>
            </a:extLst>
          </p:cNvPr>
          <p:cNvSpPr txBox="1"/>
          <p:nvPr/>
        </p:nvSpPr>
        <p:spPr>
          <a:xfrm>
            <a:off x="9290957" y="275647"/>
            <a:ext cx="2486578" cy="369332"/>
          </a:xfrm>
          <a:prstGeom prst="rect">
            <a:avLst/>
          </a:prstGeom>
          <a:noFill/>
          <a:ln>
            <a:solidFill>
              <a:schemeClr val="tx1"/>
            </a:solidFill>
          </a:ln>
        </p:spPr>
        <p:txBody>
          <a:bodyPr wrap="none" rtlCol="0">
            <a:spAutoFit/>
          </a:bodyPr>
          <a:lstStyle/>
          <a:p>
            <a:r>
              <a:rPr lang="en-GB" dirty="0"/>
              <a:t>Hall sensor </a:t>
            </a:r>
            <a:r>
              <a:rPr lang="en-GB" dirty="0" err="1"/>
              <a:t>analog</a:t>
            </a:r>
            <a:r>
              <a:rPr lang="en-GB" dirty="0"/>
              <a:t> signal</a:t>
            </a:r>
          </a:p>
        </p:txBody>
      </p:sp>
      <p:sp>
        <p:nvSpPr>
          <p:cNvPr id="15" name="ZoneTexte 14">
            <a:extLst>
              <a:ext uri="{FF2B5EF4-FFF2-40B4-BE49-F238E27FC236}">
                <a16:creationId xmlns:a16="http://schemas.microsoft.com/office/drawing/2014/main" id="{2D4B7995-4249-46E7-DF30-E4E4A091F04B}"/>
              </a:ext>
            </a:extLst>
          </p:cNvPr>
          <p:cNvSpPr txBox="1"/>
          <p:nvPr/>
        </p:nvSpPr>
        <p:spPr>
          <a:xfrm>
            <a:off x="7441073" y="334468"/>
            <a:ext cx="1530291" cy="461665"/>
          </a:xfrm>
          <a:prstGeom prst="rect">
            <a:avLst/>
          </a:prstGeom>
          <a:noFill/>
        </p:spPr>
        <p:txBody>
          <a:bodyPr wrap="none" rtlCol="0">
            <a:spAutoFit/>
          </a:bodyPr>
          <a:lstStyle/>
          <a:p>
            <a:pPr algn="ctr"/>
            <a:r>
              <a:rPr lang="en-GB" sz="1200" dirty="0"/>
              <a:t>North pole</a:t>
            </a:r>
          </a:p>
          <a:p>
            <a:pPr algn="ctr"/>
            <a:r>
              <a:rPr lang="en-GB" sz="1200" dirty="0"/>
              <a:t>Facing the hall sensor</a:t>
            </a:r>
          </a:p>
        </p:txBody>
      </p:sp>
      <p:sp>
        <p:nvSpPr>
          <p:cNvPr id="17" name="ZoneTexte 16">
            <a:extLst>
              <a:ext uri="{FF2B5EF4-FFF2-40B4-BE49-F238E27FC236}">
                <a16:creationId xmlns:a16="http://schemas.microsoft.com/office/drawing/2014/main" id="{A325E2C8-9B5F-AEFA-DF7C-FDAEED605E21}"/>
              </a:ext>
            </a:extLst>
          </p:cNvPr>
          <p:cNvSpPr txBox="1"/>
          <p:nvPr/>
        </p:nvSpPr>
        <p:spPr>
          <a:xfrm>
            <a:off x="10942083" y="1664546"/>
            <a:ext cx="965329" cy="369332"/>
          </a:xfrm>
          <a:prstGeom prst="rect">
            <a:avLst/>
          </a:prstGeom>
          <a:noFill/>
        </p:spPr>
        <p:txBody>
          <a:bodyPr wrap="none" rtlCol="0">
            <a:spAutoFit/>
          </a:bodyPr>
          <a:lstStyle/>
          <a:p>
            <a:r>
              <a:rPr lang="en-GB" dirty="0"/>
              <a:t>baseline</a:t>
            </a:r>
          </a:p>
        </p:txBody>
      </p:sp>
      <p:sp>
        <p:nvSpPr>
          <p:cNvPr id="19" name="ZoneTexte 18">
            <a:extLst>
              <a:ext uri="{FF2B5EF4-FFF2-40B4-BE49-F238E27FC236}">
                <a16:creationId xmlns:a16="http://schemas.microsoft.com/office/drawing/2014/main" id="{431B550C-76DD-31DE-53F7-24535E019ADF}"/>
              </a:ext>
            </a:extLst>
          </p:cNvPr>
          <p:cNvSpPr txBox="1"/>
          <p:nvPr/>
        </p:nvSpPr>
        <p:spPr>
          <a:xfrm>
            <a:off x="9633246" y="2609334"/>
            <a:ext cx="1507337" cy="461665"/>
          </a:xfrm>
          <a:prstGeom prst="rect">
            <a:avLst/>
          </a:prstGeom>
          <a:noFill/>
        </p:spPr>
        <p:txBody>
          <a:bodyPr wrap="none" rtlCol="0">
            <a:spAutoFit/>
          </a:bodyPr>
          <a:lstStyle/>
          <a:p>
            <a:pPr algn="ctr"/>
            <a:r>
              <a:rPr lang="en-GB" sz="1200" dirty="0"/>
              <a:t>South pole</a:t>
            </a:r>
          </a:p>
          <a:p>
            <a:pPr algn="ctr"/>
            <a:r>
              <a:rPr lang="en-GB" sz="1200" dirty="0"/>
              <a:t>facing the hall sensor</a:t>
            </a:r>
          </a:p>
        </p:txBody>
      </p:sp>
    </p:spTree>
    <p:extLst>
      <p:ext uri="{BB962C8B-B14F-4D97-AF65-F5344CB8AC3E}">
        <p14:creationId xmlns:p14="http://schemas.microsoft.com/office/powerpoint/2010/main" val="1810776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6F03A819-9ACB-C1AB-E306-569D578BB887}"/>
              </a:ext>
            </a:extLst>
          </p:cNvPr>
          <p:cNvSpPr txBox="1">
            <a:spLocks/>
          </p:cNvSpPr>
          <p:nvPr/>
        </p:nvSpPr>
        <p:spPr>
          <a:xfrm>
            <a:off x="0" y="20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Identify the North/Pole </a:t>
            </a:r>
            <a:r>
              <a:rPr lang="en-GB" dirty="0" err="1"/>
              <a:t>pole</a:t>
            </a:r>
            <a:r>
              <a:rPr lang="en-GB" dirty="0"/>
              <a:t> -2</a:t>
            </a:r>
          </a:p>
        </p:txBody>
      </p:sp>
      <p:grpSp>
        <p:nvGrpSpPr>
          <p:cNvPr id="15" name="Groupe 14">
            <a:extLst>
              <a:ext uri="{FF2B5EF4-FFF2-40B4-BE49-F238E27FC236}">
                <a16:creationId xmlns:a16="http://schemas.microsoft.com/office/drawing/2014/main" id="{949EA08E-8319-56E6-7B18-D904A46361AF}"/>
              </a:ext>
            </a:extLst>
          </p:cNvPr>
          <p:cNvGrpSpPr/>
          <p:nvPr/>
        </p:nvGrpSpPr>
        <p:grpSpPr>
          <a:xfrm>
            <a:off x="657047" y="4534322"/>
            <a:ext cx="6015988" cy="1919229"/>
            <a:chOff x="593270" y="1705714"/>
            <a:chExt cx="6015988" cy="1919229"/>
          </a:xfrm>
        </p:grpSpPr>
        <p:pic>
          <p:nvPicPr>
            <p:cNvPr id="4" name="Image 3">
              <a:extLst>
                <a:ext uri="{FF2B5EF4-FFF2-40B4-BE49-F238E27FC236}">
                  <a16:creationId xmlns:a16="http://schemas.microsoft.com/office/drawing/2014/main" id="{7729BC24-5622-7FA5-545D-2FBA49C536D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867331" y="1473088"/>
              <a:ext cx="1632865" cy="2180987"/>
            </a:xfrm>
            <a:prstGeom prst="rect">
              <a:avLst/>
            </a:prstGeom>
          </p:spPr>
        </p:pic>
        <p:pic>
          <p:nvPicPr>
            <p:cNvPr id="6" name="Image 5">
              <a:extLst>
                <a:ext uri="{FF2B5EF4-FFF2-40B4-BE49-F238E27FC236}">
                  <a16:creationId xmlns:a16="http://schemas.microsoft.com/office/drawing/2014/main" id="{F81B1827-CBAD-6131-2B7F-B5AEFC3F7E0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20677" y="1705714"/>
              <a:ext cx="2988581" cy="1919229"/>
            </a:xfrm>
            <a:prstGeom prst="rect">
              <a:avLst/>
            </a:prstGeom>
          </p:spPr>
        </p:pic>
        <p:sp>
          <p:nvSpPr>
            <p:cNvPr id="11" name="ZoneTexte 10">
              <a:extLst>
                <a:ext uri="{FF2B5EF4-FFF2-40B4-BE49-F238E27FC236}">
                  <a16:creationId xmlns:a16="http://schemas.microsoft.com/office/drawing/2014/main" id="{DC248F25-A2CF-F54D-DBDB-7569C9805B07}"/>
                </a:ext>
              </a:extLst>
            </p:cNvPr>
            <p:cNvSpPr txBox="1"/>
            <p:nvPr/>
          </p:nvSpPr>
          <p:spPr>
            <a:xfrm>
              <a:off x="3702500" y="3041776"/>
              <a:ext cx="965329" cy="369332"/>
            </a:xfrm>
            <a:prstGeom prst="rect">
              <a:avLst/>
            </a:prstGeom>
            <a:noFill/>
          </p:spPr>
          <p:txBody>
            <a:bodyPr wrap="none" rtlCol="0">
              <a:spAutoFit/>
            </a:bodyPr>
            <a:lstStyle/>
            <a:p>
              <a:r>
                <a:rPr lang="en-GB" dirty="0"/>
                <a:t>baseline</a:t>
              </a:r>
            </a:p>
          </p:txBody>
        </p:sp>
      </p:grpSp>
      <p:grpSp>
        <p:nvGrpSpPr>
          <p:cNvPr id="14" name="Groupe 13">
            <a:extLst>
              <a:ext uri="{FF2B5EF4-FFF2-40B4-BE49-F238E27FC236}">
                <a16:creationId xmlns:a16="http://schemas.microsoft.com/office/drawing/2014/main" id="{63EE658A-9B88-837D-D98D-60C4445897F5}"/>
              </a:ext>
            </a:extLst>
          </p:cNvPr>
          <p:cNvGrpSpPr/>
          <p:nvPr/>
        </p:nvGrpSpPr>
        <p:grpSpPr>
          <a:xfrm>
            <a:off x="677863" y="1364063"/>
            <a:ext cx="6184063" cy="2180835"/>
            <a:chOff x="681481" y="3828079"/>
            <a:chExt cx="6184063" cy="2180835"/>
          </a:xfrm>
        </p:grpSpPr>
        <p:pic>
          <p:nvPicPr>
            <p:cNvPr id="5" name="Image 4">
              <a:extLst>
                <a:ext uri="{FF2B5EF4-FFF2-40B4-BE49-F238E27FC236}">
                  <a16:creationId xmlns:a16="http://schemas.microsoft.com/office/drawing/2014/main" id="{7BA64839-6AAD-82B5-9D07-FD802E8546B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5400000">
              <a:off x="955543" y="3824410"/>
              <a:ext cx="1632863" cy="2180988"/>
            </a:xfrm>
            <a:prstGeom prst="rect">
              <a:avLst/>
            </a:prstGeom>
          </p:spPr>
        </p:pic>
        <p:pic>
          <p:nvPicPr>
            <p:cNvPr id="7" name="Image 6">
              <a:extLst>
                <a:ext uri="{FF2B5EF4-FFF2-40B4-BE49-F238E27FC236}">
                  <a16:creationId xmlns:a16="http://schemas.microsoft.com/office/drawing/2014/main" id="{E00F26A6-33D9-90A0-D579-22F44690D60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68659" y="4012745"/>
              <a:ext cx="3196885" cy="1996169"/>
            </a:xfrm>
            <a:prstGeom prst="rect">
              <a:avLst/>
            </a:prstGeom>
          </p:spPr>
        </p:pic>
        <p:sp>
          <p:nvSpPr>
            <p:cNvPr id="12" name="ZoneTexte 11">
              <a:extLst>
                <a:ext uri="{FF2B5EF4-FFF2-40B4-BE49-F238E27FC236}">
                  <a16:creationId xmlns:a16="http://schemas.microsoft.com/office/drawing/2014/main" id="{64D45C6B-42A2-A1CF-A206-521B3D09058A}"/>
                </a:ext>
              </a:extLst>
            </p:cNvPr>
            <p:cNvSpPr txBox="1"/>
            <p:nvPr/>
          </p:nvSpPr>
          <p:spPr>
            <a:xfrm>
              <a:off x="3674681" y="3828079"/>
              <a:ext cx="965329" cy="369332"/>
            </a:xfrm>
            <a:prstGeom prst="rect">
              <a:avLst/>
            </a:prstGeom>
            <a:noFill/>
          </p:spPr>
          <p:txBody>
            <a:bodyPr wrap="none" rtlCol="0">
              <a:spAutoFit/>
            </a:bodyPr>
            <a:lstStyle/>
            <a:p>
              <a:r>
                <a:rPr lang="en-GB" dirty="0"/>
                <a:t>baseline</a:t>
              </a:r>
            </a:p>
          </p:txBody>
        </p:sp>
      </p:grpSp>
      <p:sp>
        <p:nvSpPr>
          <p:cNvPr id="13" name="ZoneTexte 12">
            <a:extLst>
              <a:ext uri="{FF2B5EF4-FFF2-40B4-BE49-F238E27FC236}">
                <a16:creationId xmlns:a16="http://schemas.microsoft.com/office/drawing/2014/main" id="{7C6FE714-C237-D78B-ED4F-2AF932B0AF1A}"/>
              </a:ext>
            </a:extLst>
          </p:cNvPr>
          <p:cNvSpPr txBox="1"/>
          <p:nvPr/>
        </p:nvSpPr>
        <p:spPr>
          <a:xfrm>
            <a:off x="7919357" y="5207523"/>
            <a:ext cx="3545138" cy="369332"/>
          </a:xfrm>
          <a:prstGeom prst="rect">
            <a:avLst/>
          </a:prstGeom>
          <a:noFill/>
        </p:spPr>
        <p:txBody>
          <a:bodyPr wrap="none" rtlCol="0">
            <a:spAutoFit/>
          </a:bodyPr>
          <a:lstStyle/>
          <a:p>
            <a:r>
              <a:rPr lang="en-GB" dirty="0"/>
              <a:t>While the marked side is the north</a:t>
            </a:r>
          </a:p>
        </p:txBody>
      </p:sp>
      <p:sp>
        <p:nvSpPr>
          <p:cNvPr id="18" name="ZoneTexte 17">
            <a:extLst>
              <a:ext uri="{FF2B5EF4-FFF2-40B4-BE49-F238E27FC236}">
                <a16:creationId xmlns:a16="http://schemas.microsoft.com/office/drawing/2014/main" id="{E6994F6D-21E6-5139-0EF6-51CF64207A65}"/>
              </a:ext>
            </a:extLst>
          </p:cNvPr>
          <p:cNvSpPr txBox="1"/>
          <p:nvPr/>
        </p:nvSpPr>
        <p:spPr>
          <a:xfrm>
            <a:off x="7919357" y="2081556"/>
            <a:ext cx="3120341" cy="369332"/>
          </a:xfrm>
          <a:prstGeom prst="rect">
            <a:avLst/>
          </a:prstGeom>
          <a:noFill/>
        </p:spPr>
        <p:txBody>
          <a:bodyPr wrap="none" rtlCol="0">
            <a:spAutoFit/>
          </a:bodyPr>
          <a:lstStyle/>
          <a:p>
            <a:r>
              <a:rPr lang="en-GB" dirty="0"/>
              <a:t>The unmarked side is the south</a:t>
            </a:r>
          </a:p>
        </p:txBody>
      </p:sp>
      <p:sp>
        <p:nvSpPr>
          <p:cNvPr id="19" name="Flèche : droite 18">
            <a:extLst>
              <a:ext uri="{FF2B5EF4-FFF2-40B4-BE49-F238E27FC236}">
                <a16:creationId xmlns:a16="http://schemas.microsoft.com/office/drawing/2014/main" id="{57F631F0-89C3-BBCF-4638-40A02FE6921F}"/>
              </a:ext>
            </a:extLst>
          </p:cNvPr>
          <p:cNvSpPr/>
          <p:nvPr/>
        </p:nvSpPr>
        <p:spPr>
          <a:xfrm>
            <a:off x="6990347" y="5392189"/>
            <a:ext cx="529108" cy="25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èche : droite 19">
            <a:extLst>
              <a:ext uri="{FF2B5EF4-FFF2-40B4-BE49-F238E27FC236}">
                <a16:creationId xmlns:a16="http://schemas.microsoft.com/office/drawing/2014/main" id="{19CD7E3E-4863-DAB8-4617-1505F4D6DF35}"/>
              </a:ext>
            </a:extLst>
          </p:cNvPr>
          <p:cNvSpPr/>
          <p:nvPr/>
        </p:nvSpPr>
        <p:spPr>
          <a:xfrm>
            <a:off x="7126087" y="2200266"/>
            <a:ext cx="529108" cy="25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87402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6C712-8EA6-BCD7-A2A7-FD610A2D6981}"/>
              </a:ext>
            </a:extLst>
          </p:cNvPr>
          <p:cNvSpPr>
            <a:spLocks noGrp="1"/>
          </p:cNvSpPr>
          <p:nvPr>
            <p:ph type="title"/>
          </p:nvPr>
        </p:nvSpPr>
        <p:spPr>
          <a:xfrm>
            <a:off x="0" y="0"/>
            <a:ext cx="10515600" cy="1325563"/>
          </a:xfrm>
        </p:spPr>
        <p:txBody>
          <a:bodyPr/>
          <a:lstStyle/>
          <a:p>
            <a:r>
              <a:rPr lang="en-GB" dirty="0"/>
              <a:t>Magnet positioning on the cable</a:t>
            </a:r>
          </a:p>
        </p:txBody>
      </p:sp>
      <p:pic>
        <p:nvPicPr>
          <p:cNvPr id="7" name="Image 6">
            <a:extLst>
              <a:ext uri="{FF2B5EF4-FFF2-40B4-BE49-F238E27FC236}">
                <a16:creationId xmlns:a16="http://schemas.microsoft.com/office/drawing/2014/main" id="{A2EE7CB0-C3DA-E08C-E379-E05498BA03C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8164285" y="1012371"/>
            <a:ext cx="3535137" cy="5486400"/>
          </a:xfrm>
          <a:prstGeom prst="rect">
            <a:avLst/>
          </a:prstGeom>
        </p:spPr>
      </p:pic>
      <p:sp>
        <p:nvSpPr>
          <p:cNvPr id="8" name="Flèche : droite 7">
            <a:extLst>
              <a:ext uri="{FF2B5EF4-FFF2-40B4-BE49-F238E27FC236}">
                <a16:creationId xmlns:a16="http://schemas.microsoft.com/office/drawing/2014/main" id="{8F8AD9B5-6AA5-C9DB-4F7A-8D1FCD0722D2}"/>
              </a:ext>
            </a:extLst>
          </p:cNvPr>
          <p:cNvSpPr/>
          <p:nvPr/>
        </p:nvSpPr>
        <p:spPr>
          <a:xfrm>
            <a:off x="9731829" y="2890157"/>
            <a:ext cx="269421" cy="195943"/>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lèche : droite 8">
            <a:extLst>
              <a:ext uri="{FF2B5EF4-FFF2-40B4-BE49-F238E27FC236}">
                <a16:creationId xmlns:a16="http://schemas.microsoft.com/office/drawing/2014/main" id="{598C8F97-0E2D-1F5E-2FD9-9DB668341B02}"/>
              </a:ext>
            </a:extLst>
          </p:cNvPr>
          <p:cNvSpPr/>
          <p:nvPr/>
        </p:nvSpPr>
        <p:spPr>
          <a:xfrm>
            <a:off x="9670596" y="4405992"/>
            <a:ext cx="269421" cy="195943"/>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Espace réservé du contenu 2">
            <a:extLst>
              <a:ext uri="{FF2B5EF4-FFF2-40B4-BE49-F238E27FC236}">
                <a16:creationId xmlns:a16="http://schemas.microsoft.com/office/drawing/2014/main" id="{F6672C53-0420-2222-CFB1-ABB8B3F75D46}"/>
              </a:ext>
            </a:extLst>
          </p:cNvPr>
          <p:cNvSpPr>
            <a:spLocks noGrp="1"/>
          </p:cNvSpPr>
          <p:nvPr>
            <p:ph idx="1"/>
          </p:nvPr>
        </p:nvSpPr>
        <p:spPr>
          <a:xfrm>
            <a:off x="206826" y="1413772"/>
            <a:ext cx="6708321" cy="4351338"/>
          </a:xfrm>
        </p:spPr>
        <p:txBody>
          <a:bodyPr>
            <a:normAutofit/>
          </a:bodyPr>
          <a:lstStyle/>
          <a:p>
            <a:r>
              <a:rPr lang="en-GB" sz="2000" dirty="0"/>
              <a:t>Pull on the </a:t>
            </a:r>
            <a:r>
              <a:rPr lang="en-GB" sz="2000" dirty="0" err="1"/>
              <a:t>miniscope</a:t>
            </a:r>
            <a:r>
              <a:rPr lang="en-GB" sz="2000" dirty="0"/>
              <a:t> cable and mark it to identify the magnet position (red arrow) </a:t>
            </a:r>
          </a:p>
          <a:p>
            <a:endParaRPr lang="en-GB" sz="2000" dirty="0"/>
          </a:p>
          <a:p>
            <a:r>
              <a:rPr lang="en-GB" sz="2000" dirty="0"/>
              <a:t>Glue the magnet and be sure that the north pole is facing the hall sensors during cable rotation (marked with a cross) :</a:t>
            </a:r>
          </a:p>
          <a:p>
            <a:endParaRPr lang="en-GB" sz="2000" dirty="0"/>
          </a:p>
        </p:txBody>
      </p:sp>
      <p:sp>
        <p:nvSpPr>
          <p:cNvPr id="11" name="Flèche : droite 10">
            <a:extLst>
              <a:ext uri="{FF2B5EF4-FFF2-40B4-BE49-F238E27FC236}">
                <a16:creationId xmlns:a16="http://schemas.microsoft.com/office/drawing/2014/main" id="{A69E1E93-9E89-F4C4-1670-D59A7515DD91}"/>
              </a:ext>
            </a:extLst>
          </p:cNvPr>
          <p:cNvSpPr/>
          <p:nvPr/>
        </p:nvSpPr>
        <p:spPr>
          <a:xfrm rot="10800000">
            <a:off x="10180864" y="3657600"/>
            <a:ext cx="269421" cy="25841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Image 12">
            <a:extLst>
              <a:ext uri="{FF2B5EF4-FFF2-40B4-BE49-F238E27FC236}">
                <a16:creationId xmlns:a16="http://schemas.microsoft.com/office/drawing/2014/main" id="{44D1F9CE-5E1E-83AF-6011-90317D3BD67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824843" y="3208564"/>
            <a:ext cx="1690006" cy="3380013"/>
          </a:xfrm>
          <a:prstGeom prst="rect">
            <a:avLst/>
          </a:prstGeom>
        </p:spPr>
      </p:pic>
    </p:spTree>
    <p:extLst>
      <p:ext uri="{BB962C8B-B14F-4D97-AF65-F5344CB8AC3E}">
        <p14:creationId xmlns:p14="http://schemas.microsoft.com/office/powerpoint/2010/main" val="2780517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40B19A95-FB69-0862-031B-7C7AB3A4CB63}"/>
              </a:ext>
            </a:extLst>
          </p:cNvPr>
          <p:cNvSpPr txBox="1">
            <a:spLocks/>
          </p:cNvSpPr>
          <p:nvPr/>
        </p:nvSpPr>
        <p:spPr>
          <a:xfrm>
            <a:off x="-1899"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Final assembly</a:t>
            </a:r>
          </a:p>
        </p:txBody>
      </p:sp>
    </p:spTree>
    <p:extLst>
      <p:ext uri="{BB962C8B-B14F-4D97-AF65-F5344CB8AC3E}">
        <p14:creationId xmlns:p14="http://schemas.microsoft.com/office/powerpoint/2010/main" val="4129571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299595-09D9-E929-968D-EA728E8B0FB8}"/>
              </a:ext>
            </a:extLst>
          </p:cNvPr>
          <p:cNvSpPr>
            <a:spLocks noGrp="1"/>
          </p:cNvSpPr>
          <p:nvPr>
            <p:ph type="title"/>
          </p:nvPr>
        </p:nvSpPr>
        <p:spPr>
          <a:xfrm>
            <a:off x="-1899" y="0"/>
            <a:ext cx="10515600" cy="1325563"/>
          </a:xfrm>
        </p:spPr>
        <p:txBody>
          <a:bodyPr/>
          <a:lstStyle/>
          <a:p>
            <a:r>
              <a:rPr lang="en-GB" dirty="0"/>
              <a:t>Final assembly</a:t>
            </a:r>
          </a:p>
        </p:txBody>
      </p:sp>
      <p:pic>
        <p:nvPicPr>
          <p:cNvPr id="12" name="Image 11">
            <a:extLst>
              <a:ext uri="{FF2B5EF4-FFF2-40B4-BE49-F238E27FC236}">
                <a16:creationId xmlns:a16="http://schemas.microsoft.com/office/drawing/2014/main" id="{C9574E53-4F38-E64D-401C-4A0F3CACD23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5678154" y="239772"/>
            <a:ext cx="5899100" cy="6378455"/>
          </a:xfrm>
          <a:prstGeom prst="rect">
            <a:avLst/>
          </a:prstGeom>
        </p:spPr>
      </p:pic>
      <p:sp>
        <p:nvSpPr>
          <p:cNvPr id="14" name="ZoneTexte 13">
            <a:extLst>
              <a:ext uri="{FF2B5EF4-FFF2-40B4-BE49-F238E27FC236}">
                <a16:creationId xmlns:a16="http://schemas.microsoft.com/office/drawing/2014/main" id="{30574186-BF2A-0660-8CE6-008416BCBD25}"/>
              </a:ext>
            </a:extLst>
          </p:cNvPr>
          <p:cNvSpPr txBox="1"/>
          <p:nvPr/>
        </p:nvSpPr>
        <p:spPr>
          <a:xfrm>
            <a:off x="415947" y="3034580"/>
            <a:ext cx="4839954" cy="1754326"/>
          </a:xfrm>
          <a:prstGeom prst="rect">
            <a:avLst/>
          </a:prstGeom>
          <a:noFill/>
        </p:spPr>
        <p:txBody>
          <a:bodyPr wrap="square">
            <a:spAutoFit/>
          </a:bodyPr>
          <a:lstStyle/>
          <a:p>
            <a:r>
              <a:rPr lang="en-GB" dirty="0"/>
              <a:t>The nuts are used to ‘ballast’ the </a:t>
            </a:r>
            <a:r>
              <a:rPr lang="en-GB" dirty="0" err="1"/>
              <a:t>miniscope</a:t>
            </a:r>
            <a:r>
              <a:rPr lang="en-GB" dirty="0"/>
              <a:t> cable.</a:t>
            </a:r>
          </a:p>
          <a:p>
            <a:endParaRPr lang="en-GB" dirty="0"/>
          </a:p>
          <a:p>
            <a:endParaRPr lang="en-GB" dirty="0"/>
          </a:p>
          <a:p>
            <a:endParaRPr lang="en-GB" dirty="0"/>
          </a:p>
          <a:p>
            <a:r>
              <a:rPr lang="en-GB" dirty="0"/>
              <a:t>Particularly useful for other flexible cables such as the </a:t>
            </a:r>
            <a:r>
              <a:rPr lang="en-GB" dirty="0" err="1"/>
              <a:t>neuropixel</a:t>
            </a:r>
            <a:r>
              <a:rPr lang="en-GB" dirty="0"/>
              <a:t> cable</a:t>
            </a:r>
          </a:p>
        </p:txBody>
      </p:sp>
    </p:spTree>
    <p:extLst>
      <p:ext uri="{BB962C8B-B14F-4D97-AF65-F5344CB8AC3E}">
        <p14:creationId xmlns:p14="http://schemas.microsoft.com/office/powerpoint/2010/main" val="3343914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F7AC82-E09E-F950-5235-34A86C89CD9B}"/>
              </a:ext>
            </a:extLst>
          </p:cNvPr>
          <p:cNvSpPr>
            <a:spLocks noGrp="1"/>
          </p:cNvSpPr>
          <p:nvPr>
            <p:ph type="title"/>
          </p:nvPr>
        </p:nvSpPr>
        <p:spPr>
          <a:xfrm>
            <a:off x="838200" y="0"/>
            <a:ext cx="10515600" cy="1325563"/>
          </a:xfrm>
        </p:spPr>
        <p:txBody>
          <a:bodyPr/>
          <a:lstStyle/>
          <a:p>
            <a:pPr algn="ctr"/>
            <a:r>
              <a:rPr lang="en-GB" dirty="0"/>
              <a:t>FreiBox Active Commutator V2:</a:t>
            </a:r>
            <a:br>
              <a:rPr lang="en-GB" dirty="0"/>
            </a:br>
            <a:r>
              <a:rPr lang="en-GB" dirty="0"/>
              <a:t>Overview</a:t>
            </a:r>
          </a:p>
        </p:txBody>
      </p:sp>
      <p:pic>
        <p:nvPicPr>
          <p:cNvPr id="4" name="Image 3">
            <a:extLst>
              <a:ext uri="{FF2B5EF4-FFF2-40B4-BE49-F238E27FC236}">
                <a16:creationId xmlns:a16="http://schemas.microsoft.com/office/drawing/2014/main" id="{E706B966-8648-E324-1E8F-D3739E36DC7C}"/>
              </a:ext>
            </a:extLst>
          </p:cNvPr>
          <p:cNvPicPr>
            <a:picLocks noChangeAspect="1"/>
          </p:cNvPicPr>
          <p:nvPr/>
        </p:nvPicPr>
        <p:blipFill>
          <a:blip r:embed="rId2"/>
          <a:stretch>
            <a:fillRect/>
          </a:stretch>
        </p:blipFill>
        <p:spPr>
          <a:xfrm>
            <a:off x="6939643" y="3478653"/>
            <a:ext cx="4480151" cy="2558132"/>
          </a:xfrm>
          <a:prstGeom prst="rect">
            <a:avLst/>
          </a:prstGeom>
        </p:spPr>
      </p:pic>
      <p:pic>
        <p:nvPicPr>
          <p:cNvPr id="6" name="Image 5">
            <a:extLst>
              <a:ext uri="{FF2B5EF4-FFF2-40B4-BE49-F238E27FC236}">
                <a16:creationId xmlns:a16="http://schemas.microsoft.com/office/drawing/2014/main" id="{25277BA6-4595-E6BA-18A1-1C39DA18939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59922" y="1404257"/>
            <a:ext cx="3136459" cy="5233307"/>
          </a:xfrm>
          <a:prstGeom prst="rect">
            <a:avLst/>
          </a:prstGeom>
        </p:spPr>
      </p:pic>
      <p:sp>
        <p:nvSpPr>
          <p:cNvPr id="7" name="ZoneTexte 6">
            <a:extLst>
              <a:ext uri="{FF2B5EF4-FFF2-40B4-BE49-F238E27FC236}">
                <a16:creationId xmlns:a16="http://schemas.microsoft.com/office/drawing/2014/main" id="{1BD16B52-34C3-A089-98FB-026DB4696F7D}"/>
              </a:ext>
            </a:extLst>
          </p:cNvPr>
          <p:cNvSpPr txBox="1"/>
          <p:nvPr/>
        </p:nvSpPr>
        <p:spPr>
          <a:xfrm>
            <a:off x="2751364" y="1738993"/>
            <a:ext cx="301686" cy="369332"/>
          </a:xfrm>
          <a:prstGeom prst="rect">
            <a:avLst/>
          </a:prstGeom>
          <a:noFill/>
        </p:spPr>
        <p:txBody>
          <a:bodyPr wrap="none" rtlCol="0">
            <a:spAutoFit/>
          </a:bodyPr>
          <a:lstStyle/>
          <a:p>
            <a:r>
              <a:rPr lang="en-GB" dirty="0"/>
              <a:t>1</a:t>
            </a:r>
          </a:p>
        </p:txBody>
      </p:sp>
      <p:sp>
        <p:nvSpPr>
          <p:cNvPr id="8" name="ZoneTexte 7">
            <a:extLst>
              <a:ext uri="{FF2B5EF4-FFF2-40B4-BE49-F238E27FC236}">
                <a16:creationId xmlns:a16="http://schemas.microsoft.com/office/drawing/2014/main" id="{4C5C1939-076E-92DD-950C-E112E46E116D}"/>
              </a:ext>
            </a:extLst>
          </p:cNvPr>
          <p:cNvSpPr txBox="1"/>
          <p:nvPr/>
        </p:nvSpPr>
        <p:spPr>
          <a:xfrm>
            <a:off x="1153114" y="1617427"/>
            <a:ext cx="301686" cy="369332"/>
          </a:xfrm>
          <a:prstGeom prst="rect">
            <a:avLst/>
          </a:prstGeom>
          <a:noFill/>
        </p:spPr>
        <p:txBody>
          <a:bodyPr wrap="none" rtlCol="0">
            <a:spAutoFit/>
          </a:bodyPr>
          <a:lstStyle/>
          <a:p>
            <a:r>
              <a:rPr lang="en-GB" dirty="0"/>
              <a:t>2</a:t>
            </a:r>
          </a:p>
        </p:txBody>
      </p:sp>
      <p:sp>
        <p:nvSpPr>
          <p:cNvPr id="9" name="ZoneTexte 8">
            <a:extLst>
              <a:ext uri="{FF2B5EF4-FFF2-40B4-BE49-F238E27FC236}">
                <a16:creationId xmlns:a16="http://schemas.microsoft.com/office/drawing/2014/main" id="{FACEB580-462A-7799-C669-882D555DC475}"/>
              </a:ext>
            </a:extLst>
          </p:cNvPr>
          <p:cNvSpPr txBox="1"/>
          <p:nvPr/>
        </p:nvSpPr>
        <p:spPr>
          <a:xfrm>
            <a:off x="2749525" y="3036184"/>
            <a:ext cx="301686" cy="369332"/>
          </a:xfrm>
          <a:prstGeom prst="rect">
            <a:avLst/>
          </a:prstGeom>
          <a:noFill/>
        </p:spPr>
        <p:txBody>
          <a:bodyPr wrap="none" rtlCol="0">
            <a:spAutoFit/>
          </a:bodyPr>
          <a:lstStyle/>
          <a:p>
            <a:r>
              <a:rPr lang="en-GB" dirty="0"/>
              <a:t>3</a:t>
            </a:r>
          </a:p>
        </p:txBody>
      </p:sp>
      <p:sp>
        <p:nvSpPr>
          <p:cNvPr id="10" name="ZoneTexte 9">
            <a:extLst>
              <a:ext uri="{FF2B5EF4-FFF2-40B4-BE49-F238E27FC236}">
                <a16:creationId xmlns:a16="http://schemas.microsoft.com/office/drawing/2014/main" id="{8017074A-823B-BBB0-B166-B492EC5FBD84}"/>
              </a:ext>
            </a:extLst>
          </p:cNvPr>
          <p:cNvSpPr txBox="1"/>
          <p:nvPr/>
        </p:nvSpPr>
        <p:spPr>
          <a:xfrm>
            <a:off x="1171980" y="3036184"/>
            <a:ext cx="301686" cy="369332"/>
          </a:xfrm>
          <a:prstGeom prst="rect">
            <a:avLst/>
          </a:prstGeom>
          <a:noFill/>
        </p:spPr>
        <p:txBody>
          <a:bodyPr wrap="none" rtlCol="0">
            <a:spAutoFit/>
          </a:bodyPr>
          <a:lstStyle/>
          <a:p>
            <a:r>
              <a:rPr lang="en-GB" dirty="0"/>
              <a:t>4</a:t>
            </a:r>
          </a:p>
        </p:txBody>
      </p:sp>
      <p:sp>
        <p:nvSpPr>
          <p:cNvPr id="11" name="ZoneTexte 10">
            <a:extLst>
              <a:ext uri="{FF2B5EF4-FFF2-40B4-BE49-F238E27FC236}">
                <a16:creationId xmlns:a16="http://schemas.microsoft.com/office/drawing/2014/main" id="{8C5412E8-7172-189B-BA68-DA37F431E004}"/>
              </a:ext>
            </a:extLst>
          </p:cNvPr>
          <p:cNvSpPr txBox="1"/>
          <p:nvPr/>
        </p:nvSpPr>
        <p:spPr>
          <a:xfrm>
            <a:off x="1902669" y="2737643"/>
            <a:ext cx="301686" cy="369332"/>
          </a:xfrm>
          <a:prstGeom prst="rect">
            <a:avLst/>
          </a:prstGeom>
          <a:noFill/>
        </p:spPr>
        <p:txBody>
          <a:bodyPr wrap="none" rtlCol="0">
            <a:spAutoFit/>
          </a:bodyPr>
          <a:lstStyle/>
          <a:p>
            <a:r>
              <a:rPr lang="en-GB" dirty="0"/>
              <a:t>5</a:t>
            </a:r>
          </a:p>
        </p:txBody>
      </p:sp>
      <p:sp>
        <p:nvSpPr>
          <p:cNvPr id="21" name="ZoneTexte 20">
            <a:extLst>
              <a:ext uri="{FF2B5EF4-FFF2-40B4-BE49-F238E27FC236}">
                <a16:creationId xmlns:a16="http://schemas.microsoft.com/office/drawing/2014/main" id="{37E4221F-A703-5151-13A3-D912CB486E25}"/>
              </a:ext>
            </a:extLst>
          </p:cNvPr>
          <p:cNvSpPr txBox="1"/>
          <p:nvPr/>
        </p:nvSpPr>
        <p:spPr>
          <a:xfrm>
            <a:off x="3741379" y="4255695"/>
            <a:ext cx="1824920" cy="369332"/>
          </a:xfrm>
          <a:prstGeom prst="rect">
            <a:avLst/>
          </a:prstGeom>
          <a:noFill/>
          <a:ln>
            <a:solidFill>
              <a:schemeClr val="tx1"/>
            </a:solidFill>
          </a:ln>
        </p:spPr>
        <p:txBody>
          <a:bodyPr wrap="square">
            <a:spAutoFit/>
          </a:bodyPr>
          <a:lstStyle/>
          <a:p>
            <a:r>
              <a:rPr lang="en-GB" dirty="0"/>
              <a:t>Linker_Part1</a:t>
            </a:r>
          </a:p>
        </p:txBody>
      </p:sp>
      <p:cxnSp>
        <p:nvCxnSpPr>
          <p:cNvPr id="22" name="Connecteur droit 21">
            <a:extLst>
              <a:ext uri="{FF2B5EF4-FFF2-40B4-BE49-F238E27FC236}">
                <a16:creationId xmlns:a16="http://schemas.microsoft.com/office/drawing/2014/main" id="{69384BCC-9CEE-1F52-FAA1-705CFABD1587}"/>
              </a:ext>
            </a:extLst>
          </p:cNvPr>
          <p:cNvCxnSpPr>
            <a:cxnSpLocks/>
            <a:stCxn id="21" idx="1"/>
          </p:cNvCxnSpPr>
          <p:nvPr/>
        </p:nvCxnSpPr>
        <p:spPr>
          <a:xfrm flipH="1">
            <a:off x="1379764" y="4440361"/>
            <a:ext cx="23616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B4B8A799-892F-B51C-AF9C-5ED67E7DA04A}"/>
              </a:ext>
            </a:extLst>
          </p:cNvPr>
          <p:cNvSpPr txBox="1"/>
          <p:nvPr/>
        </p:nvSpPr>
        <p:spPr>
          <a:xfrm>
            <a:off x="3741379" y="4921208"/>
            <a:ext cx="1824920" cy="369332"/>
          </a:xfrm>
          <a:prstGeom prst="rect">
            <a:avLst/>
          </a:prstGeom>
          <a:noFill/>
          <a:ln>
            <a:solidFill>
              <a:schemeClr val="tx1"/>
            </a:solidFill>
          </a:ln>
        </p:spPr>
        <p:txBody>
          <a:bodyPr wrap="square">
            <a:spAutoFit/>
          </a:bodyPr>
          <a:lstStyle/>
          <a:p>
            <a:r>
              <a:rPr lang="en-GB" dirty="0"/>
              <a:t>Linker_Part2</a:t>
            </a:r>
          </a:p>
        </p:txBody>
      </p:sp>
      <p:cxnSp>
        <p:nvCxnSpPr>
          <p:cNvPr id="25" name="Connecteur droit 24">
            <a:extLst>
              <a:ext uri="{FF2B5EF4-FFF2-40B4-BE49-F238E27FC236}">
                <a16:creationId xmlns:a16="http://schemas.microsoft.com/office/drawing/2014/main" id="{9A470A2E-22CE-D6C4-8816-C88E638ACABD}"/>
              </a:ext>
            </a:extLst>
          </p:cNvPr>
          <p:cNvCxnSpPr>
            <a:cxnSpLocks/>
            <a:stCxn id="24" idx="1"/>
          </p:cNvCxnSpPr>
          <p:nvPr/>
        </p:nvCxnSpPr>
        <p:spPr>
          <a:xfrm flipH="1">
            <a:off x="955221" y="5105874"/>
            <a:ext cx="27861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E20360F8-6864-9371-8527-0652C3C05CAE}"/>
              </a:ext>
            </a:extLst>
          </p:cNvPr>
          <p:cNvSpPr txBox="1"/>
          <p:nvPr/>
        </p:nvSpPr>
        <p:spPr>
          <a:xfrm>
            <a:off x="3741379" y="3478653"/>
            <a:ext cx="1824920" cy="369332"/>
          </a:xfrm>
          <a:prstGeom prst="rect">
            <a:avLst/>
          </a:prstGeom>
          <a:noFill/>
          <a:ln>
            <a:solidFill>
              <a:schemeClr val="tx1"/>
            </a:solidFill>
          </a:ln>
        </p:spPr>
        <p:txBody>
          <a:bodyPr wrap="square">
            <a:spAutoFit/>
          </a:bodyPr>
          <a:lstStyle/>
          <a:p>
            <a:r>
              <a:rPr lang="en-GB"/>
              <a:t>PulleyLinker</a:t>
            </a:r>
            <a:endParaRPr lang="en-GB" dirty="0"/>
          </a:p>
        </p:txBody>
      </p:sp>
      <p:cxnSp>
        <p:nvCxnSpPr>
          <p:cNvPr id="28" name="Connecteur droit 27">
            <a:extLst>
              <a:ext uri="{FF2B5EF4-FFF2-40B4-BE49-F238E27FC236}">
                <a16:creationId xmlns:a16="http://schemas.microsoft.com/office/drawing/2014/main" id="{51F8677D-644A-FB82-B8BF-7D4FD4225BD3}"/>
              </a:ext>
            </a:extLst>
          </p:cNvPr>
          <p:cNvCxnSpPr>
            <a:cxnSpLocks/>
            <a:stCxn id="27" idx="1"/>
          </p:cNvCxnSpPr>
          <p:nvPr/>
        </p:nvCxnSpPr>
        <p:spPr>
          <a:xfrm flipH="1">
            <a:off x="1379764" y="3663319"/>
            <a:ext cx="23616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1409C797-B36F-EB19-0367-4A64409C96F4}"/>
              </a:ext>
            </a:extLst>
          </p:cNvPr>
          <p:cNvSpPr txBox="1"/>
          <p:nvPr/>
        </p:nvSpPr>
        <p:spPr>
          <a:xfrm>
            <a:off x="3741379" y="2164456"/>
            <a:ext cx="1824920" cy="369332"/>
          </a:xfrm>
          <a:prstGeom prst="rect">
            <a:avLst/>
          </a:prstGeom>
          <a:noFill/>
          <a:ln>
            <a:solidFill>
              <a:schemeClr val="tx1"/>
            </a:solidFill>
          </a:ln>
        </p:spPr>
        <p:txBody>
          <a:bodyPr wrap="square">
            <a:spAutoFit/>
          </a:bodyPr>
          <a:lstStyle/>
          <a:p>
            <a:r>
              <a:rPr lang="en-GB" dirty="0" err="1"/>
              <a:t>CommutatorBase</a:t>
            </a:r>
            <a:endParaRPr lang="en-GB" dirty="0"/>
          </a:p>
        </p:txBody>
      </p:sp>
      <p:cxnSp>
        <p:nvCxnSpPr>
          <p:cNvPr id="30" name="Connecteur droit 29">
            <a:extLst>
              <a:ext uri="{FF2B5EF4-FFF2-40B4-BE49-F238E27FC236}">
                <a16:creationId xmlns:a16="http://schemas.microsoft.com/office/drawing/2014/main" id="{2A8B8DA4-3A51-1893-D857-60A17A2AE714}"/>
              </a:ext>
            </a:extLst>
          </p:cNvPr>
          <p:cNvCxnSpPr>
            <a:cxnSpLocks/>
            <a:stCxn id="29" idx="1"/>
          </p:cNvCxnSpPr>
          <p:nvPr/>
        </p:nvCxnSpPr>
        <p:spPr>
          <a:xfrm flipH="1">
            <a:off x="3355521" y="2349122"/>
            <a:ext cx="3858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1CA7ED1A-5900-0D43-EA60-FC0ADFFBC3E4}"/>
              </a:ext>
            </a:extLst>
          </p:cNvPr>
          <p:cNvSpPr txBox="1"/>
          <p:nvPr/>
        </p:nvSpPr>
        <p:spPr>
          <a:xfrm>
            <a:off x="3741379" y="5586720"/>
            <a:ext cx="1824920" cy="369332"/>
          </a:xfrm>
          <a:prstGeom prst="rect">
            <a:avLst/>
          </a:prstGeom>
          <a:noFill/>
          <a:ln>
            <a:solidFill>
              <a:schemeClr val="tx1"/>
            </a:solidFill>
          </a:ln>
        </p:spPr>
        <p:txBody>
          <a:bodyPr wrap="square">
            <a:spAutoFit/>
          </a:bodyPr>
          <a:lstStyle/>
          <a:p>
            <a:r>
              <a:rPr lang="en-GB" dirty="0"/>
              <a:t>Detector_Part1</a:t>
            </a:r>
          </a:p>
        </p:txBody>
      </p:sp>
      <p:cxnSp>
        <p:nvCxnSpPr>
          <p:cNvPr id="38" name="Connecteur droit 37">
            <a:extLst>
              <a:ext uri="{FF2B5EF4-FFF2-40B4-BE49-F238E27FC236}">
                <a16:creationId xmlns:a16="http://schemas.microsoft.com/office/drawing/2014/main" id="{BEBB926C-BE2C-C4A7-3087-67E6767087FA}"/>
              </a:ext>
            </a:extLst>
          </p:cNvPr>
          <p:cNvCxnSpPr>
            <a:cxnSpLocks/>
            <a:stCxn id="37" idx="1"/>
          </p:cNvCxnSpPr>
          <p:nvPr/>
        </p:nvCxnSpPr>
        <p:spPr>
          <a:xfrm flipH="1">
            <a:off x="1379764" y="5771386"/>
            <a:ext cx="23616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6B67CB6C-DC57-4A57-56CE-D3FF88EA25D1}"/>
              </a:ext>
            </a:extLst>
          </p:cNvPr>
          <p:cNvSpPr txBox="1"/>
          <p:nvPr/>
        </p:nvSpPr>
        <p:spPr>
          <a:xfrm>
            <a:off x="3741379" y="6050739"/>
            <a:ext cx="1824920" cy="369332"/>
          </a:xfrm>
          <a:prstGeom prst="rect">
            <a:avLst/>
          </a:prstGeom>
          <a:noFill/>
          <a:ln>
            <a:solidFill>
              <a:schemeClr val="tx1"/>
            </a:solidFill>
          </a:ln>
        </p:spPr>
        <p:txBody>
          <a:bodyPr wrap="square">
            <a:spAutoFit/>
          </a:bodyPr>
          <a:lstStyle/>
          <a:p>
            <a:r>
              <a:rPr lang="en-GB" dirty="0"/>
              <a:t>Detector _Part2</a:t>
            </a:r>
          </a:p>
        </p:txBody>
      </p:sp>
      <p:cxnSp>
        <p:nvCxnSpPr>
          <p:cNvPr id="40" name="Connecteur droit 39">
            <a:extLst>
              <a:ext uri="{FF2B5EF4-FFF2-40B4-BE49-F238E27FC236}">
                <a16:creationId xmlns:a16="http://schemas.microsoft.com/office/drawing/2014/main" id="{BD96654F-6E8B-6F1C-7FE0-A10481A5A777}"/>
              </a:ext>
            </a:extLst>
          </p:cNvPr>
          <p:cNvCxnSpPr>
            <a:cxnSpLocks/>
            <a:stCxn id="39" idx="1"/>
          </p:cNvCxnSpPr>
          <p:nvPr/>
        </p:nvCxnSpPr>
        <p:spPr>
          <a:xfrm flipH="1">
            <a:off x="955221" y="6235405"/>
            <a:ext cx="2786158" cy="16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ZoneTexte 41">
            <a:extLst>
              <a:ext uri="{FF2B5EF4-FFF2-40B4-BE49-F238E27FC236}">
                <a16:creationId xmlns:a16="http://schemas.microsoft.com/office/drawing/2014/main" id="{E04B56DE-9740-5046-A0A2-3CA34E161BB4}"/>
              </a:ext>
            </a:extLst>
          </p:cNvPr>
          <p:cNvSpPr txBox="1"/>
          <p:nvPr/>
        </p:nvSpPr>
        <p:spPr>
          <a:xfrm>
            <a:off x="4135484" y="1520236"/>
            <a:ext cx="933269" cy="369332"/>
          </a:xfrm>
          <a:prstGeom prst="rect">
            <a:avLst/>
          </a:prstGeom>
          <a:noFill/>
        </p:spPr>
        <p:txBody>
          <a:bodyPr wrap="none" rtlCol="0">
            <a:spAutoFit/>
          </a:bodyPr>
          <a:lstStyle/>
          <a:p>
            <a:r>
              <a:rPr lang="en-GB" dirty="0"/>
              <a:t>STL files</a:t>
            </a:r>
          </a:p>
        </p:txBody>
      </p:sp>
      <p:sp>
        <p:nvSpPr>
          <p:cNvPr id="43" name="ZoneTexte 42">
            <a:extLst>
              <a:ext uri="{FF2B5EF4-FFF2-40B4-BE49-F238E27FC236}">
                <a16:creationId xmlns:a16="http://schemas.microsoft.com/office/drawing/2014/main" id="{F3EABCCF-7E84-67A9-3F58-568EF514E39D}"/>
              </a:ext>
            </a:extLst>
          </p:cNvPr>
          <p:cNvSpPr txBox="1"/>
          <p:nvPr/>
        </p:nvSpPr>
        <p:spPr>
          <a:xfrm>
            <a:off x="8476163" y="2995584"/>
            <a:ext cx="1614673" cy="369332"/>
          </a:xfrm>
          <a:prstGeom prst="rect">
            <a:avLst/>
          </a:prstGeom>
          <a:noFill/>
        </p:spPr>
        <p:txBody>
          <a:bodyPr wrap="none" rtlCol="0">
            <a:spAutoFit/>
          </a:bodyPr>
          <a:lstStyle/>
          <a:p>
            <a:r>
              <a:rPr lang="en-GB" dirty="0"/>
              <a:t>Component list</a:t>
            </a:r>
          </a:p>
        </p:txBody>
      </p:sp>
    </p:spTree>
    <p:extLst>
      <p:ext uri="{BB962C8B-B14F-4D97-AF65-F5344CB8AC3E}">
        <p14:creationId xmlns:p14="http://schemas.microsoft.com/office/powerpoint/2010/main" val="2715477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C415A29-2F87-406D-18B8-58BFF2D7DE9D}"/>
              </a:ext>
            </a:extLst>
          </p:cNvPr>
          <p:cNvSpPr txBox="1">
            <a:spLocks/>
          </p:cNvSpPr>
          <p:nvPr/>
        </p:nvSpPr>
        <p:spPr>
          <a:xfrm>
            <a:off x="0" y="-816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Electronic circuit</a:t>
            </a:r>
            <a:endParaRPr lang="en-GB" dirty="0"/>
          </a:p>
        </p:txBody>
      </p:sp>
    </p:spTree>
    <p:extLst>
      <p:ext uri="{BB962C8B-B14F-4D97-AF65-F5344CB8AC3E}">
        <p14:creationId xmlns:p14="http://schemas.microsoft.com/office/powerpoint/2010/main" val="3183998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E106BA-6F5F-B5F8-D383-5F9E833B7979}"/>
              </a:ext>
            </a:extLst>
          </p:cNvPr>
          <p:cNvSpPr>
            <a:spLocks noGrp="1"/>
          </p:cNvSpPr>
          <p:nvPr>
            <p:ph type="title"/>
          </p:nvPr>
        </p:nvSpPr>
        <p:spPr>
          <a:xfrm>
            <a:off x="0" y="-8164"/>
            <a:ext cx="10515600" cy="1325563"/>
          </a:xfrm>
        </p:spPr>
        <p:txBody>
          <a:bodyPr/>
          <a:lstStyle/>
          <a:p>
            <a:r>
              <a:rPr lang="en-GB" dirty="0"/>
              <a:t>Electronic circuit</a:t>
            </a:r>
          </a:p>
        </p:txBody>
      </p:sp>
      <p:pic>
        <p:nvPicPr>
          <p:cNvPr id="5" name="Espace réservé du contenu 4">
            <a:extLst>
              <a:ext uri="{FF2B5EF4-FFF2-40B4-BE49-F238E27FC236}">
                <a16:creationId xmlns:a16="http://schemas.microsoft.com/office/drawing/2014/main" id="{2CA89337-49E7-8244-328E-7EE478F2AAD1}"/>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a:xfrm>
            <a:off x="930068" y="1444272"/>
            <a:ext cx="10331863" cy="4390347"/>
          </a:xfrm>
        </p:spPr>
      </p:pic>
      <p:sp>
        <p:nvSpPr>
          <p:cNvPr id="7" name="ZoneTexte 6">
            <a:extLst>
              <a:ext uri="{FF2B5EF4-FFF2-40B4-BE49-F238E27FC236}">
                <a16:creationId xmlns:a16="http://schemas.microsoft.com/office/drawing/2014/main" id="{E2C2EB65-D590-1586-DBB0-974737649A4D}"/>
              </a:ext>
            </a:extLst>
          </p:cNvPr>
          <p:cNvSpPr txBox="1"/>
          <p:nvPr/>
        </p:nvSpPr>
        <p:spPr>
          <a:xfrm>
            <a:off x="1" y="6211669"/>
            <a:ext cx="12191999" cy="646331"/>
          </a:xfrm>
          <a:prstGeom prst="rect">
            <a:avLst/>
          </a:prstGeom>
          <a:noFill/>
        </p:spPr>
        <p:txBody>
          <a:bodyPr wrap="square">
            <a:spAutoFit/>
          </a:bodyPr>
          <a:lstStyle/>
          <a:p>
            <a:r>
              <a:rPr lang="en-GB" b="1" i="1" dirty="0"/>
              <a:t>G–I</a:t>
            </a:r>
            <a:r>
              <a:rPr lang="en-GB" dirty="0"/>
              <a:t>, To build the FreiBox commutator, the 3 Hall sensors (</a:t>
            </a:r>
            <a:r>
              <a:rPr lang="en-GB" b="1" i="1" dirty="0"/>
              <a:t>G</a:t>
            </a:r>
            <a:r>
              <a:rPr lang="en-GB" dirty="0"/>
              <a:t>) and a motor driver card (</a:t>
            </a:r>
            <a:r>
              <a:rPr lang="en-GB" b="1" i="1" dirty="0"/>
              <a:t>H</a:t>
            </a:r>
            <a:r>
              <a:rPr lang="en-GB" dirty="0"/>
              <a:t>) are connected to the step motor and the Arduino; the signals from the </a:t>
            </a:r>
            <a:r>
              <a:rPr lang="en-GB" dirty="0" err="1"/>
              <a:t>Miniscope</a:t>
            </a:r>
            <a:r>
              <a:rPr lang="en-GB" dirty="0"/>
              <a:t> and the Hall sensors are relayed via a slip ring (</a:t>
            </a:r>
            <a:r>
              <a:rPr lang="en-GB" b="1" i="1" dirty="0"/>
              <a:t>I</a:t>
            </a:r>
            <a:r>
              <a:rPr lang="en-GB" dirty="0"/>
              <a:t>).</a:t>
            </a:r>
          </a:p>
        </p:txBody>
      </p:sp>
      <p:sp>
        <p:nvSpPr>
          <p:cNvPr id="9" name="ZoneTexte 8">
            <a:extLst>
              <a:ext uri="{FF2B5EF4-FFF2-40B4-BE49-F238E27FC236}">
                <a16:creationId xmlns:a16="http://schemas.microsoft.com/office/drawing/2014/main" id="{8C9461F2-02ED-5244-8852-A88D52763303}"/>
              </a:ext>
            </a:extLst>
          </p:cNvPr>
          <p:cNvSpPr txBox="1"/>
          <p:nvPr/>
        </p:nvSpPr>
        <p:spPr>
          <a:xfrm>
            <a:off x="9225896" y="100051"/>
            <a:ext cx="2533117" cy="584775"/>
          </a:xfrm>
          <a:prstGeom prst="rect">
            <a:avLst/>
          </a:prstGeom>
          <a:noFill/>
        </p:spPr>
        <p:txBody>
          <a:bodyPr wrap="square">
            <a:spAutoFit/>
          </a:bodyPr>
          <a:lstStyle/>
          <a:p>
            <a:r>
              <a:rPr lang="en-GB" dirty="0"/>
              <a:t>Extended Data Figure 4-1</a:t>
            </a:r>
          </a:p>
          <a:p>
            <a:r>
              <a:rPr lang="en-GB" sz="1400" dirty="0"/>
              <a:t>10.1523/ENEURO.0469-22.2023 </a:t>
            </a:r>
          </a:p>
        </p:txBody>
      </p:sp>
    </p:spTree>
    <p:extLst>
      <p:ext uri="{BB962C8B-B14F-4D97-AF65-F5344CB8AC3E}">
        <p14:creationId xmlns:p14="http://schemas.microsoft.com/office/powerpoint/2010/main" val="1233239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3CBA7B7-35EA-7F64-CEA1-7FE47A1BA7EB}"/>
              </a:ext>
            </a:extLst>
          </p:cNvPr>
          <p:cNvSpPr>
            <a:spLocks noGrp="1"/>
          </p:cNvSpPr>
          <p:nvPr>
            <p:ph idx="1"/>
          </p:nvPr>
        </p:nvSpPr>
        <p:spPr/>
        <p:txBody>
          <a:bodyPr/>
          <a:lstStyle/>
          <a:p>
            <a:r>
              <a:rPr lang="en-GB" dirty="0"/>
              <a:t>If you don’t want to solder the circuit yourself, you can use Arduino motor shield such as:</a:t>
            </a:r>
          </a:p>
          <a:p>
            <a:endParaRPr lang="en-GB" dirty="0"/>
          </a:p>
          <a:p>
            <a:pPr lvl="1"/>
            <a:r>
              <a:rPr lang="en-GB" dirty="0"/>
              <a:t>For Arduino Nano: Ks0152 </a:t>
            </a:r>
            <a:r>
              <a:rPr lang="en-GB" dirty="0" err="1"/>
              <a:t>keyestudio</a:t>
            </a:r>
            <a:r>
              <a:rPr lang="en-GB" dirty="0"/>
              <a:t> CNC Shield V4</a:t>
            </a:r>
          </a:p>
          <a:p>
            <a:pPr lvl="1"/>
            <a:endParaRPr lang="en-GB" dirty="0"/>
          </a:p>
          <a:p>
            <a:pPr lvl="1"/>
            <a:r>
              <a:rPr lang="en-GB" dirty="0"/>
              <a:t>For Arduino Uno or Mega: Joy-it ARD-CNC-Kit1 </a:t>
            </a:r>
            <a:r>
              <a:rPr lang="en-GB" dirty="0" err="1"/>
              <a:t>Motortreiber</a:t>
            </a:r>
            <a:r>
              <a:rPr lang="en-GB" dirty="0"/>
              <a:t> </a:t>
            </a:r>
          </a:p>
        </p:txBody>
      </p:sp>
      <p:sp>
        <p:nvSpPr>
          <p:cNvPr id="4" name="Titre 1">
            <a:extLst>
              <a:ext uri="{FF2B5EF4-FFF2-40B4-BE49-F238E27FC236}">
                <a16:creationId xmlns:a16="http://schemas.microsoft.com/office/drawing/2014/main" id="{1FF38E78-CEFF-5D8C-BF81-0E58C9B8A4D7}"/>
              </a:ext>
            </a:extLst>
          </p:cNvPr>
          <p:cNvSpPr>
            <a:spLocks noGrp="1"/>
          </p:cNvSpPr>
          <p:nvPr>
            <p:ph type="title"/>
          </p:nvPr>
        </p:nvSpPr>
        <p:spPr>
          <a:xfrm>
            <a:off x="0" y="-8164"/>
            <a:ext cx="10515600" cy="1325563"/>
          </a:xfrm>
        </p:spPr>
        <p:txBody>
          <a:bodyPr/>
          <a:lstStyle/>
          <a:p>
            <a:r>
              <a:rPr lang="en-GB" dirty="0"/>
              <a:t>Electronic circuit</a:t>
            </a:r>
          </a:p>
        </p:txBody>
      </p:sp>
    </p:spTree>
    <p:extLst>
      <p:ext uri="{BB962C8B-B14F-4D97-AF65-F5344CB8AC3E}">
        <p14:creationId xmlns:p14="http://schemas.microsoft.com/office/powerpoint/2010/main" val="1563948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3FF33D-C5AE-8708-4205-2A10F3964B4E}"/>
              </a:ext>
            </a:extLst>
          </p:cNvPr>
          <p:cNvSpPr>
            <a:spLocks noGrp="1"/>
          </p:cNvSpPr>
          <p:nvPr>
            <p:ph type="title"/>
          </p:nvPr>
        </p:nvSpPr>
        <p:spPr>
          <a:xfrm>
            <a:off x="0" y="0"/>
            <a:ext cx="10515600" cy="595993"/>
          </a:xfrm>
        </p:spPr>
        <p:txBody>
          <a:bodyPr>
            <a:normAutofit/>
          </a:bodyPr>
          <a:lstStyle/>
          <a:p>
            <a:r>
              <a:rPr lang="en-GB" sz="3600" dirty="0"/>
              <a:t>Instruction overview</a:t>
            </a:r>
          </a:p>
        </p:txBody>
      </p:sp>
      <p:sp>
        <p:nvSpPr>
          <p:cNvPr id="3" name="Espace réservé du contenu 2">
            <a:extLst>
              <a:ext uri="{FF2B5EF4-FFF2-40B4-BE49-F238E27FC236}">
                <a16:creationId xmlns:a16="http://schemas.microsoft.com/office/drawing/2014/main" id="{DE9838D7-BB41-27C1-83B9-0AC10B300A37}"/>
              </a:ext>
            </a:extLst>
          </p:cNvPr>
          <p:cNvSpPr>
            <a:spLocks noGrp="1"/>
          </p:cNvSpPr>
          <p:nvPr>
            <p:ph idx="1"/>
          </p:nvPr>
        </p:nvSpPr>
        <p:spPr>
          <a:xfrm>
            <a:off x="130629" y="1085850"/>
            <a:ext cx="11223171" cy="5772150"/>
          </a:xfrm>
        </p:spPr>
        <p:txBody>
          <a:bodyPr>
            <a:normAutofit fontScale="47500" lnSpcReduction="20000"/>
          </a:bodyPr>
          <a:lstStyle/>
          <a:p>
            <a:r>
              <a:rPr lang="en-GB" dirty="0"/>
              <a:t>Before </a:t>
            </a:r>
            <a:r>
              <a:rPr lang="en-GB" dirty="0" err="1"/>
              <a:t>sssembling</a:t>
            </a:r>
            <a:r>
              <a:rPr lang="en-GB" dirty="0"/>
              <a:t> the commutator, please read below!!</a:t>
            </a:r>
          </a:p>
          <a:p>
            <a:pPr marL="0" indent="0">
              <a:buNone/>
            </a:pPr>
            <a:endParaRPr lang="en-GB" dirty="0"/>
          </a:p>
          <a:p>
            <a:r>
              <a:rPr lang="en-GB" dirty="0"/>
              <a:t>Print, collect all the parts and build the electronic circuit</a:t>
            </a:r>
          </a:p>
          <a:p>
            <a:endParaRPr lang="en-GB" dirty="0"/>
          </a:p>
          <a:p>
            <a:r>
              <a:rPr lang="en-GB" dirty="0"/>
              <a:t>Before final assembly, you must first build:</a:t>
            </a:r>
          </a:p>
          <a:p>
            <a:pPr lvl="1"/>
            <a:r>
              <a:rPr lang="en-GB" dirty="0"/>
              <a:t>The pulley linker part (nuts insertion + pulley gluing)</a:t>
            </a:r>
          </a:p>
          <a:p>
            <a:pPr lvl="1"/>
            <a:r>
              <a:rPr lang="en-GB" dirty="0"/>
              <a:t>The ring detector (capacitor and connector to be soldered to the hall sensor + gluing to the </a:t>
            </a:r>
            <a:r>
              <a:rPr lang="en-GB" sz="2400" dirty="0"/>
              <a:t>Detector _Part1 and Part2</a:t>
            </a:r>
            <a:r>
              <a:rPr lang="en-GB" dirty="0"/>
              <a:t>)</a:t>
            </a:r>
          </a:p>
          <a:p>
            <a:pPr lvl="1"/>
            <a:r>
              <a:rPr lang="en-GB" dirty="0"/>
              <a:t>Solder the 2x U.FL (male) connectors to the slip ring and the </a:t>
            </a:r>
            <a:r>
              <a:rPr lang="en-GB" dirty="0" err="1"/>
              <a:t>miniscope</a:t>
            </a:r>
            <a:r>
              <a:rPr lang="en-GB" dirty="0"/>
              <a:t> cable end. Secure them with cement or epoxy.</a:t>
            </a:r>
          </a:p>
          <a:p>
            <a:pPr lvl="1"/>
            <a:r>
              <a:rPr lang="en-GB" dirty="0"/>
              <a:t>Solder the </a:t>
            </a:r>
            <a:r>
              <a:rPr lang="en-GB" dirty="0" err="1"/>
              <a:t>miniscope</a:t>
            </a:r>
            <a:r>
              <a:rPr lang="en-GB" dirty="0"/>
              <a:t> cable to the slip ring</a:t>
            </a:r>
          </a:p>
          <a:p>
            <a:pPr marL="0" indent="0">
              <a:buNone/>
            </a:pPr>
            <a:endParaRPr lang="en-GB" dirty="0"/>
          </a:p>
          <a:p>
            <a:r>
              <a:rPr lang="en-GB" dirty="0"/>
              <a:t>Once the previous steps have been completed, you can assemble all the parts (except the Detector_Part2).</a:t>
            </a:r>
          </a:p>
          <a:p>
            <a:endParaRPr lang="en-GB" dirty="0"/>
          </a:p>
          <a:p>
            <a:r>
              <a:rPr lang="en-GB" dirty="0"/>
              <a:t>After defining the position of the magnet, as well as the its polarity *, you can the superglue the magnet onto the </a:t>
            </a:r>
            <a:r>
              <a:rPr lang="en-GB" dirty="0" err="1"/>
              <a:t>miniscope</a:t>
            </a:r>
            <a:r>
              <a:rPr lang="en-GB" dirty="0"/>
              <a:t> cable. The magnet must be placed in the </a:t>
            </a:r>
            <a:r>
              <a:rPr lang="en-GB" dirty="0" err="1"/>
              <a:t>center</a:t>
            </a:r>
            <a:r>
              <a:rPr lang="en-GB" dirty="0"/>
              <a:t> of the hall detector </a:t>
            </a:r>
            <a:r>
              <a:rPr lang="en-GB" dirty="0" err="1"/>
              <a:t>centers</a:t>
            </a:r>
            <a:r>
              <a:rPr lang="en-GB" dirty="0"/>
              <a:t>.  </a:t>
            </a:r>
          </a:p>
          <a:p>
            <a:pPr marL="0" indent="0">
              <a:buNone/>
            </a:pPr>
            <a:r>
              <a:rPr lang="en-GB" dirty="0"/>
              <a:t>/!\  *To avoid an inversion of the logic detection, the magnet polarity must to be checked first! The magnet must to be glue on its ‘south’ while its ‘north’ side must face the hall sensors (to get a positive signal) </a:t>
            </a:r>
          </a:p>
          <a:p>
            <a:endParaRPr lang="en-GB" dirty="0"/>
          </a:p>
          <a:p>
            <a:r>
              <a:rPr lang="en-GB" dirty="0"/>
              <a:t>Weight/Ballast the </a:t>
            </a:r>
            <a:r>
              <a:rPr lang="en-GB" dirty="0" err="1"/>
              <a:t>miniscope</a:t>
            </a:r>
            <a:r>
              <a:rPr lang="en-GB" dirty="0"/>
              <a:t> (or </a:t>
            </a:r>
            <a:r>
              <a:rPr lang="en-GB" dirty="0" err="1"/>
              <a:t>neuropixel</a:t>
            </a:r>
            <a:r>
              <a:rPr lang="en-GB" dirty="0"/>
              <a:t>) cable with M5/M6 nuts. This stabilizes the movement of the magnet without changing the weight on the mouse</a:t>
            </a:r>
          </a:p>
          <a:p>
            <a:endParaRPr lang="en-GB" dirty="0"/>
          </a:p>
          <a:p>
            <a:r>
              <a:rPr lang="en-GB" dirty="0"/>
              <a:t>Connect your cable to the electronic circuit. Load the Arduino code and test it.</a:t>
            </a:r>
          </a:p>
          <a:p>
            <a:endParaRPr lang="en-GB" dirty="0"/>
          </a:p>
          <a:p>
            <a:r>
              <a:rPr lang="en-GB" dirty="0"/>
              <a:t>You are ready to image!</a:t>
            </a:r>
          </a:p>
        </p:txBody>
      </p:sp>
    </p:spTree>
    <p:extLst>
      <p:ext uri="{BB962C8B-B14F-4D97-AF65-F5344CB8AC3E}">
        <p14:creationId xmlns:p14="http://schemas.microsoft.com/office/powerpoint/2010/main" val="3229680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CA78E2-224B-4EDB-C111-9F6343853144}"/>
              </a:ext>
            </a:extLst>
          </p:cNvPr>
          <p:cNvSpPr>
            <a:spLocks noGrp="1"/>
          </p:cNvSpPr>
          <p:nvPr>
            <p:ph type="title"/>
          </p:nvPr>
        </p:nvSpPr>
        <p:spPr>
          <a:xfrm>
            <a:off x="838200" y="0"/>
            <a:ext cx="10515600" cy="1325563"/>
          </a:xfrm>
        </p:spPr>
        <p:txBody>
          <a:bodyPr/>
          <a:lstStyle/>
          <a:p>
            <a:r>
              <a:rPr lang="en-GB" dirty="0"/>
              <a:t>Collect all parts before the assembling</a:t>
            </a:r>
          </a:p>
        </p:txBody>
      </p:sp>
      <p:pic>
        <p:nvPicPr>
          <p:cNvPr id="5" name="Image 4">
            <a:extLst>
              <a:ext uri="{FF2B5EF4-FFF2-40B4-BE49-F238E27FC236}">
                <a16:creationId xmlns:a16="http://schemas.microsoft.com/office/drawing/2014/main" id="{ECF411F1-7564-9856-1638-55DFD77D277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838200" y="1134834"/>
            <a:ext cx="10123715" cy="5403895"/>
          </a:xfrm>
          <a:prstGeom prst="rect">
            <a:avLst/>
          </a:prstGeom>
        </p:spPr>
      </p:pic>
      <p:sp>
        <p:nvSpPr>
          <p:cNvPr id="6" name="ZoneTexte 5">
            <a:extLst>
              <a:ext uri="{FF2B5EF4-FFF2-40B4-BE49-F238E27FC236}">
                <a16:creationId xmlns:a16="http://schemas.microsoft.com/office/drawing/2014/main" id="{94374140-7CAD-17B7-5B7F-6A9F03DFAEC4}"/>
              </a:ext>
            </a:extLst>
          </p:cNvPr>
          <p:cNvSpPr txBox="1"/>
          <p:nvPr/>
        </p:nvSpPr>
        <p:spPr>
          <a:xfrm>
            <a:off x="4301903" y="1937791"/>
            <a:ext cx="993907" cy="276999"/>
          </a:xfrm>
          <a:prstGeom prst="rect">
            <a:avLst/>
          </a:prstGeom>
          <a:noFill/>
          <a:ln>
            <a:solidFill>
              <a:schemeClr val="tx1"/>
            </a:solidFill>
          </a:ln>
        </p:spPr>
        <p:txBody>
          <a:bodyPr wrap="square">
            <a:spAutoFit/>
          </a:bodyPr>
          <a:lstStyle/>
          <a:p>
            <a:r>
              <a:rPr lang="en-GB" sz="1200" dirty="0"/>
              <a:t>Linker_Part1</a:t>
            </a:r>
          </a:p>
        </p:txBody>
      </p:sp>
      <p:sp>
        <p:nvSpPr>
          <p:cNvPr id="7" name="ZoneTexte 6">
            <a:extLst>
              <a:ext uri="{FF2B5EF4-FFF2-40B4-BE49-F238E27FC236}">
                <a16:creationId xmlns:a16="http://schemas.microsoft.com/office/drawing/2014/main" id="{C19893B2-A4D1-7E71-2169-C953B416D577}"/>
              </a:ext>
            </a:extLst>
          </p:cNvPr>
          <p:cNvSpPr txBox="1"/>
          <p:nvPr/>
        </p:nvSpPr>
        <p:spPr>
          <a:xfrm>
            <a:off x="5418274" y="1937791"/>
            <a:ext cx="984961" cy="276999"/>
          </a:xfrm>
          <a:prstGeom prst="rect">
            <a:avLst/>
          </a:prstGeom>
          <a:noFill/>
          <a:ln>
            <a:solidFill>
              <a:schemeClr val="tx1"/>
            </a:solidFill>
          </a:ln>
        </p:spPr>
        <p:txBody>
          <a:bodyPr wrap="square">
            <a:spAutoFit/>
          </a:bodyPr>
          <a:lstStyle/>
          <a:p>
            <a:r>
              <a:rPr lang="en-GB" sz="1200" dirty="0"/>
              <a:t>Linker_Part2</a:t>
            </a:r>
          </a:p>
        </p:txBody>
      </p:sp>
      <p:sp>
        <p:nvSpPr>
          <p:cNvPr id="8" name="ZoneTexte 7">
            <a:extLst>
              <a:ext uri="{FF2B5EF4-FFF2-40B4-BE49-F238E27FC236}">
                <a16:creationId xmlns:a16="http://schemas.microsoft.com/office/drawing/2014/main" id="{88292E7E-234C-C24A-2A83-EA5DD29DBFC2}"/>
              </a:ext>
            </a:extLst>
          </p:cNvPr>
          <p:cNvSpPr txBox="1"/>
          <p:nvPr/>
        </p:nvSpPr>
        <p:spPr>
          <a:xfrm>
            <a:off x="1697098" y="5584667"/>
            <a:ext cx="936756" cy="276999"/>
          </a:xfrm>
          <a:prstGeom prst="rect">
            <a:avLst/>
          </a:prstGeom>
          <a:noFill/>
          <a:ln>
            <a:solidFill>
              <a:schemeClr val="tx1"/>
            </a:solidFill>
          </a:ln>
        </p:spPr>
        <p:txBody>
          <a:bodyPr wrap="square">
            <a:spAutoFit/>
          </a:bodyPr>
          <a:lstStyle/>
          <a:p>
            <a:r>
              <a:rPr lang="en-GB" sz="1200"/>
              <a:t>PulleyLinker</a:t>
            </a:r>
            <a:endParaRPr lang="en-GB" sz="1200" dirty="0"/>
          </a:p>
        </p:txBody>
      </p:sp>
      <p:sp>
        <p:nvSpPr>
          <p:cNvPr id="9" name="ZoneTexte 8">
            <a:extLst>
              <a:ext uri="{FF2B5EF4-FFF2-40B4-BE49-F238E27FC236}">
                <a16:creationId xmlns:a16="http://schemas.microsoft.com/office/drawing/2014/main" id="{A430099A-E561-A65A-A75E-844A74404F30}"/>
              </a:ext>
            </a:extLst>
          </p:cNvPr>
          <p:cNvSpPr txBox="1"/>
          <p:nvPr/>
        </p:nvSpPr>
        <p:spPr>
          <a:xfrm>
            <a:off x="1026553" y="1374466"/>
            <a:ext cx="1341090" cy="276999"/>
          </a:xfrm>
          <a:prstGeom prst="rect">
            <a:avLst/>
          </a:prstGeom>
          <a:noFill/>
          <a:ln>
            <a:solidFill>
              <a:schemeClr val="tx1"/>
            </a:solidFill>
          </a:ln>
        </p:spPr>
        <p:txBody>
          <a:bodyPr wrap="square">
            <a:spAutoFit/>
          </a:bodyPr>
          <a:lstStyle/>
          <a:p>
            <a:r>
              <a:rPr lang="en-GB" sz="1200" dirty="0" err="1"/>
              <a:t>CommutatorBase</a:t>
            </a:r>
            <a:endParaRPr lang="en-GB" sz="1200" dirty="0"/>
          </a:p>
        </p:txBody>
      </p:sp>
      <p:sp>
        <p:nvSpPr>
          <p:cNvPr id="10" name="ZoneTexte 9">
            <a:extLst>
              <a:ext uri="{FF2B5EF4-FFF2-40B4-BE49-F238E27FC236}">
                <a16:creationId xmlns:a16="http://schemas.microsoft.com/office/drawing/2014/main" id="{A924D244-F1F3-0492-3531-FF20BD636234}"/>
              </a:ext>
            </a:extLst>
          </p:cNvPr>
          <p:cNvSpPr txBox="1"/>
          <p:nvPr/>
        </p:nvSpPr>
        <p:spPr>
          <a:xfrm>
            <a:off x="3276016" y="3290500"/>
            <a:ext cx="1181685" cy="276999"/>
          </a:xfrm>
          <a:prstGeom prst="rect">
            <a:avLst/>
          </a:prstGeom>
          <a:noFill/>
          <a:ln>
            <a:solidFill>
              <a:schemeClr val="tx1"/>
            </a:solidFill>
          </a:ln>
        </p:spPr>
        <p:txBody>
          <a:bodyPr wrap="square">
            <a:spAutoFit/>
          </a:bodyPr>
          <a:lstStyle/>
          <a:p>
            <a:r>
              <a:rPr lang="en-GB" sz="1200" dirty="0"/>
              <a:t>Detector_Part1</a:t>
            </a:r>
          </a:p>
        </p:txBody>
      </p:sp>
      <p:sp>
        <p:nvSpPr>
          <p:cNvPr id="11" name="ZoneTexte 10">
            <a:extLst>
              <a:ext uri="{FF2B5EF4-FFF2-40B4-BE49-F238E27FC236}">
                <a16:creationId xmlns:a16="http://schemas.microsoft.com/office/drawing/2014/main" id="{1B816CF6-024C-A1E6-FC93-EAA8F460670A}"/>
              </a:ext>
            </a:extLst>
          </p:cNvPr>
          <p:cNvSpPr txBox="1"/>
          <p:nvPr/>
        </p:nvSpPr>
        <p:spPr>
          <a:xfrm>
            <a:off x="2851472" y="1937791"/>
            <a:ext cx="1181685" cy="276999"/>
          </a:xfrm>
          <a:prstGeom prst="rect">
            <a:avLst/>
          </a:prstGeom>
          <a:noFill/>
          <a:ln>
            <a:solidFill>
              <a:schemeClr val="tx1"/>
            </a:solidFill>
          </a:ln>
        </p:spPr>
        <p:txBody>
          <a:bodyPr wrap="square">
            <a:spAutoFit/>
          </a:bodyPr>
          <a:lstStyle/>
          <a:p>
            <a:r>
              <a:rPr lang="en-GB" sz="1200" dirty="0"/>
              <a:t>Detector _Part2</a:t>
            </a:r>
          </a:p>
        </p:txBody>
      </p:sp>
      <p:sp>
        <p:nvSpPr>
          <p:cNvPr id="12" name="ZoneTexte 11">
            <a:extLst>
              <a:ext uri="{FF2B5EF4-FFF2-40B4-BE49-F238E27FC236}">
                <a16:creationId xmlns:a16="http://schemas.microsoft.com/office/drawing/2014/main" id="{83988157-16E1-9885-2017-B5350E7EB180}"/>
              </a:ext>
            </a:extLst>
          </p:cNvPr>
          <p:cNvSpPr txBox="1"/>
          <p:nvPr/>
        </p:nvSpPr>
        <p:spPr>
          <a:xfrm>
            <a:off x="6965416" y="5723166"/>
            <a:ext cx="2805192" cy="646331"/>
          </a:xfrm>
          <a:prstGeom prst="rect">
            <a:avLst/>
          </a:prstGeom>
          <a:noFill/>
        </p:spPr>
        <p:txBody>
          <a:bodyPr wrap="none" rtlCol="0">
            <a:spAutoFit/>
          </a:bodyPr>
          <a:lstStyle/>
          <a:p>
            <a:pPr algn="ctr"/>
            <a:r>
              <a:rPr lang="en-GB" dirty="0"/>
              <a:t>U.FL (Female) to SMA cable </a:t>
            </a:r>
          </a:p>
          <a:p>
            <a:pPr algn="ctr"/>
            <a:r>
              <a:rPr lang="en-GB" dirty="0"/>
              <a:t>(to connect to the DAC)</a:t>
            </a:r>
          </a:p>
        </p:txBody>
      </p:sp>
      <p:sp>
        <p:nvSpPr>
          <p:cNvPr id="13" name="ZoneTexte 12">
            <a:extLst>
              <a:ext uri="{FF2B5EF4-FFF2-40B4-BE49-F238E27FC236}">
                <a16:creationId xmlns:a16="http://schemas.microsoft.com/office/drawing/2014/main" id="{6EBE15D3-C47C-6771-5118-A028EE67452B}"/>
              </a:ext>
            </a:extLst>
          </p:cNvPr>
          <p:cNvSpPr txBox="1"/>
          <p:nvPr/>
        </p:nvSpPr>
        <p:spPr>
          <a:xfrm>
            <a:off x="4580024" y="4553402"/>
            <a:ext cx="1219308" cy="646331"/>
          </a:xfrm>
          <a:prstGeom prst="rect">
            <a:avLst/>
          </a:prstGeom>
          <a:noFill/>
        </p:spPr>
        <p:txBody>
          <a:bodyPr wrap="none" rtlCol="0">
            <a:spAutoFit/>
          </a:bodyPr>
          <a:lstStyle/>
          <a:p>
            <a:pPr algn="ctr"/>
            <a:r>
              <a:rPr lang="en-GB" dirty="0" err="1"/>
              <a:t>Nema</a:t>
            </a:r>
            <a:r>
              <a:rPr lang="en-GB" dirty="0"/>
              <a:t> </a:t>
            </a:r>
          </a:p>
          <a:p>
            <a:pPr algn="ctr"/>
            <a:r>
              <a:rPr lang="en-GB" dirty="0"/>
              <a:t>step motor</a:t>
            </a:r>
          </a:p>
        </p:txBody>
      </p:sp>
      <p:sp>
        <p:nvSpPr>
          <p:cNvPr id="16" name="ZoneTexte 15">
            <a:extLst>
              <a:ext uri="{FF2B5EF4-FFF2-40B4-BE49-F238E27FC236}">
                <a16:creationId xmlns:a16="http://schemas.microsoft.com/office/drawing/2014/main" id="{AFBA1C99-F4F5-9FAE-492C-7CFE6D7117B6}"/>
              </a:ext>
            </a:extLst>
          </p:cNvPr>
          <p:cNvSpPr txBox="1"/>
          <p:nvPr/>
        </p:nvSpPr>
        <p:spPr>
          <a:xfrm>
            <a:off x="2626227" y="5861666"/>
            <a:ext cx="1632178" cy="646331"/>
          </a:xfrm>
          <a:prstGeom prst="rect">
            <a:avLst/>
          </a:prstGeom>
          <a:noFill/>
        </p:spPr>
        <p:txBody>
          <a:bodyPr wrap="none" rtlCol="0">
            <a:spAutoFit/>
          </a:bodyPr>
          <a:lstStyle/>
          <a:p>
            <a:pPr algn="ctr"/>
            <a:r>
              <a:rPr lang="en-GB" dirty="0"/>
              <a:t>Timing pulley</a:t>
            </a:r>
          </a:p>
          <a:p>
            <a:pPr algn="ctr"/>
            <a:r>
              <a:rPr lang="en-GB" dirty="0"/>
              <a:t>And timing belt</a:t>
            </a:r>
          </a:p>
        </p:txBody>
      </p:sp>
      <p:sp>
        <p:nvSpPr>
          <p:cNvPr id="18" name="ZoneTexte 17">
            <a:extLst>
              <a:ext uri="{FF2B5EF4-FFF2-40B4-BE49-F238E27FC236}">
                <a16:creationId xmlns:a16="http://schemas.microsoft.com/office/drawing/2014/main" id="{AF1A9510-D9E1-D727-7685-86E3767EBCF0}"/>
              </a:ext>
            </a:extLst>
          </p:cNvPr>
          <p:cNvSpPr txBox="1"/>
          <p:nvPr/>
        </p:nvSpPr>
        <p:spPr>
          <a:xfrm>
            <a:off x="7506056" y="1236013"/>
            <a:ext cx="1996059" cy="369332"/>
          </a:xfrm>
          <a:prstGeom prst="rect">
            <a:avLst/>
          </a:prstGeom>
          <a:noFill/>
        </p:spPr>
        <p:txBody>
          <a:bodyPr wrap="none" rtlCol="0">
            <a:spAutoFit/>
          </a:bodyPr>
          <a:lstStyle/>
          <a:p>
            <a:pPr algn="ctr"/>
            <a:r>
              <a:rPr lang="en-GB" dirty="0"/>
              <a:t>Assembled slip ring</a:t>
            </a:r>
          </a:p>
        </p:txBody>
      </p:sp>
      <p:sp>
        <p:nvSpPr>
          <p:cNvPr id="19" name="ZoneTexte 18">
            <a:extLst>
              <a:ext uri="{FF2B5EF4-FFF2-40B4-BE49-F238E27FC236}">
                <a16:creationId xmlns:a16="http://schemas.microsoft.com/office/drawing/2014/main" id="{8F730096-D6B6-3D95-7D99-1A990AC7C0AB}"/>
              </a:ext>
            </a:extLst>
          </p:cNvPr>
          <p:cNvSpPr txBox="1"/>
          <p:nvPr/>
        </p:nvSpPr>
        <p:spPr>
          <a:xfrm>
            <a:off x="8880127" y="3836781"/>
            <a:ext cx="2081788" cy="646331"/>
          </a:xfrm>
          <a:prstGeom prst="rect">
            <a:avLst/>
          </a:prstGeom>
          <a:noFill/>
        </p:spPr>
        <p:txBody>
          <a:bodyPr wrap="none" rtlCol="0">
            <a:spAutoFit/>
          </a:bodyPr>
          <a:lstStyle/>
          <a:p>
            <a:pPr algn="ctr"/>
            <a:r>
              <a:rPr lang="en-GB" dirty="0"/>
              <a:t>Electronic</a:t>
            </a:r>
          </a:p>
          <a:p>
            <a:pPr algn="ctr"/>
            <a:r>
              <a:rPr lang="en-GB" dirty="0"/>
              <a:t>Circuit + Nano every</a:t>
            </a:r>
          </a:p>
        </p:txBody>
      </p:sp>
    </p:spTree>
    <p:extLst>
      <p:ext uri="{BB962C8B-B14F-4D97-AF65-F5344CB8AC3E}">
        <p14:creationId xmlns:p14="http://schemas.microsoft.com/office/powerpoint/2010/main" val="1044915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3FF33D-C5AE-8708-4205-2A10F3964B4E}"/>
              </a:ext>
            </a:extLst>
          </p:cNvPr>
          <p:cNvSpPr>
            <a:spLocks noGrp="1"/>
          </p:cNvSpPr>
          <p:nvPr>
            <p:ph type="title"/>
          </p:nvPr>
        </p:nvSpPr>
        <p:spPr>
          <a:xfrm>
            <a:off x="903514" y="0"/>
            <a:ext cx="10515600" cy="1325563"/>
          </a:xfrm>
        </p:spPr>
        <p:txBody>
          <a:bodyPr/>
          <a:lstStyle/>
          <a:p>
            <a:r>
              <a:rPr lang="en-GB" dirty="0"/>
              <a:t>Assembling of the pulley linker </a:t>
            </a:r>
          </a:p>
        </p:txBody>
      </p:sp>
      <p:sp>
        <p:nvSpPr>
          <p:cNvPr id="3" name="Espace réservé du contenu 2">
            <a:extLst>
              <a:ext uri="{FF2B5EF4-FFF2-40B4-BE49-F238E27FC236}">
                <a16:creationId xmlns:a16="http://schemas.microsoft.com/office/drawing/2014/main" id="{DE9838D7-BB41-27C1-83B9-0AC10B300A37}"/>
              </a:ext>
            </a:extLst>
          </p:cNvPr>
          <p:cNvSpPr>
            <a:spLocks noGrp="1"/>
          </p:cNvSpPr>
          <p:nvPr>
            <p:ph idx="1"/>
          </p:nvPr>
        </p:nvSpPr>
        <p:spPr>
          <a:xfrm>
            <a:off x="903514" y="1253331"/>
            <a:ext cx="10515600" cy="4351338"/>
          </a:xfrm>
        </p:spPr>
        <p:txBody>
          <a:bodyPr/>
          <a:lstStyle/>
          <a:p>
            <a:r>
              <a:rPr lang="en-GB" dirty="0"/>
              <a:t>First insert the M3 nut into the 4 corresponding slots of the linker pulley </a:t>
            </a:r>
          </a:p>
          <a:p>
            <a:endParaRPr lang="en-GB" dirty="0"/>
          </a:p>
          <a:p>
            <a:r>
              <a:rPr lang="en-GB" dirty="0"/>
              <a:t>Then, glue the pulley linker to the  with the GT2 timing pulley 8mm bore with epoxy. Avoid getting glue in the bore or in the nuts.</a:t>
            </a:r>
          </a:p>
        </p:txBody>
      </p:sp>
      <p:pic>
        <p:nvPicPr>
          <p:cNvPr id="5" name="Image 4">
            <a:extLst>
              <a:ext uri="{FF2B5EF4-FFF2-40B4-BE49-F238E27FC236}">
                <a16:creationId xmlns:a16="http://schemas.microsoft.com/office/drawing/2014/main" id="{70CAF387-952C-4150-76E3-6D232FBACF9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8194150" y="4192359"/>
            <a:ext cx="2503708" cy="2408228"/>
          </a:xfrm>
          <a:prstGeom prst="rect">
            <a:avLst/>
          </a:prstGeom>
        </p:spPr>
      </p:pic>
      <p:pic>
        <p:nvPicPr>
          <p:cNvPr id="6" name="Image 5">
            <a:extLst>
              <a:ext uri="{FF2B5EF4-FFF2-40B4-BE49-F238E27FC236}">
                <a16:creationId xmlns:a16="http://schemas.microsoft.com/office/drawing/2014/main" id="{F756659B-EDD4-3508-F4D4-F8C063C562C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0800000">
            <a:off x="4638595" y="4336702"/>
            <a:ext cx="2324183" cy="2119541"/>
          </a:xfrm>
          <a:prstGeom prst="rect">
            <a:avLst/>
          </a:prstGeom>
        </p:spPr>
      </p:pic>
      <p:pic>
        <p:nvPicPr>
          <p:cNvPr id="7" name="Image 6">
            <a:extLst>
              <a:ext uri="{FF2B5EF4-FFF2-40B4-BE49-F238E27FC236}">
                <a16:creationId xmlns:a16="http://schemas.microsoft.com/office/drawing/2014/main" id="{AF80E671-EC57-123C-FB50-739707094FC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48340" y="4493527"/>
            <a:ext cx="3464228" cy="1654179"/>
          </a:xfrm>
          <a:prstGeom prst="rect">
            <a:avLst/>
          </a:prstGeom>
        </p:spPr>
      </p:pic>
    </p:spTree>
    <p:extLst>
      <p:ext uri="{BB962C8B-B14F-4D97-AF65-F5344CB8AC3E}">
        <p14:creationId xmlns:p14="http://schemas.microsoft.com/office/powerpoint/2010/main" val="1684641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space réservé du contenu 14">
            <a:extLst>
              <a:ext uri="{FF2B5EF4-FFF2-40B4-BE49-F238E27FC236}">
                <a16:creationId xmlns:a16="http://schemas.microsoft.com/office/drawing/2014/main" id="{4B7FD74F-021D-D4F6-1F79-B7CDC5376914}"/>
              </a:ext>
            </a:extLst>
          </p:cNvPr>
          <p:cNvSpPr>
            <a:spLocks noGrp="1"/>
          </p:cNvSpPr>
          <p:nvPr>
            <p:ph idx="1"/>
          </p:nvPr>
        </p:nvSpPr>
        <p:spPr>
          <a:xfrm>
            <a:off x="302445" y="1369617"/>
            <a:ext cx="10515600" cy="4351338"/>
          </a:xfrm>
        </p:spPr>
        <p:txBody>
          <a:bodyPr>
            <a:normAutofit/>
          </a:bodyPr>
          <a:lstStyle/>
          <a:p>
            <a:pPr marL="0" indent="0">
              <a:buNone/>
            </a:pPr>
            <a:r>
              <a:rPr lang="en-GB" sz="1800" dirty="0"/>
              <a:t>1. Solder the capacitor to the hall sensor as shown</a:t>
            </a:r>
          </a:p>
          <a:p>
            <a:pPr marL="0" indent="0">
              <a:buNone/>
            </a:pPr>
            <a:r>
              <a:rPr lang="en-GB" sz="1800" dirty="0"/>
              <a:t>2. Stick the Hall sensor to the Ring Detector Part1 and Part2 with superglue</a:t>
            </a:r>
          </a:p>
          <a:p>
            <a:pPr marL="0" indent="0">
              <a:buNone/>
            </a:pPr>
            <a:r>
              <a:rPr lang="en-GB" sz="1800" dirty="0"/>
              <a:t>3. Using epoxy, glue the Detector_Part1 to the Linker_Part1</a:t>
            </a:r>
          </a:p>
          <a:p>
            <a:pPr marL="0" indent="0">
              <a:buNone/>
            </a:pPr>
            <a:r>
              <a:rPr lang="en-GB" sz="1800" dirty="0"/>
              <a:t>4. Insert the nuts into their corresponding slots (see arrows)</a:t>
            </a:r>
          </a:p>
          <a:p>
            <a:pPr marL="0" indent="0">
              <a:buNone/>
            </a:pPr>
            <a:r>
              <a:rPr lang="en-GB" sz="1800" dirty="0"/>
              <a:t> </a:t>
            </a:r>
          </a:p>
        </p:txBody>
      </p:sp>
      <p:sp>
        <p:nvSpPr>
          <p:cNvPr id="2" name="Titre 1">
            <a:extLst>
              <a:ext uri="{FF2B5EF4-FFF2-40B4-BE49-F238E27FC236}">
                <a16:creationId xmlns:a16="http://schemas.microsoft.com/office/drawing/2014/main" id="{7F9D45EF-A69C-6F3D-2E56-352CF25AA268}"/>
              </a:ext>
            </a:extLst>
          </p:cNvPr>
          <p:cNvSpPr>
            <a:spLocks noGrp="1"/>
          </p:cNvSpPr>
          <p:nvPr>
            <p:ph type="title"/>
          </p:nvPr>
        </p:nvSpPr>
        <p:spPr>
          <a:xfrm>
            <a:off x="838200" y="18255"/>
            <a:ext cx="10515600" cy="1325563"/>
          </a:xfrm>
        </p:spPr>
        <p:txBody>
          <a:bodyPr/>
          <a:lstStyle/>
          <a:p>
            <a:r>
              <a:rPr lang="en-GB" dirty="0"/>
              <a:t>The ring detector</a:t>
            </a:r>
          </a:p>
        </p:txBody>
      </p:sp>
      <p:pic>
        <p:nvPicPr>
          <p:cNvPr id="9" name="Image 8">
            <a:extLst>
              <a:ext uri="{FF2B5EF4-FFF2-40B4-BE49-F238E27FC236}">
                <a16:creationId xmlns:a16="http://schemas.microsoft.com/office/drawing/2014/main" id="{879A78A6-F196-8095-4EF6-376AC36B3C0A}"/>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rcRect/>
          <a:stretch/>
        </p:blipFill>
        <p:spPr>
          <a:xfrm rot="5400000">
            <a:off x="3449645" y="3858810"/>
            <a:ext cx="3385339" cy="1907370"/>
          </a:xfrm>
          <a:prstGeom prst="rect">
            <a:avLst/>
          </a:prstGeom>
        </p:spPr>
      </p:pic>
      <p:grpSp>
        <p:nvGrpSpPr>
          <p:cNvPr id="17" name="Groupe 16">
            <a:extLst>
              <a:ext uri="{FF2B5EF4-FFF2-40B4-BE49-F238E27FC236}">
                <a16:creationId xmlns:a16="http://schemas.microsoft.com/office/drawing/2014/main" id="{171355DB-FF4A-43A3-355C-6A2BD606C517}"/>
              </a:ext>
            </a:extLst>
          </p:cNvPr>
          <p:cNvGrpSpPr>
            <a:grpSpLocks noChangeAspect="1"/>
          </p:cNvGrpSpPr>
          <p:nvPr/>
        </p:nvGrpSpPr>
        <p:grpSpPr>
          <a:xfrm>
            <a:off x="8344026" y="556343"/>
            <a:ext cx="2741528" cy="6092285"/>
            <a:chOff x="8007237" y="2350960"/>
            <a:chExt cx="1958817" cy="4352927"/>
          </a:xfrm>
        </p:grpSpPr>
        <p:pic>
          <p:nvPicPr>
            <p:cNvPr id="7" name="Image 6">
              <a:extLst>
                <a:ext uri="{FF2B5EF4-FFF2-40B4-BE49-F238E27FC236}">
                  <a16:creationId xmlns:a16="http://schemas.microsoft.com/office/drawing/2014/main" id="{4D0ECF49-2476-3F5C-9D42-55284A1926FC}"/>
                </a:ext>
              </a:extLst>
            </p:cNvPr>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rot="5400000">
              <a:off x="6810182" y="3548015"/>
              <a:ext cx="4352927" cy="1958817"/>
            </a:xfrm>
            <a:prstGeom prst="rect">
              <a:avLst/>
            </a:prstGeom>
          </p:spPr>
        </p:pic>
        <p:sp>
          <p:nvSpPr>
            <p:cNvPr id="10" name="ZoneTexte 9">
              <a:extLst>
                <a:ext uri="{FF2B5EF4-FFF2-40B4-BE49-F238E27FC236}">
                  <a16:creationId xmlns:a16="http://schemas.microsoft.com/office/drawing/2014/main" id="{A0E516EC-988C-B249-ACFE-20B877CC3FCC}"/>
                </a:ext>
              </a:extLst>
            </p:cNvPr>
            <p:cNvSpPr txBox="1"/>
            <p:nvPr/>
          </p:nvSpPr>
          <p:spPr>
            <a:xfrm>
              <a:off x="8007237" y="3678149"/>
              <a:ext cx="739626" cy="369332"/>
            </a:xfrm>
            <a:prstGeom prst="rect">
              <a:avLst/>
            </a:prstGeom>
            <a:noFill/>
          </p:spPr>
          <p:txBody>
            <a:bodyPr wrap="none" rtlCol="0">
              <a:spAutoFit/>
            </a:bodyPr>
            <a:lstStyle/>
            <a:p>
              <a:r>
                <a:rPr lang="en-GB" dirty="0"/>
                <a:t>Epoxy</a:t>
              </a:r>
            </a:p>
          </p:txBody>
        </p:sp>
        <p:cxnSp>
          <p:nvCxnSpPr>
            <p:cNvPr id="12" name="Connecteur droit 11">
              <a:extLst>
                <a:ext uri="{FF2B5EF4-FFF2-40B4-BE49-F238E27FC236}">
                  <a16:creationId xmlns:a16="http://schemas.microsoft.com/office/drawing/2014/main" id="{3DB555AA-CFC1-8A63-F4F3-22F907EA2614}"/>
                </a:ext>
              </a:extLst>
            </p:cNvPr>
            <p:cNvCxnSpPr/>
            <p:nvPr/>
          </p:nvCxnSpPr>
          <p:spPr>
            <a:xfrm>
              <a:off x="8531062" y="4068566"/>
              <a:ext cx="314987" cy="7191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6" name="Espace réservé du contenu 4">
            <a:extLst>
              <a:ext uri="{FF2B5EF4-FFF2-40B4-BE49-F238E27FC236}">
                <a16:creationId xmlns:a16="http://schemas.microsoft.com/office/drawing/2014/main" id="{271A2899-CB31-6429-2C9E-067CED775377}"/>
              </a:ext>
            </a:extLst>
          </p:cNvPr>
          <p:cNvPicPr>
            <a:picLocks noChangeAspect="1"/>
          </p:cNvPicPr>
          <p:nvPr/>
        </p:nvPicPr>
        <p:blipFill rotWithShape="1">
          <a:blip r:embed="rId6" cstate="screen">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a:ext>
            </a:extLst>
          </a:blip>
          <a:srcRect/>
          <a:stretch/>
        </p:blipFill>
        <p:spPr>
          <a:xfrm rot="5400000">
            <a:off x="502466" y="3021708"/>
            <a:ext cx="2947588" cy="3362359"/>
          </a:xfrm>
          <a:prstGeom prst="rect">
            <a:avLst/>
          </a:prstGeom>
        </p:spPr>
      </p:pic>
      <p:sp>
        <p:nvSpPr>
          <p:cNvPr id="20" name="ZoneTexte 19">
            <a:extLst>
              <a:ext uri="{FF2B5EF4-FFF2-40B4-BE49-F238E27FC236}">
                <a16:creationId xmlns:a16="http://schemas.microsoft.com/office/drawing/2014/main" id="{37802229-2181-F07C-3C7A-DCF5B1F860C5}"/>
              </a:ext>
            </a:extLst>
          </p:cNvPr>
          <p:cNvSpPr txBox="1"/>
          <p:nvPr/>
        </p:nvSpPr>
        <p:spPr>
          <a:xfrm>
            <a:off x="2244651" y="3175954"/>
            <a:ext cx="1603324" cy="369332"/>
          </a:xfrm>
          <a:prstGeom prst="rect">
            <a:avLst/>
          </a:prstGeom>
          <a:noFill/>
        </p:spPr>
        <p:txBody>
          <a:bodyPr wrap="none" rtlCol="0">
            <a:spAutoFit/>
          </a:bodyPr>
          <a:lstStyle/>
          <a:p>
            <a:r>
              <a:rPr lang="en-GB" dirty="0"/>
              <a:t>Signal/GND/5V</a:t>
            </a:r>
          </a:p>
        </p:txBody>
      </p:sp>
      <p:sp>
        <p:nvSpPr>
          <p:cNvPr id="21" name="Flèche : droite 20">
            <a:extLst>
              <a:ext uri="{FF2B5EF4-FFF2-40B4-BE49-F238E27FC236}">
                <a16:creationId xmlns:a16="http://schemas.microsoft.com/office/drawing/2014/main" id="{0C9A21CC-5B7F-F84E-7114-DB51469DE7D1}"/>
              </a:ext>
            </a:extLst>
          </p:cNvPr>
          <p:cNvSpPr/>
          <p:nvPr/>
        </p:nvSpPr>
        <p:spPr>
          <a:xfrm rot="16200000">
            <a:off x="9156523" y="5755138"/>
            <a:ext cx="282129" cy="21376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èche : droite 21">
            <a:extLst>
              <a:ext uri="{FF2B5EF4-FFF2-40B4-BE49-F238E27FC236}">
                <a16:creationId xmlns:a16="http://schemas.microsoft.com/office/drawing/2014/main" id="{F59712D8-C261-6512-7028-801077358027}"/>
              </a:ext>
            </a:extLst>
          </p:cNvPr>
          <p:cNvSpPr/>
          <p:nvPr/>
        </p:nvSpPr>
        <p:spPr>
          <a:xfrm rot="16200000">
            <a:off x="9980183" y="5725899"/>
            <a:ext cx="282129" cy="21376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èche : droite 22">
            <a:extLst>
              <a:ext uri="{FF2B5EF4-FFF2-40B4-BE49-F238E27FC236}">
                <a16:creationId xmlns:a16="http://schemas.microsoft.com/office/drawing/2014/main" id="{53D3405D-F92C-AC3B-5D04-B17BAD9BDB43}"/>
              </a:ext>
            </a:extLst>
          </p:cNvPr>
          <p:cNvSpPr/>
          <p:nvPr/>
        </p:nvSpPr>
        <p:spPr>
          <a:xfrm rot="5400000">
            <a:off x="9948001" y="3643700"/>
            <a:ext cx="282129" cy="21376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èche : droite 23">
            <a:extLst>
              <a:ext uri="{FF2B5EF4-FFF2-40B4-BE49-F238E27FC236}">
                <a16:creationId xmlns:a16="http://schemas.microsoft.com/office/drawing/2014/main" id="{6F661AAC-F432-540F-12C5-FFE36E2815DE}"/>
              </a:ext>
            </a:extLst>
          </p:cNvPr>
          <p:cNvSpPr/>
          <p:nvPr/>
        </p:nvSpPr>
        <p:spPr>
          <a:xfrm rot="5400000">
            <a:off x="9112140" y="3695704"/>
            <a:ext cx="282129" cy="21376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1358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B6CDF7B5-21EE-0814-9627-1BA91C8DF320}"/>
              </a:ext>
            </a:extLst>
          </p:cNvPr>
          <p:cNvSpPr txBox="1">
            <a:spLocks/>
          </p:cNvSpPr>
          <p:nvPr/>
        </p:nvSpPr>
        <p:spPr>
          <a:xfrm>
            <a:off x="14628" y="-26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Assembled slip ring</a:t>
            </a:r>
          </a:p>
        </p:txBody>
      </p:sp>
    </p:spTree>
    <p:extLst>
      <p:ext uri="{BB962C8B-B14F-4D97-AF65-F5344CB8AC3E}">
        <p14:creationId xmlns:p14="http://schemas.microsoft.com/office/powerpoint/2010/main" val="84699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4">
            <a:extLst>
              <a:ext uri="{FF2B5EF4-FFF2-40B4-BE49-F238E27FC236}">
                <a16:creationId xmlns:a16="http://schemas.microsoft.com/office/drawing/2014/main" id="{D0C2AC37-E5C1-C7B4-74DD-04BCA09E24B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486258" y="695441"/>
            <a:ext cx="5284149" cy="5255101"/>
          </a:xfrm>
          <a:prstGeom prst="rect">
            <a:avLst/>
          </a:prstGeom>
        </p:spPr>
      </p:pic>
      <p:sp>
        <p:nvSpPr>
          <p:cNvPr id="5" name="Titre 1">
            <a:extLst>
              <a:ext uri="{FF2B5EF4-FFF2-40B4-BE49-F238E27FC236}">
                <a16:creationId xmlns:a16="http://schemas.microsoft.com/office/drawing/2014/main" id="{A3C04356-B878-1280-C31D-57662A4EAF46}"/>
              </a:ext>
            </a:extLst>
          </p:cNvPr>
          <p:cNvSpPr txBox="1">
            <a:spLocks/>
          </p:cNvSpPr>
          <p:nvPr/>
        </p:nvSpPr>
        <p:spPr>
          <a:xfrm>
            <a:off x="14628" y="-26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Assembled slip ring</a:t>
            </a:r>
          </a:p>
        </p:txBody>
      </p:sp>
      <p:sp>
        <p:nvSpPr>
          <p:cNvPr id="6" name="Espace réservé du contenu 25">
            <a:extLst>
              <a:ext uri="{FF2B5EF4-FFF2-40B4-BE49-F238E27FC236}">
                <a16:creationId xmlns:a16="http://schemas.microsoft.com/office/drawing/2014/main" id="{78C7A5C3-C7C2-2DA4-4719-43A9B12B31BD}"/>
              </a:ext>
            </a:extLst>
          </p:cNvPr>
          <p:cNvSpPr>
            <a:spLocks noGrp="1"/>
          </p:cNvSpPr>
          <p:nvPr>
            <p:ph idx="1"/>
          </p:nvPr>
        </p:nvSpPr>
        <p:spPr>
          <a:xfrm>
            <a:off x="97972" y="1554381"/>
            <a:ext cx="5998028" cy="4778433"/>
          </a:xfrm>
        </p:spPr>
        <p:txBody>
          <a:bodyPr>
            <a:normAutofit/>
          </a:bodyPr>
          <a:lstStyle/>
          <a:p>
            <a:r>
              <a:rPr lang="en-GB" sz="2000" dirty="0"/>
              <a:t>The signals from the </a:t>
            </a:r>
            <a:r>
              <a:rPr lang="en-GB" sz="2000" dirty="0" err="1"/>
              <a:t>Miniscope</a:t>
            </a:r>
            <a:r>
              <a:rPr lang="en-GB" sz="2000" dirty="0"/>
              <a:t> (GND and 5V) and the Hall sensors (GND, 5V and the 3 </a:t>
            </a:r>
            <a:r>
              <a:rPr lang="en-GB" sz="2000" dirty="0" err="1"/>
              <a:t>analog</a:t>
            </a:r>
            <a:r>
              <a:rPr lang="en-GB" sz="2000" dirty="0"/>
              <a:t> signals from the hall sensors) are relayed via a slip ring and send to the Arduino.</a:t>
            </a:r>
          </a:p>
          <a:p>
            <a:endParaRPr lang="en-GB" sz="2000" dirty="0"/>
          </a:p>
          <a:p>
            <a:r>
              <a:rPr lang="en-GB" sz="2000" dirty="0"/>
              <a:t>We decided to use the U.FL connector to keep the possibility of connecting another </a:t>
            </a:r>
            <a:r>
              <a:rPr lang="en-GB" sz="2000" dirty="0" err="1"/>
              <a:t>miniscope</a:t>
            </a:r>
            <a:r>
              <a:rPr lang="en-GB" sz="2000" dirty="0"/>
              <a:t> or changing a possible broken cable easily. However, we strongly advise avoiding repetitive connection/disconnection of the U.FL connectors. As for the </a:t>
            </a:r>
            <a:r>
              <a:rPr lang="en-GB" sz="2000" dirty="0" err="1"/>
              <a:t>miniscopes</a:t>
            </a:r>
            <a:r>
              <a:rPr lang="en-GB" sz="2000" dirty="0"/>
              <a:t>, they are a little fragile. Instead you should have a commutator for each </a:t>
            </a:r>
            <a:r>
              <a:rPr lang="en-GB" sz="2000" dirty="0" err="1"/>
              <a:t>miniscope</a:t>
            </a:r>
            <a:r>
              <a:rPr lang="en-GB" sz="2000" dirty="0"/>
              <a:t>/setup since the price is cheap !</a:t>
            </a:r>
            <a:endParaRPr lang="en-GB" sz="3200" dirty="0"/>
          </a:p>
        </p:txBody>
      </p:sp>
      <p:sp>
        <p:nvSpPr>
          <p:cNvPr id="8" name="ZoneTexte 7">
            <a:extLst>
              <a:ext uri="{FF2B5EF4-FFF2-40B4-BE49-F238E27FC236}">
                <a16:creationId xmlns:a16="http://schemas.microsoft.com/office/drawing/2014/main" id="{2D1C4DAF-673E-5382-0326-63482B276291}"/>
              </a:ext>
            </a:extLst>
          </p:cNvPr>
          <p:cNvSpPr txBox="1"/>
          <p:nvPr/>
        </p:nvSpPr>
        <p:spPr>
          <a:xfrm>
            <a:off x="9644255" y="0"/>
            <a:ext cx="2533117" cy="584775"/>
          </a:xfrm>
          <a:prstGeom prst="rect">
            <a:avLst/>
          </a:prstGeom>
          <a:noFill/>
        </p:spPr>
        <p:txBody>
          <a:bodyPr wrap="square">
            <a:spAutoFit/>
          </a:bodyPr>
          <a:lstStyle/>
          <a:p>
            <a:r>
              <a:rPr lang="en-GB" dirty="0"/>
              <a:t>Extended Data Figure 4-1</a:t>
            </a:r>
          </a:p>
          <a:p>
            <a:r>
              <a:rPr lang="en-GB" sz="1400" dirty="0"/>
              <a:t>10.1523/ENEURO.0469-22.2023 </a:t>
            </a:r>
          </a:p>
        </p:txBody>
      </p:sp>
    </p:spTree>
    <p:extLst>
      <p:ext uri="{BB962C8B-B14F-4D97-AF65-F5344CB8AC3E}">
        <p14:creationId xmlns:p14="http://schemas.microsoft.com/office/powerpoint/2010/main" val="22531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CEF194-26EF-30F0-D151-22324F9C14E2}"/>
              </a:ext>
            </a:extLst>
          </p:cNvPr>
          <p:cNvSpPr>
            <a:spLocks noGrp="1"/>
          </p:cNvSpPr>
          <p:nvPr>
            <p:ph type="title"/>
          </p:nvPr>
        </p:nvSpPr>
        <p:spPr>
          <a:xfrm>
            <a:off x="14628" y="-2690"/>
            <a:ext cx="10515600" cy="1325563"/>
          </a:xfrm>
        </p:spPr>
        <p:txBody>
          <a:bodyPr/>
          <a:lstStyle/>
          <a:p>
            <a:r>
              <a:rPr lang="en-GB" dirty="0"/>
              <a:t>Assembled slip ring</a:t>
            </a:r>
          </a:p>
        </p:txBody>
      </p:sp>
      <p:sp>
        <p:nvSpPr>
          <p:cNvPr id="26" name="Espace réservé du contenu 25">
            <a:extLst>
              <a:ext uri="{FF2B5EF4-FFF2-40B4-BE49-F238E27FC236}">
                <a16:creationId xmlns:a16="http://schemas.microsoft.com/office/drawing/2014/main" id="{209A786B-2E42-6B93-0D8C-A25B6728A16E}"/>
              </a:ext>
            </a:extLst>
          </p:cNvPr>
          <p:cNvSpPr>
            <a:spLocks noGrp="1"/>
          </p:cNvSpPr>
          <p:nvPr>
            <p:ph idx="1"/>
          </p:nvPr>
        </p:nvSpPr>
        <p:spPr>
          <a:xfrm>
            <a:off x="97972" y="1554381"/>
            <a:ext cx="6082008" cy="4778433"/>
          </a:xfrm>
        </p:spPr>
        <p:txBody>
          <a:bodyPr>
            <a:normAutofit fontScale="92500" lnSpcReduction="10000"/>
          </a:bodyPr>
          <a:lstStyle/>
          <a:p>
            <a:pPr marL="0" indent="0">
              <a:buNone/>
            </a:pPr>
            <a:r>
              <a:rPr lang="en-GB" sz="2000" dirty="0"/>
              <a:t>1. </a:t>
            </a:r>
            <a:r>
              <a:rPr lang="en-GB" sz="2000" dirty="0" err="1"/>
              <a:t>Miniscope</a:t>
            </a:r>
            <a:r>
              <a:rPr lang="en-GB" sz="2000" dirty="0"/>
              <a:t> cable soldering to slip ring</a:t>
            </a:r>
          </a:p>
          <a:p>
            <a:pPr marL="0" indent="0">
              <a:buNone/>
            </a:pPr>
            <a:r>
              <a:rPr lang="en-GB" sz="2000" dirty="0"/>
              <a:t>/!\ Minimize the length of the cable coming from the slip ring</a:t>
            </a:r>
          </a:p>
          <a:p>
            <a:pPr marL="0" indent="0">
              <a:buNone/>
            </a:pPr>
            <a:r>
              <a:rPr lang="en-GB" sz="2000" dirty="0"/>
              <a:t> </a:t>
            </a:r>
          </a:p>
          <a:p>
            <a:pPr marL="0" indent="0">
              <a:buNone/>
            </a:pPr>
            <a:r>
              <a:rPr lang="en-GB" sz="2000" dirty="0"/>
              <a:t>2. U.FL soldering to Slip ring</a:t>
            </a:r>
            <a:br>
              <a:rPr lang="en-GB" sz="2000" dirty="0"/>
            </a:br>
            <a:endParaRPr lang="en-GB" sz="2000" dirty="0"/>
          </a:p>
          <a:p>
            <a:pPr marL="0" indent="0">
              <a:buNone/>
            </a:pPr>
            <a:r>
              <a:rPr lang="en-GB" sz="2000" dirty="0"/>
              <a:t>3. U.FL soldering to </a:t>
            </a:r>
            <a:r>
              <a:rPr lang="en-GB" sz="2000" dirty="0" err="1"/>
              <a:t>miniscope</a:t>
            </a:r>
            <a:r>
              <a:rPr lang="en-GB" sz="2000" dirty="0"/>
              <a:t> cable</a:t>
            </a:r>
          </a:p>
          <a:p>
            <a:pPr marL="0" indent="0">
              <a:buNone/>
            </a:pPr>
            <a:endParaRPr lang="en-GB" sz="2000" dirty="0"/>
          </a:p>
          <a:p>
            <a:pPr marL="0" indent="0">
              <a:buNone/>
            </a:pPr>
            <a:r>
              <a:rPr lang="en-GB" sz="2000" dirty="0"/>
              <a:t>4. Check the connectivity !! A shortcut between the 2 </a:t>
            </a:r>
            <a:r>
              <a:rPr lang="en-GB" sz="2000" dirty="0" err="1"/>
              <a:t>miniscope</a:t>
            </a:r>
            <a:r>
              <a:rPr lang="en-GB" sz="2000" dirty="0"/>
              <a:t> cables can damage the DAQ!!! </a:t>
            </a:r>
          </a:p>
          <a:p>
            <a:pPr marL="0" indent="0">
              <a:buNone/>
            </a:pPr>
            <a:endParaRPr lang="en-GB" sz="2000" dirty="0"/>
          </a:p>
          <a:p>
            <a:pPr marL="0" indent="0">
              <a:buNone/>
            </a:pPr>
            <a:r>
              <a:rPr lang="en-GB" sz="2000" dirty="0"/>
              <a:t>5. Fixing with epoxy/cement</a:t>
            </a:r>
          </a:p>
          <a:p>
            <a:pPr marL="0" indent="0">
              <a:buNone/>
            </a:pPr>
            <a:r>
              <a:rPr lang="en-GB" sz="2000" dirty="0"/>
              <a:t>/!\ Minimize the Epoxy to ensure that the 8mm bore pulley linker is still fitting around the slip ring rotor (* on the photo).</a:t>
            </a:r>
          </a:p>
        </p:txBody>
      </p:sp>
      <p:pic>
        <p:nvPicPr>
          <p:cNvPr id="4" name="Image 3">
            <a:extLst>
              <a:ext uri="{FF2B5EF4-FFF2-40B4-BE49-F238E27FC236}">
                <a16:creationId xmlns:a16="http://schemas.microsoft.com/office/drawing/2014/main" id="{0D2A942D-1A93-842F-2C63-9F1A37CDC256}"/>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rcRect/>
          <a:stretch/>
        </p:blipFill>
        <p:spPr>
          <a:xfrm>
            <a:off x="6240235" y="121307"/>
            <a:ext cx="5853793" cy="6736693"/>
          </a:xfrm>
          <a:prstGeom prst="rect">
            <a:avLst/>
          </a:prstGeom>
        </p:spPr>
      </p:pic>
      <p:sp>
        <p:nvSpPr>
          <p:cNvPr id="6" name="ZoneTexte 5">
            <a:extLst>
              <a:ext uri="{FF2B5EF4-FFF2-40B4-BE49-F238E27FC236}">
                <a16:creationId xmlns:a16="http://schemas.microsoft.com/office/drawing/2014/main" id="{9F2A9373-86EF-E64D-4871-E0AC318931C5}"/>
              </a:ext>
            </a:extLst>
          </p:cNvPr>
          <p:cNvSpPr txBox="1"/>
          <p:nvPr/>
        </p:nvSpPr>
        <p:spPr>
          <a:xfrm>
            <a:off x="9256940" y="209273"/>
            <a:ext cx="838880" cy="646331"/>
          </a:xfrm>
          <a:prstGeom prst="rect">
            <a:avLst/>
          </a:prstGeom>
          <a:noFill/>
        </p:spPr>
        <p:txBody>
          <a:bodyPr wrap="square">
            <a:spAutoFit/>
          </a:bodyPr>
          <a:lstStyle/>
          <a:p>
            <a:pPr algn="ctr"/>
            <a:r>
              <a:rPr lang="en-GB" dirty="0"/>
              <a:t>U.FL</a:t>
            </a:r>
          </a:p>
          <a:p>
            <a:pPr algn="ctr"/>
            <a:r>
              <a:rPr lang="en-GB" dirty="0"/>
              <a:t>(Male)</a:t>
            </a:r>
          </a:p>
        </p:txBody>
      </p:sp>
      <p:sp>
        <p:nvSpPr>
          <p:cNvPr id="7" name="ZoneTexte 6">
            <a:extLst>
              <a:ext uri="{FF2B5EF4-FFF2-40B4-BE49-F238E27FC236}">
                <a16:creationId xmlns:a16="http://schemas.microsoft.com/office/drawing/2014/main" id="{0B7A3583-ACF0-2527-F480-D773494E8707}"/>
              </a:ext>
            </a:extLst>
          </p:cNvPr>
          <p:cNvSpPr txBox="1"/>
          <p:nvPr/>
        </p:nvSpPr>
        <p:spPr>
          <a:xfrm>
            <a:off x="9878106" y="5264705"/>
            <a:ext cx="1304244" cy="646331"/>
          </a:xfrm>
          <a:prstGeom prst="rect">
            <a:avLst/>
          </a:prstGeom>
          <a:noFill/>
        </p:spPr>
        <p:txBody>
          <a:bodyPr wrap="square">
            <a:spAutoFit/>
          </a:bodyPr>
          <a:lstStyle/>
          <a:p>
            <a:pPr algn="ctr"/>
            <a:r>
              <a:rPr lang="en-GB" dirty="0"/>
              <a:t>U.FL</a:t>
            </a:r>
          </a:p>
          <a:p>
            <a:pPr algn="ctr"/>
            <a:r>
              <a:rPr lang="en-GB" dirty="0"/>
              <a:t>(Male)</a:t>
            </a:r>
          </a:p>
        </p:txBody>
      </p:sp>
      <p:sp>
        <p:nvSpPr>
          <p:cNvPr id="8" name="ZoneTexte 7">
            <a:extLst>
              <a:ext uri="{FF2B5EF4-FFF2-40B4-BE49-F238E27FC236}">
                <a16:creationId xmlns:a16="http://schemas.microsoft.com/office/drawing/2014/main" id="{16776FE9-31DA-6338-DBC7-7D8F6054A41C}"/>
              </a:ext>
            </a:extLst>
          </p:cNvPr>
          <p:cNvSpPr txBox="1"/>
          <p:nvPr/>
        </p:nvSpPr>
        <p:spPr>
          <a:xfrm>
            <a:off x="10095820" y="6332815"/>
            <a:ext cx="1783215" cy="369332"/>
          </a:xfrm>
          <a:prstGeom prst="rect">
            <a:avLst/>
          </a:prstGeom>
          <a:noFill/>
        </p:spPr>
        <p:txBody>
          <a:bodyPr wrap="square">
            <a:spAutoFit/>
          </a:bodyPr>
          <a:lstStyle/>
          <a:p>
            <a:r>
              <a:rPr lang="en-GB" dirty="0" err="1"/>
              <a:t>Miniscope</a:t>
            </a:r>
            <a:r>
              <a:rPr lang="en-GB" dirty="0"/>
              <a:t> cable</a:t>
            </a:r>
          </a:p>
        </p:txBody>
      </p:sp>
      <p:sp>
        <p:nvSpPr>
          <p:cNvPr id="9" name="ZoneTexte 8">
            <a:extLst>
              <a:ext uri="{FF2B5EF4-FFF2-40B4-BE49-F238E27FC236}">
                <a16:creationId xmlns:a16="http://schemas.microsoft.com/office/drawing/2014/main" id="{2E6B72C7-5ABC-8FB2-B1C6-AE8515432544}"/>
              </a:ext>
            </a:extLst>
          </p:cNvPr>
          <p:cNvSpPr txBox="1"/>
          <p:nvPr/>
        </p:nvSpPr>
        <p:spPr>
          <a:xfrm>
            <a:off x="9241292" y="3458570"/>
            <a:ext cx="1462087" cy="646331"/>
          </a:xfrm>
          <a:prstGeom prst="rect">
            <a:avLst/>
          </a:prstGeom>
          <a:noFill/>
        </p:spPr>
        <p:txBody>
          <a:bodyPr wrap="square">
            <a:spAutoFit/>
          </a:bodyPr>
          <a:lstStyle/>
          <a:p>
            <a:pPr algn="ctr"/>
            <a:r>
              <a:rPr lang="en-GB" dirty="0"/>
              <a:t>4mm</a:t>
            </a:r>
          </a:p>
          <a:p>
            <a:pPr algn="ctr"/>
            <a:r>
              <a:rPr lang="en-GB" dirty="0"/>
              <a:t>magnet</a:t>
            </a:r>
          </a:p>
        </p:txBody>
      </p:sp>
      <p:cxnSp>
        <p:nvCxnSpPr>
          <p:cNvPr id="11" name="Connecteur droit 10">
            <a:extLst>
              <a:ext uri="{FF2B5EF4-FFF2-40B4-BE49-F238E27FC236}">
                <a16:creationId xmlns:a16="http://schemas.microsoft.com/office/drawing/2014/main" id="{BD5BBA47-27B4-8FE9-DC0C-85B510AC2FDF}"/>
              </a:ext>
            </a:extLst>
          </p:cNvPr>
          <p:cNvCxnSpPr>
            <a:cxnSpLocks/>
            <a:endCxn id="9" idx="2"/>
          </p:cNvCxnSpPr>
          <p:nvPr/>
        </p:nvCxnSpPr>
        <p:spPr>
          <a:xfrm flipV="1">
            <a:off x="8752114" y="4104901"/>
            <a:ext cx="1220222" cy="8916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5DA48520-F47B-C590-B8AE-B99D98710A78}"/>
              </a:ext>
            </a:extLst>
          </p:cNvPr>
          <p:cNvSpPr txBox="1"/>
          <p:nvPr/>
        </p:nvSpPr>
        <p:spPr>
          <a:xfrm>
            <a:off x="10478328" y="2555503"/>
            <a:ext cx="813043" cy="646331"/>
          </a:xfrm>
          <a:prstGeom prst="rect">
            <a:avLst/>
          </a:prstGeom>
          <a:noFill/>
        </p:spPr>
        <p:txBody>
          <a:bodyPr wrap="none" rtlCol="0">
            <a:spAutoFit/>
          </a:bodyPr>
          <a:lstStyle/>
          <a:p>
            <a:pPr algn="ctr"/>
            <a:r>
              <a:rPr lang="en-GB" dirty="0"/>
              <a:t>GND </a:t>
            </a:r>
          </a:p>
          <a:p>
            <a:pPr algn="ctr"/>
            <a:r>
              <a:rPr lang="en-GB" dirty="0"/>
              <a:t>and 5v</a:t>
            </a:r>
          </a:p>
        </p:txBody>
      </p:sp>
      <p:sp>
        <p:nvSpPr>
          <p:cNvPr id="14" name="ZoneTexte 13">
            <a:extLst>
              <a:ext uri="{FF2B5EF4-FFF2-40B4-BE49-F238E27FC236}">
                <a16:creationId xmlns:a16="http://schemas.microsoft.com/office/drawing/2014/main" id="{13E50F04-F2D1-7C83-0455-EEF4207A2BF8}"/>
              </a:ext>
            </a:extLst>
          </p:cNvPr>
          <p:cNvSpPr txBox="1"/>
          <p:nvPr/>
        </p:nvSpPr>
        <p:spPr>
          <a:xfrm>
            <a:off x="10936097" y="3345036"/>
            <a:ext cx="1132041" cy="646331"/>
          </a:xfrm>
          <a:prstGeom prst="rect">
            <a:avLst/>
          </a:prstGeom>
          <a:noFill/>
        </p:spPr>
        <p:txBody>
          <a:bodyPr wrap="none" rtlCol="0">
            <a:spAutoFit/>
          </a:bodyPr>
          <a:lstStyle/>
          <a:p>
            <a:pPr algn="ctr"/>
            <a:r>
              <a:rPr lang="en-GB" dirty="0"/>
              <a:t>3 analogic</a:t>
            </a:r>
          </a:p>
          <a:p>
            <a:pPr algn="ctr"/>
            <a:r>
              <a:rPr lang="en-GB" dirty="0"/>
              <a:t>signals</a:t>
            </a:r>
          </a:p>
        </p:txBody>
      </p:sp>
      <p:sp>
        <p:nvSpPr>
          <p:cNvPr id="16" name="ZoneTexte 15">
            <a:extLst>
              <a:ext uri="{FF2B5EF4-FFF2-40B4-BE49-F238E27FC236}">
                <a16:creationId xmlns:a16="http://schemas.microsoft.com/office/drawing/2014/main" id="{FEAAD803-834C-99ED-3C16-9CDCC94AFF3D}"/>
              </a:ext>
            </a:extLst>
          </p:cNvPr>
          <p:cNvSpPr txBox="1"/>
          <p:nvPr/>
        </p:nvSpPr>
        <p:spPr>
          <a:xfrm>
            <a:off x="6911023" y="1477736"/>
            <a:ext cx="2086020" cy="923330"/>
          </a:xfrm>
          <a:prstGeom prst="rect">
            <a:avLst/>
          </a:prstGeom>
          <a:noFill/>
        </p:spPr>
        <p:txBody>
          <a:bodyPr wrap="none" rtlCol="0">
            <a:spAutoFit/>
          </a:bodyPr>
          <a:lstStyle/>
          <a:p>
            <a:pPr algn="ctr"/>
            <a:r>
              <a:rPr lang="en-GB" dirty="0"/>
              <a:t>Connectors for the</a:t>
            </a:r>
          </a:p>
          <a:p>
            <a:pPr algn="ctr"/>
            <a:r>
              <a:rPr lang="en-GB" dirty="0"/>
              <a:t>3 hall sensors</a:t>
            </a:r>
          </a:p>
          <a:p>
            <a:pPr algn="ctr"/>
            <a:r>
              <a:rPr lang="en-GB" dirty="0"/>
              <a:t>(GND, 5v and signal)</a:t>
            </a:r>
          </a:p>
        </p:txBody>
      </p:sp>
      <p:cxnSp>
        <p:nvCxnSpPr>
          <p:cNvPr id="18" name="Connecteur droit 17">
            <a:extLst>
              <a:ext uri="{FF2B5EF4-FFF2-40B4-BE49-F238E27FC236}">
                <a16:creationId xmlns:a16="http://schemas.microsoft.com/office/drawing/2014/main" id="{63BB96CB-19E6-3817-3238-9A241AEBD3A5}"/>
              </a:ext>
            </a:extLst>
          </p:cNvPr>
          <p:cNvCxnSpPr>
            <a:cxnSpLocks/>
          </p:cNvCxnSpPr>
          <p:nvPr/>
        </p:nvCxnSpPr>
        <p:spPr>
          <a:xfrm flipH="1">
            <a:off x="6645729" y="2465614"/>
            <a:ext cx="898071" cy="3355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477A91AE-C569-2806-95A8-23A5708FB02C}"/>
              </a:ext>
            </a:extLst>
          </p:cNvPr>
          <p:cNvCxnSpPr>
            <a:cxnSpLocks/>
          </p:cNvCxnSpPr>
          <p:nvPr/>
        </p:nvCxnSpPr>
        <p:spPr>
          <a:xfrm flipH="1">
            <a:off x="7160079" y="2465614"/>
            <a:ext cx="3837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46D6C183-9D00-07C5-BEBB-A9B8F42C29C6}"/>
              </a:ext>
            </a:extLst>
          </p:cNvPr>
          <p:cNvCxnSpPr>
            <a:cxnSpLocks/>
          </p:cNvCxnSpPr>
          <p:nvPr/>
        </p:nvCxnSpPr>
        <p:spPr>
          <a:xfrm>
            <a:off x="7543800" y="2465614"/>
            <a:ext cx="1453243" cy="35188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ZoneTexte 30">
            <a:extLst>
              <a:ext uri="{FF2B5EF4-FFF2-40B4-BE49-F238E27FC236}">
                <a16:creationId xmlns:a16="http://schemas.microsoft.com/office/drawing/2014/main" id="{81C4527B-341D-F9E2-588C-A42F6FF18AFA}"/>
              </a:ext>
            </a:extLst>
          </p:cNvPr>
          <p:cNvSpPr txBox="1"/>
          <p:nvPr/>
        </p:nvSpPr>
        <p:spPr>
          <a:xfrm>
            <a:off x="9484989" y="1805946"/>
            <a:ext cx="364202" cy="523220"/>
          </a:xfrm>
          <a:prstGeom prst="rect">
            <a:avLst/>
          </a:prstGeom>
          <a:noFill/>
        </p:spPr>
        <p:txBody>
          <a:bodyPr wrap="none" rtlCol="0">
            <a:spAutoFit/>
          </a:bodyPr>
          <a:lstStyle/>
          <a:p>
            <a:r>
              <a:rPr lang="en-GB" sz="2800" dirty="0">
                <a:solidFill>
                  <a:schemeClr val="bg1"/>
                </a:solidFill>
              </a:rPr>
              <a:t>*</a:t>
            </a:r>
          </a:p>
        </p:txBody>
      </p:sp>
      <p:sp>
        <p:nvSpPr>
          <p:cNvPr id="32" name="ZoneTexte 31">
            <a:extLst>
              <a:ext uri="{FF2B5EF4-FFF2-40B4-BE49-F238E27FC236}">
                <a16:creationId xmlns:a16="http://schemas.microsoft.com/office/drawing/2014/main" id="{120218C7-5EE7-7BB7-DF9B-72A8F6695B31}"/>
              </a:ext>
            </a:extLst>
          </p:cNvPr>
          <p:cNvSpPr txBox="1"/>
          <p:nvPr/>
        </p:nvSpPr>
        <p:spPr>
          <a:xfrm>
            <a:off x="9796385" y="2170723"/>
            <a:ext cx="785793" cy="369332"/>
          </a:xfrm>
          <a:prstGeom prst="rect">
            <a:avLst/>
          </a:prstGeom>
          <a:noFill/>
        </p:spPr>
        <p:txBody>
          <a:bodyPr wrap="none" rtlCol="0">
            <a:spAutoFit/>
          </a:bodyPr>
          <a:lstStyle/>
          <a:p>
            <a:r>
              <a:rPr lang="en-GB" dirty="0"/>
              <a:t>&lt;8mm</a:t>
            </a:r>
          </a:p>
        </p:txBody>
      </p:sp>
      <p:cxnSp>
        <p:nvCxnSpPr>
          <p:cNvPr id="34" name="Connecteur droit 33">
            <a:extLst>
              <a:ext uri="{FF2B5EF4-FFF2-40B4-BE49-F238E27FC236}">
                <a16:creationId xmlns:a16="http://schemas.microsoft.com/office/drawing/2014/main" id="{EE6E681F-FCF4-3744-A25B-EDF9D65A3A8E}"/>
              </a:ext>
            </a:extLst>
          </p:cNvPr>
          <p:cNvCxnSpPr>
            <a:stCxn id="14" idx="0"/>
          </p:cNvCxnSpPr>
          <p:nvPr/>
        </p:nvCxnSpPr>
        <p:spPr>
          <a:xfrm flipV="1">
            <a:off x="11502118" y="2887790"/>
            <a:ext cx="156482" cy="4572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Groupe 47">
            <a:extLst>
              <a:ext uri="{FF2B5EF4-FFF2-40B4-BE49-F238E27FC236}">
                <a16:creationId xmlns:a16="http://schemas.microsoft.com/office/drawing/2014/main" id="{E7B7F648-27FB-4757-B14C-787701F1A1DD}"/>
              </a:ext>
            </a:extLst>
          </p:cNvPr>
          <p:cNvGrpSpPr/>
          <p:nvPr/>
        </p:nvGrpSpPr>
        <p:grpSpPr>
          <a:xfrm>
            <a:off x="9401754" y="2287938"/>
            <a:ext cx="431108" cy="151898"/>
            <a:chOff x="9369858" y="2218497"/>
            <a:chExt cx="431108" cy="221339"/>
          </a:xfrm>
        </p:grpSpPr>
        <p:cxnSp>
          <p:nvCxnSpPr>
            <p:cNvPr id="36" name="Connecteur droit 35">
              <a:extLst>
                <a:ext uri="{FF2B5EF4-FFF2-40B4-BE49-F238E27FC236}">
                  <a16:creationId xmlns:a16="http://schemas.microsoft.com/office/drawing/2014/main" id="{4E49C1DB-040E-77E3-349F-5E993A3B3D4C}"/>
                </a:ext>
              </a:extLst>
            </p:cNvPr>
            <p:cNvCxnSpPr>
              <a:cxnSpLocks/>
            </p:cNvCxnSpPr>
            <p:nvPr/>
          </p:nvCxnSpPr>
          <p:spPr>
            <a:xfrm>
              <a:off x="9477858" y="2326497"/>
              <a:ext cx="223791" cy="26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e 45">
              <a:extLst>
                <a:ext uri="{FF2B5EF4-FFF2-40B4-BE49-F238E27FC236}">
                  <a16:creationId xmlns:a16="http://schemas.microsoft.com/office/drawing/2014/main" id="{C4A24528-BB70-6ADE-21DA-251A49F7AC2B}"/>
                </a:ext>
              </a:extLst>
            </p:cNvPr>
            <p:cNvGrpSpPr/>
            <p:nvPr/>
          </p:nvGrpSpPr>
          <p:grpSpPr>
            <a:xfrm>
              <a:off x="9369858" y="2218497"/>
              <a:ext cx="108000" cy="221339"/>
              <a:chOff x="9390720" y="2218497"/>
              <a:chExt cx="108000" cy="221339"/>
            </a:xfrm>
          </p:grpSpPr>
          <p:cxnSp>
            <p:nvCxnSpPr>
              <p:cNvPr id="38" name="Connecteur droit 37">
                <a:extLst>
                  <a:ext uri="{FF2B5EF4-FFF2-40B4-BE49-F238E27FC236}">
                    <a16:creationId xmlns:a16="http://schemas.microsoft.com/office/drawing/2014/main" id="{0A46CB26-7ACF-7AC4-DF1E-B8658714E7A7}"/>
                  </a:ext>
                </a:extLst>
              </p:cNvPr>
              <p:cNvCxnSpPr/>
              <p:nvPr/>
            </p:nvCxnSpPr>
            <p:spPr>
              <a:xfrm flipH="1" flipV="1">
                <a:off x="9390720" y="2218497"/>
                <a:ext cx="108000" cy="1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5758926B-A5A5-1CBA-B2B4-12AFBBE3EAAB}"/>
                  </a:ext>
                </a:extLst>
              </p:cNvPr>
              <p:cNvCxnSpPr>
                <a:cxnSpLocks/>
              </p:cNvCxnSpPr>
              <p:nvPr/>
            </p:nvCxnSpPr>
            <p:spPr>
              <a:xfrm flipH="1">
                <a:off x="9390720" y="2331836"/>
                <a:ext cx="108000" cy="1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e 42">
              <a:extLst>
                <a:ext uri="{FF2B5EF4-FFF2-40B4-BE49-F238E27FC236}">
                  <a16:creationId xmlns:a16="http://schemas.microsoft.com/office/drawing/2014/main" id="{50267EC8-A61A-6632-0341-1F424BF82B8A}"/>
                </a:ext>
              </a:extLst>
            </p:cNvPr>
            <p:cNvGrpSpPr/>
            <p:nvPr/>
          </p:nvGrpSpPr>
          <p:grpSpPr>
            <a:xfrm flipH="1">
              <a:off x="9692966" y="2220425"/>
              <a:ext cx="108000" cy="217463"/>
              <a:chOff x="9489120" y="2365568"/>
              <a:chExt cx="108000" cy="217463"/>
            </a:xfrm>
          </p:grpSpPr>
          <p:cxnSp>
            <p:nvCxnSpPr>
              <p:cNvPr id="41" name="Connecteur droit 40">
                <a:extLst>
                  <a:ext uri="{FF2B5EF4-FFF2-40B4-BE49-F238E27FC236}">
                    <a16:creationId xmlns:a16="http://schemas.microsoft.com/office/drawing/2014/main" id="{B263300C-2FA2-63CA-61FD-76E3F42B49D4}"/>
                  </a:ext>
                </a:extLst>
              </p:cNvPr>
              <p:cNvCxnSpPr/>
              <p:nvPr/>
            </p:nvCxnSpPr>
            <p:spPr>
              <a:xfrm flipH="1" flipV="1">
                <a:off x="9489120" y="2365568"/>
                <a:ext cx="108000" cy="1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66FD0644-E130-2CEB-DA2A-E3E484B92C36}"/>
                  </a:ext>
                </a:extLst>
              </p:cNvPr>
              <p:cNvCxnSpPr>
                <a:cxnSpLocks/>
              </p:cNvCxnSpPr>
              <p:nvPr/>
            </p:nvCxnSpPr>
            <p:spPr>
              <a:xfrm flipH="1">
                <a:off x="9489120" y="2475031"/>
                <a:ext cx="108000" cy="1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5300592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1148</Words>
  <Application>Microsoft Office PowerPoint</Application>
  <PresentationFormat>Grand écran</PresentationFormat>
  <Paragraphs>158</Paragraphs>
  <Slides>22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22</vt:i4>
      </vt:variant>
    </vt:vector>
  </HeadingPairs>
  <TitlesOfParts>
    <vt:vector size="26" baseType="lpstr">
      <vt:lpstr>Arial</vt:lpstr>
      <vt:lpstr>Calibri</vt:lpstr>
      <vt:lpstr>Calibri Light</vt:lpstr>
      <vt:lpstr>Thème Office</vt:lpstr>
      <vt:lpstr>Assembly instruction</vt:lpstr>
      <vt:lpstr>FreiBox Active Commutator V2: Overview</vt:lpstr>
      <vt:lpstr>Instruction overview</vt:lpstr>
      <vt:lpstr>Collect all parts before the assembling</vt:lpstr>
      <vt:lpstr>Assembling of the pulley linker </vt:lpstr>
      <vt:lpstr>The ring detector</vt:lpstr>
      <vt:lpstr>Présentation PowerPoint</vt:lpstr>
      <vt:lpstr>Présentation PowerPoint</vt:lpstr>
      <vt:lpstr>Assembled slip ring</vt:lpstr>
      <vt:lpstr>U.FL soldering to the Slip ring</vt:lpstr>
      <vt:lpstr>After having testing the U.FL connectivity, secure the U.FL connector to the slip ring with Epoxy/Cement</vt:lpstr>
      <vt:lpstr>Présentation PowerPoint</vt:lpstr>
      <vt:lpstr>Présentation PowerPoint</vt:lpstr>
      <vt:lpstr>Présentation PowerPoint</vt:lpstr>
      <vt:lpstr>Identify the North/Pole pole</vt:lpstr>
      <vt:lpstr>Présentation PowerPoint</vt:lpstr>
      <vt:lpstr>Magnet positioning on the cable</vt:lpstr>
      <vt:lpstr>Présentation PowerPoint</vt:lpstr>
      <vt:lpstr>Final assembly</vt:lpstr>
      <vt:lpstr>Présentation PowerPoint</vt:lpstr>
      <vt:lpstr>Electronic circuit</vt:lpstr>
      <vt:lpstr>Electronic circuit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instruction</dc:title>
  <dc:creator>Brice de la Crompe</dc:creator>
  <cp:lastModifiedBy>Brice de la Crompe</cp:lastModifiedBy>
  <cp:revision>61</cp:revision>
  <dcterms:created xsi:type="dcterms:W3CDTF">2023-05-13T13:39:11Z</dcterms:created>
  <dcterms:modified xsi:type="dcterms:W3CDTF">2023-05-15T15:02:58Z</dcterms:modified>
</cp:coreProperties>
</file>