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7" r:id="rId8"/>
    <p:sldId id="264" r:id="rId9"/>
    <p:sldId id="260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CFAB0-DD5C-8BE7-2A31-47EF50D5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C78D56-B78D-7F99-884F-D5E81330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4258F-02C0-447D-0ABE-7F393428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DDA3F-B253-8BC0-819A-6103B657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52594-C947-D528-FC84-8F94A2E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73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88054-121B-B7D8-FD18-48E08C38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31D501-4418-9E1D-2B97-E43AE0C4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75C9E-7C62-5011-E4CE-855A0B36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777E2-D929-E2CD-2A9E-75BC3341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F0E4C-C0A0-CB9E-DE17-1F526FB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FEC702-E5B3-28FA-3388-920E4FBD0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BE465F-C512-214A-F693-7F3C8A87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A3D94-B502-4566-0903-478AA049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0A64B-CDB7-CE79-22ED-3F31F5DF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A47AF1-2554-769D-755F-05EF16B7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135B7-24F2-B71C-3AF0-15D1F953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7386A-64FA-7FCF-A79A-FA2FC959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61BCC-E2FA-B287-A95A-F7AED5D8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5BDFF-7B1A-8780-129C-A4DF0178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871A2-C06A-F6BF-1998-1ACA3A67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8F0CC-7AD0-881D-3BE9-8A05B684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FB328D-7D98-BFA1-18D5-98993C0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AAC8D9-2A7D-BEB1-8CEC-2D49E897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32147B-DD6D-9CDE-79E3-01D6C939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32DF8-A13C-ABF9-FD24-15DF474F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4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F5C99-90F1-3840-DF4F-3C478473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BA5BC-0AAE-A5A3-866B-A2379A7A9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ACE6F-8C76-2170-AA55-19110FEF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F2874A-CE0E-DF9D-A5B2-C1A803BB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6596B2-956A-24A5-0A82-DF9F8A80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E1B89B-1506-8A0A-AB09-44AE44CF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8E49A-0A70-08F6-D645-2798D522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CBB64-AE75-1E65-CBF8-7B7780C3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BDEBD-D2F7-8452-89E8-A19FE08E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F37D0-B724-1A14-EA39-FAB54852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0824FA-3E87-B21B-E3A1-54D3B56D0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C0F509-667A-36D7-DC46-3437562E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9147A1-5B96-E666-77A0-8611DC60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A9B22D-1826-ACC6-650B-B0C6EC0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3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42DB6-3AD1-B6FA-A124-FB4EF897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52F6C8-9739-FEF7-5974-1C8AEB71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357BD-E21A-75C5-52C2-252C05EA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9F6A13-DD59-0FA4-444C-A29028C5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99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B3E09B-B317-CFC7-DCE2-D19868AC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84A3B8-B9C4-8CB2-A765-11866818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514E0-E31C-1E6E-CC53-31FA753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E19C2-9AA6-3987-2F5F-DDA0662B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17399-7EF2-CC43-77B1-782C1924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F7C898-E7E6-2ADB-BA30-014A8EC09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F0B1A9-2400-331D-96B7-564E3DB1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5FB52A-8269-4E10-6146-C205E4CB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800F0-E65E-629E-C0D8-F9B1D206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5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F03D1-99FE-E972-AFF1-1941B7E7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F03B9-5494-C0B4-CD2E-DF900E666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56967-F65E-F1DC-45F1-2F856E88A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7E3C1A-AF0E-243D-F4BF-DD15C480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B9BE54-45F1-B216-F251-13868EC3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38363C-4E63-B603-D881-8C2A0085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61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368660-870E-6820-71C0-DF908CD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F27A99-64B4-4954-13D7-5E763CB39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5CC08-D95B-B2FB-DC1F-D10C10BC1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D23C-FCC4-48DF-886D-74B4A71A1DE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73BA46-4662-FC50-18B5-CBF026FD5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6074D-8E24-BF1C-7CFF-372C527D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F20C-D7A6-4904-9FBF-1580CC4B6E2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65023-F3D8-8AC8-A807-9A360CE3A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Assembly instruction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C9A7DD-30F3-DD3D-D0B0-4A3739A5B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86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FB249-9A68-BF44-FD98-AA208FF5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After having testing the U.FL connectivity, secure the U.FL connector to the slip ring with Epoxy/Cement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0C029D-DABB-98FA-55EA-BDAB5BAF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5134" y="2028938"/>
            <a:ext cx="5162097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47A923-8B4A-EF1E-2247-57EAB5D8CBE0}"/>
              </a:ext>
            </a:extLst>
          </p:cNvPr>
          <p:cNvSpPr txBox="1"/>
          <p:nvPr/>
        </p:nvSpPr>
        <p:spPr>
          <a:xfrm>
            <a:off x="6281998" y="2054209"/>
            <a:ext cx="4260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 also advice to glue the </a:t>
            </a:r>
            <a:r>
              <a:rPr lang="en-GB" dirty="0" err="1"/>
              <a:t>miniscope</a:t>
            </a:r>
            <a:r>
              <a:rPr lang="en-GB" dirty="0"/>
              <a:t> cable </a:t>
            </a:r>
          </a:p>
          <a:p>
            <a:pPr algn="ctr"/>
            <a:r>
              <a:rPr lang="en-GB" dirty="0"/>
              <a:t>with epoxy as shown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AC77DD-05FA-A4D9-7FCB-B204B84FD7B6}"/>
              </a:ext>
            </a:extLst>
          </p:cNvPr>
          <p:cNvSpPr txBox="1"/>
          <p:nvPr/>
        </p:nvSpPr>
        <p:spPr>
          <a:xfrm>
            <a:off x="5550614" y="4058964"/>
            <a:ext cx="6292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/>
              <a:t>/!\ Minimize the Epoxy to ensure that the 8mm bore pulley linker is still fitting around the slip ring rotor (* on the photo).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93295B-761B-94A8-3995-5AD928737A20}"/>
              </a:ext>
            </a:extLst>
          </p:cNvPr>
          <p:cNvSpPr txBox="1"/>
          <p:nvPr/>
        </p:nvSpPr>
        <p:spPr>
          <a:xfrm>
            <a:off x="2420990" y="404913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790644-82B7-0DEB-81D9-77542C16B3A1}"/>
              </a:ext>
            </a:extLst>
          </p:cNvPr>
          <p:cNvSpPr txBox="1"/>
          <p:nvPr/>
        </p:nvSpPr>
        <p:spPr>
          <a:xfrm>
            <a:off x="3011066" y="486065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&lt;8mm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14B5AFA-09B9-9C6C-3A44-B7E467FDAC80}"/>
              </a:ext>
            </a:extLst>
          </p:cNvPr>
          <p:cNvGrpSpPr/>
          <p:nvPr/>
        </p:nvGrpSpPr>
        <p:grpSpPr>
          <a:xfrm>
            <a:off x="2054831" y="4865110"/>
            <a:ext cx="958065" cy="369332"/>
            <a:chOff x="9369858" y="2218497"/>
            <a:chExt cx="431108" cy="221339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1728407-FEA4-EE0C-FC97-F9DF96D406B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858" y="2326497"/>
              <a:ext cx="223791" cy="2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4C4157D-0DCB-A740-56A4-CB46E975C203}"/>
                </a:ext>
              </a:extLst>
            </p:cNvPr>
            <p:cNvGrpSpPr/>
            <p:nvPr/>
          </p:nvGrpSpPr>
          <p:grpSpPr>
            <a:xfrm>
              <a:off x="9369858" y="2218497"/>
              <a:ext cx="108000" cy="221339"/>
              <a:chOff x="9390720" y="2218497"/>
              <a:chExt cx="108000" cy="221339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90B43052-846A-47C7-9112-4F1F8F447BF6}"/>
                  </a:ext>
                </a:extLst>
              </p:cNvPr>
              <p:cNvCxnSpPr/>
              <p:nvPr/>
            </p:nvCxnSpPr>
            <p:spPr>
              <a:xfrm flipH="1" flipV="1">
                <a:off x="9390720" y="2218497"/>
                <a:ext cx="10800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EEE8EB38-451B-648D-D143-7CC85E2144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90720" y="2331836"/>
                <a:ext cx="10800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889116E-4BF2-B9CB-1664-AC8D412F8735}"/>
                </a:ext>
              </a:extLst>
            </p:cNvPr>
            <p:cNvGrpSpPr/>
            <p:nvPr/>
          </p:nvGrpSpPr>
          <p:grpSpPr>
            <a:xfrm flipH="1">
              <a:off x="9692966" y="2220425"/>
              <a:ext cx="108000" cy="217463"/>
              <a:chOff x="9489120" y="2365568"/>
              <a:chExt cx="108000" cy="217463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09C5BE1-FA8B-2327-7EB6-74A797314CD9}"/>
                  </a:ext>
                </a:extLst>
              </p:cNvPr>
              <p:cNvCxnSpPr/>
              <p:nvPr/>
            </p:nvCxnSpPr>
            <p:spPr>
              <a:xfrm flipH="1" flipV="1">
                <a:off x="9489120" y="2365568"/>
                <a:ext cx="10800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6306E5C-3223-3DE1-BA1E-C9B284722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89120" y="2475031"/>
                <a:ext cx="10800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296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99595-09D9-E929-968D-EA728E8B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Final assembly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9574E53-4F38-E64D-401C-4A0F3CACD2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5678154" y="239772"/>
            <a:ext cx="5899100" cy="637845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0574186-BF2A-0660-8CE6-008416BCBD25}"/>
              </a:ext>
            </a:extLst>
          </p:cNvPr>
          <p:cNvSpPr txBox="1"/>
          <p:nvPr/>
        </p:nvSpPr>
        <p:spPr>
          <a:xfrm>
            <a:off x="415947" y="3034580"/>
            <a:ext cx="4839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nuts are used to ‘ballast’ the </a:t>
            </a:r>
            <a:r>
              <a:rPr lang="en-GB" dirty="0" err="1"/>
              <a:t>miniscope</a:t>
            </a:r>
            <a:r>
              <a:rPr lang="en-GB" dirty="0"/>
              <a:t> cable.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Particularly useful for other flexible cables such as the </a:t>
            </a:r>
            <a:r>
              <a:rPr lang="en-GB" dirty="0" err="1"/>
              <a:t>neuropixel</a:t>
            </a:r>
            <a:r>
              <a:rPr lang="en-GB" dirty="0"/>
              <a:t> cable</a:t>
            </a:r>
          </a:p>
        </p:txBody>
      </p:sp>
    </p:spTree>
    <p:extLst>
      <p:ext uri="{BB962C8B-B14F-4D97-AF65-F5344CB8AC3E}">
        <p14:creationId xmlns:p14="http://schemas.microsoft.com/office/powerpoint/2010/main" val="334391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106BA-6F5F-B5F8-D383-5F9E833B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Electronic circuit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A89337-49E7-8244-328E-7EE478F2A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068" y="1444272"/>
            <a:ext cx="10331863" cy="4390347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C2EB65-D590-1586-DBB0-974737649A4D}"/>
              </a:ext>
            </a:extLst>
          </p:cNvPr>
          <p:cNvSpPr txBox="1"/>
          <p:nvPr/>
        </p:nvSpPr>
        <p:spPr>
          <a:xfrm>
            <a:off x="1" y="6211669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G–I</a:t>
            </a:r>
            <a:r>
              <a:rPr lang="en-GB" dirty="0"/>
              <a:t>, To build the FreiBox commutator, the 3 Hall sensors (</a:t>
            </a:r>
            <a:r>
              <a:rPr lang="en-GB" b="1" i="1" dirty="0"/>
              <a:t>G</a:t>
            </a:r>
            <a:r>
              <a:rPr lang="en-GB" dirty="0"/>
              <a:t>) and a motor driver card (</a:t>
            </a:r>
            <a:r>
              <a:rPr lang="en-GB" b="1" i="1" dirty="0"/>
              <a:t>H</a:t>
            </a:r>
            <a:r>
              <a:rPr lang="en-GB" dirty="0"/>
              <a:t>) are connected to the step motor and the Arduino; the signals from the </a:t>
            </a:r>
            <a:r>
              <a:rPr lang="en-GB" dirty="0" err="1"/>
              <a:t>Miniscope</a:t>
            </a:r>
            <a:r>
              <a:rPr lang="en-GB" dirty="0"/>
              <a:t> and the Hall sensors are relayed via a slip ring (</a:t>
            </a:r>
            <a:r>
              <a:rPr lang="en-GB" b="1" i="1" dirty="0"/>
              <a:t>I</a:t>
            </a:r>
            <a:r>
              <a:rPr lang="en-GB" dirty="0"/>
              <a:t>).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9461F2-02ED-5244-8852-A88D52763303}"/>
              </a:ext>
            </a:extLst>
          </p:cNvPr>
          <p:cNvSpPr txBox="1"/>
          <p:nvPr/>
        </p:nvSpPr>
        <p:spPr>
          <a:xfrm>
            <a:off x="9225896" y="100051"/>
            <a:ext cx="2533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Extended Data Figure 4-1</a:t>
            </a:r>
          </a:p>
          <a:p>
            <a:r>
              <a:rPr lang="en-GB" sz="1400" dirty="0"/>
              <a:t>10.1523/ENEURO.0469-22.2023 </a:t>
            </a:r>
          </a:p>
        </p:txBody>
      </p:sp>
    </p:spTree>
    <p:extLst>
      <p:ext uri="{BB962C8B-B14F-4D97-AF65-F5344CB8AC3E}">
        <p14:creationId xmlns:p14="http://schemas.microsoft.com/office/powerpoint/2010/main" val="123323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7AC82-E09E-F950-5235-34A86C89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FreiBox Active Commutator V2:</a:t>
            </a:r>
            <a:br>
              <a:rPr lang="en-GB" dirty="0"/>
            </a:br>
            <a:r>
              <a:rPr lang="en-GB" dirty="0"/>
              <a:t>Overview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06B966-8648-E324-1E8F-D3739E36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43" y="3478653"/>
            <a:ext cx="4480151" cy="25581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5277BA6-4595-E6BA-18A1-1C39DA1893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922" y="1404257"/>
            <a:ext cx="3136459" cy="52333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BD16B52-34C3-A089-98FB-026DB4696F7D}"/>
              </a:ext>
            </a:extLst>
          </p:cNvPr>
          <p:cNvSpPr txBox="1"/>
          <p:nvPr/>
        </p:nvSpPr>
        <p:spPr>
          <a:xfrm>
            <a:off x="2751364" y="1738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5C1939-076E-92DD-950C-E112E46E116D}"/>
              </a:ext>
            </a:extLst>
          </p:cNvPr>
          <p:cNvSpPr txBox="1"/>
          <p:nvPr/>
        </p:nvSpPr>
        <p:spPr>
          <a:xfrm>
            <a:off x="1153114" y="1617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CEB580-462A-7799-C669-882D555DC475}"/>
              </a:ext>
            </a:extLst>
          </p:cNvPr>
          <p:cNvSpPr txBox="1"/>
          <p:nvPr/>
        </p:nvSpPr>
        <p:spPr>
          <a:xfrm>
            <a:off x="2749525" y="3036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017074A-823B-BBB0-B166-B492EC5FBD84}"/>
              </a:ext>
            </a:extLst>
          </p:cNvPr>
          <p:cNvSpPr txBox="1"/>
          <p:nvPr/>
        </p:nvSpPr>
        <p:spPr>
          <a:xfrm>
            <a:off x="1171980" y="3036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5412E8-7172-189B-BA68-DA37F431E004}"/>
              </a:ext>
            </a:extLst>
          </p:cNvPr>
          <p:cNvSpPr txBox="1"/>
          <p:nvPr/>
        </p:nvSpPr>
        <p:spPr>
          <a:xfrm>
            <a:off x="1902669" y="2737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7E4221F-A703-5151-13A3-D912CB486E25}"/>
              </a:ext>
            </a:extLst>
          </p:cNvPr>
          <p:cNvSpPr txBox="1"/>
          <p:nvPr/>
        </p:nvSpPr>
        <p:spPr>
          <a:xfrm>
            <a:off x="3741379" y="4255695"/>
            <a:ext cx="1824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Linker_Part1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9384BCC-9CEE-1F52-FAA1-705CFABD158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379764" y="4440361"/>
            <a:ext cx="2361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4B8A799-892F-B51C-AF9C-5ED67E7DA04A}"/>
              </a:ext>
            </a:extLst>
          </p:cNvPr>
          <p:cNvSpPr txBox="1"/>
          <p:nvPr/>
        </p:nvSpPr>
        <p:spPr>
          <a:xfrm>
            <a:off x="3741379" y="4921208"/>
            <a:ext cx="1824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Linker_Part2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470A2E-22CE-D6C4-8816-C88E638ACA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55221" y="5105874"/>
            <a:ext cx="2786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20360F8-6864-9371-8527-0652C3C05CAE}"/>
              </a:ext>
            </a:extLst>
          </p:cNvPr>
          <p:cNvSpPr txBox="1"/>
          <p:nvPr/>
        </p:nvSpPr>
        <p:spPr>
          <a:xfrm>
            <a:off x="3741379" y="3478653"/>
            <a:ext cx="1824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PulleyLinker</a:t>
            </a:r>
            <a:endParaRPr lang="en-GB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1F8677D-644A-FB82-B8BF-7D4FD4225BD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379764" y="3663319"/>
            <a:ext cx="2361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1409C797-B36F-EB19-0367-4A64409C96F4}"/>
              </a:ext>
            </a:extLst>
          </p:cNvPr>
          <p:cNvSpPr txBox="1"/>
          <p:nvPr/>
        </p:nvSpPr>
        <p:spPr>
          <a:xfrm>
            <a:off x="3741379" y="2164456"/>
            <a:ext cx="1824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/>
              <a:t>CommutatorBase</a:t>
            </a:r>
            <a:endParaRPr lang="en-GB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B8DA4-3A51-1893-D857-60A17A2AE714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355521" y="2349122"/>
            <a:ext cx="385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1CA7ED1A-5900-0D43-EA60-FC0ADFFBC3E4}"/>
              </a:ext>
            </a:extLst>
          </p:cNvPr>
          <p:cNvSpPr txBox="1"/>
          <p:nvPr/>
        </p:nvSpPr>
        <p:spPr>
          <a:xfrm>
            <a:off x="3741379" y="5586720"/>
            <a:ext cx="1824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Detector_Part1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EBB926C-BE2C-C4A7-3087-67E6767087FA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379764" y="5771386"/>
            <a:ext cx="2361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7CB6C-DC57-4A57-56CE-D3FF88EA25D1}"/>
              </a:ext>
            </a:extLst>
          </p:cNvPr>
          <p:cNvSpPr txBox="1"/>
          <p:nvPr/>
        </p:nvSpPr>
        <p:spPr>
          <a:xfrm>
            <a:off x="3741379" y="6050739"/>
            <a:ext cx="1824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Detector _Part2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D96654F-6E8B-6F1C-7FE0-A10481A5A77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55221" y="6235405"/>
            <a:ext cx="2786158" cy="16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04B56DE-9740-5046-A0A2-3CA34E161BB4}"/>
              </a:ext>
            </a:extLst>
          </p:cNvPr>
          <p:cNvSpPr txBox="1"/>
          <p:nvPr/>
        </p:nvSpPr>
        <p:spPr>
          <a:xfrm>
            <a:off x="4135484" y="152023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STL files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3EABCCF-7E84-67A9-3F58-568EF514E39D}"/>
              </a:ext>
            </a:extLst>
          </p:cNvPr>
          <p:cNvSpPr txBox="1"/>
          <p:nvPr/>
        </p:nvSpPr>
        <p:spPr>
          <a:xfrm>
            <a:off x="8476163" y="2995584"/>
            <a:ext cx="16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Component list</a:t>
            </a:r>
          </a:p>
        </p:txBody>
      </p:sp>
    </p:spTree>
    <p:extLst>
      <p:ext uri="{BB962C8B-B14F-4D97-AF65-F5344CB8AC3E}">
        <p14:creationId xmlns:p14="http://schemas.microsoft.com/office/powerpoint/2010/main" val="271547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FF33D-C5AE-8708-4205-2A10F396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838D7-BB41-27C1-83B9-0AC10B30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75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Before to assemble the commutator, please read below!!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Print and collect all the parts</a:t>
            </a:r>
          </a:p>
          <a:p>
            <a:endParaRPr lang="en-GB" dirty="0"/>
          </a:p>
          <a:p>
            <a:r>
              <a:rPr lang="en-GB" dirty="0"/>
              <a:t>Before final assembly, you must first build:</a:t>
            </a:r>
          </a:p>
          <a:p>
            <a:pPr lvl="1"/>
            <a:r>
              <a:rPr lang="en-GB" dirty="0"/>
              <a:t>The pulley linker part (nuts insertion + pulley gluing)</a:t>
            </a:r>
          </a:p>
          <a:p>
            <a:pPr lvl="1"/>
            <a:r>
              <a:rPr lang="en-GB" dirty="0"/>
              <a:t>The ring detector (capacitor and connector to be soldered to the hall sensor + gluing to the </a:t>
            </a:r>
            <a:r>
              <a:rPr lang="en-GB" sz="2400" dirty="0"/>
              <a:t>Detector _Part1 and Part2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Solder the 2x U.FL (male) connectors to the slip ring and the </a:t>
            </a:r>
            <a:r>
              <a:rPr lang="en-GB" dirty="0" err="1"/>
              <a:t>miniscope</a:t>
            </a:r>
            <a:r>
              <a:rPr lang="en-GB" dirty="0"/>
              <a:t> cable end. Secure them with cement or epoxy.</a:t>
            </a:r>
          </a:p>
          <a:p>
            <a:pPr lvl="1"/>
            <a:r>
              <a:rPr lang="en-GB" dirty="0"/>
              <a:t>Solder the </a:t>
            </a:r>
            <a:r>
              <a:rPr lang="en-GB" dirty="0" err="1"/>
              <a:t>miniscope</a:t>
            </a:r>
            <a:r>
              <a:rPr lang="en-GB" dirty="0"/>
              <a:t> cable to the slip ring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Once the previous steps have been completed, you can assemble all the parts.</a:t>
            </a:r>
          </a:p>
          <a:p>
            <a:endParaRPr lang="en-GB" dirty="0"/>
          </a:p>
          <a:p>
            <a:r>
              <a:rPr lang="en-GB" dirty="0"/>
              <a:t>Then you can superglue the magnet to </a:t>
            </a:r>
            <a:r>
              <a:rPr lang="en-GB" dirty="0" err="1"/>
              <a:t>miniscope</a:t>
            </a:r>
            <a:r>
              <a:rPr lang="en-GB" dirty="0"/>
              <a:t> cable. The magnet must be placed to the hall detector </a:t>
            </a:r>
            <a:r>
              <a:rPr lang="en-GB" dirty="0" err="1"/>
              <a:t>centers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Ballast the </a:t>
            </a:r>
            <a:r>
              <a:rPr lang="en-GB" dirty="0" err="1"/>
              <a:t>miniscope</a:t>
            </a:r>
            <a:r>
              <a:rPr lang="en-GB" dirty="0"/>
              <a:t> (or </a:t>
            </a:r>
            <a:r>
              <a:rPr lang="en-GB" dirty="0" err="1"/>
              <a:t>neuropixel</a:t>
            </a:r>
            <a:r>
              <a:rPr lang="en-GB" dirty="0"/>
              <a:t>) cable with M5/M6 nuts. This stabilizes the movement of the magnet without altering the weight on the mouse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6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A78E2-224B-4EDB-C111-9F634385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Collect all parts before the assembling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F411F1-7564-9856-1638-55DFD77D27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838200" y="1134834"/>
            <a:ext cx="10123715" cy="54038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374140-7CAD-17B7-5B7F-6A9F03DFAEC4}"/>
              </a:ext>
            </a:extLst>
          </p:cNvPr>
          <p:cNvSpPr txBox="1"/>
          <p:nvPr/>
        </p:nvSpPr>
        <p:spPr>
          <a:xfrm>
            <a:off x="4301903" y="1937791"/>
            <a:ext cx="9939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Linker_Part1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9893B2-A4D1-7E71-2169-C953B416D577}"/>
              </a:ext>
            </a:extLst>
          </p:cNvPr>
          <p:cNvSpPr txBox="1"/>
          <p:nvPr/>
        </p:nvSpPr>
        <p:spPr>
          <a:xfrm>
            <a:off x="5418274" y="1937791"/>
            <a:ext cx="9849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Linker_Part2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292E7E-234C-C24A-2A83-EA5DD29DBFC2}"/>
              </a:ext>
            </a:extLst>
          </p:cNvPr>
          <p:cNvSpPr txBox="1"/>
          <p:nvPr/>
        </p:nvSpPr>
        <p:spPr>
          <a:xfrm>
            <a:off x="1697098" y="5584667"/>
            <a:ext cx="9367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/>
              <a:t>PulleyLinker</a:t>
            </a:r>
            <a:endParaRPr lang="en-GB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30099A-E561-A65A-A75E-844A74404F30}"/>
              </a:ext>
            </a:extLst>
          </p:cNvPr>
          <p:cNvSpPr txBox="1"/>
          <p:nvPr/>
        </p:nvSpPr>
        <p:spPr>
          <a:xfrm>
            <a:off x="1026553" y="1374466"/>
            <a:ext cx="13410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err="1"/>
              <a:t>CommutatorBase</a:t>
            </a:r>
            <a:endParaRPr lang="en-GB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24D244-F1F3-0492-3531-FF20BD636234}"/>
              </a:ext>
            </a:extLst>
          </p:cNvPr>
          <p:cNvSpPr txBox="1"/>
          <p:nvPr/>
        </p:nvSpPr>
        <p:spPr>
          <a:xfrm>
            <a:off x="3276016" y="3290500"/>
            <a:ext cx="11816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Detector_Part1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816CF6-024C-A1E6-FC93-EAA8F460670A}"/>
              </a:ext>
            </a:extLst>
          </p:cNvPr>
          <p:cNvSpPr txBox="1"/>
          <p:nvPr/>
        </p:nvSpPr>
        <p:spPr>
          <a:xfrm>
            <a:off x="2851472" y="1937791"/>
            <a:ext cx="11816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Detector _Part2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988157-16E1-9885-2017-B5350E7EB180}"/>
              </a:ext>
            </a:extLst>
          </p:cNvPr>
          <p:cNvSpPr txBox="1"/>
          <p:nvPr/>
        </p:nvSpPr>
        <p:spPr>
          <a:xfrm>
            <a:off x="6965416" y="5723166"/>
            <a:ext cx="280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U.FL (Female) to SMA cable </a:t>
            </a:r>
          </a:p>
          <a:p>
            <a:pPr algn="ctr"/>
            <a:r>
              <a:rPr lang="en-GB" dirty="0"/>
              <a:t>(to connect to the DAC)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BE15D3-C47C-6771-5118-A028EE67452B}"/>
              </a:ext>
            </a:extLst>
          </p:cNvPr>
          <p:cNvSpPr txBox="1"/>
          <p:nvPr/>
        </p:nvSpPr>
        <p:spPr>
          <a:xfrm>
            <a:off x="4580024" y="4553402"/>
            <a:ext cx="121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Nema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step motor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BA1C99-F4F5-9FAE-492C-7CFE6D7117B6}"/>
              </a:ext>
            </a:extLst>
          </p:cNvPr>
          <p:cNvSpPr txBox="1"/>
          <p:nvPr/>
        </p:nvSpPr>
        <p:spPr>
          <a:xfrm>
            <a:off x="2626227" y="5861666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Timing pulley</a:t>
            </a:r>
          </a:p>
          <a:p>
            <a:pPr algn="ctr"/>
            <a:r>
              <a:rPr lang="en-GB" dirty="0"/>
              <a:t>And timing belt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1A9510-D9E1-D727-7685-86E3767EBCF0}"/>
              </a:ext>
            </a:extLst>
          </p:cNvPr>
          <p:cNvSpPr txBox="1"/>
          <p:nvPr/>
        </p:nvSpPr>
        <p:spPr>
          <a:xfrm>
            <a:off x="7506056" y="123601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Assembled slip 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F730096-D6B6-3D95-7D99-1A990AC7C0AB}"/>
              </a:ext>
            </a:extLst>
          </p:cNvPr>
          <p:cNvSpPr txBox="1"/>
          <p:nvPr/>
        </p:nvSpPr>
        <p:spPr>
          <a:xfrm>
            <a:off x="8880127" y="3836781"/>
            <a:ext cx="208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Electronic</a:t>
            </a:r>
          </a:p>
          <a:p>
            <a:pPr algn="ctr"/>
            <a:r>
              <a:rPr lang="en-GB" dirty="0"/>
              <a:t>Circuit + Nano every</a:t>
            </a:r>
          </a:p>
        </p:txBody>
      </p:sp>
    </p:spTree>
    <p:extLst>
      <p:ext uri="{BB962C8B-B14F-4D97-AF65-F5344CB8AC3E}">
        <p14:creationId xmlns:p14="http://schemas.microsoft.com/office/powerpoint/2010/main" val="104491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FF33D-C5AE-8708-4205-2A10F396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0"/>
            <a:ext cx="10515600" cy="1325563"/>
          </a:xfrm>
        </p:spPr>
        <p:txBody>
          <a:bodyPr/>
          <a:lstStyle/>
          <a:p>
            <a:r>
              <a:rPr lang="en-GB" dirty="0"/>
              <a:t>Assembling of the pulley linker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838D7-BB41-27C1-83B9-0AC10B30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253331"/>
            <a:ext cx="10515600" cy="4351338"/>
          </a:xfrm>
        </p:spPr>
        <p:txBody>
          <a:bodyPr/>
          <a:lstStyle/>
          <a:p>
            <a:r>
              <a:rPr lang="en-GB" dirty="0"/>
              <a:t>First insert the M3 nut into the 4 corresponding slots of the linker pulley </a:t>
            </a:r>
          </a:p>
          <a:p>
            <a:endParaRPr lang="en-GB" dirty="0"/>
          </a:p>
          <a:p>
            <a:r>
              <a:rPr lang="en-GB" dirty="0"/>
              <a:t>Then, glue the pulley linker to the  with the GT2 timing pulley 8mm bore with epoxy. Avoid getting glue in the bore or in the nuts.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CAF387-952C-4150-76E3-6D232FBAC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150" y="4192359"/>
            <a:ext cx="2503708" cy="24082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756659B-EDD4-3508-F4D4-F8C063C56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638595" y="4336702"/>
            <a:ext cx="2324183" cy="21195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80E671-EC57-123C-FB50-739707094F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340" y="4493527"/>
            <a:ext cx="3464228" cy="16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4B7FD74F-021D-D4F6-1F79-B7CDC537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45" y="1369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1. Solder the capacitor to the hall sensor as shown</a:t>
            </a:r>
          </a:p>
          <a:p>
            <a:pPr marL="0" indent="0">
              <a:buNone/>
            </a:pPr>
            <a:r>
              <a:rPr lang="en-GB" sz="1800" dirty="0"/>
              <a:t>2. Stick the Hall sensor to the Ring Detector Part1 and Part2 with superglue</a:t>
            </a:r>
          </a:p>
          <a:p>
            <a:pPr marL="0" indent="0">
              <a:buNone/>
            </a:pPr>
            <a:r>
              <a:rPr lang="en-GB" sz="1800" dirty="0"/>
              <a:t>3. Using epoxy, glue the Detector_Part1 to the Linker_Part1</a:t>
            </a:r>
          </a:p>
          <a:p>
            <a:pPr marL="0" indent="0">
              <a:buNone/>
            </a:pPr>
            <a:r>
              <a:rPr lang="en-GB" sz="1800" dirty="0"/>
              <a:t>4. Insert the nuts into their corresponding slots (see arrows)</a:t>
            </a:r>
          </a:p>
          <a:p>
            <a:pPr marL="0" indent="0">
              <a:buNone/>
            </a:pPr>
            <a:r>
              <a:rPr lang="en-GB" sz="1800" dirty="0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9D45EF-A69C-6F3D-2E56-352CF25A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The ring detector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9A78A6-F196-8095-4EF6-376AC36B3C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449645" y="3858810"/>
            <a:ext cx="3385339" cy="190737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1355DB-FF4A-43A3-355C-6A2BD606C517}"/>
              </a:ext>
            </a:extLst>
          </p:cNvPr>
          <p:cNvGrpSpPr>
            <a:grpSpLocks noChangeAspect="1"/>
          </p:cNvGrpSpPr>
          <p:nvPr/>
        </p:nvGrpSpPr>
        <p:grpSpPr>
          <a:xfrm>
            <a:off x="8344026" y="556343"/>
            <a:ext cx="2741528" cy="6092285"/>
            <a:chOff x="8007237" y="2350960"/>
            <a:chExt cx="1958817" cy="435292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D0ECF49-2476-3F5C-9D42-55284A19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6810182" y="3548015"/>
              <a:ext cx="4352927" cy="1958817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0E516EC-988C-B249-ACFE-20B877CC3FCC}"/>
                </a:ext>
              </a:extLst>
            </p:cNvPr>
            <p:cNvSpPr txBox="1"/>
            <p:nvPr/>
          </p:nvSpPr>
          <p:spPr>
            <a:xfrm>
              <a:off x="8007237" y="3678149"/>
              <a:ext cx="73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Epoxy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DB555AA-CFC1-8A63-F4F3-22F907EA2614}"/>
                </a:ext>
              </a:extLst>
            </p:cNvPr>
            <p:cNvCxnSpPr/>
            <p:nvPr/>
          </p:nvCxnSpPr>
          <p:spPr>
            <a:xfrm>
              <a:off x="8531062" y="4068566"/>
              <a:ext cx="314987" cy="719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271A2899-CB31-6429-2C9E-067CED77537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02466" y="3021708"/>
            <a:ext cx="2947588" cy="336235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7802229-2181-F07C-3C7A-DCF5B1F860C5}"/>
              </a:ext>
            </a:extLst>
          </p:cNvPr>
          <p:cNvSpPr txBox="1"/>
          <p:nvPr/>
        </p:nvSpPr>
        <p:spPr>
          <a:xfrm>
            <a:off x="2244651" y="317595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Signal/GND/5V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C9A21CC-5B7F-F84E-7114-DB51469DE7D1}"/>
              </a:ext>
            </a:extLst>
          </p:cNvPr>
          <p:cNvSpPr/>
          <p:nvPr/>
        </p:nvSpPr>
        <p:spPr>
          <a:xfrm rot="16200000">
            <a:off x="9156523" y="5755138"/>
            <a:ext cx="282129" cy="21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59712D8-C261-6512-7028-801077358027}"/>
              </a:ext>
            </a:extLst>
          </p:cNvPr>
          <p:cNvSpPr/>
          <p:nvPr/>
        </p:nvSpPr>
        <p:spPr>
          <a:xfrm rot="16200000">
            <a:off x="9980183" y="5725899"/>
            <a:ext cx="282129" cy="21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3D3405D-F92C-AC3B-5D04-B17BAD9BDB43}"/>
              </a:ext>
            </a:extLst>
          </p:cNvPr>
          <p:cNvSpPr/>
          <p:nvPr/>
        </p:nvSpPr>
        <p:spPr>
          <a:xfrm rot="5400000">
            <a:off x="9948001" y="3643700"/>
            <a:ext cx="282129" cy="21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6F661AAC-F432-540F-12C5-FFE36E2815DE}"/>
              </a:ext>
            </a:extLst>
          </p:cNvPr>
          <p:cNvSpPr/>
          <p:nvPr/>
        </p:nvSpPr>
        <p:spPr>
          <a:xfrm rot="5400000">
            <a:off x="9112140" y="3695704"/>
            <a:ext cx="282129" cy="21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D0C2AC37-E5C1-C7B4-74DD-04BCA09E24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6258" y="695441"/>
            <a:ext cx="5284149" cy="5255101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3C04356-B878-1280-C31D-57662A4EAF46}"/>
              </a:ext>
            </a:extLst>
          </p:cNvPr>
          <p:cNvSpPr txBox="1">
            <a:spLocks/>
          </p:cNvSpPr>
          <p:nvPr/>
        </p:nvSpPr>
        <p:spPr>
          <a:xfrm>
            <a:off x="14628" y="-2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Assembled slip ring</a:t>
            </a:r>
          </a:p>
        </p:txBody>
      </p:sp>
      <p:sp>
        <p:nvSpPr>
          <p:cNvPr id="6" name="Espace réservé du contenu 25">
            <a:extLst>
              <a:ext uri="{FF2B5EF4-FFF2-40B4-BE49-F238E27FC236}">
                <a16:creationId xmlns:a16="http://schemas.microsoft.com/office/drawing/2014/main" id="{78C7A5C3-C7C2-2DA4-4719-43A9B12B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554381"/>
            <a:ext cx="5998028" cy="4778433"/>
          </a:xfrm>
        </p:spPr>
        <p:txBody>
          <a:bodyPr>
            <a:normAutofit/>
          </a:bodyPr>
          <a:lstStyle/>
          <a:p>
            <a:r>
              <a:rPr lang="en-GB" sz="2000" dirty="0"/>
              <a:t>The signals from the </a:t>
            </a:r>
            <a:r>
              <a:rPr lang="en-GB" sz="2000" dirty="0" err="1"/>
              <a:t>Miniscope</a:t>
            </a:r>
            <a:r>
              <a:rPr lang="en-GB" sz="2000" dirty="0"/>
              <a:t> (GND and 5V) and the Hall sensors (GND, 5V and the 3 </a:t>
            </a:r>
            <a:r>
              <a:rPr lang="en-GB" sz="2000" dirty="0" err="1"/>
              <a:t>analog</a:t>
            </a:r>
            <a:r>
              <a:rPr lang="en-GB" sz="2000" dirty="0"/>
              <a:t> signals from the hall sensors) are relayed via a slip ring and send to the Arduino.</a:t>
            </a:r>
          </a:p>
          <a:p>
            <a:endParaRPr lang="en-GB" sz="2000" dirty="0"/>
          </a:p>
          <a:p>
            <a:r>
              <a:rPr lang="en-GB" sz="2000" dirty="0"/>
              <a:t>We decided to use the U.FL connector to keep the possibility of changing a possible broken cable or connecting another </a:t>
            </a:r>
            <a:r>
              <a:rPr lang="en-GB" sz="2000" dirty="0" err="1"/>
              <a:t>miniscope</a:t>
            </a:r>
            <a:r>
              <a:rPr lang="en-GB" sz="2000" dirty="0"/>
              <a:t>. However, we strongly advise avoiding repetitive connection/disconnection of the U.FL connectors. As for the </a:t>
            </a:r>
            <a:r>
              <a:rPr lang="en-GB" sz="2000" dirty="0" err="1"/>
              <a:t>miniscopes</a:t>
            </a:r>
            <a:r>
              <a:rPr lang="en-GB" sz="2000" dirty="0"/>
              <a:t>, they are a little fragile. Instead you should have a commutator for each </a:t>
            </a:r>
            <a:r>
              <a:rPr lang="en-GB" sz="2000" dirty="0" err="1"/>
              <a:t>miniscope</a:t>
            </a:r>
            <a:r>
              <a:rPr lang="en-GB" sz="2000" dirty="0"/>
              <a:t>/setup since the price is cheap</a:t>
            </a:r>
            <a:endParaRPr lang="en-GB" sz="3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1C4DAF-673E-5382-0326-63482B276291}"/>
              </a:ext>
            </a:extLst>
          </p:cNvPr>
          <p:cNvSpPr txBox="1"/>
          <p:nvPr/>
        </p:nvSpPr>
        <p:spPr>
          <a:xfrm>
            <a:off x="9644255" y="0"/>
            <a:ext cx="2533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Extended Data Figure 4-1</a:t>
            </a:r>
          </a:p>
          <a:p>
            <a:r>
              <a:rPr lang="en-GB" sz="1400" dirty="0"/>
              <a:t>10.1523/ENEURO.0469-22.2023 </a:t>
            </a:r>
          </a:p>
        </p:txBody>
      </p:sp>
    </p:spTree>
    <p:extLst>
      <p:ext uri="{BB962C8B-B14F-4D97-AF65-F5344CB8AC3E}">
        <p14:creationId xmlns:p14="http://schemas.microsoft.com/office/powerpoint/2010/main" val="22531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EF194-26EF-30F0-D151-22324F9C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8" y="-2690"/>
            <a:ext cx="10515600" cy="1325563"/>
          </a:xfrm>
        </p:spPr>
        <p:txBody>
          <a:bodyPr/>
          <a:lstStyle/>
          <a:p>
            <a:r>
              <a:rPr lang="en-GB" dirty="0"/>
              <a:t>Assembled slip ring</a:t>
            </a:r>
          </a:p>
        </p:txBody>
      </p:sp>
      <p:sp>
        <p:nvSpPr>
          <p:cNvPr id="26" name="Espace réservé du contenu 25">
            <a:extLst>
              <a:ext uri="{FF2B5EF4-FFF2-40B4-BE49-F238E27FC236}">
                <a16:creationId xmlns:a16="http://schemas.microsoft.com/office/drawing/2014/main" id="{209A786B-2E42-6B93-0D8C-A25B6728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554381"/>
            <a:ext cx="6082008" cy="47784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1. </a:t>
            </a:r>
            <a:r>
              <a:rPr lang="en-GB" sz="2000" dirty="0" err="1"/>
              <a:t>Miniscope</a:t>
            </a:r>
            <a:r>
              <a:rPr lang="en-GB" sz="2000" dirty="0"/>
              <a:t> cable soldering to Slip ring</a:t>
            </a:r>
          </a:p>
          <a:p>
            <a:pPr marL="0" indent="0">
              <a:buNone/>
            </a:pPr>
            <a:r>
              <a:rPr lang="en-GB" sz="2000" dirty="0"/>
              <a:t>/!\ Minimize the length of the cable coming from the slip ring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2. U.FL soldering to Slip ring</a:t>
            </a:r>
            <a:br>
              <a:rPr lang="en-GB" sz="2000" dirty="0"/>
            </a:b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U.FL soldering to </a:t>
            </a:r>
            <a:r>
              <a:rPr lang="en-GB" sz="2000" dirty="0" err="1"/>
              <a:t>miniscope</a:t>
            </a:r>
            <a:r>
              <a:rPr lang="en-GB" sz="2000" dirty="0"/>
              <a:t> cable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4. Check the connectivity !! A shortcut between the 2 </a:t>
            </a:r>
            <a:r>
              <a:rPr lang="en-GB" sz="2000" dirty="0" err="1"/>
              <a:t>miniscope</a:t>
            </a:r>
            <a:r>
              <a:rPr lang="en-GB" sz="2000" dirty="0"/>
              <a:t> cables can damage the DAQ!!!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5. Fixing with epoxy/cement</a:t>
            </a:r>
          </a:p>
          <a:p>
            <a:pPr marL="0" indent="0">
              <a:buNone/>
            </a:pPr>
            <a:r>
              <a:rPr lang="en-GB" sz="2000" dirty="0"/>
              <a:t>/!\ Minimize the Epoxy to ensure that the 8mm bore pulley linker is still fitting around the slip ring rotor (* on the photo).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2A942D-1A93-842F-2C63-9F1A37CDC2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0235" y="121307"/>
            <a:ext cx="5853793" cy="67366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F2A9373-86EF-E64D-4871-E0AC318931C5}"/>
              </a:ext>
            </a:extLst>
          </p:cNvPr>
          <p:cNvSpPr txBox="1"/>
          <p:nvPr/>
        </p:nvSpPr>
        <p:spPr>
          <a:xfrm>
            <a:off x="9256940" y="209273"/>
            <a:ext cx="83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U.FL</a:t>
            </a:r>
          </a:p>
          <a:p>
            <a:pPr algn="ctr"/>
            <a:r>
              <a:rPr lang="en-GB" dirty="0"/>
              <a:t>(Male)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7A3583-ACF0-2527-F480-D773494E8707}"/>
              </a:ext>
            </a:extLst>
          </p:cNvPr>
          <p:cNvSpPr txBox="1"/>
          <p:nvPr/>
        </p:nvSpPr>
        <p:spPr>
          <a:xfrm>
            <a:off x="9878106" y="5264705"/>
            <a:ext cx="1304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U.FL</a:t>
            </a:r>
          </a:p>
          <a:p>
            <a:pPr algn="ctr"/>
            <a:r>
              <a:rPr lang="en-GB" dirty="0"/>
              <a:t>(Male)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776FE9-31DA-6338-DBC7-7D8F6054A41C}"/>
              </a:ext>
            </a:extLst>
          </p:cNvPr>
          <p:cNvSpPr txBox="1"/>
          <p:nvPr/>
        </p:nvSpPr>
        <p:spPr>
          <a:xfrm>
            <a:off x="10095820" y="6332815"/>
            <a:ext cx="178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Miniscope</a:t>
            </a:r>
            <a:r>
              <a:rPr lang="en-GB" dirty="0"/>
              <a:t> cable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6B72C7-5ABC-8FB2-B1C6-AE8515432544}"/>
              </a:ext>
            </a:extLst>
          </p:cNvPr>
          <p:cNvSpPr txBox="1"/>
          <p:nvPr/>
        </p:nvSpPr>
        <p:spPr>
          <a:xfrm>
            <a:off x="9241292" y="3458570"/>
            <a:ext cx="1462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4mm</a:t>
            </a:r>
          </a:p>
          <a:p>
            <a:pPr algn="ctr"/>
            <a:r>
              <a:rPr lang="en-GB" dirty="0"/>
              <a:t>magnet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D5BBA47-27B4-8FE9-DC0C-85B510AC2FD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752114" y="4104901"/>
            <a:ext cx="1220222" cy="89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DA48520-F47B-C590-B8AE-B99D98710A78}"/>
              </a:ext>
            </a:extLst>
          </p:cNvPr>
          <p:cNvSpPr txBox="1"/>
          <p:nvPr/>
        </p:nvSpPr>
        <p:spPr>
          <a:xfrm>
            <a:off x="10478328" y="2555503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GND </a:t>
            </a:r>
          </a:p>
          <a:p>
            <a:pPr algn="ctr"/>
            <a:r>
              <a:rPr lang="en-GB" dirty="0"/>
              <a:t>and 5v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E50F04-F2D1-7C83-0455-EEF4207A2BF8}"/>
              </a:ext>
            </a:extLst>
          </p:cNvPr>
          <p:cNvSpPr txBox="1"/>
          <p:nvPr/>
        </p:nvSpPr>
        <p:spPr>
          <a:xfrm>
            <a:off x="10936097" y="3345036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3 analogic</a:t>
            </a:r>
          </a:p>
          <a:p>
            <a:pPr algn="ctr"/>
            <a:r>
              <a:rPr lang="en-GB" dirty="0"/>
              <a:t>signals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AAD803-834C-99ED-3C16-9CDCC94AFF3D}"/>
              </a:ext>
            </a:extLst>
          </p:cNvPr>
          <p:cNvSpPr txBox="1"/>
          <p:nvPr/>
        </p:nvSpPr>
        <p:spPr>
          <a:xfrm>
            <a:off x="6911023" y="1477736"/>
            <a:ext cx="208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Connectors for the</a:t>
            </a:r>
          </a:p>
          <a:p>
            <a:pPr algn="ctr"/>
            <a:r>
              <a:rPr lang="en-GB" dirty="0"/>
              <a:t>3 hall sensors</a:t>
            </a:r>
          </a:p>
          <a:p>
            <a:pPr algn="ctr"/>
            <a:r>
              <a:rPr lang="en-GB" dirty="0"/>
              <a:t>(GND, 5v and signal)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3BB96CB-19E6-3817-3238-9A241AEBD3A5}"/>
              </a:ext>
            </a:extLst>
          </p:cNvPr>
          <p:cNvCxnSpPr>
            <a:cxnSpLocks/>
          </p:cNvCxnSpPr>
          <p:nvPr/>
        </p:nvCxnSpPr>
        <p:spPr>
          <a:xfrm flipH="1">
            <a:off x="6645729" y="2465614"/>
            <a:ext cx="898071" cy="3355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7A91AE-C569-2806-95A8-23A5708FB02C}"/>
              </a:ext>
            </a:extLst>
          </p:cNvPr>
          <p:cNvCxnSpPr>
            <a:cxnSpLocks/>
          </p:cNvCxnSpPr>
          <p:nvPr/>
        </p:nvCxnSpPr>
        <p:spPr>
          <a:xfrm flipH="1">
            <a:off x="7160079" y="2465614"/>
            <a:ext cx="383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6D6C183-9D00-07C5-BEBB-A9B8F42C29C6}"/>
              </a:ext>
            </a:extLst>
          </p:cNvPr>
          <p:cNvCxnSpPr>
            <a:cxnSpLocks/>
          </p:cNvCxnSpPr>
          <p:nvPr/>
        </p:nvCxnSpPr>
        <p:spPr>
          <a:xfrm>
            <a:off x="7543800" y="2465614"/>
            <a:ext cx="1453243" cy="351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1C4527B-341D-F9E2-588C-A42F6FF18AFA}"/>
              </a:ext>
            </a:extLst>
          </p:cNvPr>
          <p:cNvSpPr txBox="1"/>
          <p:nvPr/>
        </p:nvSpPr>
        <p:spPr>
          <a:xfrm>
            <a:off x="9484989" y="18059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0218C7-5EE7-7BB7-DF9B-72A8F6695B31}"/>
              </a:ext>
            </a:extLst>
          </p:cNvPr>
          <p:cNvSpPr txBox="1"/>
          <p:nvPr/>
        </p:nvSpPr>
        <p:spPr>
          <a:xfrm>
            <a:off x="9796385" y="217072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&lt;8mm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6E681F-FCF4-3744-A25B-EDF9D65A3A8E}"/>
              </a:ext>
            </a:extLst>
          </p:cNvPr>
          <p:cNvCxnSpPr>
            <a:stCxn id="14" idx="0"/>
          </p:cNvCxnSpPr>
          <p:nvPr/>
        </p:nvCxnSpPr>
        <p:spPr>
          <a:xfrm flipV="1">
            <a:off x="11502118" y="2887790"/>
            <a:ext cx="156482" cy="457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7B7F648-27FB-4757-B14C-787701F1A1DD}"/>
              </a:ext>
            </a:extLst>
          </p:cNvPr>
          <p:cNvGrpSpPr/>
          <p:nvPr/>
        </p:nvGrpSpPr>
        <p:grpSpPr>
          <a:xfrm>
            <a:off x="9401754" y="2287938"/>
            <a:ext cx="431108" cy="151898"/>
            <a:chOff x="9369858" y="2218497"/>
            <a:chExt cx="431108" cy="221339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4E49C1DB-040E-77E3-349F-5E993A3B3D4C}"/>
                </a:ext>
              </a:extLst>
            </p:cNvPr>
            <p:cNvCxnSpPr>
              <a:cxnSpLocks/>
            </p:cNvCxnSpPr>
            <p:nvPr/>
          </p:nvCxnSpPr>
          <p:spPr>
            <a:xfrm>
              <a:off x="9477858" y="2326497"/>
              <a:ext cx="223791" cy="2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4A24528-BB70-6ADE-21DA-251A49F7AC2B}"/>
                </a:ext>
              </a:extLst>
            </p:cNvPr>
            <p:cNvGrpSpPr/>
            <p:nvPr/>
          </p:nvGrpSpPr>
          <p:grpSpPr>
            <a:xfrm>
              <a:off x="9369858" y="2218497"/>
              <a:ext cx="108000" cy="221339"/>
              <a:chOff x="9390720" y="2218497"/>
              <a:chExt cx="108000" cy="22133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0A46CB26-7ACF-7AC4-DF1E-B8658714E7A7}"/>
                  </a:ext>
                </a:extLst>
              </p:cNvPr>
              <p:cNvCxnSpPr/>
              <p:nvPr/>
            </p:nvCxnSpPr>
            <p:spPr>
              <a:xfrm flipH="1" flipV="1">
                <a:off x="9390720" y="2218497"/>
                <a:ext cx="10800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5758926B-A5A5-1CBA-B2B4-12AFBBE3EA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90720" y="2331836"/>
                <a:ext cx="10800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50267EC8-A61A-6632-0341-1F424BF82B8A}"/>
                </a:ext>
              </a:extLst>
            </p:cNvPr>
            <p:cNvGrpSpPr/>
            <p:nvPr/>
          </p:nvGrpSpPr>
          <p:grpSpPr>
            <a:xfrm flipH="1">
              <a:off x="9692966" y="2220425"/>
              <a:ext cx="108000" cy="217463"/>
              <a:chOff x="9489120" y="2365568"/>
              <a:chExt cx="108000" cy="217463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B263300C-2FA2-63CA-61FD-76E3F42B49D4}"/>
                  </a:ext>
                </a:extLst>
              </p:cNvPr>
              <p:cNvCxnSpPr/>
              <p:nvPr/>
            </p:nvCxnSpPr>
            <p:spPr>
              <a:xfrm flipH="1" flipV="1">
                <a:off x="9489120" y="2365568"/>
                <a:ext cx="10800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66FD0644-E130-2CEB-DA2A-E3E484B92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89120" y="2475031"/>
                <a:ext cx="108000" cy="10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300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85FA1-A060-9C81-EA92-32BCB0EC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U.FL soldering to the Slip ring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F3E259B-396D-D26B-87B6-82B0B4EE7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392841" y="2401134"/>
            <a:ext cx="2661557" cy="3362017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E1B0A48-ADFA-1340-8720-87733E45A1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3544" y="2751363"/>
            <a:ext cx="4698358" cy="26615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E4F2E3-3A60-4AB5-130B-209DD183AB7C}"/>
              </a:ext>
            </a:extLst>
          </p:cNvPr>
          <p:cNvSpPr txBox="1"/>
          <p:nvPr/>
        </p:nvSpPr>
        <p:spPr>
          <a:xfrm>
            <a:off x="2024743" y="212271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59DF02-E0BE-DC06-8517-A8FAD838B0DF}"/>
              </a:ext>
            </a:extLst>
          </p:cNvPr>
          <p:cNvSpPr txBox="1"/>
          <p:nvPr/>
        </p:nvSpPr>
        <p:spPr>
          <a:xfrm>
            <a:off x="2723619" y="212271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Signal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C0BD32-DCA8-C19A-F449-F5CDB4AC3A6D}"/>
              </a:ext>
            </a:extLst>
          </p:cNvPr>
          <p:cNvCxnSpPr>
            <a:stCxn id="7" idx="2"/>
          </p:cNvCxnSpPr>
          <p:nvPr/>
        </p:nvCxnSpPr>
        <p:spPr>
          <a:xfrm>
            <a:off x="2335886" y="2492046"/>
            <a:ext cx="311143" cy="46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4575EB0-3159-331D-8FF4-33D7A84E8F3A}"/>
              </a:ext>
            </a:extLst>
          </p:cNvPr>
          <p:cNvCxnSpPr>
            <a:stCxn id="8" idx="2"/>
          </p:cNvCxnSpPr>
          <p:nvPr/>
        </p:nvCxnSpPr>
        <p:spPr>
          <a:xfrm flipH="1">
            <a:off x="2824843" y="2492046"/>
            <a:ext cx="267627" cy="43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01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Grand écran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Assembly instruction</vt:lpstr>
      <vt:lpstr>FreiBox Active Commutator V2: Overview</vt:lpstr>
      <vt:lpstr>Instructions</vt:lpstr>
      <vt:lpstr>Collect all parts before the assembling</vt:lpstr>
      <vt:lpstr>Assembling of the pulley linker </vt:lpstr>
      <vt:lpstr>The ring detector</vt:lpstr>
      <vt:lpstr>Présentation PowerPoint</vt:lpstr>
      <vt:lpstr>Assembled slip ring</vt:lpstr>
      <vt:lpstr>U.FL soldering to the Slip ring</vt:lpstr>
      <vt:lpstr>After having testing the U.FL connectivity, secure the U.FL connector to the slip ring with Epoxy/Cement</vt:lpstr>
      <vt:lpstr>Final assembly</vt:lpstr>
      <vt:lpstr>Electronic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instruction</dc:title>
  <dc:creator>Brice de la Crompe</dc:creator>
  <cp:lastModifiedBy>Brice de la Crompe</cp:lastModifiedBy>
  <cp:revision>40</cp:revision>
  <dcterms:created xsi:type="dcterms:W3CDTF">2023-05-13T13:39:11Z</dcterms:created>
  <dcterms:modified xsi:type="dcterms:W3CDTF">2023-05-13T20:28:30Z</dcterms:modified>
</cp:coreProperties>
</file>