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B2DF2A-0F8E-4A6B-9FBD-C5F5B210C1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B7CCA4-F4A1-4BE1-A893-84D9CF18CB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046542-5C68-47D7-BA61-90212FC2E11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385AC7-7909-4198-8CD5-66A641BD76D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52D9A-781D-4CEE-8B72-E60D712DEAD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C00CD1-C08B-4E49-A69E-D9B3C61CDB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594302-8F17-4D5B-BF15-A6461FADB1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C0E89B-2169-4F18-B0F7-D197310A25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C2E48E-1B28-42B6-B0EC-F994B19D6C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09FC37-CF3B-44FB-9955-B34C03EC50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AB50C0-B6A1-4D00-BF0B-971B7CBD3CB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B9FAE7-0544-47E3-A6F0-108F59A7E7B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3CE6E9-EFF1-4838-ADFC-3357326C81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A7685E-FAE7-4583-9CDD-3655CA95AA6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A0A7C1-355E-48EF-9119-0B9AC75CF4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33AC34-1EF6-4DA7-A92E-44C3F3A1E81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A1AF4D-1365-4459-A6DB-EDDB89E56F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0F1B007-0668-4343-BCE9-09A2D65E993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543D337-05A5-437B-ADBF-61224B5E2E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0E10D77-C5BD-4372-8E01-863B2450C3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1B29DD4-7129-4525-AFC2-480EEBDE81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CA7D989-8B45-487C-BE90-4BE7E1DEE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6400F1-0B1E-47EF-A649-15B51F3A33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825ABB5-0B70-42C3-A54D-70077D7CBD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450167-481E-4342-870F-6C251E75F2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663CE1-1460-4A25-AAAF-0FAF44CD2B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62A04F-938D-466B-9993-9C87B3243E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63FC9D2-37A6-4040-9A3C-13880AB9D6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555093-6363-4673-A704-DA009632B8F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CCC98B3-24E7-4B73-AC7C-7A98EC717C4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CF640C-214B-46B7-B0DC-95A8204AA8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C4DCD2-030F-4ED5-B376-69A72F6B1B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469C99-EFA7-4BD9-8EC6-98A08A6BFA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5F7ED-9ED2-44BD-AC92-C68B3E4D3E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40013C-3215-4369-8A8F-CF02302DCB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E575ED-29DD-4E4B-831E-DACA999BF0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234DE-3315-4339-A8EC-64FA2789E86C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028880" lvl="2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371600" lvl="3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714680" lvl="4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B3D95D-7326-4546-95F1-518187DFE46F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028880" lvl="2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371600" lvl="3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714680" lvl="4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028880" lvl="2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371600" lvl="3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714680" lvl="4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8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FC24F-DAC7-4346-9B24-31D8CBB645AA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</a:rPr>
              <a:t>R Project Presentation</a:t>
            </a:r>
            <a:br>
              <a:rPr lang="en-US" sz="33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Brice </a:t>
            </a:r>
            <a:r>
              <a:rPr lang="en-US" sz="2400" strike="noStrike" spc="-1" dirty="0" err="1">
                <a:solidFill>
                  <a:srgbClr val="000000"/>
                </a:solidFill>
                <a:latin typeface="Calibri"/>
              </a:rPr>
              <a:t>Eboule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based on Experience Level and Remote Ratio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(United States)</a:t>
            </a:r>
          </a:p>
        </p:txBody>
      </p:sp>
      <p:pic>
        <p:nvPicPr>
          <p:cNvPr id="156" name="Content Placeholder 4"/>
          <p:cNvPicPr/>
          <p:nvPr/>
        </p:nvPicPr>
        <p:blipFill>
          <a:blip r:embed="rId2"/>
          <a:stretch/>
        </p:blipFill>
        <p:spPr>
          <a:xfrm>
            <a:off x="1010880" y="1200240"/>
            <a:ext cx="7552800" cy="339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based on Experience Level and Remote Ratio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(other countries)</a:t>
            </a:r>
          </a:p>
        </p:txBody>
      </p:sp>
      <p:pic>
        <p:nvPicPr>
          <p:cNvPr id="158" name="Content Placeholder 3"/>
          <p:cNvPicPr/>
          <p:nvPr/>
        </p:nvPicPr>
        <p:blipFill>
          <a:blip r:embed="rId2"/>
          <a:stretch/>
        </p:blipFill>
        <p:spPr>
          <a:xfrm>
            <a:off x="877320" y="1200240"/>
            <a:ext cx="7571520" cy="339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Full Time Junior and Intermediate Level Data Scientists in Small Size Company based on Experience Level</a:t>
            </a:r>
          </a:p>
        </p:txBody>
      </p:sp>
      <p:pic>
        <p:nvPicPr>
          <p:cNvPr id="160" name="Content Placeholder 3"/>
          <p:cNvPicPr/>
          <p:nvPr/>
        </p:nvPicPr>
        <p:blipFill>
          <a:blip r:embed="rId2"/>
          <a:stretch/>
        </p:blipFill>
        <p:spPr>
          <a:xfrm>
            <a:off x="1270800" y="1200240"/>
            <a:ext cx="6602040" cy="339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in different countries based on Experience Level</a:t>
            </a:r>
          </a:p>
        </p:txBody>
      </p:sp>
      <p:pic>
        <p:nvPicPr>
          <p:cNvPr id="162" name="Content Placeholder 4"/>
          <p:cNvPicPr/>
          <p:nvPr/>
        </p:nvPicPr>
        <p:blipFill>
          <a:blip r:embed="rId2"/>
          <a:stretch/>
        </p:blipFill>
        <p:spPr>
          <a:xfrm>
            <a:off x="1270800" y="1200240"/>
            <a:ext cx="6602040" cy="339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Job Titles (Top 5)</a:t>
            </a:r>
          </a:p>
        </p:txBody>
      </p:sp>
      <p:pic>
        <p:nvPicPr>
          <p:cNvPr id="128" name="Content Placeholder 5"/>
          <p:cNvPicPr/>
          <p:nvPr/>
        </p:nvPicPr>
        <p:blipFill>
          <a:blip r:embed="rId2"/>
          <a:stretch/>
        </p:blipFill>
        <p:spPr>
          <a:xfrm>
            <a:off x="349560" y="899640"/>
            <a:ext cx="8132760" cy="369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Best Company Location for Data Scientists</a:t>
            </a:r>
          </a:p>
        </p:txBody>
      </p:sp>
      <p:pic>
        <p:nvPicPr>
          <p:cNvPr id="130" name="Content Placeholder 7"/>
          <p:cNvPicPr/>
          <p:nvPr/>
        </p:nvPicPr>
        <p:blipFill>
          <a:blip r:embed="rId2"/>
          <a:stretch/>
        </p:blipFill>
        <p:spPr>
          <a:xfrm>
            <a:off x="832680" y="1200240"/>
            <a:ext cx="7433640" cy="339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Over Time</a:t>
            </a:r>
          </a:p>
        </p:txBody>
      </p:sp>
      <p:pic>
        <p:nvPicPr>
          <p:cNvPr id="132" name="Content Placeholder 3"/>
          <p:cNvPicPr/>
          <p:nvPr/>
        </p:nvPicPr>
        <p:blipFill>
          <a:blip r:embed="rId2"/>
          <a:stretch/>
        </p:blipFill>
        <p:spPr>
          <a:xfrm>
            <a:off x="661680" y="959040"/>
            <a:ext cx="8024760" cy="363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based on Experience Level</a:t>
            </a: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51920" y="404280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United States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582880" y="4178160"/>
            <a:ext cx="1739160" cy="346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Other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Countries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Content Placeholder 11"/>
          <p:cNvPicPr/>
          <p:nvPr/>
        </p:nvPicPr>
        <p:blipFill>
          <a:blip r:embed="rId2"/>
          <a:srcRect r="27632"/>
          <a:stretch/>
        </p:blipFill>
        <p:spPr>
          <a:xfrm>
            <a:off x="1051920" y="1081440"/>
            <a:ext cx="2639520" cy="2963520"/>
          </a:xfrm>
          <a:prstGeom prst="rect">
            <a:avLst/>
          </a:prstGeom>
          <a:ln w="0">
            <a:noFill/>
          </a:ln>
        </p:spPr>
      </p:pic>
      <p:pic>
        <p:nvPicPr>
          <p:cNvPr id="137" name="Content Placeholder 13"/>
          <p:cNvPicPr/>
          <p:nvPr/>
        </p:nvPicPr>
        <p:blipFill>
          <a:blip r:embed="rId3"/>
          <a:stretch/>
        </p:blipFill>
        <p:spPr>
          <a:xfrm>
            <a:off x="4842000" y="108144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based on Employment Type</a:t>
            </a: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051920" y="404532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United States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501160" y="4118400"/>
            <a:ext cx="1739160" cy="40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Other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Countries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Content Placeholder 6"/>
          <p:cNvPicPr/>
          <p:nvPr/>
        </p:nvPicPr>
        <p:blipFill>
          <a:blip r:embed="rId2"/>
          <a:srcRect r="22825"/>
          <a:stretch/>
        </p:blipFill>
        <p:spPr>
          <a:xfrm>
            <a:off x="909360" y="1154520"/>
            <a:ext cx="2814840" cy="2963520"/>
          </a:xfrm>
          <a:prstGeom prst="rect">
            <a:avLst/>
          </a:prstGeom>
          <a:ln w="0">
            <a:noFill/>
          </a:ln>
        </p:spPr>
      </p:pic>
      <p:pic>
        <p:nvPicPr>
          <p:cNvPr id="142" name="Content Placeholder 8"/>
          <p:cNvPicPr/>
          <p:nvPr/>
        </p:nvPicPr>
        <p:blipFill>
          <a:blip r:embed="rId3"/>
          <a:stretch/>
        </p:blipFill>
        <p:spPr>
          <a:xfrm>
            <a:off x="4842000" y="115452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based on Company Size</a:t>
            </a: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51920" y="404532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United States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501160" y="4118400"/>
            <a:ext cx="1739160" cy="40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Other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Countries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Content Placeholder 6"/>
          <p:cNvPicPr/>
          <p:nvPr/>
        </p:nvPicPr>
        <p:blipFill>
          <a:blip r:embed="rId2"/>
          <a:srcRect r="20905"/>
          <a:stretch/>
        </p:blipFill>
        <p:spPr>
          <a:xfrm>
            <a:off x="938160" y="1154520"/>
            <a:ext cx="2885040" cy="2963520"/>
          </a:xfrm>
          <a:prstGeom prst="rect">
            <a:avLst/>
          </a:prstGeom>
          <a:ln w="0">
            <a:noFill/>
          </a:ln>
        </p:spPr>
      </p:pic>
      <p:pic>
        <p:nvPicPr>
          <p:cNvPr id="147" name="Content Placeholder 8"/>
          <p:cNvPicPr/>
          <p:nvPr/>
        </p:nvPicPr>
        <p:blipFill>
          <a:blip r:embed="rId3"/>
          <a:stretch/>
        </p:blipFill>
        <p:spPr>
          <a:xfrm>
            <a:off x="4842000" y="115452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Average salary for Data Scientists based on Remote Ratio</a:t>
            </a: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051920" y="404532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United States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501160" y="4118400"/>
            <a:ext cx="1739160" cy="40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Other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</a:rPr>
              <a:t>Countries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Content Placeholder 5"/>
          <p:cNvPicPr/>
          <p:nvPr/>
        </p:nvPicPr>
        <p:blipFill>
          <a:blip r:embed="rId2"/>
          <a:srcRect r="23349"/>
          <a:stretch/>
        </p:blipFill>
        <p:spPr>
          <a:xfrm>
            <a:off x="982800" y="1081440"/>
            <a:ext cx="2795760" cy="2963520"/>
          </a:xfrm>
          <a:prstGeom prst="rect">
            <a:avLst/>
          </a:prstGeom>
          <a:ln w="0">
            <a:noFill/>
          </a:ln>
        </p:spPr>
      </p:pic>
      <p:pic>
        <p:nvPicPr>
          <p:cNvPr id="152" name="Content Placeholder 9"/>
          <p:cNvPicPr/>
          <p:nvPr/>
        </p:nvPicPr>
        <p:blipFill>
          <a:blip r:embed="rId3"/>
          <a:stretch/>
        </p:blipFill>
        <p:spPr>
          <a:xfrm>
            <a:off x="4842000" y="108144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Change in Remote Ratio Over Time (2020-22)</a:t>
            </a:r>
          </a:p>
        </p:txBody>
      </p:sp>
      <p:pic>
        <p:nvPicPr>
          <p:cNvPr id="154" name="Content Placeholder 3"/>
          <p:cNvPicPr/>
          <p:nvPr/>
        </p:nvPicPr>
        <p:blipFill>
          <a:blip r:embed="rId2"/>
          <a:stretch/>
        </p:blipFill>
        <p:spPr>
          <a:xfrm>
            <a:off x="713520" y="981360"/>
            <a:ext cx="7686720" cy="361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151</Words>
  <Application>Microsoft Office PowerPoint</Application>
  <PresentationFormat>On-screen Show (16:9)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R Project Presentation Brice Eboule</vt:lpstr>
      <vt:lpstr>Job Titles (Top 5)</vt:lpstr>
      <vt:lpstr>Best Company Location for Data Scientists</vt:lpstr>
      <vt:lpstr>Average salary for Data Scientists Over Time</vt:lpstr>
      <vt:lpstr>Average salary for Data Scientists based on Experience Level</vt:lpstr>
      <vt:lpstr>Average salary for Data Scientists based on Employment Type</vt:lpstr>
      <vt:lpstr>Average salary for Data Scientists based on Company Size</vt:lpstr>
      <vt:lpstr>Average salary for Data Scientists based on Remote Ratio</vt:lpstr>
      <vt:lpstr>Change in Remote Ratio Over Time (2020-22)</vt:lpstr>
      <vt:lpstr>Average salary for Data Scientists based on Experience Level and Remote Ratio (United States)</vt:lpstr>
      <vt:lpstr>Average salary for Data Scientists based on Experience Level and Remote Ratio (other countries)</vt:lpstr>
      <vt:lpstr>Average salary for Full Time Junior and Intermediate Level Data Scientists in Small Size Company based on Experience Level</vt:lpstr>
      <vt:lpstr>Average salary for Data Scientists in different countries based on Experience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Brice Eboule</dc:creator>
  <dc:description/>
  <cp:lastModifiedBy>Farman</cp:lastModifiedBy>
  <cp:revision>15</cp:revision>
  <dcterms:created xsi:type="dcterms:W3CDTF">2023-07-24T19:37:36Z</dcterms:created>
  <dcterms:modified xsi:type="dcterms:W3CDTF">2025-01-12T14:15:10Z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13</vt:i4>
  </property>
  <property fmtid="{D5CDD505-2E9C-101B-9397-08002B2CF9AE}" pid="4" name="date">
    <vt:lpwstr>2023-07-24</vt:lpwstr>
  </property>
  <property fmtid="{D5CDD505-2E9C-101B-9397-08002B2CF9AE}" pid="5" name="output">
    <vt:lpwstr>powerpoint_presentation</vt:lpwstr>
  </property>
</Properties>
</file>