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4"/>
  </p:notesMasterIdLst>
  <p:sldIdLst>
    <p:sldId id="256" r:id="rId2"/>
    <p:sldId id="265" r:id="rId3"/>
    <p:sldId id="270" r:id="rId4"/>
    <p:sldId id="257" r:id="rId5"/>
    <p:sldId id="260" r:id="rId6"/>
    <p:sldId id="271" r:id="rId7"/>
    <p:sldId id="266" r:id="rId8"/>
    <p:sldId id="268" r:id="rId9"/>
    <p:sldId id="267" r:id="rId10"/>
    <p:sldId id="262" r:id="rId11"/>
    <p:sldId id="273" r:id="rId12"/>
    <p:sldId id="269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2865D-0200-43E2-8DE8-F5762F346432}" type="datetimeFigureOut">
              <a:rPr lang="fr-FR" smtClean="0"/>
              <a:pPr/>
              <a:t>25/11/2012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C1F1E-B1C8-4859-9DD7-7856C88433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E60F-4712-486D-A2BC-6F659FE31537}" type="datetime1">
              <a:rPr lang="fr-FR" smtClean="0"/>
              <a:pPr/>
              <a:t>25/11/2012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STSII - LSBB - PhA</a:t>
            </a:r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3470-34D8-459E-BA06-C15BA753059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BE20-1D6D-416B-9EF5-9077E28D6F2F}" type="datetime1">
              <a:rPr lang="fr-FR" smtClean="0"/>
              <a:pPr/>
              <a:t>25/11/2012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STSII - LSBB - PhA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3470-34D8-459E-BA06-C15BA753059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BDE6-7FF9-42C2-89DA-78C256D97EA3}" type="datetime1">
              <a:rPr lang="fr-FR" smtClean="0"/>
              <a:pPr/>
              <a:t>25/11/2012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STSII - LSBB - PhA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3470-34D8-459E-BA06-C15BA753059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9062-E85B-4174-9E55-4D6DEA0BE430}" type="datetime1">
              <a:rPr lang="fr-FR" smtClean="0"/>
              <a:pPr/>
              <a:t>25/11/2012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STSII - LSBB - PhA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E6A33470-34D8-459E-BA06-C15BA753059D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251520" y="6381328"/>
            <a:ext cx="8712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0567-5EBB-41A4-961D-65CE6319A18F}" type="datetime1">
              <a:rPr lang="fr-FR" smtClean="0"/>
              <a:pPr/>
              <a:t>25/11/2012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STSII - LSBB - PhA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3470-34D8-459E-BA06-C15BA753059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4C99-5196-43E3-B2DB-41BE17A7B355}" type="datetime1">
              <a:rPr lang="fr-FR" smtClean="0"/>
              <a:pPr/>
              <a:t>25/11/2012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STSII - LSBB - PhA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3470-34D8-459E-BA06-C15BA753059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DAC3-303F-43FB-86E6-31683157728F}" type="datetime1">
              <a:rPr lang="fr-FR" smtClean="0"/>
              <a:pPr/>
              <a:t>25/11/2012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STSII - LSBB - PhA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3470-34D8-459E-BA06-C15BA753059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269A-332A-4FDB-9537-1DCB2A5FC1CD}" type="datetime1">
              <a:rPr lang="fr-FR" smtClean="0"/>
              <a:pPr/>
              <a:t>25/11/2012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E6A33470-34D8-459E-BA06-C15BA753059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STSII - LSBB - PhA</a:t>
            </a:r>
            <a:endParaRPr lang="fr-FR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323528" y="6381328"/>
            <a:ext cx="864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C2C1-05D3-46EE-8636-DEE7D79EFAF8}" type="datetime1">
              <a:rPr lang="fr-FR" smtClean="0"/>
              <a:pPr/>
              <a:t>25/11/2012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STSII - LSBB - PhA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3470-34D8-459E-BA06-C15BA753059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968E-EC7F-42E9-82EE-3CA15539B06A}" type="datetime1">
              <a:rPr lang="fr-FR" smtClean="0"/>
              <a:pPr/>
              <a:t>25/11/2012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STSII - LSBB - PhA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6A33470-34D8-459E-BA06-C15BA753059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3B21781-AF52-4E19-BE7E-B4CECE16FBE4}" type="datetime1">
              <a:rPr lang="fr-FR" smtClean="0"/>
              <a:pPr/>
              <a:t>25/11/2012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STSII - LSBB - PhA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3470-34D8-459E-BA06-C15BA753059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C678247-D8B1-4C91-ADEA-2CDA6D8C07AB}" type="datetime1">
              <a:rPr lang="fr-FR" smtClean="0"/>
              <a:pPr/>
              <a:t>25/11/2012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fr-FR" smtClean="0"/>
              <a:t>STSII - LSBB - PhA</a:t>
            </a:r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6A33470-34D8-459E-BA06-C15BA753059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a.fr/" TargetMode="External"/><Relationship Id="rId2" Type="http://schemas.openxmlformats.org/officeDocument/2006/relationships/hyperlink" Target="http://www.lyc-benoit.ac-aix-marseille.f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sbb.oca.eu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6480048" cy="230124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PROJET INFORMATIQUE en collaboration </a:t>
            </a:r>
            <a:br>
              <a:rPr lang="fr-FR" dirty="0" smtClean="0"/>
            </a:br>
            <a:r>
              <a:rPr lang="fr-FR" dirty="0" smtClean="0"/>
              <a:t>avec le </a:t>
            </a:r>
            <a:r>
              <a:rPr lang="fr-FR" i="1" dirty="0" smtClean="0"/>
              <a:t>LSBB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000" dirty="0" smtClean="0"/>
              <a:t>(avant projet)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3573016"/>
            <a:ext cx="6480048" cy="2448272"/>
          </a:xfrm>
        </p:spPr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dirty="0" smtClean="0"/>
              <a:t>Géolocalisation</a:t>
            </a:r>
          </a:p>
          <a:p>
            <a:r>
              <a:rPr lang="fr-FR" dirty="0" smtClean="0"/>
              <a:t>Identification</a:t>
            </a:r>
          </a:p>
          <a:p>
            <a:r>
              <a:rPr lang="fr-FR" dirty="0" smtClean="0"/>
              <a:t>Homme </a:t>
            </a:r>
            <a:r>
              <a:rPr lang="fr-FR" dirty="0" smtClean="0"/>
              <a:t>isolé</a:t>
            </a:r>
          </a:p>
          <a:p>
            <a:endParaRPr lang="fr-FR" dirty="0" smtClean="0"/>
          </a:p>
          <a:p>
            <a:r>
              <a:rPr lang="fr-FR" dirty="0" smtClean="0">
                <a:solidFill>
                  <a:srgbClr val="FFFF00"/>
                </a:solidFill>
              </a:rPr>
              <a:t>Catégorie : Services techniques</a:t>
            </a:r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27584" y="609329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Projet LSBB/LABIS </a:t>
            </a:r>
            <a:r>
              <a:rPr lang="fr-FR" dirty="0" smtClean="0"/>
              <a:t>2013 – Philippe ANTOINE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envisagée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Capteurs RFID actif + mouvement</a:t>
            </a:r>
          </a:p>
          <a:p>
            <a:r>
              <a:rPr lang="fr-FR" dirty="0" smtClean="0"/>
              <a:t>Lecteurs RFID passifs</a:t>
            </a:r>
          </a:p>
          <a:p>
            <a:r>
              <a:rPr lang="fr-FR" dirty="0" smtClean="0"/>
              <a:t>Caméras IP</a:t>
            </a:r>
          </a:p>
          <a:p>
            <a:r>
              <a:rPr lang="fr-FR" dirty="0" smtClean="0"/>
              <a:t>Capteurs infrarouges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A2FA-152C-4998-AB65-0694D03140FE}" type="datetime1">
              <a:rPr lang="fr-FR" smtClean="0"/>
              <a:pPr/>
              <a:t>25/11/2012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3470-34D8-459E-BA06-C15BA753059D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STSII - LSBB - PhA</a:t>
            </a:r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7045">
            <a:off x="3849861" y="3969774"/>
            <a:ext cx="28765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708780">
            <a:off x="592207" y="3985714"/>
            <a:ext cx="2143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210738">
            <a:off x="6306730" y="651162"/>
            <a:ext cx="19907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736857">
            <a:off x="6337759" y="2480179"/>
            <a:ext cx="2046157" cy="1250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Etudiant 1</a:t>
            </a:r>
          </a:p>
          <a:p>
            <a:pPr lvl="1"/>
            <a:r>
              <a:rPr lang="fr-FR" dirty="0" smtClean="0"/>
              <a:t>Visualiser, communiquer SNMP,  configurer</a:t>
            </a:r>
          </a:p>
          <a:p>
            <a:r>
              <a:rPr lang="fr-FR" dirty="0" smtClean="0"/>
              <a:t>Etudiant 2</a:t>
            </a:r>
          </a:p>
          <a:p>
            <a:pPr lvl="1"/>
            <a:r>
              <a:rPr lang="fr-FR" dirty="0" smtClean="0"/>
              <a:t>Authentifier, communiquer RFID,  configurer</a:t>
            </a:r>
          </a:p>
          <a:p>
            <a:r>
              <a:rPr lang="fr-FR" dirty="0" smtClean="0"/>
              <a:t> Etudiant 3</a:t>
            </a:r>
          </a:p>
          <a:p>
            <a:pPr lvl="1"/>
            <a:r>
              <a:rPr lang="fr-FR" dirty="0" smtClean="0"/>
              <a:t>Communiquer Webcam, HTTP, configurer.</a:t>
            </a:r>
          </a:p>
          <a:p>
            <a:endParaRPr lang="fr-FR" dirty="0" smtClean="0"/>
          </a:p>
          <a:p>
            <a:r>
              <a:rPr lang="fr-FR" dirty="0" smtClean="0"/>
              <a:t>Analyse</a:t>
            </a:r>
          </a:p>
          <a:p>
            <a:pPr lvl="1"/>
            <a:r>
              <a:rPr lang="fr-FR" dirty="0" smtClean="0"/>
              <a:t>UCD</a:t>
            </a:r>
          </a:p>
          <a:p>
            <a:pPr lvl="1"/>
            <a:r>
              <a:rPr lang="fr-FR" dirty="0" smtClean="0"/>
              <a:t>Scénarii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9062-E85B-4174-9E55-4D6DEA0BE430}" type="datetime1">
              <a:rPr lang="fr-FR" smtClean="0"/>
              <a:pPr/>
              <a:t>25/11/2012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STSII - LSBB - PhA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3470-34D8-459E-BA06-C15BA753059D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Sitographie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3600" dirty="0" smtClean="0">
              <a:hlinkClick r:id="rId2"/>
            </a:endParaRPr>
          </a:p>
          <a:p>
            <a:endParaRPr lang="fr-FR" sz="3600" dirty="0" smtClean="0">
              <a:hlinkClick r:id="rId2"/>
            </a:endParaRPr>
          </a:p>
          <a:p>
            <a:r>
              <a:rPr lang="fr-FR" sz="3600" dirty="0" smtClean="0">
                <a:hlinkClick r:id="rId2"/>
              </a:rPr>
              <a:t>www.lyc-benoit.ac-aix-marseille.fr</a:t>
            </a:r>
            <a:endParaRPr lang="fr-FR" sz="3600" dirty="0" smtClean="0"/>
          </a:p>
          <a:p>
            <a:r>
              <a:rPr lang="fr-FR" sz="3600" dirty="0" smtClean="0">
                <a:hlinkClick r:id="rId3"/>
              </a:rPr>
              <a:t>www.ela.fr</a:t>
            </a:r>
            <a:endParaRPr lang="fr-FR" sz="3600" dirty="0" smtClean="0"/>
          </a:p>
          <a:p>
            <a:r>
              <a:rPr lang="fr-FR" sz="3600" dirty="0" smtClean="0">
                <a:hlinkClick r:id="rId4"/>
              </a:rPr>
              <a:t>http://lsbb.oca.eu/</a:t>
            </a:r>
            <a:endParaRPr lang="fr-FR" sz="3600" dirty="0" smtClean="0"/>
          </a:p>
          <a:p>
            <a:endParaRPr lang="fr-FR" sz="36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9062-E85B-4174-9E55-4D6DEA0BE430}" type="datetime1">
              <a:rPr lang="fr-FR" smtClean="0"/>
              <a:pPr/>
              <a:t>25/11/2012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STSII - LSBB - PhA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3470-34D8-459E-BA06-C15BA753059D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LSBB ?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39552" y="1484784"/>
            <a:ext cx="40481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3131840" y="404664"/>
            <a:ext cx="5382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LABORATOIRE SOUTERRAIN A BAS BRUIT</a:t>
            </a:r>
            <a:endParaRPr lang="fr-FR" sz="200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1795-9062-4504-8E01-DAC39A8A36B2}" type="datetime1">
              <a:rPr lang="fr-FR" smtClean="0"/>
              <a:pPr/>
              <a:t>25/11/2012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A33470-34D8-459E-BA06-C15BA753059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STSII - LSBB - </a:t>
            </a:r>
            <a:r>
              <a:rPr lang="fr-FR" dirty="0" err="1" smtClean="0"/>
              <a:t>PhA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87938">
            <a:off x="5580112" y="1124744"/>
            <a:ext cx="25050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4328" y="3645024"/>
            <a:ext cx="13525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2441" y="5085184"/>
            <a:ext cx="4314055" cy="112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504" y="5229200"/>
            <a:ext cx="2305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20180053">
            <a:off x="4800690" y="3228151"/>
            <a:ext cx="27527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795533">
            <a:off x="2472294" y="5049004"/>
            <a:ext cx="2073424" cy="7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60032" y="2348880"/>
            <a:ext cx="1066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IMG_025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1628800"/>
            <a:ext cx="3456384" cy="46085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Entrée, galerie</a:t>
            </a:r>
            <a:endParaRPr lang="fr-FR" dirty="0"/>
          </a:p>
        </p:txBody>
      </p:sp>
      <p:pic>
        <p:nvPicPr>
          <p:cNvPr id="7" name="Espace réservé du contenu 6" descr="IMG_016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436096" y="1628800"/>
            <a:ext cx="3456384" cy="46085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9062-E85B-4174-9E55-4D6DEA0BE430}" type="datetime1">
              <a:rPr lang="fr-FR" smtClean="0"/>
              <a:pPr/>
              <a:t>25/11/2012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STSII - LSBB - PhA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3470-34D8-459E-BA06-C15BA753059D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8" name="Image 7" descr="IMG_015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504" y="2132856"/>
            <a:ext cx="5076056" cy="38070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général du sous terrain</a:t>
            </a:r>
            <a:endParaRPr lang="fr-FR" dirty="0"/>
          </a:p>
        </p:txBody>
      </p:sp>
      <p:pic>
        <p:nvPicPr>
          <p:cNvPr id="5" name="Image 4" descr="galerie_totale.b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44824"/>
            <a:ext cx="9144000" cy="4320480"/>
          </a:xfrm>
          <a:prstGeom prst="rect">
            <a:avLst/>
          </a:prstGeom>
        </p:spPr>
      </p:pic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504" y="2132856"/>
            <a:ext cx="8640960" cy="3960440"/>
            <a:chOff x="930" y="1981"/>
            <a:chExt cx="14385" cy="7020"/>
          </a:xfrm>
        </p:grpSpPr>
        <p:sp>
          <p:nvSpPr>
            <p:cNvPr id="1027" name="AutoShape 3"/>
            <p:cNvSpPr>
              <a:spLocks noChangeArrowheads="1"/>
            </p:cNvSpPr>
            <p:nvPr/>
          </p:nvSpPr>
          <p:spPr bwMode="auto">
            <a:xfrm>
              <a:off x="12435" y="7080"/>
              <a:ext cx="2880" cy="975"/>
            </a:xfrm>
            <a:prstGeom prst="wedgeRoundRectCallout">
              <a:avLst>
                <a:gd name="adj1" fmla="val -63023"/>
                <a:gd name="adj2" fmla="val 137796"/>
                <a:gd name="adj3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  <a:t>Conciergerie (cf. </a:t>
              </a:r>
              <a:r>
                <a:rPr kumimoji="0" lang="fr-FR" sz="11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  <a:t>fig</a:t>
              </a: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  <a:t> 2)</a:t>
              </a:r>
              <a:b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</a:b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  <a:t>Bureaux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AutoShape 4"/>
            <p:cNvSpPr>
              <a:spLocks noChangeArrowheads="1"/>
            </p:cNvSpPr>
            <p:nvPr/>
          </p:nvSpPr>
          <p:spPr bwMode="auto">
            <a:xfrm>
              <a:off x="7860" y="7576"/>
              <a:ext cx="2400" cy="900"/>
            </a:xfrm>
            <a:prstGeom prst="wedgeRoundRectCallout">
              <a:avLst>
                <a:gd name="adj1" fmla="val 70000"/>
                <a:gd name="adj2" fmla="val 26667"/>
                <a:gd name="adj3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  <a:t>Servitudes générales (cf. fig 3)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AutoShape 5"/>
            <p:cNvSpPr>
              <a:spLocks noChangeArrowheads="1"/>
            </p:cNvSpPr>
            <p:nvPr/>
          </p:nvSpPr>
          <p:spPr bwMode="auto">
            <a:xfrm>
              <a:off x="7365" y="5941"/>
              <a:ext cx="2400" cy="900"/>
            </a:xfrm>
            <a:prstGeom prst="wedgeRoundRectCallout">
              <a:avLst>
                <a:gd name="adj1" fmla="val 72500"/>
                <a:gd name="adj2" fmla="val -48333"/>
                <a:gd name="adj3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  <a:t>Galerie anti souffle (cf. fig 4)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AutoShape 6"/>
            <p:cNvSpPr>
              <a:spLocks noChangeArrowheads="1"/>
            </p:cNvSpPr>
            <p:nvPr/>
          </p:nvSpPr>
          <p:spPr bwMode="auto">
            <a:xfrm>
              <a:off x="11490" y="1981"/>
              <a:ext cx="2910" cy="1245"/>
            </a:xfrm>
            <a:prstGeom prst="wedgeRoundRectCallout">
              <a:avLst>
                <a:gd name="adj1" fmla="val -77319"/>
                <a:gd name="adj2" fmla="val -22287"/>
                <a:gd name="adj3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  <a:t>Capsule</a:t>
              </a:r>
              <a:b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</a:b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  <a:t>Servitudes avancées</a:t>
              </a:r>
              <a:b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</a:b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  <a:t> (cf. </a:t>
              </a:r>
              <a:r>
                <a:rPr kumimoji="0" lang="fr-FR" sz="11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  <a:t>fig</a:t>
              </a: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  <a:t> 5 et 5bis)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Text Box 7"/>
            <p:cNvSpPr txBox="1">
              <a:spLocks noChangeArrowheads="1"/>
            </p:cNvSpPr>
            <p:nvPr/>
          </p:nvSpPr>
          <p:spPr bwMode="auto">
            <a:xfrm>
              <a:off x="930" y="8521"/>
              <a:ext cx="3195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  <a:t>Réseau de galerie du LSBB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AutoShape 8"/>
            <p:cNvSpPr>
              <a:spLocks noChangeArrowheads="1"/>
            </p:cNvSpPr>
            <p:nvPr/>
          </p:nvSpPr>
          <p:spPr bwMode="auto">
            <a:xfrm>
              <a:off x="2640" y="2326"/>
              <a:ext cx="1965" cy="479"/>
            </a:xfrm>
            <a:prstGeom prst="wedgeRoundRectCallout">
              <a:avLst>
                <a:gd name="adj1" fmla="val 111069"/>
                <a:gd name="adj2" fmla="val 94051"/>
                <a:gd name="adj3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  <a:t>Capteur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3" name="AutoShape 9"/>
            <p:cNvSpPr>
              <a:spLocks noChangeArrowheads="1"/>
            </p:cNvSpPr>
            <p:nvPr/>
          </p:nvSpPr>
          <p:spPr bwMode="auto">
            <a:xfrm>
              <a:off x="7365" y="2535"/>
              <a:ext cx="1965" cy="854"/>
            </a:xfrm>
            <a:prstGeom prst="wedgeRoundRectCallout">
              <a:avLst>
                <a:gd name="adj1" fmla="val 88931"/>
                <a:gd name="adj2" fmla="val -120259"/>
                <a:gd name="adj3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  <a:t>Départ galerie de secours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1085-09DE-47C3-ADCD-C20E926DE0B8}" type="datetime1">
              <a:rPr lang="fr-FR" smtClean="0"/>
              <a:pPr/>
              <a:t>25/11/2012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A33470-34D8-459E-BA06-C15BA753059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STSII - LSBB - PhA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Capsule et galerie de secours</a:t>
            </a:r>
            <a:endParaRPr lang="fr-FR" dirty="0"/>
          </a:p>
        </p:txBody>
      </p:sp>
      <p:pic>
        <p:nvPicPr>
          <p:cNvPr id="3" name="Image 2" descr="partie_haut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196752"/>
            <a:ext cx="8702286" cy="5040560"/>
          </a:xfrm>
          <a:prstGeom prst="rect">
            <a:avLst/>
          </a:prstGeom>
        </p:spPr>
      </p:pic>
      <p:grpSp>
        <p:nvGrpSpPr>
          <p:cNvPr id="4098" name="Group 2"/>
          <p:cNvGrpSpPr>
            <a:grpSpLocks noChangeAspect="1"/>
          </p:cNvGrpSpPr>
          <p:nvPr/>
        </p:nvGrpSpPr>
        <p:grpSpPr bwMode="auto">
          <a:xfrm>
            <a:off x="827584" y="1340768"/>
            <a:ext cx="6919030" cy="4680521"/>
            <a:chOff x="885" y="1635"/>
            <a:chExt cx="13500" cy="7215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1860" y="4305"/>
              <a:ext cx="12525" cy="4545"/>
              <a:chOff x="1860" y="4305"/>
              <a:chExt cx="12525" cy="4545"/>
            </a:xfrm>
          </p:grpSpPr>
          <p:sp>
            <p:nvSpPr>
              <p:cNvPr id="4100" name="AutoShape 4"/>
              <p:cNvSpPr>
                <a:spLocks noChangeArrowheads="1"/>
              </p:cNvSpPr>
              <p:nvPr/>
            </p:nvSpPr>
            <p:spPr bwMode="auto">
              <a:xfrm>
                <a:off x="13050" y="6060"/>
                <a:ext cx="1335" cy="570"/>
              </a:xfrm>
              <a:prstGeom prst="wedgeRoundRectCallout">
                <a:avLst>
                  <a:gd name="adj1" fmla="val -107676"/>
                  <a:gd name="adj2" fmla="val 96315"/>
                  <a:gd name="adj3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11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Calibri" pitchFamily="34" charset="0"/>
                    <a:cs typeface="Arial" pitchFamily="34" charset="0"/>
                  </a:rPr>
                  <a:t>Capsule</a:t>
                </a:r>
                <a:endParaRPr kumimoji="0" lang="fr-FR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01" name="AutoShape 5"/>
              <p:cNvSpPr>
                <a:spLocks noChangeArrowheads="1"/>
              </p:cNvSpPr>
              <p:nvPr/>
            </p:nvSpPr>
            <p:spPr bwMode="auto">
              <a:xfrm>
                <a:off x="8745" y="5910"/>
                <a:ext cx="2280" cy="450"/>
              </a:xfrm>
              <a:prstGeom prst="wedgeRoundRectCallout">
                <a:avLst>
                  <a:gd name="adj1" fmla="val -17981"/>
                  <a:gd name="adj2" fmla="val 305333"/>
                  <a:gd name="adj3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11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Calibri" pitchFamily="34" charset="0"/>
                    <a:cs typeface="Arial" pitchFamily="34" charset="0"/>
                  </a:rPr>
                  <a:t>Servitudes avancées</a:t>
                </a:r>
                <a:endParaRPr kumimoji="0" lang="fr-FR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02" name="AutoShape 6"/>
              <p:cNvSpPr>
                <a:spLocks noChangeArrowheads="1"/>
              </p:cNvSpPr>
              <p:nvPr/>
            </p:nvSpPr>
            <p:spPr bwMode="auto">
              <a:xfrm>
                <a:off x="5100" y="7155"/>
                <a:ext cx="1785" cy="696"/>
              </a:xfrm>
              <a:prstGeom prst="wedgeRoundRectCallout">
                <a:avLst>
                  <a:gd name="adj1" fmla="val 153250"/>
                  <a:gd name="adj2" fmla="val -96667"/>
                  <a:gd name="adj3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11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Calibri" pitchFamily="34" charset="0"/>
                    <a:cs typeface="Arial" pitchFamily="34" charset="0"/>
                  </a:rPr>
                  <a:t>Salle de travail</a:t>
                </a:r>
                <a:endParaRPr kumimoji="0" lang="fr-FR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03" name="AutoShape 7"/>
              <p:cNvSpPr>
                <a:spLocks noChangeArrowheads="1"/>
              </p:cNvSpPr>
              <p:nvPr/>
            </p:nvSpPr>
            <p:spPr bwMode="auto">
              <a:xfrm>
                <a:off x="1860" y="5715"/>
                <a:ext cx="2730" cy="804"/>
              </a:xfrm>
              <a:prstGeom prst="wedgeRoundRectCallout">
                <a:avLst>
                  <a:gd name="adj1" fmla="val 75750"/>
                  <a:gd name="adj2" fmla="val -55713"/>
                  <a:gd name="adj3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11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Calibri" pitchFamily="34" charset="0"/>
                    <a:cs typeface="Arial" pitchFamily="34" charset="0"/>
                  </a:rPr>
                  <a:t>Lieu d'expérimentation</a:t>
                </a:r>
                <a:endParaRPr kumimoji="0" lang="fr-FR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04" name="AutoShape 8"/>
              <p:cNvSpPr>
                <a:spLocks noChangeArrowheads="1"/>
              </p:cNvSpPr>
              <p:nvPr/>
            </p:nvSpPr>
            <p:spPr bwMode="auto">
              <a:xfrm>
                <a:off x="11880" y="8280"/>
                <a:ext cx="825" cy="570"/>
              </a:xfrm>
              <a:prstGeom prst="wedgeRoundRectCallout">
                <a:avLst>
                  <a:gd name="adj1" fmla="val -206968"/>
                  <a:gd name="adj2" fmla="val 14736"/>
                  <a:gd name="adj3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11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Calibri" pitchFamily="34" charset="0"/>
                    <a:cs typeface="Arial" pitchFamily="34" charset="0"/>
                  </a:rPr>
                  <a:t>WC</a:t>
                </a:r>
                <a:endParaRPr kumimoji="0" lang="fr-FR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05" name="AutoShape 9"/>
              <p:cNvSpPr>
                <a:spLocks noChangeArrowheads="1"/>
              </p:cNvSpPr>
              <p:nvPr/>
            </p:nvSpPr>
            <p:spPr bwMode="auto">
              <a:xfrm>
                <a:off x="11520" y="4305"/>
                <a:ext cx="1830" cy="771"/>
              </a:xfrm>
              <a:prstGeom prst="wedgeRoundRectCallout">
                <a:avLst>
                  <a:gd name="adj1" fmla="val -103702"/>
                  <a:gd name="adj2" fmla="val 401355"/>
                  <a:gd name="adj3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11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Calibri" pitchFamily="34" charset="0"/>
                    <a:cs typeface="Arial" pitchFamily="34" charset="0"/>
                  </a:rPr>
                  <a:t>Couloir d'accès</a:t>
                </a:r>
                <a:endParaRPr kumimoji="0" lang="fr-FR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106" name="AutoShape 10"/>
            <p:cNvSpPr>
              <a:spLocks noChangeArrowheads="1"/>
            </p:cNvSpPr>
            <p:nvPr/>
          </p:nvSpPr>
          <p:spPr bwMode="auto">
            <a:xfrm>
              <a:off x="9450" y="1635"/>
              <a:ext cx="2325" cy="870"/>
            </a:xfrm>
            <a:prstGeom prst="wedgeRoundRectCallout">
              <a:avLst>
                <a:gd name="adj1" fmla="val -100796"/>
                <a:gd name="adj2" fmla="val 480690"/>
                <a:gd name="adj3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  <a:t>Départ galerie de secours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107" name="Group 11"/>
            <p:cNvGrpSpPr>
              <a:grpSpLocks/>
            </p:cNvGrpSpPr>
            <p:nvPr/>
          </p:nvGrpSpPr>
          <p:grpSpPr bwMode="auto">
            <a:xfrm>
              <a:off x="885" y="3773"/>
              <a:ext cx="870" cy="405"/>
              <a:chOff x="11565" y="2925"/>
              <a:chExt cx="870" cy="405"/>
            </a:xfrm>
          </p:grpSpPr>
          <p:cxnSp>
            <p:nvCxnSpPr>
              <p:cNvPr id="4108" name="AutoShape 12"/>
              <p:cNvCxnSpPr>
                <a:cxnSpLocks noChangeShapeType="1"/>
              </p:cNvCxnSpPr>
              <p:nvPr/>
            </p:nvCxnSpPr>
            <p:spPr bwMode="auto">
              <a:xfrm>
                <a:off x="11565" y="2925"/>
                <a:ext cx="390" cy="405"/>
              </a:xfrm>
              <a:prstGeom prst="straightConnector1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109" name="AutoShape 13"/>
              <p:cNvCxnSpPr>
                <a:cxnSpLocks noChangeShapeType="1"/>
              </p:cNvCxnSpPr>
              <p:nvPr/>
            </p:nvCxnSpPr>
            <p:spPr bwMode="auto">
              <a:xfrm flipH="1">
                <a:off x="12030" y="2925"/>
                <a:ext cx="405" cy="405"/>
              </a:xfrm>
              <a:prstGeom prst="straightConnector1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4110" name="Text Box 14"/>
            <p:cNvSpPr txBox="1">
              <a:spLocks noChangeArrowheads="1"/>
            </p:cNvSpPr>
            <p:nvPr/>
          </p:nvSpPr>
          <p:spPr bwMode="auto">
            <a:xfrm>
              <a:off x="1755" y="3668"/>
              <a:ext cx="3780" cy="7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  <a:t>IGS (Identification, géolocalisation et sens de passage.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1170" y="2970"/>
              <a:ext cx="180" cy="195"/>
            </a:xfrm>
            <a:prstGeom prst="ellipse">
              <a:avLst/>
            </a:prstGeom>
            <a:solidFill>
              <a:srgbClr val="C0504D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622423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9450" y="7441"/>
              <a:ext cx="180" cy="195"/>
            </a:xfrm>
            <a:prstGeom prst="ellipse">
              <a:avLst/>
            </a:prstGeom>
            <a:solidFill>
              <a:srgbClr val="C0504D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622423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10789" y="7246"/>
              <a:ext cx="180" cy="195"/>
            </a:xfrm>
            <a:prstGeom prst="ellipse">
              <a:avLst/>
            </a:prstGeom>
            <a:solidFill>
              <a:srgbClr val="C0504D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622423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12124" y="7051"/>
              <a:ext cx="180" cy="195"/>
            </a:xfrm>
            <a:prstGeom prst="ellipse">
              <a:avLst/>
            </a:prstGeom>
            <a:solidFill>
              <a:srgbClr val="C0504D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622423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115" name="Text Box 19"/>
            <p:cNvSpPr txBox="1">
              <a:spLocks noChangeArrowheads="1"/>
            </p:cNvSpPr>
            <p:nvPr/>
          </p:nvSpPr>
          <p:spPr bwMode="auto">
            <a:xfrm>
              <a:off x="1680" y="2850"/>
              <a:ext cx="3780" cy="49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  <a:t>IG (Identification, géolocalisation)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116" name="Group 20"/>
            <p:cNvGrpSpPr>
              <a:grpSpLocks/>
            </p:cNvGrpSpPr>
            <p:nvPr/>
          </p:nvGrpSpPr>
          <p:grpSpPr bwMode="auto">
            <a:xfrm rot="4492118">
              <a:off x="7853" y="6142"/>
              <a:ext cx="870" cy="405"/>
              <a:chOff x="11565" y="2925"/>
              <a:chExt cx="870" cy="405"/>
            </a:xfrm>
          </p:grpSpPr>
          <p:cxnSp>
            <p:nvCxnSpPr>
              <p:cNvPr id="4117" name="AutoShape 21"/>
              <p:cNvCxnSpPr>
                <a:cxnSpLocks noChangeShapeType="1"/>
              </p:cNvCxnSpPr>
              <p:nvPr/>
            </p:nvCxnSpPr>
            <p:spPr bwMode="auto">
              <a:xfrm>
                <a:off x="11565" y="2925"/>
                <a:ext cx="390" cy="405"/>
              </a:xfrm>
              <a:prstGeom prst="straightConnector1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118" name="AutoShape 22"/>
              <p:cNvCxnSpPr>
                <a:cxnSpLocks noChangeShapeType="1"/>
              </p:cNvCxnSpPr>
              <p:nvPr/>
            </p:nvCxnSpPr>
            <p:spPr bwMode="auto">
              <a:xfrm flipH="1">
                <a:off x="12030" y="2925"/>
                <a:ext cx="405" cy="405"/>
              </a:xfrm>
              <a:prstGeom prst="straightConnector1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4119" name="Group 23"/>
            <p:cNvGrpSpPr>
              <a:grpSpLocks/>
            </p:cNvGrpSpPr>
            <p:nvPr/>
          </p:nvGrpSpPr>
          <p:grpSpPr bwMode="auto">
            <a:xfrm rot="4492118">
              <a:off x="10320" y="7875"/>
              <a:ext cx="870" cy="405"/>
              <a:chOff x="11565" y="2925"/>
              <a:chExt cx="870" cy="405"/>
            </a:xfrm>
          </p:grpSpPr>
          <p:cxnSp>
            <p:nvCxnSpPr>
              <p:cNvPr id="4120" name="AutoShape 24"/>
              <p:cNvCxnSpPr>
                <a:cxnSpLocks noChangeShapeType="1"/>
              </p:cNvCxnSpPr>
              <p:nvPr/>
            </p:nvCxnSpPr>
            <p:spPr bwMode="auto">
              <a:xfrm>
                <a:off x="11565" y="2925"/>
                <a:ext cx="390" cy="405"/>
              </a:xfrm>
              <a:prstGeom prst="straightConnector1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121" name="AutoShape 25"/>
              <p:cNvCxnSpPr>
                <a:cxnSpLocks noChangeShapeType="1"/>
              </p:cNvCxnSpPr>
              <p:nvPr/>
            </p:nvCxnSpPr>
            <p:spPr bwMode="auto">
              <a:xfrm flipH="1">
                <a:off x="12030" y="2925"/>
                <a:ext cx="405" cy="405"/>
              </a:xfrm>
              <a:prstGeom prst="straightConnector1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</p:cxnSp>
        </p:grpSp>
      </p:grp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E6EB-2916-45D8-8AFA-F2654CE940F5}" type="datetime1">
              <a:rPr lang="fr-FR" smtClean="0"/>
              <a:pPr/>
              <a:t>25/11/2012</a:t>
            </a:fld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A33470-34D8-459E-BA06-C15BA753059D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0" name="Espace réservé du pied de page 2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STSII - LSBB - PhA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Magnétomètre, capsule</a:t>
            </a:r>
            <a:endParaRPr lang="fr-FR" dirty="0"/>
          </a:p>
        </p:txBody>
      </p:sp>
      <p:pic>
        <p:nvPicPr>
          <p:cNvPr id="7" name="Espace réservé du contenu 6" descr="IMG_026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08104" y="1556792"/>
            <a:ext cx="3394472" cy="45259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9062-E85B-4174-9E55-4D6DEA0BE430}" type="datetime1">
              <a:rPr lang="fr-FR" smtClean="0"/>
              <a:pPr/>
              <a:t>25/11/2012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STSII - LSBB - PhA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3470-34D8-459E-BA06-C15BA753059D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8" name="Image 7" descr="IMG_027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1556792"/>
            <a:ext cx="3456384" cy="45365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 8" descr="IMG_027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518" y="1412776"/>
            <a:ext cx="3690410" cy="49205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 9" descr="IMG_026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92080" y="1412776"/>
            <a:ext cx="3672408" cy="48965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age 10" descr="IMG_0259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9512" y="1340767"/>
            <a:ext cx="3744416" cy="49925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 11" descr="IMG_0260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38072" y="1340768"/>
            <a:ext cx="3726415" cy="49685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besoins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16224"/>
            <a:ext cx="8003232" cy="4349080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b="1" dirty="0" smtClean="0"/>
              <a:t>Géolocaliser</a:t>
            </a:r>
          </a:p>
          <a:p>
            <a:pPr lvl="1"/>
            <a:r>
              <a:rPr lang="fr-FR" dirty="0" smtClean="0"/>
              <a:t>Quelqu’un dans la galerie ? Où ?</a:t>
            </a:r>
          </a:p>
          <a:p>
            <a:endParaRPr lang="fr-FR" dirty="0" smtClean="0"/>
          </a:p>
          <a:p>
            <a:endParaRPr lang="fr-FR" dirty="0" smtClean="0"/>
          </a:p>
          <a:p>
            <a:pPr algn="r"/>
            <a:endParaRPr lang="fr-FR" b="1" dirty="0" smtClean="0"/>
          </a:p>
          <a:p>
            <a:pPr algn="r"/>
            <a:r>
              <a:rPr lang="fr-FR" b="1" dirty="0" smtClean="0"/>
              <a:t>Identifier</a:t>
            </a:r>
          </a:p>
          <a:p>
            <a:pPr lvl="1" algn="r"/>
            <a:r>
              <a:rPr lang="fr-FR" dirty="0" smtClean="0"/>
              <a:t>Qui est dans la galerie ? Où 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4CC1-D98A-4627-80A7-1176363D9975}" type="datetime1">
              <a:rPr lang="fr-FR" smtClean="0"/>
              <a:pPr/>
              <a:t>25/11/2012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3470-34D8-459E-BA06-C15BA753059D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STSII - LSBB - PhA</a:t>
            </a:r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2492896"/>
            <a:ext cx="1201316" cy="1201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552698"/>
            <a:ext cx="1224136" cy="1228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29565">
            <a:off x="4931282" y="4150064"/>
            <a:ext cx="1143570" cy="113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4025233">
            <a:off x="1774598" y="4219284"/>
            <a:ext cx="1221688" cy="208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autres besoins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5842992" cy="4525963"/>
          </a:xfrm>
        </p:spPr>
        <p:txBody>
          <a:bodyPr/>
          <a:lstStyle/>
          <a:p>
            <a:r>
              <a:rPr lang="fr-FR" b="1" dirty="0" smtClean="0"/>
              <a:t>Surveiller</a:t>
            </a:r>
            <a:r>
              <a:rPr lang="fr-FR" dirty="0" smtClean="0"/>
              <a:t> l’homme isolé</a:t>
            </a:r>
          </a:p>
          <a:p>
            <a:pPr lvl="1"/>
            <a:r>
              <a:rPr lang="fr-FR" dirty="0" smtClean="0"/>
              <a:t>Est-il en difficulté ?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r>
              <a:rPr lang="fr-FR" b="1" dirty="0" smtClean="0"/>
              <a:t>Analyser</a:t>
            </a:r>
            <a:r>
              <a:rPr lang="fr-FR" dirty="0" smtClean="0"/>
              <a:t> les incohérences</a:t>
            </a:r>
          </a:p>
          <a:p>
            <a:pPr lvl="1"/>
            <a:r>
              <a:rPr lang="fr-FR" dirty="0" smtClean="0"/>
              <a:t>Pièces éclairées inutilement, etc.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9062-E85B-4174-9E55-4D6DEA0BE430}" type="datetime1">
              <a:rPr lang="fr-FR" smtClean="0"/>
              <a:pPr/>
              <a:t>25/11/2012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STSII - LSBB - PhA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3470-34D8-459E-BA06-C15BA753059D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1412776"/>
            <a:ext cx="1456556" cy="1456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908481">
            <a:off x="6057529" y="4386446"/>
            <a:ext cx="2520280" cy="1429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contraintes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Ondes électromagnétiques</a:t>
            </a:r>
          </a:p>
          <a:p>
            <a:endParaRPr lang="fr-FR" dirty="0" smtClean="0"/>
          </a:p>
          <a:p>
            <a:r>
              <a:rPr lang="fr-FR" dirty="0" smtClean="0"/>
              <a:t>Discrétion</a:t>
            </a:r>
          </a:p>
          <a:p>
            <a:endParaRPr lang="fr-FR" dirty="0" smtClean="0"/>
          </a:p>
          <a:p>
            <a:r>
              <a:rPr lang="fr-FR" dirty="0" smtClean="0"/>
              <a:t>Intégration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9062-E85B-4174-9E55-4D6DEA0BE430}" type="datetime1">
              <a:rPr lang="fr-FR" smtClean="0"/>
              <a:pPr/>
              <a:t>25/11/2012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STSII - LSBB - PhA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3470-34D8-459E-BA06-C15BA753059D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16007">
            <a:off x="5487027" y="881093"/>
            <a:ext cx="33813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921343">
            <a:off x="5171279" y="3399369"/>
            <a:ext cx="26193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797152"/>
            <a:ext cx="44100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272</Words>
  <Application>Microsoft Office PowerPoint</Application>
  <PresentationFormat>Affichage à l'écran (4:3)</PresentationFormat>
  <Paragraphs>106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Technique</vt:lpstr>
      <vt:lpstr>PROJET INFORMATIQUE en collaboration  avec le LSBB (avant projet)</vt:lpstr>
      <vt:lpstr>LSBB ?</vt:lpstr>
      <vt:lpstr>Entrée, galerie</vt:lpstr>
      <vt:lpstr>Plan général du sous terrain</vt:lpstr>
      <vt:lpstr>Capsule et galerie de secours</vt:lpstr>
      <vt:lpstr>Magnétomètre, capsule</vt:lpstr>
      <vt:lpstr>Les besoins</vt:lpstr>
      <vt:lpstr>Les autres besoins</vt:lpstr>
      <vt:lpstr>Les contraintes</vt:lpstr>
      <vt:lpstr>Solution envisagée</vt:lpstr>
      <vt:lpstr>Ressources</vt:lpstr>
      <vt:lpstr>Sitographie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Surveillance humaine au LSBB</dc:title>
  <dc:creator>Philippe ANTOINE</dc:creator>
  <cp:lastModifiedBy>Philippe ANTOINE</cp:lastModifiedBy>
  <cp:revision>61</cp:revision>
  <dcterms:created xsi:type="dcterms:W3CDTF">2012-02-08T08:55:10Z</dcterms:created>
  <dcterms:modified xsi:type="dcterms:W3CDTF">2012-11-25T21:39:50Z</dcterms:modified>
</cp:coreProperties>
</file>