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59" r:id="rId4"/>
    <p:sldId id="273" r:id="rId5"/>
    <p:sldId id="263" r:id="rId6"/>
    <p:sldId id="266" r:id="rId7"/>
    <p:sldId id="274" r:id="rId8"/>
    <p:sldId id="268" r:id="rId9"/>
    <p:sldId id="269" r:id="rId10"/>
    <p:sldId id="270" r:id="rId11"/>
    <p:sldId id="275" r:id="rId12"/>
    <p:sldId id="284" r:id="rId13"/>
    <p:sldId id="276" r:id="rId14"/>
    <p:sldId id="272" r:id="rId15"/>
    <p:sldId id="271" r:id="rId16"/>
    <p:sldId id="292" r:id="rId17"/>
    <p:sldId id="278" r:id="rId18"/>
    <p:sldId id="280" r:id="rId19"/>
    <p:sldId id="289" r:id="rId20"/>
    <p:sldId id="282" r:id="rId21"/>
    <p:sldId id="283" r:id="rId22"/>
    <p:sldId id="285" r:id="rId23"/>
    <p:sldId id="286" r:id="rId24"/>
    <p:sldId id="290" r:id="rId25"/>
    <p:sldId id="291" r:id="rId26"/>
    <p:sldId id="293" r:id="rId27"/>
    <p:sldId id="294" r:id="rId28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256"/>
            <p14:sldId id="258"/>
            <p14:sldId id="259"/>
            <p14:sldId id="273"/>
            <p14:sldId id="263"/>
            <p14:sldId id="266"/>
            <p14:sldId id="274"/>
            <p14:sldId id="268"/>
            <p14:sldId id="269"/>
            <p14:sldId id="270"/>
            <p14:sldId id="275"/>
            <p14:sldId id="284"/>
            <p14:sldId id="276"/>
            <p14:sldId id="272"/>
            <p14:sldId id="271"/>
            <p14:sldId id="292"/>
            <p14:sldId id="278"/>
            <p14:sldId id="280"/>
            <p14:sldId id="289"/>
            <p14:sldId id="282"/>
            <p14:sldId id="283"/>
            <p14:sldId id="285"/>
            <p14:sldId id="286"/>
            <p14:sldId id="290"/>
            <p14:sldId id="291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0000"/>
    <a:srgbClr val="FF9900"/>
    <a:srgbClr val="619428"/>
    <a:srgbClr val="FFFF66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8456" autoAdjust="0"/>
  </p:normalViewPr>
  <p:slideViewPr>
    <p:cSldViewPr snapToGrid="0">
      <p:cViewPr varScale="1">
        <p:scale>
          <a:sx n="69" d="100"/>
          <a:sy n="69" d="100"/>
        </p:scale>
        <p:origin x="1003" y="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</a:t>
            </a:r>
            <a:r>
              <a:rPr lang="fr-FR" baseline="0" dirty="0" smtClean="0"/>
              <a:t> y a trois grandes catégories d’objets</a:t>
            </a:r>
          </a:p>
          <a:p>
            <a:endParaRPr lang="fr-FR" baseline="0" dirty="0" smtClean="0"/>
          </a:p>
          <a:p>
            <a:r>
              <a:rPr lang="fr-FR" dirty="0" smtClean="0"/>
              <a:t>http://www.cafepy.com/article/python_types_and_objects/python_types_and_objects.html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37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Attention</a:t>
            </a:r>
            <a:r>
              <a:rPr lang="fr-FR" baseline="0" dirty="0" smtClean="0"/>
              <a:t> à la terminologie. Tous les objets sont des instances de quelque chose, en particulier les classes sont des instances de la </a:t>
            </a:r>
            <a:r>
              <a:rPr lang="fr-FR" baseline="0" dirty="0" err="1" smtClean="0"/>
              <a:t>metaclasse</a:t>
            </a:r>
            <a:r>
              <a:rPr lang="fr-FR" baseline="0" dirty="0" smtClean="0"/>
              <a:t>, mais dans notre contexte on réserve le terme instance à des objets qui n’ont pas pour type l’objet type. On appelle ici les instance de la </a:t>
            </a:r>
            <a:r>
              <a:rPr lang="fr-FR" baseline="0" dirty="0" err="1" smtClean="0"/>
              <a:t>metaclase</a:t>
            </a:r>
            <a:r>
              <a:rPr lang="fr-FR" baseline="0" dirty="0" smtClean="0"/>
              <a:t> des classes ou des types (les deux termes sont équivalents).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4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Attention</a:t>
            </a:r>
            <a:r>
              <a:rPr lang="fr-FR" baseline="0" dirty="0" smtClean="0"/>
              <a:t> à la terminologie. Tous les objets sont des instances de quelque chose, en particulier les classes sont des instances de la </a:t>
            </a:r>
            <a:r>
              <a:rPr lang="fr-FR" baseline="0" dirty="0" err="1" smtClean="0"/>
              <a:t>metaclasse</a:t>
            </a:r>
            <a:r>
              <a:rPr lang="fr-FR" baseline="0" dirty="0" smtClean="0"/>
              <a:t>, mais dans notre contexte on réserve le terme instance à des objets qui n’ont pas pour type l’objet type. On appelle ici les instance de la </a:t>
            </a:r>
            <a:r>
              <a:rPr lang="fr-FR" baseline="0" dirty="0" err="1" smtClean="0"/>
              <a:t>metaclase</a:t>
            </a:r>
            <a:r>
              <a:rPr lang="fr-FR" baseline="0" dirty="0" smtClean="0"/>
              <a:t> des classes ou des types (les deux termes sont équivalents).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Certains </a:t>
            </a:r>
            <a:r>
              <a:rPr lang="fr-FR" baseline="0" dirty="0" err="1" smtClean="0"/>
              <a:t>built</a:t>
            </a:r>
            <a:r>
              <a:rPr lang="fr-FR" baseline="0" dirty="0" smtClean="0"/>
              <a:t>-in type ne peuvent pas être des super classes comme </a:t>
            </a:r>
            <a:r>
              <a:rPr lang="fr-FR" baseline="0" dirty="0" err="1" smtClean="0"/>
              <a:t>FunctionType</a:t>
            </a:r>
            <a:r>
              <a:rPr lang="fr-FR" baseline="0" dirty="0" smtClean="0"/>
              <a:t> (la raison n’est pas claire pour moi, peut-être est-ce lié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Rôle très particulier des fonctions).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&gt;&gt;&gt; import types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&gt;&gt;&gt; type(</a:t>
            </a:r>
            <a:r>
              <a:rPr lang="fr-FR" dirty="0" err="1" smtClean="0"/>
              <a:t>types.FunctionType</a:t>
            </a:r>
            <a:r>
              <a:rPr lang="fr-FR" dirty="0" smtClean="0"/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&lt;type 'type'&gt;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&gt;&gt;&gt; class C(</a:t>
            </a:r>
            <a:r>
              <a:rPr lang="fr-FR" dirty="0" err="1" smtClean="0"/>
              <a:t>types.FunctionType</a:t>
            </a:r>
            <a:r>
              <a:rPr lang="fr-FR" dirty="0" smtClean="0"/>
              <a:t>):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	</a:t>
            </a:r>
            <a:r>
              <a:rPr lang="fr-FR" dirty="0" err="1" smtClean="0"/>
              <a:t>pass</a:t>
            </a: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Traceback</a:t>
            </a:r>
            <a:r>
              <a:rPr lang="fr-FR" dirty="0" smtClean="0"/>
              <a:t> (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recent</a:t>
            </a:r>
            <a:r>
              <a:rPr lang="fr-FR" dirty="0" smtClean="0"/>
              <a:t> call last):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  File "&lt;pyshell#74&gt;", line 1, in &lt;module&gt;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    class C(</a:t>
            </a:r>
            <a:r>
              <a:rPr lang="fr-FR" dirty="0" err="1" smtClean="0"/>
              <a:t>types.FunctionType</a:t>
            </a:r>
            <a:r>
              <a:rPr lang="fr-FR" dirty="0" smtClean="0"/>
              <a:t>):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TypeError</a:t>
            </a:r>
            <a:r>
              <a:rPr lang="fr-FR" dirty="0" smtClean="0"/>
              <a:t>: </a:t>
            </a:r>
            <a:r>
              <a:rPr lang="fr-FR" dirty="0" err="1" smtClean="0"/>
              <a:t>Error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calling</a:t>
            </a:r>
            <a:r>
              <a:rPr lang="fr-FR" dirty="0" smtClean="0"/>
              <a:t> the </a:t>
            </a:r>
            <a:r>
              <a:rPr lang="fr-FR" dirty="0" err="1" smtClean="0"/>
              <a:t>metaclass</a:t>
            </a:r>
            <a:r>
              <a:rPr lang="fr-FR" dirty="0" smtClean="0"/>
              <a:t> bases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    type '</a:t>
            </a:r>
            <a:r>
              <a:rPr lang="fr-FR" dirty="0" err="1" smtClean="0"/>
              <a:t>function</a:t>
            </a:r>
            <a:r>
              <a:rPr lang="fr-FR" dirty="0" smtClean="0"/>
              <a:t>' </a:t>
            </a:r>
            <a:r>
              <a:rPr lang="fr-FR" dirty="0" err="1" smtClean="0"/>
              <a:t>is</a:t>
            </a:r>
            <a:r>
              <a:rPr lang="fr-FR" dirty="0" smtClean="0"/>
              <a:t> not an acceptable base type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77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Type est la </a:t>
            </a:r>
            <a:r>
              <a:rPr lang="fr-FR" dirty="0" err="1" smtClean="0"/>
              <a:t>métaclasse</a:t>
            </a:r>
            <a:r>
              <a:rPr lang="fr-FR" baseline="0" dirty="0" smtClean="0"/>
              <a:t> pour type. Ça n’est évidement pas type qui instancie type, ça n’aurait pas de sens puisque type doit exister à un moment et ne peut pas être</a:t>
            </a:r>
          </a:p>
          <a:p>
            <a:r>
              <a:rPr lang="fr-FR" baseline="0" dirty="0" smtClean="0"/>
              <a:t>Une génération </a:t>
            </a:r>
            <a:r>
              <a:rPr lang="fr-FR" baseline="0" dirty="0" err="1" smtClean="0"/>
              <a:t>spontannée</a:t>
            </a:r>
            <a:r>
              <a:rPr lang="fr-FR" baseline="0" dirty="0" smtClean="0"/>
              <a:t>. L’objet type est le premier créé par l’interpréteur Python. Le fait que type(type) retourne type est simplement une astuce pour n’avoir qu’un seul niveau de </a:t>
            </a:r>
            <a:r>
              <a:rPr lang="fr-FR" baseline="0" dirty="0" err="1" smtClean="0"/>
              <a:t>metaclasses</a:t>
            </a:r>
            <a:r>
              <a:rPr lang="fr-FR" baseline="0" dirty="0" smtClean="0"/>
              <a:t>. Si ça n’était pas le cas, il faudrait une autre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 pour type, et une autre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 pour la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 de type, et ainsi de suite.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L’objet type est implémenté en C puisque c’est l’objet qui alloue ma mémoire pour tous les objets. On peut implémenter</a:t>
            </a:r>
          </a:p>
          <a:p>
            <a:r>
              <a:rPr lang="fr-FR" baseline="0" dirty="0" smtClean="0"/>
              <a:t>De nouvelles </a:t>
            </a:r>
            <a:r>
              <a:rPr lang="fr-FR" baseline="0" dirty="0" err="1" smtClean="0"/>
              <a:t>metaclasses</a:t>
            </a:r>
            <a:r>
              <a:rPr lang="fr-FR" baseline="0" dirty="0" smtClean="0"/>
              <a:t> en C, ou on peut simplement faire une classe qui hérite de type, mais dans ce cas, les </a:t>
            </a:r>
          </a:p>
          <a:p>
            <a:r>
              <a:rPr lang="fr-FR" baseline="0" dirty="0" smtClean="0"/>
              <a:t>Fonctionnalités de la </a:t>
            </a:r>
            <a:r>
              <a:rPr lang="fr-FR" baseline="0" dirty="0" err="1" smtClean="0"/>
              <a:t>metaclasse</a:t>
            </a:r>
            <a:r>
              <a:rPr lang="fr-FR" baseline="0" dirty="0" smtClean="0"/>
              <a:t> seront limités (elle n’aura notamment pas la possibilité de faire de l’allocation mémoire).</a:t>
            </a:r>
          </a:p>
          <a:p>
            <a:r>
              <a:rPr lang="fr-FR" baseline="0" dirty="0" smtClean="0"/>
              <a:t>Voir http://legacy.python.org/dev/peps/pep-0253/</a:t>
            </a:r>
          </a:p>
          <a:p>
            <a:endParaRPr lang="fr-FR" baseline="0" dirty="0" smtClean="0"/>
          </a:p>
          <a:p>
            <a:r>
              <a:rPr lang="fr-FR" baseline="0" dirty="0" smtClean="0"/>
              <a:t>Quelques résultats étonnants à première vue</a:t>
            </a:r>
          </a:p>
          <a:p>
            <a:r>
              <a:rPr lang="fr-FR" dirty="0" smtClean="0"/>
              <a:t>&gt;&gt;&gt; </a:t>
            </a:r>
            <a:r>
              <a:rPr lang="fr-FR" dirty="0" err="1" smtClean="0"/>
              <a:t>isinstance</a:t>
            </a:r>
            <a:r>
              <a:rPr lang="fr-FR" dirty="0" smtClean="0"/>
              <a:t>(</a:t>
            </a:r>
            <a:r>
              <a:rPr lang="fr-FR" dirty="0" err="1" smtClean="0"/>
              <a:t>object</a:t>
            </a:r>
            <a:r>
              <a:rPr lang="fr-FR" dirty="0" smtClean="0"/>
              <a:t>, </a:t>
            </a:r>
            <a:r>
              <a:rPr lang="fr-FR" dirty="0" err="1" smtClean="0"/>
              <a:t>object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True</a:t>
            </a:r>
            <a:endParaRPr lang="fr-FR" dirty="0" smtClean="0"/>
          </a:p>
          <a:p>
            <a:r>
              <a:rPr lang="fr-FR" dirty="0" smtClean="0"/>
              <a:t>&gt;&gt;&gt; </a:t>
            </a:r>
            <a:r>
              <a:rPr lang="fr-FR" dirty="0" err="1" smtClean="0"/>
              <a:t>isinstance</a:t>
            </a:r>
            <a:r>
              <a:rPr lang="fr-FR" dirty="0" smtClean="0"/>
              <a:t>(type, </a:t>
            </a:r>
            <a:r>
              <a:rPr lang="fr-FR" dirty="0" err="1" smtClean="0"/>
              <a:t>object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True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objet est une instance</a:t>
            </a:r>
            <a:r>
              <a:rPr lang="fr-FR" baseline="0" dirty="0" smtClean="0"/>
              <a:t> d’objet parce que objet est une instance de type et objet est une super classe de type (relation de transitivité)</a:t>
            </a:r>
          </a:p>
          <a:p>
            <a:r>
              <a:rPr lang="fr-FR" baseline="0" dirty="0" smtClean="0"/>
              <a:t>type est une instance d’objet parce que parce que type est une instance de type et objet est une super classe de type (relation de transitivité)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66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49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</a:t>
            </a:r>
            <a:r>
              <a:rPr lang="fr-FR" baseline="0" dirty="0" smtClean="0"/>
              <a:t> C on peut notamment allouer la mémoire pour la création des objets. 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01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</a:t>
            </a:r>
            <a:r>
              <a:rPr lang="fr-FR" baseline="0" dirty="0" smtClean="0"/>
              <a:t> C on peut notamment allouer la mémoire pour la création des objets. 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44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</a:t>
            </a:r>
            <a:r>
              <a:rPr lang="fr-FR" baseline="0" dirty="0" smtClean="0"/>
              <a:t> C on peut notamment allouer la mémoire pour la création des objets. 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88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</a:t>
            </a:r>
            <a:r>
              <a:rPr lang="fr-FR" dirty="0" err="1" smtClean="0"/>
              <a:t>intérpréteur</a:t>
            </a:r>
            <a:r>
              <a:rPr lang="fr-FR" dirty="0" smtClean="0"/>
              <a:t> crée tous les objets dans le</a:t>
            </a:r>
            <a:r>
              <a:rPr lang="fr-FR" baseline="0" dirty="0" smtClean="0"/>
              <a:t> bloc de code de la classe et crée un espace de nommage temporaire, ensuite c’est l’appel à type qui crée l’objet classe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04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__new__ est une méthode statique. On lui passe comme premier argument la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. </a:t>
            </a:r>
          </a:p>
          <a:p>
            <a:r>
              <a:rPr lang="fr-FR" baseline="0" dirty="0" smtClean="0"/>
              <a:t>__</a:t>
            </a:r>
            <a:r>
              <a:rPr lang="fr-FR" baseline="0" dirty="0" err="1" smtClean="0"/>
              <a:t>init</a:t>
            </a:r>
            <a:r>
              <a:rPr lang="fr-FR" baseline="0" dirty="0" smtClean="0"/>
              <a:t>__ est appelé sur la classe </a:t>
            </a:r>
            <a:r>
              <a:rPr lang="fr-FR" baseline="0" dirty="0" err="1" smtClean="0"/>
              <a:t>cls</a:t>
            </a:r>
            <a:r>
              <a:rPr lang="fr-FR" baseline="0" dirty="0" smtClean="0"/>
              <a:t> et non sur l’instance de la classe </a:t>
            </a:r>
            <a:r>
              <a:rPr lang="fr-FR" baseline="0" dirty="0" err="1" smtClean="0"/>
              <a:t>cls</a:t>
            </a:r>
            <a:r>
              <a:rPr lang="fr-FR" baseline="0" dirty="0" smtClean="0"/>
              <a:t>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21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__new__ est une méthode statique. On lui passe comme premier argument la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. </a:t>
            </a:r>
          </a:p>
          <a:p>
            <a:r>
              <a:rPr lang="fr-FR" baseline="0" dirty="0" smtClean="0"/>
              <a:t>__</a:t>
            </a:r>
            <a:r>
              <a:rPr lang="fr-FR" baseline="0" dirty="0" err="1" smtClean="0"/>
              <a:t>init</a:t>
            </a:r>
            <a:r>
              <a:rPr lang="fr-FR" baseline="0" dirty="0" smtClean="0"/>
              <a:t>__ est appelé sur la classe </a:t>
            </a:r>
            <a:r>
              <a:rPr lang="fr-FR" baseline="0" dirty="0" err="1" smtClean="0"/>
              <a:t>cls</a:t>
            </a:r>
            <a:r>
              <a:rPr lang="fr-FR" baseline="0" dirty="0" smtClean="0"/>
              <a:t> et non sur l’instance de la classe </a:t>
            </a:r>
            <a:r>
              <a:rPr lang="fr-FR" baseline="0" dirty="0" err="1" smtClean="0"/>
              <a:t>cls</a:t>
            </a:r>
            <a:r>
              <a:rPr lang="fr-FR" baseline="0" dirty="0" smtClean="0"/>
              <a:t>. </a:t>
            </a:r>
          </a:p>
          <a:p>
            <a:endParaRPr lang="fr-FR" baseline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kern="0" dirty="0" smtClean="0"/>
              <a:t>Ce que je peux faire dans </a:t>
            </a:r>
            <a:r>
              <a:rPr lang="fr-FR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__new__</a:t>
            </a:r>
            <a:r>
              <a:rPr lang="fr-FR" kern="0" dirty="0" smtClean="0"/>
              <a:t> et pas dans </a:t>
            </a:r>
            <a:r>
              <a:rPr lang="fr-FR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kern="0" dirty="0" smtClean="0"/>
              <a:t>Retourner un autre objet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kern="0" dirty="0" smtClean="0"/>
              <a:t>Changer l’arbre d’héritage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kern="0" dirty="0" smtClean="0"/>
              <a:t>Changer l’espace de nommage avant la création de l’objet classe (plus facile qu’après)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kern="0" dirty="0" smtClean="0"/>
              <a:t>Souvent, c’est équivalent d’utiliser l’une ou l’autre, le choix est alors une question de goût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__new__ </a:t>
            </a:r>
            <a:r>
              <a:rPr lang="fr-FR" kern="0" dirty="0" smtClean="0"/>
              <a:t>marche dans tous les cas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fr-FR" kern="0" dirty="0" smtClean="0"/>
              <a:t>est plus simple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63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super classe de C est </a:t>
            </a:r>
            <a:r>
              <a:rPr lang="fr-FR" dirty="0" err="1" smtClean="0"/>
              <a:t>object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object</a:t>
            </a:r>
            <a:r>
              <a:rPr lang="fr-FR" baseline="0" dirty="0" smtClean="0"/>
              <a:t> n’a pas de super classe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202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Dans __new__ c’est obligatoire de faire à la fin un return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type.__new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__(meta, name, bases,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classdict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60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Dans __new__ c’est obligatoire de faire à la fin un return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type.__new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__(meta, name, bases,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classdict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1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super classe de C est </a:t>
            </a:r>
            <a:r>
              <a:rPr lang="fr-FR" dirty="0" err="1" smtClean="0"/>
              <a:t>object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object</a:t>
            </a:r>
            <a:r>
              <a:rPr lang="fr-FR" baseline="0" dirty="0" smtClean="0"/>
              <a:t> n’a pas de super classe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20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type d’une instance est</a:t>
            </a:r>
            <a:r>
              <a:rPr lang="fr-FR" baseline="0" dirty="0" smtClean="0"/>
              <a:t> la classe qui l’a instanciée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78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type d’une instance est</a:t>
            </a:r>
            <a:r>
              <a:rPr lang="fr-FR" baseline="0" dirty="0" smtClean="0"/>
              <a:t> la classe qui l’a instanciée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40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 objet qui instancie les</a:t>
            </a:r>
            <a:r>
              <a:rPr lang="fr-FR" baseline="0" dirty="0" smtClean="0"/>
              <a:t> classes est une </a:t>
            </a:r>
            <a:r>
              <a:rPr lang="fr-FR" baseline="0" dirty="0" err="1" smtClean="0"/>
              <a:t>metaclasse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3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type</a:t>
            </a:r>
            <a:r>
              <a:rPr lang="fr-FR" baseline="0" dirty="0" smtClean="0"/>
              <a:t> d’une sous classe est toujours type si type est le type de la super classe, ce qui est toujours le cas pour les</a:t>
            </a:r>
          </a:p>
          <a:p>
            <a:r>
              <a:rPr lang="fr-FR" baseline="0" dirty="0" smtClean="0"/>
              <a:t>Classes new-style (sauf si on change la </a:t>
            </a:r>
            <a:r>
              <a:rPr lang="fr-FR" baseline="0" dirty="0" err="1" smtClean="0"/>
              <a:t>meta</a:t>
            </a:r>
            <a:r>
              <a:rPr lang="fr-FR" baseline="0" dirty="0" smtClean="0"/>
              <a:t> classe, mais on reviendra dessus plus tard)</a:t>
            </a:r>
          </a:p>
          <a:p>
            <a:r>
              <a:rPr lang="fr-FR" baseline="0" dirty="0" smtClean="0"/>
              <a:t>Le type de </a:t>
            </a:r>
            <a:r>
              <a:rPr lang="fr-FR" baseline="0" dirty="0" err="1" smtClean="0"/>
              <a:t>object</a:t>
            </a:r>
            <a:r>
              <a:rPr lang="fr-FR" baseline="0" dirty="0" smtClean="0"/>
              <a:t> est type parce que c’est une classe et que c’est type qui instancie</a:t>
            </a:r>
          </a:p>
          <a:p>
            <a:r>
              <a:rPr lang="fr-FR" baseline="0" dirty="0" smtClean="0"/>
              <a:t>cette classe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52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31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Attention</a:t>
            </a:r>
            <a:r>
              <a:rPr lang="fr-FR" baseline="0" dirty="0" smtClean="0"/>
              <a:t> à la terminologie. Tous les objets sont des instances de quelque chose, en particulier les classes sont des instances de la </a:t>
            </a:r>
            <a:r>
              <a:rPr lang="fr-FR" baseline="0" dirty="0" err="1" smtClean="0"/>
              <a:t>metaclasse</a:t>
            </a:r>
            <a:r>
              <a:rPr lang="fr-FR" baseline="0" dirty="0" smtClean="0"/>
              <a:t>, mais dans notre contexte on réserve le terme instance à des objets qui n’ont pas pour type l’objet type. On appelle ici les instance de la </a:t>
            </a:r>
            <a:r>
              <a:rPr lang="fr-FR" baseline="0" dirty="0" err="1" smtClean="0"/>
              <a:t>metaclase</a:t>
            </a:r>
            <a:r>
              <a:rPr lang="fr-FR" baseline="0" dirty="0" smtClean="0"/>
              <a:t> des classes ou des types (les deux termes sont équivalents).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79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89468" y="711200"/>
            <a:ext cx="10430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Tout est un objet en Python</a:t>
            </a:r>
            <a:endParaRPr lang="fr-FR" sz="6000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89468" y="1896534"/>
            <a:ext cx="104309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Mais tous les objets n’ont pas les mêmes propriétés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err="1" smtClean="0">
                <a:latin typeface="Calibri" panose="020F0502020204030204" pitchFamily="34" charset="0"/>
              </a:rPr>
              <a:t>Métaclasses</a:t>
            </a:r>
            <a:endParaRPr lang="fr-FR" sz="5400" dirty="0" smtClean="0">
              <a:latin typeface="Calibri" panose="020F0502020204030204" pitchFamily="34" charset="0"/>
            </a:endParaRP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</a:rPr>
              <a:t>Classes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</a:rPr>
              <a:t>Instances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endParaRPr lang="fr-FR" sz="6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86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780585"/>
            <a:ext cx="117905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</a:rPr>
              <a:t>La </a:t>
            </a:r>
            <a:r>
              <a:rPr lang="fr-FR" sz="6000" dirty="0" err="1" smtClean="0">
                <a:latin typeface="Calibri" panose="020F0502020204030204" pitchFamily="34" charset="0"/>
              </a:rPr>
              <a:t>métaclasse</a:t>
            </a:r>
            <a:r>
              <a:rPr lang="fr-FR" sz="6000" dirty="0" smtClean="0">
                <a:latin typeface="Calibri" panose="020F0502020204030204" pitchFamily="34" charset="0"/>
              </a:rPr>
              <a:t>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</a:rPr>
              <a:t>instancie les classes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Les classes instancient les instances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Toutes les classes </a:t>
            </a:r>
            <a:b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</a:b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héritent de </a:t>
            </a:r>
            <a:r>
              <a:rPr lang="fr-FR" sz="6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6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On appelle </a:t>
            </a:r>
            <a:r>
              <a:rPr lang="fr-FR" sz="6000" i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classe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ou </a:t>
            </a:r>
            <a:r>
              <a:rPr lang="fr-FR" sz="6000" i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une instance de la </a:t>
            </a:r>
            <a:r>
              <a:rPr lang="fr-FR" sz="6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</a:t>
            </a:r>
            <a:endParaRPr lang="fr-FR" sz="60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La classe a pour type l’objet </a:t>
            </a:r>
            <a:r>
              <a:rPr lang="fr-FR" sz="54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</a:t>
            </a:r>
            <a:endParaRPr lang="fr-FR" sz="54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41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On appelle </a:t>
            </a:r>
            <a:r>
              <a:rPr lang="fr-FR" sz="6000" i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instance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une instance d’une classe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Une instance n’a pas pour type l’objet </a:t>
            </a:r>
            <a:r>
              <a:rPr lang="fr-FR" sz="5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mais l’objet classe</a:t>
            </a:r>
          </a:p>
        </p:txBody>
      </p:sp>
    </p:spTree>
    <p:extLst>
      <p:ext uri="{BB962C8B-B14F-4D97-AF65-F5344CB8AC3E}">
        <p14:creationId xmlns:p14="http://schemas.microsoft.com/office/powerpoint/2010/main" val="80850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780585"/>
            <a:ext cx="117905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Les </a:t>
            </a:r>
            <a:r>
              <a:rPr lang="fr-FR" sz="6000" dirty="0">
                <a:latin typeface="Calibri" panose="020F0502020204030204" pitchFamily="34" charset="0"/>
                <a:cs typeface="Courier New" panose="02070309020205020404" pitchFamily="49" charset="0"/>
              </a:rPr>
              <a:t>classes peuvent avoir des sous-classes, pas les instances</a:t>
            </a:r>
            <a:endParaRPr lang="fr-FR" sz="6000" dirty="0">
              <a:latin typeface="Calibri" panose="020F050202020403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Les classes peuvent avoir des instances, pas les instances</a:t>
            </a:r>
            <a:endParaRPr lang="fr-FR" sz="6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10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4" y="780585"/>
            <a:ext cx="11508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Quel lien entre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</a:rPr>
              <a:t>et </a:t>
            </a:r>
            <a:r>
              <a:rPr lang="fr-FR" sz="6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6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?</a:t>
            </a:r>
            <a:endParaRPr lang="fr-FR" sz="6000" dirty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7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8032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type.__bases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fr-F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919678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sz="3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919677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fr-FR" sz="3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919676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fr-FR" sz="3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97835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fr-FR" sz="36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397835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sz="3600" dirty="0"/>
          </a:p>
        </p:txBody>
      </p:sp>
      <p:sp>
        <p:nvSpPr>
          <p:cNvPr id="16" name="ZoneTexte 15"/>
          <p:cNvSpPr txBox="1"/>
          <p:nvPr/>
        </p:nvSpPr>
        <p:spPr>
          <a:xfrm>
            <a:off x="5397834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endParaRPr lang="fr-FR" sz="3600" dirty="0"/>
          </a:p>
        </p:txBody>
      </p:sp>
      <p:sp>
        <p:nvSpPr>
          <p:cNvPr id="17" name="ZoneTexte 16"/>
          <p:cNvSpPr txBox="1"/>
          <p:nvPr/>
        </p:nvSpPr>
        <p:spPr>
          <a:xfrm>
            <a:off x="441523" y="284142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fr-FR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0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4174065" y="4056554"/>
            <a:ext cx="2031999" cy="76944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 C</a:t>
            </a:r>
            <a:endParaRPr lang="fr-F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174065" y="2397088"/>
            <a:ext cx="2031999" cy="76944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 B</a:t>
            </a:r>
            <a:endParaRPr lang="fr-F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174066" y="737621"/>
            <a:ext cx="2031999" cy="76944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fr-F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352796" y="5716020"/>
            <a:ext cx="3674536" cy="76944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nstance de C</a:t>
            </a:r>
            <a:endParaRPr lang="fr-F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70463" y="730175"/>
            <a:ext cx="2031999" cy="76944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endParaRPr lang="fr-F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Connecteur droit avec flèche 13"/>
          <p:cNvCxnSpPr>
            <a:stCxn id="11" idx="0"/>
            <a:endCxn id="7" idx="2"/>
          </p:cNvCxnSpPr>
          <p:nvPr/>
        </p:nvCxnSpPr>
        <p:spPr bwMode="auto">
          <a:xfrm flipV="1">
            <a:off x="5190064" y="4825995"/>
            <a:ext cx="1" cy="890025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5" name="Forme libre 14"/>
          <p:cNvSpPr/>
          <p:nvPr/>
        </p:nvSpPr>
        <p:spPr bwMode="auto">
          <a:xfrm>
            <a:off x="1028292" y="1501698"/>
            <a:ext cx="3120376" cy="2917902"/>
          </a:xfrm>
          <a:custGeom>
            <a:avLst/>
            <a:gdLst>
              <a:gd name="connsiteX0" fmla="*/ 2776539 w 2776539"/>
              <a:gd name="connsiteY0" fmla="*/ 2895600 h 2895600"/>
              <a:gd name="connsiteX1" fmla="*/ 202672 w 2776539"/>
              <a:gd name="connsiteY1" fmla="*/ 2133600 h 2895600"/>
              <a:gd name="connsiteX2" fmla="*/ 355072 w 2776539"/>
              <a:gd name="connsiteY2" fmla="*/ 0 h 2895600"/>
              <a:gd name="connsiteX0" fmla="*/ 3209577 w 3209577"/>
              <a:gd name="connsiteY0" fmla="*/ 2884448 h 2884448"/>
              <a:gd name="connsiteX1" fmla="*/ 635710 w 3209577"/>
              <a:gd name="connsiteY1" fmla="*/ 2122448 h 2884448"/>
              <a:gd name="connsiteX2" fmla="*/ 107886 w 3209577"/>
              <a:gd name="connsiteY2" fmla="*/ 0 h 2884448"/>
              <a:gd name="connsiteX0" fmla="*/ 3130433 w 3130433"/>
              <a:gd name="connsiteY0" fmla="*/ 2884448 h 2884448"/>
              <a:gd name="connsiteX1" fmla="*/ 556566 w 3130433"/>
              <a:gd name="connsiteY1" fmla="*/ 2122448 h 2884448"/>
              <a:gd name="connsiteX2" fmla="*/ 28742 w 3130433"/>
              <a:gd name="connsiteY2" fmla="*/ 0 h 2884448"/>
              <a:gd name="connsiteX0" fmla="*/ 3120376 w 3120376"/>
              <a:gd name="connsiteY0" fmla="*/ 2917902 h 2917902"/>
              <a:gd name="connsiteX1" fmla="*/ 546509 w 3120376"/>
              <a:gd name="connsiteY1" fmla="*/ 2155902 h 2917902"/>
              <a:gd name="connsiteX2" fmla="*/ 29837 w 3120376"/>
              <a:gd name="connsiteY2" fmla="*/ 0 h 291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0376" h="2917902">
                <a:moveTo>
                  <a:pt x="3120376" y="2917902"/>
                </a:moveTo>
                <a:cubicBezTo>
                  <a:pt x="2035231" y="2778202"/>
                  <a:pt x="1061599" y="2642219"/>
                  <a:pt x="546509" y="2155902"/>
                </a:cubicBezTo>
                <a:cubicBezTo>
                  <a:pt x="31419" y="1669585"/>
                  <a:pt x="-58582" y="814349"/>
                  <a:pt x="29837" y="0"/>
                </a:cubicBez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/>
          <p:cNvSpPr/>
          <p:nvPr/>
        </p:nvSpPr>
        <p:spPr bwMode="auto">
          <a:xfrm>
            <a:off x="1523883" y="1516566"/>
            <a:ext cx="2646673" cy="1260088"/>
          </a:xfrm>
          <a:custGeom>
            <a:avLst/>
            <a:gdLst>
              <a:gd name="connsiteX0" fmla="*/ 2646673 w 2646673"/>
              <a:gd name="connsiteY0" fmla="*/ 1260088 h 1260088"/>
              <a:gd name="connsiteX1" fmla="*/ 394127 w 2646673"/>
              <a:gd name="connsiteY1" fmla="*/ 869795 h 1260088"/>
              <a:gd name="connsiteX2" fmla="*/ 14985 w 2646673"/>
              <a:gd name="connsiteY2" fmla="*/ 0 h 126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6673" h="1260088">
                <a:moveTo>
                  <a:pt x="2646673" y="1260088"/>
                </a:moveTo>
                <a:cubicBezTo>
                  <a:pt x="1739707" y="1169949"/>
                  <a:pt x="832742" y="1079810"/>
                  <a:pt x="394127" y="869795"/>
                </a:cubicBezTo>
                <a:cubicBezTo>
                  <a:pt x="-44488" y="659780"/>
                  <a:pt x="-14752" y="329890"/>
                  <a:pt x="14985" y="0"/>
                </a:cubicBez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/>
          <p:nvPr/>
        </p:nvCxnSpPr>
        <p:spPr bwMode="auto">
          <a:xfrm flipH="1" flipV="1">
            <a:off x="2802462" y="1271013"/>
            <a:ext cx="1371604" cy="7446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2" name="Forme libre 21"/>
          <p:cNvSpPr/>
          <p:nvPr/>
        </p:nvSpPr>
        <p:spPr bwMode="auto">
          <a:xfrm>
            <a:off x="215201" y="215106"/>
            <a:ext cx="1838853" cy="866562"/>
          </a:xfrm>
          <a:custGeom>
            <a:avLst/>
            <a:gdLst>
              <a:gd name="connsiteX0" fmla="*/ 565384 w 1838853"/>
              <a:gd name="connsiteY0" fmla="*/ 866562 h 866562"/>
              <a:gd name="connsiteX1" fmla="*/ 52428 w 1838853"/>
              <a:gd name="connsiteY1" fmla="*/ 141733 h 866562"/>
              <a:gd name="connsiteX2" fmla="*/ 1691658 w 1838853"/>
              <a:gd name="connsiteY2" fmla="*/ 30221 h 866562"/>
              <a:gd name="connsiteX3" fmla="*/ 1658204 w 1838853"/>
              <a:gd name="connsiteY3" fmla="*/ 520874 h 866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853" h="866562">
                <a:moveTo>
                  <a:pt x="565384" y="866562"/>
                </a:moveTo>
                <a:cubicBezTo>
                  <a:pt x="215050" y="573842"/>
                  <a:pt x="-135284" y="281123"/>
                  <a:pt x="52428" y="141733"/>
                </a:cubicBezTo>
                <a:cubicBezTo>
                  <a:pt x="240140" y="2343"/>
                  <a:pt x="1424029" y="-32969"/>
                  <a:pt x="1691658" y="30221"/>
                </a:cubicBezTo>
                <a:cubicBezTo>
                  <a:pt x="1959287" y="93411"/>
                  <a:pt x="1808745" y="307142"/>
                  <a:pt x="1658204" y="520874"/>
                </a:cubicBez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/>
          <p:cNvCxnSpPr>
            <a:stCxn id="7" idx="0"/>
            <a:endCxn id="9" idx="2"/>
          </p:cNvCxnSpPr>
          <p:nvPr/>
        </p:nvCxnSpPr>
        <p:spPr bwMode="auto">
          <a:xfrm flipV="1">
            <a:off x="5190065" y="3166529"/>
            <a:ext cx="0" cy="89002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6" name="Connecteur droit avec flèche 25"/>
          <p:cNvCxnSpPr>
            <a:stCxn id="9" idx="0"/>
            <a:endCxn id="10" idx="2"/>
          </p:cNvCxnSpPr>
          <p:nvPr/>
        </p:nvCxnSpPr>
        <p:spPr bwMode="auto">
          <a:xfrm flipV="1">
            <a:off x="5190065" y="1507062"/>
            <a:ext cx="1" cy="89002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8" name="Connecteur droit avec flèche 27"/>
          <p:cNvCxnSpPr/>
          <p:nvPr/>
        </p:nvCxnSpPr>
        <p:spPr bwMode="auto">
          <a:xfrm>
            <a:off x="2802462" y="959005"/>
            <a:ext cx="1368094" cy="1115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40" name="Groupe 39"/>
          <p:cNvGrpSpPr/>
          <p:nvPr/>
        </p:nvGrpSpPr>
        <p:grpSpPr>
          <a:xfrm>
            <a:off x="-5600" y="5111834"/>
            <a:ext cx="2808062" cy="1540459"/>
            <a:chOff x="-79356" y="4560281"/>
            <a:chExt cx="2808062" cy="1540459"/>
          </a:xfrm>
        </p:grpSpPr>
        <p:cxnSp>
          <p:nvCxnSpPr>
            <p:cNvPr id="30" name="Connecteur droit avec flèche 29"/>
            <p:cNvCxnSpPr/>
            <p:nvPr/>
          </p:nvCxnSpPr>
          <p:spPr bwMode="auto">
            <a:xfrm>
              <a:off x="301084" y="5097940"/>
              <a:ext cx="2118732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31" name="ZoneTexte 30"/>
            <p:cNvSpPr txBox="1"/>
            <p:nvPr/>
          </p:nvSpPr>
          <p:spPr>
            <a:xfrm>
              <a:off x="-50219" y="4560281"/>
              <a:ext cx="2778925" cy="523220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fr-FR" sz="2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nstancié par</a:t>
              </a:r>
            </a:p>
          </p:txBody>
        </p:sp>
        <p:cxnSp>
          <p:nvCxnSpPr>
            <p:cNvPr id="37" name="Connecteur droit avec flèche 36"/>
            <p:cNvCxnSpPr/>
            <p:nvPr/>
          </p:nvCxnSpPr>
          <p:spPr bwMode="auto">
            <a:xfrm>
              <a:off x="301084" y="5874808"/>
              <a:ext cx="2118732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38" name="ZoneTexte 37"/>
            <p:cNvSpPr txBox="1"/>
            <p:nvPr/>
          </p:nvSpPr>
          <p:spPr>
            <a:xfrm>
              <a:off x="-79356" y="5328538"/>
              <a:ext cx="2778925" cy="523220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hérite de</a:t>
              </a:r>
            </a:p>
          </p:txBody>
        </p:sp>
        <p:sp>
          <p:nvSpPr>
            <p:cNvPr id="39" name="Rectangle à coins arrondis 38"/>
            <p:cNvSpPr/>
            <p:nvPr/>
          </p:nvSpPr>
          <p:spPr bwMode="auto">
            <a:xfrm>
              <a:off x="89210" y="4574720"/>
              <a:ext cx="2499270" cy="1526020"/>
            </a:xfrm>
            <a:prstGeom prst="round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0238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5" grpId="0" animBg="1"/>
      <p:bldP spid="17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Peut-on écrire nos propres </a:t>
            </a:r>
            <a:r>
              <a:rPr lang="fr-FR" sz="6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métaclasses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pour instancier les classes ?</a:t>
            </a:r>
          </a:p>
          <a:p>
            <a:endParaRPr lang="fr-FR" sz="60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Oui !</a:t>
            </a:r>
            <a:endParaRPr lang="fr-FR" sz="54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33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Comment écrire une </a:t>
            </a:r>
            <a:r>
              <a:rPr lang="fr-FR" sz="6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?</a:t>
            </a:r>
          </a:p>
          <a:p>
            <a:endParaRPr lang="fr-FR" sz="60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En C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Contrôle total de la création d’objets</a:t>
            </a:r>
          </a:p>
        </p:txBody>
      </p:sp>
    </p:spTree>
    <p:extLst>
      <p:ext uri="{BB962C8B-B14F-4D97-AF65-F5344CB8AC3E}">
        <p14:creationId xmlns:p14="http://schemas.microsoft.com/office/powerpoint/2010/main" val="63048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Comment écrire une </a:t>
            </a:r>
            <a:r>
              <a:rPr lang="fr-FR" sz="6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?</a:t>
            </a:r>
          </a:p>
          <a:p>
            <a:endParaRPr lang="fr-FR" sz="60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En Python en créant une classe qui hérite de l’objet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Contrôle 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pré-instanciation 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initialisation de l’objet classe</a:t>
            </a:r>
          </a:p>
        </p:txBody>
      </p:sp>
    </p:spTree>
    <p:extLst>
      <p:ext uri="{BB962C8B-B14F-4D97-AF65-F5344CB8AC3E}">
        <p14:creationId xmlns:p14="http://schemas.microsoft.com/office/powerpoint/2010/main" val="275713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4" y="780585"/>
            <a:ext cx="111066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Quelle est la super classe de toutes les classes ?</a:t>
            </a:r>
            <a:endParaRPr lang="fr-FR" sz="6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99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Comment la </a:t>
            </a:r>
            <a:r>
              <a:rPr lang="fr-FR" sz="6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crée l’objet classe ?</a:t>
            </a:r>
            <a:endParaRPr lang="fr-FR" sz="54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37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99258" y="1480572"/>
            <a:ext cx="59162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reset_x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704962" y="1480572"/>
            <a:ext cx="648703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{'__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__' : __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__,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'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 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[]}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type('C', (object,), </a:t>
            </a:r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cxnSp>
        <p:nvCxnSpPr>
          <p:cNvPr id="8" name="Connecteur droit 7"/>
          <p:cNvCxnSpPr/>
          <p:nvPr/>
        </p:nvCxnSpPr>
        <p:spPr bwMode="auto">
          <a:xfrm>
            <a:off x="5370022" y="0"/>
            <a:ext cx="33251" cy="6858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ZoneTexte 8"/>
          <p:cNvSpPr txBox="1"/>
          <p:nvPr/>
        </p:nvSpPr>
        <p:spPr>
          <a:xfrm>
            <a:off x="299258" y="36660"/>
            <a:ext cx="5070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Calibri" panose="020F0502020204030204" pitchFamily="34" charset="0"/>
              </a:rPr>
              <a:t>Code du programmeur</a:t>
            </a:r>
            <a:endParaRPr lang="fr-FR" sz="4000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04962" y="36660"/>
            <a:ext cx="5633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Calibri" panose="020F0502020204030204" pitchFamily="34" charset="0"/>
              </a:rPr>
              <a:t>Ce que fait l’interpréteur</a:t>
            </a:r>
            <a:endParaRPr lang="fr-FR" sz="4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24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Que fait l’appel </a:t>
            </a:r>
          </a:p>
          <a:p>
            <a:r>
              <a:rPr lang="fr-FR" sz="6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fr-FR" sz="6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, bases, </a:t>
            </a:r>
            <a:r>
              <a:rPr lang="fr-FR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fr-FR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sz="600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?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Appel de </a:t>
            </a:r>
            <a:r>
              <a:rPr lang="fr-FR" sz="5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__call__ </a:t>
            </a: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sur l’objet </a:t>
            </a:r>
            <a:r>
              <a:rPr lang="fr-FR" sz="5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lvl="1"/>
            <a:endParaRPr lang="fr-FR" sz="5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type.__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__(type,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name, bases,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type.__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name, bases,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56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572766"/>
            <a:ext cx="1179055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__new__ </a:t>
            </a:r>
            <a:r>
              <a:rPr lang="fr-FR" sz="4800" dirty="0">
                <a:latin typeface="Calibri" panose="020F0502020204030204" pitchFamily="34" charset="0"/>
                <a:cs typeface="Courier New" panose="02070309020205020404" pitchFamily="49" charset="0"/>
              </a:rPr>
              <a:t>crée l’objet classe</a:t>
            </a:r>
            <a:endParaRPr lang="fr-FR" sz="48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4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Utile pour modifier l’espace de nommage ou les superclasses avant la création de la classe</a:t>
            </a:r>
          </a:p>
          <a:p>
            <a:r>
              <a:rPr lang="fr-FR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sz="4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fr-FR" sz="4800" dirty="0">
                <a:latin typeface="Calibri" panose="020F0502020204030204" pitchFamily="34" charset="0"/>
                <a:cs typeface="Courier New" panose="02070309020205020404" pitchFamily="49" charset="0"/>
              </a:rPr>
              <a:t>initialise l’objet classe</a:t>
            </a:r>
            <a:endParaRPr lang="fr-FR" sz="48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fr-FR" sz="4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Utile pour modifier la classe après sa création</a:t>
            </a:r>
            <a:endParaRPr lang="fr-FR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09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82880" y="133082"/>
            <a:ext cx="1255221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LowerAttrMetaclass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(type):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__new__(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bases,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lowercase_attr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name,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dct.items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name.startswith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('__'):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lowercase_attr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name.lower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lowercase_attr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[name]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bases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BaseOfAll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type.__new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bases,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lowercase_attr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BaseOfAll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common_func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"in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common_func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C(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LowerAttrMetaclass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funC_bAd_CAP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"in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func_bad_cap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24194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82880" y="133082"/>
            <a:ext cx="125522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 = C()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c.func_bad_cap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func_bad_cap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c.common_func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common_func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93139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4174065" y="4056554"/>
            <a:ext cx="2031999" cy="76944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 C</a:t>
            </a:r>
            <a:endParaRPr lang="fr-F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6416" y="2399135"/>
            <a:ext cx="3400093" cy="76944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metaclass</a:t>
            </a:r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M</a:t>
            </a:r>
            <a:endParaRPr lang="fr-F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174066" y="737621"/>
            <a:ext cx="2031999" cy="76944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fr-F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352796" y="5716020"/>
            <a:ext cx="3674536" cy="76944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nstance de C</a:t>
            </a:r>
            <a:endParaRPr lang="fr-F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70463" y="730175"/>
            <a:ext cx="2031999" cy="76944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endParaRPr lang="fr-F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Connecteur droit avec flèche 13"/>
          <p:cNvCxnSpPr>
            <a:stCxn id="11" idx="0"/>
            <a:endCxn id="7" idx="2"/>
          </p:cNvCxnSpPr>
          <p:nvPr/>
        </p:nvCxnSpPr>
        <p:spPr bwMode="auto">
          <a:xfrm flipV="1">
            <a:off x="5190064" y="4825995"/>
            <a:ext cx="1" cy="890025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1" name="Connecteur droit avec flèche 20"/>
          <p:cNvCxnSpPr/>
          <p:nvPr/>
        </p:nvCxnSpPr>
        <p:spPr bwMode="auto">
          <a:xfrm flipH="1" flipV="1">
            <a:off x="2802462" y="1271013"/>
            <a:ext cx="1371604" cy="7446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2" name="Forme libre 21"/>
          <p:cNvSpPr/>
          <p:nvPr/>
        </p:nvSpPr>
        <p:spPr bwMode="auto">
          <a:xfrm>
            <a:off x="215201" y="215106"/>
            <a:ext cx="1838853" cy="866562"/>
          </a:xfrm>
          <a:custGeom>
            <a:avLst/>
            <a:gdLst>
              <a:gd name="connsiteX0" fmla="*/ 565384 w 1838853"/>
              <a:gd name="connsiteY0" fmla="*/ 866562 h 866562"/>
              <a:gd name="connsiteX1" fmla="*/ 52428 w 1838853"/>
              <a:gd name="connsiteY1" fmla="*/ 141733 h 866562"/>
              <a:gd name="connsiteX2" fmla="*/ 1691658 w 1838853"/>
              <a:gd name="connsiteY2" fmla="*/ 30221 h 866562"/>
              <a:gd name="connsiteX3" fmla="*/ 1658204 w 1838853"/>
              <a:gd name="connsiteY3" fmla="*/ 520874 h 866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853" h="866562">
                <a:moveTo>
                  <a:pt x="565384" y="866562"/>
                </a:moveTo>
                <a:cubicBezTo>
                  <a:pt x="215050" y="573842"/>
                  <a:pt x="-135284" y="281123"/>
                  <a:pt x="52428" y="141733"/>
                </a:cubicBezTo>
                <a:cubicBezTo>
                  <a:pt x="240140" y="2343"/>
                  <a:pt x="1424029" y="-32969"/>
                  <a:pt x="1691658" y="30221"/>
                </a:cubicBezTo>
                <a:cubicBezTo>
                  <a:pt x="1959287" y="93411"/>
                  <a:pt x="1808745" y="307142"/>
                  <a:pt x="1658204" y="520874"/>
                </a:cubicBez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/>
          <p:cNvCxnSpPr>
            <a:stCxn id="7" idx="0"/>
            <a:endCxn id="10" idx="2"/>
          </p:cNvCxnSpPr>
          <p:nvPr/>
        </p:nvCxnSpPr>
        <p:spPr bwMode="auto">
          <a:xfrm flipV="1">
            <a:off x="5190065" y="1507062"/>
            <a:ext cx="1" cy="254949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8" name="Connecteur droit avec flèche 27"/>
          <p:cNvCxnSpPr/>
          <p:nvPr/>
        </p:nvCxnSpPr>
        <p:spPr bwMode="auto">
          <a:xfrm>
            <a:off x="2802462" y="959005"/>
            <a:ext cx="1368094" cy="1115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40" name="Groupe 39"/>
          <p:cNvGrpSpPr/>
          <p:nvPr/>
        </p:nvGrpSpPr>
        <p:grpSpPr>
          <a:xfrm>
            <a:off x="-5600" y="5111834"/>
            <a:ext cx="2808062" cy="1540459"/>
            <a:chOff x="-79356" y="4560281"/>
            <a:chExt cx="2808062" cy="1540459"/>
          </a:xfrm>
        </p:grpSpPr>
        <p:cxnSp>
          <p:nvCxnSpPr>
            <p:cNvPr id="30" name="Connecteur droit avec flèche 29"/>
            <p:cNvCxnSpPr/>
            <p:nvPr/>
          </p:nvCxnSpPr>
          <p:spPr bwMode="auto">
            <a:xfrm>
              <a:off x="301084" y="5097940"/>
              <a:ext cx="2118732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31" name="ZoneTexte 30"/>
            <p:cNvSpPr txBox="1"/>
            <p:nvPr/>
          </p:nvSpPr>
          <p:spPr>
            <a:xfrm>
              <a:off x="-50219" y="4560281"/>
              <a:ext cx="2778925" cy="523220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fr-FR" sz="2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nstancié par</a:t>
              </a:r>
            </a:p>
          </p:txBody>
        </p:sp>
        <p:cxnSp>
          <p:nvCxnSpPr>
            <p:cNvPr id="37" name="Connecteur droit avec flèche 36"/>
            <p:cNvCxnSpPr/>
            <p:nvPr/>
          </p:nvCxnSpPr>
          <p:spPr bwMode="auto">
            <a:xfrm>
              <a:off x="301084" y="5874808"/>
              <a:ext cx="2118732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38" name="ZoneTexte 37"/>
            <p:cNvSpPr txBox="1"/>
            <p:nvPr/>
          </p:nvSpPr>
          <p:spPr>
            <a:xfrm>
              <a:off x="-79356" y="5328538"/>
              <a:ext cx="2778925" cy="523220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hérite de</a:t>
              </a:r>
            </a:p>
          </p:txBody>
        </p:sp>
        <p:sp>
          <p:nvSpPr>
            <p:cNvPr id="39" name="Rectangle à coins arrondis 38"/>
            <p:cNvSpPr/>
            <p:nvPr/>
          </p:nvSpPr>
          <p:spPr bwMode="auto">
            <a:xfrm>
              <a:off x="89210" y="4574720"/>
              <a:ext cx="2499270" cy="1526020"/>
            </a:xfrm>
            <a:prstGeom prst="round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4" name="Forme libre 3"/>
          <p:cNvSpPr/>
          <p:nvPr/>
        </p:nvSpPr>
        <p:spPr bwMode="auto">
          <a:xfrm>
            <a:off x="1693333" y="3166533"/>
            <a:ext cx="2472267" cy="1270000"/>
          </a:xfrm>
          <a:custGeom>
            <a:avLst/>
            <a:gdLst>
              <a:gd name="connsiteX0" fmla="*/ 2472267 w 2472267"/>
              <a:gd name="connsiteY0" fmla="*/ 1270000 h 1270000"/>
              <a:gd name="connsiteX1" fmla="*/ 1016000 w 2472267"/>
              <a:gd name="connsiteY1" fmla="*/ 982134 h 1270000"/>
              <a:gd name="connsiteX2" fmla="*/ 0 w 2472267"/>
              <a:gd name="connsiteY2" fmla="*/ 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2267" h="1270000">
                <a:moveTo>
                  <a:pt x="2472267" y="1270000"/>
                </a:moveTo>
                <a:cubicBezTo>
                  <a:pt x="1950156" y="1231900"/>
                  <a:pt x="1428045" y="1193801"/>
                  <a:pt x="1016000" y="982134"/>
                </a:cubicBezTo>
                <a:cubicBezTo>
                  <a:pt x="603955" y="770467"/>
                  <a:pt x="301977" y="385233"/>
                  <a:pt x="0" y="0"/>
                </a:cubicBez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/>
          <p:cNvCxnSpPr/>
          <p:nvPr/>
        </p:nvCxnSpPr>
        <p:spPr bwMode="auto">
          <a:xfrm flipV="1">
            <a:off x="1134627" y="1507062"/>
            <a:ext cx="0" cy="892073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0" name="Connecteur droit avec flèche 19"/>
          <p:cNvCxnSpPr/>
          <p:nvPr/>
        </p:nvCxnSpPr>
        <p:spPr bwMode="auto">
          <a:xfrm flipH="1" flipV="1">
            <a:off x="2319867" y="1507062"/>
            <a:ext cx="16933" cy="892073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1710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22" grpId="0" animBg="1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2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4740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</a:t>
            </a: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 =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C.__bases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,) 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t[0].__bases__</a:t>
            </a:r>
          </a:p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.__bases__</a:t>
            </a:r>
          </a:p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4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fr-FR" sz="4000" dirty="0" smtClean="0">
                <a:latin typeface="Calibri" panose="020F0502020204030204" pitchFamily="34" charset="0"/>
              </a:rPr>
              <a:t>est la super classe de toutes les classes</a:t>
            </a:r>
            <a:endParaRPr lang="fr-FR" sz="4000" dirty="0">
              <a:latin typeface="Calibri" panose="020F050202020403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20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4740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.__bases__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.__bases__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bases__</a:t>
            </a:r>
          </a:p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,)</a:t>
            </a: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4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fr-FR" sz="4000" dirty="0" smtClean="0">
                <a:latin typeface="Calibri" panose="020F0502020204030204" pitchFamily="34" charset="0"/>
              </a:rPr>
              <a:t>est la super classe de toutes les classes</a:t>
            </a:r>
            <a:endParaRPr lang="fr-FR" sz="4000" dirty="0">
              <a:latin typeface="Calibri" panose="020F050202020403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4" y="780585"/>
            <a:ext cx="111066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Quelle différence entre classe et instance ?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4800" dirty="0" smtClean="0">
                <a:latin typeface="Calibri" panose="020F0502020204030204" pitchFamily="34" charset="0"/>
              </a:rPr>
              <a:t>Une classe a pour type </a:t>
            </a:r>
            <a:r>
              <a:rPr lang="fr-FR" sz="4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fr-FR" sz="48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4800" dirty="0" smtClean="0">
                <a:latin typeface="Calibri" panose="020F0502020204030204" pitchFamily="34" charset="0"/>
              </a:rPr>
              <a:t>Une instance a pour type sa classe</a:t>
            </a:r>
            <a:endParaRPr lang="fr-FR" sz="4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50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8032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</a:t>
            </a: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C()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main__.C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type(C)</a:t>
            </a:r>
          </a:p>
          <a:p>
            <a:r>
              <a:rPr lang="en-US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libri" panose="020F0502020204030204" pitchFamily="34" charset="0"/>
                <a:cs typeface="Courier New" panose="02070309020205020404" pitchFamily="49" charset="0"/>
              </a:rPr>
              <a:t>Le type d’une classe est l’objet </a:t>
            </a:r>
            <a:r>
              <a:rPr lang="fr-FR" sz="4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919678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sz="3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97835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86954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8032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type(1)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type('a')</a:t>
            </a:r>
          </a:p>
          <a:p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libri" panose="020F0502020204030204" pitchFamily="34" charset="0"/>
                <a:cs typeface="Courier New" panose="02070309020205020404" pitchFamily="49" charset="0"/>
              </a:rPr>
              <a:t>Le type d’une classe est l’objet </a:t>
            </a:r>
            <a:r>
              <a:rPr lang="fr-FR" sz="4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919678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sz="3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919677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fr-FR" sz="3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919676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fr-FR" sz="3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97835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fr-FR" sz="36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397835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sz="3600" dirty="0"/>
          </a:p>
        </p:txBody>
      </p:sp>
      <p:sp>
        <p:nvSpPr>
          <p:cNvPr id="16" name="ZoneTexte 15"/>
          <p:cNvSpPr txBox="1"/>
          <p:nvPr/>
        </p:nvSpPr>
        <p:spPr>
          <a:xfrm>
            <a:off x="5397834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42940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312234"/>
            <a:ext cx="107720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Pourquoi le type de toutes les classes est l’objet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solidFill>
                  <a:srgbClr val="00B05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?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</a:rPr>
              <a:t>Le type est l’objet qui instancie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L’objet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</a:rPr>
              <a:t>instancie toutes les classes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</a:rPr>
              <a:t>C’est une </a:t>
            </a:r>
            <a:r>
              <a:rPr lang="fr-FR" sz="6000" u="sng" dirty="0" err="1" smtClean="0">
                <a:latin typeface="Calibri" panose="020F0502020204030204" pitchFamily="34" charset="0"/>
              </a:rPr>
              <a:t>métaclasse</a:t>
            </a:r>
            <a:r>
              <a:rPr lang="fr-FR" sz="6000" u="sng" dirty="0" smtClean="0">
                <a:latin typeface="Calibri" panose="020F0502020204030204" pitchFamily="34" charset="0"/>
              </a:rPr>
              <a:t> </a:t>
            </a:r>
            <a:endParaRPr lang="fr-FR" sz="6000" u="sng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37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Le type d’une classe est le type de sa </a:t>
            </a:r>
            <a:r>
              <a:rPr lang="fr-FR" sz="4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super-classe</a:t>
            </a:r>
            <a:endParaRPr lang="fr-FR" sz="4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919678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sz="3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919677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fr-FR" sz="3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919676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fr-FR" sz="3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97835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fr-FR" sz="36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397835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sz="3600" dirty="0"/>
          </a:p>
        </p:txBody>
      </p:sp>
      <p:sp>
        <p:nvSpPr>
          <p:cNvPr id="16" name="ZoneTexte 15"/>
          <p:cNvSpPr txBox="1"/>
          <p:nvPr/>
        </p:nvSpPr>
        <p:spPr>
          <a:xfrm>
            <a:off x="5397834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endParaRPr lang="fr-FR" sz="3600" dirty="0"/>
          </a:p>
        </p:txBody>
      </p:sp>
      <p:sp>
        <p:nvSpPr>
          <p:cNvPr id="17" name="ZoneTexte 16"/>
          <p:cNvSpPr txBox="1"/>
          <p:nvPr/>
        </p:nvSpPr>
        <p:spPr>
          <a:xfrm>
            <a:off x="441523" y="284142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fr-FR" sz="3600" dirty="0">
              <a:solidFill>
                <a:srgbClr val="00B05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552266" y="291386"/>
            <a:ext cx="48032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class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D(C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pass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type(C)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type(D)</a:t>
            </a:r>
          </a:p>
          <a:p>
            <a:r>
              <a:rPr lang="en-US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7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00B050"/>
          </a:solidFill>
          <a:prstDash val="solid"/>
          <a:round/>
          <a:headEnd type="none" w="med" len="med"/>
          <a:tailEnd type="triangle" w="lg" len="lg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rgbClr val="00B050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  <a:txDef>
      <a:spPr>
        <a:noFill/>
        <a:ln w="50800">
          <a:solidFill>
            <a:schemeClr val="tx1"/>
          </a:solidFill>
        </a:ln>
      </a:spPr>
      <a:bodyPr wrap="square" rtlCol="0">
        <a:spAutoFit/>
      </a:bodyPr>
      <a:lstStyle>
        <a:defPPr>
          <a:defRPr sz="4400"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72947</TotalTime>
  <Words>1570</Words>
  <Application>Microsoft Office PowerPoint</Application>
  <PresentationFormat>Grand écran</PresentationFormat>
  <Paragraphs>282</Paragraphs>
  <Slides>27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2014</cp:revision>
  <cp:lastPrinted>2013-12-02T15:29:04Z</cp:lastPrinted>
  <dcterms:created xsi:type="dcterms:W3CDTF">1601-01-01T00:00:00Z</dcterms:created>
  <dcterms:modified xsi:type="dcterms:W3CDTF">2017-10-01T18:49:42Z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