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477" r:id="rId2"/>
    <p:sldId id="266" r:id="rId3"/>
    <p:sldId id="260" r:id="rId4"/>
    <p:sldId id="258" r:id="rId5"/>
    <p:sldId id="257" r:id="rId6"/>
    <p:sldId id="263" r:id="rId7"/>
    <p:sldId id="259" r:id="rId8"/>
    <p:sldId id="676" r:id="rId9"/>
    <p:sldId id="541" r:id="rId10"/>
    <p:sldId id="261" r:id="rId11"/>
    <p:sldId id="262" r:id="rId12"/>
    <p:sldId id="264" r:id="rId13"/>
    <p:sldId id="274" r:id="rId14"/>
    <p:sldId id="268" r:id="rId15"/>
    <p:sldId id="269" r:id="rId16"/>
    <p:sldId id="270" r:id="rId17"/>
    <p:sldId id="280" r:id="rId18"/>
    <p:sldId id="281" r:id="rId19"/>
    <p:sldId id="677" r:id="rId20"/>
    <p:sldId id="272" r:id="rId21"/>
    <p:sldId id="273" r:id="rId22"/>
    <p:sldId id="665" r:id="rId23"/>
    <p:sldId id="267" r:id="rId24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477"/>
            <p14:sldId id="266"/>
            <p14:sldId id="260"/>
            <p14:sldId id="258"/>
            <p14:sldId id="257"/>
            <p14:sldId id="263"/>
            <p14:sldId id="259"/>
            <p14:sldId id="676"/>
            <p14:sldId id="541"/>
            <p14:sldId id="261"/>
            <p14:sldId id="262"/>
            <p14:sldId id="264"/>
            <p14:sldId id="274"/>
            <p14:sldId id="268"/>
            <p14:sldId id="269"/>
            <p14:sldId id="270"/>
            <p14:sldId id="280"/>
            <p14:sldId id="281"/>
            <p14:sldId id="677"/>
            <p14:sldId id="272"/>
            <p14:sldId id="273"/>
            <p14:sldId id="66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46" d="100"/>
          <a:sy n="46" d="100"/>
        </p:scale>
        <p:origin x="18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Python27\Doc\python276.chm::/reference/datamodel.html#object.__getattr__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#dir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Lancer IDLE et expliquer</a:t>
            </a:r>
            <a:r>
              <a:rPr lang="fr-FR" baseline="0" dirty="0" smtClean="0"/>
              <a:t> l’environnement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0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Remarquer:</a:t>
            </a:r>
          </a:p>
          <a:p>
            <a:r>
              <a:rPr lang="fr-FR" dirty="0" smtClean="0"/>
              <a:t>Pas</a:t>
            </a:r>
            <a:r>
              <a:rPr lang="fr-FR" baseline="0" dirty="0" smtClean="0"/>
              <a:t> de ;</a:t>
            </a:r>
          </a:p>
          <a:p>
            <a:r>
              <a:rPr lang="fr-FR" baseline="0" dirty="0" smtClean="0"/>
              <a:t>Pas d’accolade {}</a:t>
            </a:r>
          </a:p>
          <a:p>
            <a:r>
              <a:rPr lang="fr-FR" baseline="0" dirty="0" smtClean="0"/>
              <a:t>Pas de déclaration de type</a:t>
            </a:r>
          </a:p>
          <a:p>
            <a:r>
              <a:rPr lang="fr-FR" baseline="0" dirty="0" smtClean="0"/>
              <a:t>Pas d’itération de i=1,n, mais une instruction in sur une fonction </a:t>
            </a:r>
            <a:r>
              <a:rPr lang="fr-FR" baseline="0" dirty="0" err="1" smtClean="0"/>
              <a:t>xrange</a:t>
            </a:r>
            <a:r>
              <a:rPr lang="fr-FR" baseline="0" dirty="0" smtClean="0"/>
              <a:t> (expliquer</a:t>
            </a:r>
          </a:p>
          <a:p>
            <a:r>
              <a:rPr lang="fr-FR" baseline="0" dirty="0" smtClean="0"/>
              <a:t>qu’on itère directement sur des listes d’objets).</a:t>
            </a:r>
          </a:p>
          <a:p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Indentation des blocs</a:t>
            </a:r>
          </a:p>
          <a:p>
            <a:r>
              <a:rPr lang="fr-FR" baseline="0" dirty="0" smtClean="0"/>
              <a:t>Initialisation de la valeur de n par défaut</a:t>
            </a:r>
          </a:p>
          <a:p>
            <a:endParaRPr lang="fr-FR" dirty="0" smtClean="0"/>
          </a:p>
          <a:p>
            <a:r>
              <a:rPr lang="fr-FR" dirty="0" smtClean="0"/>
              <a:t>Expliquer</a:t>
            </a:r>
            <a:r>
              <a:rPr lang="fr-FR" baseline="0" dirty="0" smtClean="0"/>
              <a:t> que le : est utilisé pour améliorer la lisibilité (</a:t>
            </a:r>
            <a:r>
              <a:rPr lang="fr-FR" baseline="0" dirty="0" err="1" smtClean="0"/>
              <a:t>apres</a:t>
            </a:r>
            <a:r>
              <a:rPr lang="fr-FR" baseline="0" dirty="0" smtClean="0"/>
              <a:t> un : on a l’habitude de voir une sous liste d’éléments)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Note sur le .</a:t>
            </a:r>
            <a:r>
              <a:rPr lang="fr-FR" noProof="0" dirty="0" err="1" smtClean="0"/>
              <a:t>pyc</a:t>
            </a:r>
            <a:r>
              <a:rPr lang="fr-FR" noProof="0" dirty="0" smtClean="0"/>
              <a:t>:</a:t>
            </a:r>
          </a:p>
          <a:p>
            <a:r>
              <a:rPr lang="fr-FR" noProof="0" dirty="0" smtClean="0"/>
              <a:t>Seul</a:t>
            </a:r>
            <a:r>
              <a:rPr lang="fr-FR" baseline="0" noProof="0" dirty="0" smtClean="0"/>
              <a:t> les modules chargés avec import sont </a:t>
            </a:r>
            <a:r>
              <a:rPr lang="fr-FR" baseline="0" noProof="0" dirty="0" err="1" smtClean="0"/>
              <a:t>pré-compilés</a:t>
            </a:r>
            <a:r>
              <a:rPr lang="fr-FR" baseline="0" noProof="0" dirty="0" smtClean="0"/>
              <a:t> en .</a:t>
            </a:r>
            <a:r>
              <a:rPr lang="fr-FR" baseline="0" noProof="0" dirty="0" err="1" smtClean="0"/>
              <a:t>pyc</a:t>
            </a:r>
            <a:r>
              <a:rPr lang="fr-FR" baseline="0" noProof="0" dirty="0" smtClean="0"/>
              <a:t>. Un script exécuté en ligne de commande ne</a:t>
            </a:r>
          </a:p>
          <a:p>
            <a:r>
              <a:rPr lang="fr-FR" baseline="0" noProof="0" dirty="0" smtClean="0"/>
              <a:t>générera pas la création d’un .</a:t>
            </a:r>
            <a:r>
              <a:rPr lang="fr-FR" baseline="0" noProof="0" dirty="0" err="1" smtClean="0"/>
              <a:t>pyc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38 bytes pour</a:t>
            </a:r>
            <a:r>
              <a:rPr lang="fr-FR" baseline="0" dirty="0" smtClean="0"/>
              <a:t> un caractère sur une machine </a:t>
            </a:r>
            <a:r>
              <a:rPr lang="fr-FR" dirty="0" smtClean="0"/>
              <a:t>64 bits</a:t>
            </a:r>
          </a:p>
          <a:p>
            <a:r>
              <a:rPr lang="en-US" dirty="0" smtClean="0"/>
              <a:t>None </a:t>
            </a:r>
            <a:r>
              <a:rPr lang="en-US" dirty="0" err="1" smtClean="0"/>
              <a:t>vaut</a:t>
            </a:r>
            <a:r>
              <a:rPr lang="en-US" dirty="0" smtClean="0"/>
              <a:t> 8 bytes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32bits et 16 bytes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64 bits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3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3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3.x pour avoir</a:t>
            </a:r>
            <a:r>
              <a:rPr lang="fr-FR" baseline="0" dirty="0" smtClean="0"/>
              <a:t> une liste on utilise le constructeur </a:t>
            </a:r>
            <a:r>
              <a:rPr lang="fr-FR" baseline="0" dirty="0" err="1" smtClean="0"/>
              <a:t>list</a:t>
            </a:r>
            <a:r>
              <a:rPr lang="fr-FR" baseline="0" dirty="0" smtClean="0"/>
              <a:t>(), par exemple </a:t>
            </a:r>
            <a:r>
              <a:rPr lang="fr-FR" baseline="0" dirty="0" err="1" smtClean="0"/>
              <a:t>list</a:t>
            </a:r>
            <a:r>
              <a:rPr lang="fr-FR" baseline="0" dirty="0" smtClean="0"/>
              <a:t>(range(10))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6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attributs est une variable</a:t>
            </a:r>
            <a:r>
              <a:rPr lang="fr-FR" baseline="0" dirty="0" smtClean="0"/>
              <a:t> pointant vers un objet</a:t>
            </a:r>
          </a:p>
          <a:p>
            <a:r>
              <a:rPr lang="fr-FR" baseline="0" dirty="0" smtClean="0"/>
              <a:t>En python tout est objet, donc a un attribut peut être un entier, une fonction,</a:t>
            </a:r>
          </a:p>
          <a:p>
            <a:r>
              <a:rPr lang="fr-FR" baseline="0" dirty="0" smtClean="0"/>
              <a:t>une classe, un module</a:t>
            </a:r>
          </a:p>
          <a:p>
            <a:endParaRPr lang="fr-FR" baseline="0" dirty="0" smtClean="0"/>
          </a:p>
          <a:p>
            <a:r>
              <a:rPr lang="fr-FR" baseline="0" dirty="0" smtClean="0"/>
              <a:t>Attention, il n’y a pas de garantie que </a:t>
            </a:r>
            <a:r>
              <a:rPr lang="fr-FR" baseline="0" dirty="0" err="1" smtClean="0"/>
              <a:t>dir</a:t>
            </a:r>
            <a:r>
              <a:rPr lang="fr-FR" baseline="0" dirty="0" smtClean="0"/>
              <a:t> retourne tous les attributs d’un objet. Certains attributs privée __</a:t>
            </a:r>
            <a:r>
              <a:rPr lang="fr-FR" baseline="0" dirty="0" err="1" smtClean="0"/>
              <a:t>att</a:t>
            </a:r>
            <a:r>
              <a:rPr lang="fr-FR" baseline="0" dirty="0" smtClean="0"/>
              <a:t>__ peuvent le pas être retourné. C’est le cas de __bases__ pour les classes. </a:t>
            </a:r>
          </a:p>
          <a:p>
            <a:r>
              <a:rPr lang="fr-FR" baseline="0" dirty="0" smtClean="0"/>
              <a:t>D’après la documentation python sur la fonction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</a:t>
            </a:r>
            <a:r>
              <a:rPr lang="fr-FR" baseline="0" dirty="0" err="1" smtClean="0"/>
              <a:t>dir</a:t>
            </a:r>
            <a:r>
              <a:rPr lang="fr-FR" baseline="0" dirty="0" smtClean="0"/>
              <a:t>():</a:t>
            </a:r>
          </a:p>
          <a:p>
            <a:endParaRPr lang="fr-FR" baseline="0" dirty="0" smtClean="0"/>
          </a:p>
          <a:p>
            <a:r>
              <a:rPr lang="en-US" dirty="0" smtClean="0"/>
              <a:t>If the object does not provide __</a:t>
            </a:r>
            <a:r>
              <a:rPr lang="en-US" dirty="0" err="1" smtClean="0"/>
              <a:t>dir</a:t>
            </a:r>
            <a:r>
              <a:rPr lang="en-US" dirty="0" smtClean="0"/>
              <a:t>__(), the function tries its best to gather information from the object’s __</a:t>
            </a:r>
            <a:r>
              <a:rPr lang="en-US" dirty="0" err="1" smtClean="0"/>
              <a:t>dict</a:t>
            </a:r>
            <a:r>
              <a:rPr lang="en-US" dirty="0" smtClean="0"/>
              <a:t>__ attribute, if defined, and from its type object. The resulting list is not necessarily complete, and may be inaccurate when the object has a custom </a:t>
            </a:r>
            <a:r>
              <a:rPr lang="en-US" dirty="0" smtClean="0">
                <a:hlinkClick r:id="rId3" action="ppaction://hlinkfile" tooltip="object.__getattr__"/>
              </a:rPr>
              <a:t>__</a:t>
            </a:r>
            <a:r>
              <a:rPr lang="en-US" dirty="0" err="1" smtClean="0">
                <a:hlinkClick r:id="rId3" action="ppaction://hlinkfile" tooltip="object.__getattr__"/>
              </a:rPr>
              <a:t>getattr</a:t>
            </a:r>
            <a:r>
              <a:rPr lang="en-US" dirty="0" smtClean="0">
                <a:hlinkClick r:id="rId3" action="ppaction://hlinkfile" tooltip="object.__getattr__"/>
              </a:rPr>
              <a:t>__()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default </a:t>
            </a:r>
            <a:r>
              <a:rPr lang="en-US" dirty="0" err="1" smtClean="0">
                <a:hlinkClick r:id="rId4" action="ppaction://hlinkfile" tooltip="dir"/>
              </a:rPr>
              <a:t>dir</a:t>
            </a:r>
            <a:r>
              <a:rPr lang="en-US" dirty="0" smtClean="0">
                <a:hlinkClick r:id="rId4" action="ppaction://hlinkfile" tooltip="dir"/>
              </a:rPr>
              <a:t>()</a:t>
            </a:r>
            <a:r>
              <a:rPr lang="en-US" dirty="0" smtClean="0"/>
              <a:t> mechanism behaves differently with different types of objects, as it attempts to produce the most relevant, rather than complete, information:</a:t>
            </a:r>
          </a:p>
          <a:p>
            <a:r>
              <a:rPr lang="en-US" dirty="0" smtClean="0"/>
              <a:t>*If the object is a module object, the list contains the names of the module’s attributes. </a:t>
            </a:r>
          </a:p>
          <a:p>
            <a:r>
              <a:rPr lang="en-US" dirty="0" smtClean="0"/>
              <a:t>*If the object is a type or class object, the list contains the names of its attributes, and recursively of the attributes of its bases. </a:t>
            </a:r>
          </a:p>
          <a:p>
            <a:r>
              <a:rPr lang="en-US" dirty="0" smtClean="0"/>
              <a:t>*Otherwise, the list contains the object’s attributes’ names, the names of its class’s attributes, and recursively of the attributes of its class’s base classes.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34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En python tout est un objet, mais help(1.__add__) retourne une erreur alors que help("a".</a:t>
            </a:r>
            <a:r>
              <a:rPr lang="fr-FR" baseline="0" dirty="0" err="1" smtClean="0"/>
              <a:t>rsplit</a:t>
            </a:r>
            <a:r>
              <a:rPr lang="fr-FR" baseline="0" dirty="0" smtClean="0"/>
              <a:t>) retourne l’aide. </a:t>
            </a:r>
          </a:p>
          <a:p>
            <a:r>
              <a:rPr lang="fr-FR" baseline="0" dirty="0" smtClean="0"/>
              <a:t>L’explication vient de l’interpréteur python qui interprète 1. comme un </a:t>
            </a:r>
            <a:r>
              <a:rPr lang="fr-FR" baseline="0" dirty="0" err="1" smtClean="0"/>
              <a:t>float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La solution est d’entourer 1 par des parenthèses ou d’ajouter un espace après 1 pour forcer l’interpréteur à considérer le . comme un appel d’attribut</a:t>
            </a:r>
          </a:p>
          <a:p>
            <a:r>
              <a:rPr lang="fr-FR" baseline="0" dirty="0" smtClean="0"/>
              <a:t>help((1).__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__)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help(1 .__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__)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&gt;&gt;&gt; 1.__add__(2)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/>
              <a:t>SyntaxError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invalid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&gt;&gt;&gt; (1).__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__(2)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&gt;&gt;&gt; 1 .__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__(2)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&gt;&gt;&gt; 1..__add__(2) #c’est l’addition sur les </a:t>
            </a:r>
            <a:r>
              <a:rPr lang="fr-FR" baseline="0" dirty="0" err="1" smtClean="0"/>
              <a:t>floats</a:t>
            </a:r>
            <a:r>
              <a:rPr lang="fr-FR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3.0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.7/faq/" TargetMode="External"/><Relationship Id="rId2" Type="http://schemas.openxmlformats.org/officeDocument/2006/relationships/hyperlink" Target="http://docs.python.org/2.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cens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pédagogique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Apprendre par l’exemple et l’expérimentation</a:t>
            </a:r>
          </a:p>
          <a:p>
            <a:pPr lvl="1"/>
            <a:r>
              <a:rPr lang="fr-FR" dirty="0" smtClean="0"/>
              <a:t>Prend plus de temps que de donner une liste de règles sans les essayer</a:t>
            </a:r>
          </a:p>
          <a:p>
            <a:pPr lvl="1"/>
            <a:r>
              <a:rPr lang="fr-FR" dirty="0" smtClean="0"/>
              <a:t>Mais c’est le seul moyen </a:t>
            </a:r>
            <a:r>
              <a:rPr lang="fr-FR" smtClean="0"/>
              <a:t>de </a:t>
            </a:r>
            <a:r>
              <a:rPr lang="fr-FR" smtClean="0"/>
              <a:t>comprendre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72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utiliser Python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Scripts</a:t>
            </a:r>
          </a:p>
          <a:p>
            <a:r>
              <a:rPr lang="fr-FR" dirty="0" smtClean="0"/>
              <a:t>Programmation système</a:t>
            </a:r>
          </a:p>
          <a:p>
            <a:r>
              <a:rPr lang="fr-FR" dirty="0" err="1" smtClean="0"/>
              <a:t>GUIs</a:t>
            </a:r>
            <a:endParaRPr lang="fr-FR" dirty="0" smtClean="0"/>
          </a:p>
          <a:p>
            <a:r>
              <a:rPr lang="fr-FR" dirty="0" smtClean="0"/>
              <a:t>Internet</a:t>
            </a:r>
          </a:p>
          <a:p>
            <a:r>
              <a:rPr lang="fr-FR" dirty="0" smtClean="0"/>
              <a:t>Base de données</a:t>
            </a:r>
          </a:p>
          <a:p>
            <a:r>
              <a:rPr lang="fr-FR" dirty="0" smtClean="0"/>
              <a:t>Prototypage rapide</a:t>
            </a:r>
          </a:p>
          <a:p>
            <a:r>
              <a:rPr lang="fr-FR" dirty="0" smtClean="0"/>
              <a:t>Calcul scientifique</a:t>
            </a:r>
          </a:p>
          <a:p>
            <a:r>
              <a:rPr lang="fr-FR" dirty="0" smtClean="0"/>
              <a:t>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1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ne pas utiliser Python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l’unique besoin est la performance</a:t>
            </a:r>
          </a:p>
          <a:p>
            <a:pPr lvl="1"/>
            <a:r>
              <a:rPr lang="fr-FR" dirty="0" smtClean="0"/>
              <a:t>Python est mauvais sur la taille des types de base</a:t>
            </a:r>
          </a:p>
          <a:p>
            <a:pPr lvl="2"/>
            <a:r>
              <a:rPr lang="fr-FR" dirty="0" smtClean="0"/>
              <a:t>Tout est objet</a:t>
            </a:r>
          </a:p>
          <a:p>
            <a:pPr lvl="3"/>
            <a:r>
              <a:rPr lang="fr-FR" dirty="0" smtClean="0"/>
              <a:t>surcoût partout</a:t>
            </a:r>
          </a:p>
          <a:p>
            <a:pPr lvl="2"/>
            <a:r>
              <a:rPr lang="fr-FR" dirty="0" smtClean="0"/>
              <a:t>12 bytes pour un </a:t>
            </a:r>
            <a:r>
              <a:rPr lang="fr-FR" dirty="0" err="1" smtClean="0"/>
              <a:t>int</a:t>
            </a:r>
            <a:r>
              <a:rPr lang="fr-FR" dirty="0" smtClean="0"/>
              <a:t> sur une machine 32 bits</a:t>
            </a:r>
          </a:p>
          <a:p>
            <a:pPr lvl="3"/>
            <a:r>
              <a:rPr lang="fr-FR" dirty="0" smtClean="0"/>
              <a:t>24 bytes sur une machine 64 bits</a:t>
            </a:r>
          </a:p>
          <a:p>
            <a:pPr lvl="2"/>
            <a:r>
              <a:rPr lang="fr-FR" dirty="0" smtClean="0"/>
              <a:t>22 bytes pour un caractère sur une machine 32 bits</a:t>
            </a:r>
          </a:p>
          <a:p>
            <a:pPr lvl="3"/>
            <a:r>
              <a:rPr lang="fr-FR" dirty="0" smtClean="0"/>
              <a:t>Mais 22 + (n-1) bytes pour n caractères</a:t>
            </a:r>
          </a:p>
          <a:p>
            <a:pPr lvl="1"/>
            <a:r>
              <a:rPr lang="fr-FR" dirty="0" smtClean="0"/>
              <a:t>Python plutôt bon en terme de vitesse</a:t>
            </a:r>
          </a:p>
          <a:p>
            <a:pPr lvl="2"/>
            <a:r>
              <a:rPr lang="fr-FR" dirty="0" smtClean="0"/>
              <a:t>Fonctions de base implémentées en C optimisé</a:t>
            </a:r>
          </a:p>
          <a:p>
            <a:pPr lvl="2"/>
            <a:r>
              <a:rPr lang="fr-FR" dirty="0" err="1" smtClean="0"/>
              <a:t>Pypy</a:t>
            </a:r>
            <a:r>
              <a:rPr lang="fr-FR" dirty="0" smtClean="0"/>
              <a:t> très rapide par rapport à </a:t>
            </a:r>
            <a:r>
              <a:rPr lang="fr-FR" dirty="0" err="1" smtClean="0"/>
              <a:t>CPython</a:t>
            </a:r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5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ne pas utiliser Python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prendre la décision d’utiliser Python?</a:t>
            </a:r>
          </a:p>
          <a:p>
            <a:pPr lvl="1"/>
            <a:r>
              <a:rPr lang="fr-FR" dirty="0" smtClean="0"/>
              <a:t>Balancer vitesse de développement avec performance</a:t>
            </a:r>
          </a:p>
          <a:p>
            <a:pPr lvl="2"/>
            <a:r>
              <a:rPr lang="fr-FR" dirty="0" smtClean="0"/>
              <a:t>Python gagne presque toujours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0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tester la performance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Taille</a:t>
            </a:r>
          </a:p>
          <a:p>
            <a:pPr lvl="1"/>
            <a:r>
              <a:rPr lang="fr-FR" dirty="0" err="1" smtClean="0"/>
              <a:t>sys.getsizeof</a:t>
            </a:r>
            <a:r>
              <a:rPr lang="fr-FR" dirty="0" smtClean="0"/>
              <a:t>(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Ne fonctionne pas toujours avec autre chose que les types de base</a:t>
            </a:r>
          </a:p>
          <a:p>
            <a:r>
              <a:rPr lang="fr-FR" dirty="0" smtClean="0"/>
              <a:t>Vitesse</a:t>
            </a:r>
          </a:p>
          <a:p>
            <a:pPr lvl="1"/>
            <a:r>
              <a:rPr lang="fr-FR" dirty="0" err="1" smtClean="0"/>
              <a:t>cProfile.run</a:t>
            </a:r>
            <a:r>
              <a:rPr lang="fr-FR" dirty="0"/>
              <a:t>('</a:t>
            </a:r>
            <a:r>
              <a:rPr lang="fr-FR" dirty="0" err="1"/>
              <a:t>maFonction</a:t>
            </a:r>
            <a:r>
              <a:rPr lang="fr-FR" dirty="0" smtClean="0"/>
              <a:t>()')</a:t>
            </a:r>
          </a:p>
          <a:p>
            <a:pPr lvl="1"/>
            <a:r>
              <a:rPr lang="fr-FR" dirty="0" err="1" smtClean="0"/>
              <a:t>timeit.timeit</a:t>
            </a:r>
            <a:r>
              <a:rPr lang="fr-FR" dirty="0" smtClean="0"/>
              <a:t>(</a:t>
            </a:r>
            <a:r>
              <a:rPr lang="da-DK" i="1" dirty="0"/>
              <a:t>stmt</a:t>
            </a:r>
            <a:r>
              <a:rPr lang="da-DK" i="1" dirty="0" smtClean="0"/>
              <a:t>='</a:t>
            </a:r>
            <a:r>
              <a:rPr lang="fr-FR" dirty="0" err="1"/>
              <a:t>maFonction</a:t>
            </a:r>
            <a:r>
              <a:rPr lang="fr-FR" dirty="0"/>
              <a:t>()</a:t>
            </a:r>
            <a:r>
              <a:rPr lang="da-DK" i="1" dirty="0" smtClean="0"/>
              <a:t>'</a:t>
            </a:r>
            <a:r>
              <a:rPr lang="da-DK" dirty="0" smtClean="0"/>
              <a:t>, </a:t>
            </a:r>
            <a:r>
              <a:rPr lang="da-DK" i="1" dirty="0" smtClean="0"/>
              <a:t>number=10000</a:t>
            </a:r>
            <a:r>
              <a:rPr lang="fr-FR" dirty="0" smtClean="0"/>
              <a:t>)</a:t>
            </a: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On reviendra dessus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1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version de Python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deux branches de développement</a:t>
            </a:r>
          </a:p>
          <a:p>
            <a:pPr lvl="1"/>
            <a:r>
              <a:rPr lang="fr-FR" dirty="0" smtClean="0"/>
              <a:t>2.x (actuellement 2.7.6)</a:t>
            </a:r>
          </a:p>
          <a:p>
            <a:pPr lvl="2"/>
            <a:r>
              <a:rPr lang="fr-FR" dirty="0" smtClean="0"/>
              <a:t>Existe depuis 2000</a:t>
            </a:r>
          </a:p>
          <a:p>
            <a:pPr lvl="2"/>
            <a:r>
              <a:rPr lang="fr-FR" dirty="0" smtClean="0"/>
              <a:t>La majorité du code existant appartient à cette branche</a:t>
            </a:r>
          </a:p>
          <a:p>
            <a:pPr lvl="2"/>
            <a:r>
              <a:rPr lang="fr-FR" dirty="0" smtClean="0"/>
              <a:t>Toutes les librairies supportent 2.x</a:t>
            </a:r>
          </a:p>
          <a:p>
            <a:pPr lvl="1"/>
            <a:r>
              <a:rPr lang="fr-FR" dirty="0" smtClean="0"/>
              <a:t>3.x (actuellement 3.4.0)</a:t>
            </a:r>
          </a:p>
          <a:p>
            <a:pPr lvl="2"/>
            <a:r>
              <a:rPr lang="fr-FR" dirty="0" smtClean="0"/>
              <a:t>Existe depuis 2009</a:t>
            </a:r>
          </a:p>
          <a:p>
            <a:pPr lvl="2"/>
            <a:r>
              <a:rPr lang="fr-FR" dirty="0" smtClean="0"/>
              <a:t>Certaines librairies importante ne supportent pas encore 3.x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1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version de Python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2.x et 3.x ne sont pas compatibles</a:t>
            </a:r>
          </a:p>
          <a:p>
            <a:pPr lvl="1"/>
            <a:r>
              <a:rPr lang="fr-FR" dirty="0" smtClean="0"/>
              <a:t>Outil de conversion 3to2 et 2to3</a:t>
            </a:r>
          </a:p>
          <a:p>
            <a:pPr lvl="2"/>
            <a:r>
              <a:rPr lang="fr-FR" dirty="0" smtClean="0"/>
              <a:t>Pas parfait</a:t>
            </a:r>
          </a:p>
          <a:p>
            <a:r>
              <a:rPr lang="fr-FR" dirty="0" smtClean="0"/>
              <a:t>3.x corrige des inconsistances de 2.x</a:t>
            </a:r>
          </a:p>
          <a:p>
            <a:pPr lvl="1"/>
            <a:r>
              <a:rPr lang="fr-FR" dirty="0" smtClean="0"/>
              <a:t>Support </a:t>
            </a:r>
            <a:r>
              <a:rPr lang="fr-FR" dirty="0" err="1" smtClean="0"/>
              <a:t>unicode</a:t>
            </a:r>
            <a:r>
              <a:rPr lang="fr-FR" dirty="0" smtClean="0"/>
              <a:t> natif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cs typeface="Courier New" panose="02070309020205020404" pitchFamily="49" charset="0"/>
              </a:rPr>
              <a:t>sont des fonctions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ange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dirty="0" smtClean="0"/>
              <a:t>,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dirty="0" smtClean="0"/>
              <a:t> ne produisent plus des listes mais des </a:t>
            </a:r>
            <a:r>
              <a:rPr lang="fr-FR" dirty="0" err="1" smtClean="0"/>
              <a:t>itérateurs</a:t>
            </a:r>
            <a:endParaRPr lang="fr-FR" dirty="0" smtClean="0"/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dirty="0" smtClean="0"/>
              <a:t> est la vraie division (et non la division entière)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5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version de Python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2.7 reprend beaucoup des améliorations de 3.x</a:t>
            </a:r>
          </a:p>
          <a:p>
            <a:pPr lvl="1"/>
            <a:r>
              <a:rPr lang="fr-FR" dirty="0" smtClean="0"/>
              <a:t>Les principales différences sont sur des notions avancées</a:t>
            </a:r>
          </a:p>
          <a:p>
            <a:r>
              <a:rPr lang="fr-FR" dirty="0" smtClean="0"/>
              <a:t>Facile de passer de 2.x à 3.x</a:t>
            </a:r>
          </a:p>
          <a:p>
            <a:r>
              <a:rPr lang="fr-FR" dirty="0" smtClean="0"/>
              <a:t>Actuellement le meilleur choix pour débuter est 2.x</a:t>
            </a:r>
          </a:p>
          <a:p>
            <a:pPr lvl="1"/>
            <a:r>
              <a:rPr lang="fr-FR" dirty="0" smtClean="0"/>
              <a:t>Cela changera dans les années à venir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14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anglais</a:t>
            </a:r>
          </a:p>
          <a:p>
            <a:pPr lvl="1"/>
            <a:r>
              <a:rPr lang="fr-FR" dirty="0" smtClean="0"/>
              <a:t>Learning Python, 5th Edition, Mark Lutz</a:t>
            </a:r>
          </a:p>
          <a:p>
            <a:pPr lvl="2"/>
            <a:r>
              <a:rPr lang="fr-FR" dirty="0" smtClean="0"/>
              <a:t>Niveau débutant à confirmé</a:t>
            </a:r>
          </a:p>
          <a:p>
            <a:pPr lvl="1"/>
            <a:r>
              <a:rPr lang="fr-FR" dirty="0" err="1" smtClean="0"/>
              <a:t>Programming</a:t>
            </a:r>
            <a:r>
              <a:rPr lang="fr-FR" dirty="0" smtClean="0"/>
              <a:t> Python, 4th Edition, Mark Lutz</a:t>
            </a:r>
          </a:p>
          <a:p>
            <a:pPr lvl="2"/>
            <a:r>
              <a:rPr lang="fr-FR" dirty="0" smtClean="0"/>
              <a:t>Niveau confirmé</a:t>
            </a:r>
          </a:p>
          <a:p>
            <a:pPr lvl="1"/>
            <a:endParaRPr lang="fr-FR" dirty="0"/>
          </a:p>
        </p:txBody>
      </p:sp>
      <p:pic>
        <p:nvPicPr>
          <p:cNvPr id="175107" name="Picture 3" descr="C:\Users\alegout\Desktop\ora-pp4e-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61523"/>
            <a:ext cx="1563429" cy="2052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ecx.images-amazon.com/images/I/517JerW0%2B3L._SY445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63" y="4515685"/>
            <a:ext cx="1563209" cy="2052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6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anglais</a:t>
            </a:r>
          </a:p>
          <a:p>
            <a:pPr lvl="1"/>
            <a:r>
              <a:rPr lang="fr-FR" dirty="0" smtClean="0"/>
              <a:t>Python tutorial, Guido van </a:t>
            </a:r>
            <a:r>
              <a:rPr lang="fr-FR" dirty="0" err="1" smtClean="0"/>
              <a:t>Rossum</a:t>
            </a:r>
            <a:endParaRPr lang="fr-FR" dirty="0" smtClean="0"/>
          </a:p>
          <a:p>
            <a:pPr lvl="2"/>
            <a:r>
              <a:rPr lang="fr-FR" dirty="0" smtClean="0"/>
              <a:t>Niveau débutant à moyen</a:t>
            </a:r>
          </a:p>
          <a:p>
            <a:pPr lvl="2"/>
            <a:r>
              <a:rPr lang="fr-FR" dirty="0" smtClean="0"/>
              <a:t>Fourni avec Python (donc gratuit)</a:t>
            </a:r>
          </a:p>
          <a:p>
            <a:pPr lvl="1"/>
            <a:r>
              <a:rPr lang="fr-FR" dirty="0" smtClean="0"/>
              <a:t>Python </a:t>
            </a:r>
            <a:r>
              <a:rPr lang="fr-FR" dirty="0" err="1" smtClean="0"/>
              <a:t>Manuals</a:t>
            </a:r>
            <a:endParaRPr lang="fr-FR" dirty="0" smtClean="0"/>
          </a:p>
          <a:p>
            <a:r>
              <a:rPr lang="fr-FR" dirty="0" smtClean="0"/>
              <a:t>En français</a:t>
            </a:r>
          </a:p>
          <a:p>
            <a:pPr lvl="1"/>
            <a:r>
              <a:rPr lang="fr-FR" dirty="0" smtClean="0"/>
              <a:t>Pas grand-chose hélas !</a:t>
            </a:r>
          </a:p>
          <a:p>
            <a:pPr lvl="1"/>
            <a:r>
              <a:rPr lang="fr-FR" dirty="0" smtClean="0"/>
              <a:t>Apprendre à programmer avec Python, Gérard </a:t>
            </a:r>
            <a:r>
              <a:rPr lang="fr-FR" dirty="0" err="1" smtClean="0"/>
              <a:t>Swinnen</a:t>
            </a:r>
            <a:r>
              <a:rPr lang="fr-FR" dirty="0" smtClean="0"/>
              <a:t>, éditions </a:t>
            </a:r>
            <a:r>
              <a:rPr lang="fr-FR" dirty="0" err="1" smtClean="0"/>
              <a:t>Eyrolles</a:t>
            </a:r>
            <a:endParaRPr lang="fr-FR" dirty="0" smtClean="0"/>
          </a:p>
          <a:p>
            <a:pPr lvl="2"/>
            <a:r>
              <a:rPr lang="fr-FR" dirty="0" smtClean="0"/>
              <a:t>Disponible gratuitement en licence CC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90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Documentation officielle Python</a:t>
            </a:r>
          </a:p>
          <a:p>
            <a:pPr lvl="1"/>
            <a:r>
              <a:rPr lang="fr-FR" dirty="0" smtClean="0"/>
              <a:t>Très riche: du tutoriel à la description du langage</a:t>
            </a:r>
          </a:p>
          <a:p>
            <a:pPr lvl="1"/>
            <a:r>
              <a:rPr lang="fr-FR" dirty="0">
                <a:hlinkClick r:id="rId2"/>
              </a:rPr>
              <a:t>http://docs.python.org/2.7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	</a:t>
            </a:r>
            <a:endParaRPr lang="fr-FR" dirty="0"/>
          </a:p>
          <a:p>
            <a:r>
              <a:rPr lang="fr-FR" dirty="0" smtClean="0"/>
              <a:t>FAQ Python</a:t>
            </a:r>
          </a:p>
          <a:p>
            <a:pPr lvl="1"/>
            <a:r>
              <a:rPr lang="fr-FR" dirty="0">
                <a:hlinkClick r:id="rId3"/>
              </a:rPr>
              <a:t>http://docs.python.org/2.7/faq</a:t>
            </a:r>
            <a:r>
              <a:rPr lang="fr-FR" dirty="0" smtClean="0">
                <a:hlinkClick r:id="rId3"/>
              </a:rPr>
              <a:t>/</a:t>
            </a:r>
            <a:r>
              <a:rPr lang="fr-FR" dirty="0" smtClean="0"/>
              <a:t> 	</a:t>
            </a:r>
          </a:p>
          <a:p>
            <a:r>
              <a:rPr lang="fr-FR" dirty="0" err="1" smtClean="0"/>
              <a:t>Stackoverflow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stackoverflow.com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On peut directement chercher sur Google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0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lang="fr-FR" dirty="0" smtClean="0"/>
              <a:t>Types de base</a:t>
            </a:r>
          </a:p>
          <a:p>
            <a:r>
              <a:rPr lang="fr-FR" dirty="0" smtClean="0"/>
              <a:t>Syntaxe et instructions</a:t>
            </a:r>
          </a:p>
          <a:p>
            <a:r>
              <a:rPr lang="fr-FR" dirty="0" smtClean="0"/>
              <a:t>Fonctions</a:t>
            </a:r>
          </a:p>
          <a:p>
            <a:r>
              <a:rPr lang="fr-FR" dirty="0" smtClean="0"/>
              <a:t>Modules</a:t>
            </a:r>
          </a:p>
          <a:p>
            <a:r>
              <a:rPr lang="fr-FR" dirty="0" smtClean="0"/>
              <a:t>Classes</a:t>
            </a:r>
          </a:p>
          <a:p>
            <a:r>
              <a:rPr lang="fr-FR" dirty="0" smtClean="0"/>
              <a:t>Exceptions </a:t>
            </a:r>
          </a:p>
          <a:p>
            <a:r>
              <a:rPr lang="fr-FR" dirty="0" smtClean="0"/>
              <a:t>Librairies de 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18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avoir de l’aide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</a:t>
            </a:r>
            <a:r>
              <a:rPr lang="fr-FR" dirty="0" err="1" smtClean="0"/>
              <a:t>Manuals</a:t>
            </a:r>
            <a:endParaRPr lang="fr-FR" dirty="0" smtClean="0"/>
          </a:p>
          <a:p>
            <a:pPr lvl="1"/>
            <a:r>
              <a:rPr lang="fr-FR" dirty="0" smtClean="0"/>
              <a:t>Installé par défaut avec python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(objet)</a:t>
            </a:r>
          </a:p>
          <a:p>
            <a:pPr lvl="1"/>
            <a:r>
              <a:rPr lang="fr-FR" dirty="0" smtClean="0"/>
              <a:t>Retourne les </a:t>
            </a:r>
            <a:r>
              <a:rPr lang="fr-FR" dirty="0" smtClean="0">
                <a:solidFill>
                  <a:srgbClr val="FF0000"/>
                </a:solidFill>
              </a:rPr>
              <a:t>attributs</a:t>
            </a:r>
            <a:r>
              <a:rPr lang="fr-FR" dirty="0" smtClean="0"/>
              <a:t> de l’objet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help(objet)</a:t>
            </a:r>
          </a:p>
          <a:p>
            <a:pPr lvl="1"/>
            <a:r>
              <a:rPr lang="fr-FR" dirty="0" smtClean="0"/>
              <a:t>Retourne une aide en ligne sur l’objet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help(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objet.attribut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fr-FR" dirty="0" smtClean="0"/>
              <a:t>Aide spécifique sur l’attribut de l’objet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3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avoir de l’aide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&gt;&gt;&gt;help(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&gt;&gt;&gt;help(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str.split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86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trois concepts majeurs de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Références partagées</a:t>
            </a:r>
          </a:p>
          <a:p>
            <a:pPr lvl="1"/>
            <a:r>
              <a:rPr lang="fr-FR" dirty="0" smtClean="0"/>
              <a:t>Jour 1</a:t>
            </a:r>
          </a:p>
          <a:p>
            <a:r>
              <a:rPr lang="fr-FR" dirty="0" smtClean="0"/>
              <a:t>Itérateurs</a:t>
            </a:r>
          </a:p>
          <a:p>
            <a:pPr lvl="1"/>
            <a:r>
              <a:rPr lang="fr-FR" dirty="0" smtClean="0"/>
              <a:t>Jour 2</a:t>
            </a:r>
          </a:p>
          <a:p>
            <a:r>
              <a:rPr lang="fr-FR" dirty="0" smtClean="0"/>
              <a:t>Espaces de nommage </a:t>
            </a:r>
          </a:p>
          <a:p>
            <a:pPr lvl="1"/>
            <a:r>
              <a:rPr lang="fr-FR" dirty="0" smtClean="0"/>
              <a:t>Jour 3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57607" y="5018167"/>
            <a:ext cx="6228785" cy="110799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sz="6600" dirty="0" smtClean="0">
                <a:latin typeface="Calibri" panose="020F0502020204030204" pitchFamily="34" charset="0"/>
              </a:rPr>
              <a:t> Tout est un objet</a:t>
            </a:r>
            <a:endParaRPr lang="fr-FR" sz="6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0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Types de base</a:t>
            </a:r>
          </a:p>
          <a:p>
            <a:r>
              <a:rPr lang="fr-FR" dirty="0" smtClean="0"/>
              <a:t>Syntaxe et instructions</a:t>
            </a:r>
          </a:p>
          <a:p>
            <a:r>
              <a:rPr lang="fr-FR" dirty="0" smtClean="0"/>
              <a:t>Fonctions</a:t>
            </a:r>
          </a:p>
          <a:p>
            <a:r>
              <a:rPr lang="fr-FR" dirty="0" smtClean="0"/>
              <a:t>Modules</a:t>
            </a:r>
          </a:p>
          <a:p>
            <a:r>
              <a:rPr lang="fr-FR" dirty="0" smtClean="0"/>
              <a:t>Classes</a:t>
            </a:r>
          </a:p>
          <a:p>
            <a:r>
              <a:rPr lang="fr-FR" dirty="0" smtClean="0"/>
              <a:t>Exceptions </a:t>
            </a:r>
          </a:p>
          <a:p>
            <a:r>
              <a:rPr lang="fr-FR" dirty="0" smtClean="0"/>
              <a:t>Librairies de 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lancer Python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Taper «  python » à la ligne de commande</a:t>
            </a:r>
          </a:p>
          <a:p>
            <a:pPr lvl="1"/>
            <a:r>
              <a:rPr lang="fr-FR" dirty="0" smtClean="0"/>
              <a:t>Interpréteur en ligne de commande</a:t>
            </a:r>
          </a:p>
          <a:p>
            <a:r>
              <a:rPr lang="fr-FR" dirty="0" smtClean="0"/>
              <a:t>Lancer </a:t>
            </a:r>
            <a:r>
              <a:rPr lang="fr-FR" dirty="0" smtClean="0">
                <a:solidFill>
                  <a:srgbClr val="FF0000"/>
                </a:solidFill>
              </a:rPr>
              <a:t>IDLE</a:t>
            </a:r>
          </a:p>
          <a:p>
            <a:pPr lvl="1"/>
            <a:r>
              <a:rPr lang="fr-FR" dirty="0" smtClean="0"/>
              <a:t>Environnement de développement intégré</a:t>
            </a:r>
          </a:p>
          <a:p>
            <a:pPr lvl="1"/>
            <a:r>
              <a:rPr lang="fr-FR" dirty="0" smtClean="0"/>
              <a:t>Basique mais suffisant pour nos besoins</a:t>
            </a:r>
          </a:p>
          <a:p>
            <a:r>
              <a:rPr lang="fr-FR" dirty="0" smtClean="0"/>
              <a:t>Premier test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&gt;&gt;&gt; 3+5</a:t>
            </a:r>
            <a:endParaRPr lang="fr-FR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Python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 simple</a:t>
            </a:r>
          </a:p>
          <a:p>
            <a:pPr lvl="1"/>
            <a:r>
              <a:rPr lang="fr-FR" dirty="0" smtClean="0"/>
              <a:t>Pas de délimitations</a:t>
            </a:r>
          </a:p>
          <a:p>
            <a:pPr lvl="2"/>
            <a:r>
              <a:rPr lang="fr-FR" dirty="0" smtClean="0"/>
              <a:t> ; {} () []</a:t>
            </a:r>
          </a:p>
          <a:p>
            <a:pPr lvl="1"/>
            <a:r>
              <a:rPr lang="fr-FR" dirty="0" smtClean="0"/>
              <a:t>Uniquement des indentations</a:t>
            </a:r>
          </a:p>
          <a:p>
            <a:pPr lvl="1"/>
            <a:r>
              <a:rPr lang="fr-FR" dirty="0" smtClean="0"/>
              <a:t>Aucune ambiguïté</a:t>
            </a:r>
          </a:p>
          <a:p>
            <a:pPr lvl="1"/>
            <a:r>
              <a:rPr lang="fr-FR" dirty="0" smtClean="0"/>
              <a:t>Une seule façon d’écrire</a:t>
            </a:r>
          </a:p>
          <a:p>
            <a:r>
              <a:rPr lang="fr-FR" dirty="0" smtClean="0"/>
              <a:t>Typage dynamique</a:t>
            </a:r>
          </a:p>
          <a:p>
            <a:r>
              <a:rPr lang="fr-FR" dirty="0" smtClean="0"/>
              <a:t>Portable</a:t>
            </a:r>
          </a:p>
          <a:p>
            <a:pPr lvl="1"/>
            <a:r>
              <a:rPr lang="fr-FR" dirty="0" smtClean="0"/>
              <a:t>Windows, Linux, Mac OS,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Python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174084" name="Picture 4" descr="C:\Users\alegout\Desktop\Sans tit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5" y="2008682"/>
            <a:ext cx="872115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7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Python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 la mémoire automatique</a:t>
            </a:r>
          </a:p>
          <a:p>
            <a:pPr lvl="1"/>
            <a:r>
              <a:rPr lang="fr-FR" dirty="0" smtClean="0"/>
              <a:t>GC</a:t>
            </a:r>
          </a:p>
          <a:p>
            <a:r>
              <a:rPr lang="fr-FR" dirty="0" smtClean="0"/>
              <a:t>Langage orienté objet</a:t>
            </a:r>
          </a:p>
          <a:p>
            <a:r>
              <a:rPr lang="fr-FR" dirty="0" smtClean="0"/>
              <a:t>Types disponibles</a:t>
            </a:r>
          </a:p>
          <a:p>
            <a:pPr lvl="1"/>
            <a:r>
              <a:rPr lang="fr-FR" dirty="0" smtClean="0"/>
              <a:t>Listes, dictionnaires, strings, etc.</a:t>
            </a:r>
          </a:p>
          <a:p>
            <a:pPr lvl="1"/>
            <a:r>
              <a:rPr lang="fr-FR" dirty="0" smtClean="0"/>
              <a:t>Extrêmement puissants et flexibles</a:t>
            </a:r>
          </a:p>
          <a:p>
            <a:r>
              <a:rPr lang="fr-FR" dirty="0" smtClean="0"/>
              <a:t>Énorme base de librairies </a:t>
            </a:r>
          </a:p>
          <a:p>
            <a:r>
              <a:rPr lang="fr-FR" dirty="0" smtClean="0"/>
              <a:t>S’interface avec C et C++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8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Python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compilation</a:t>
            </a:r>
          </a:p>
          <a:p>
            <a:pPr lvl="1"/>
            <a:r>
              <a:rPr lang="fr-FR" dirty="0" smtClean="0"/>
              <a:t>Langage interprété</a:t>
            </a:r>
          </a:p>
          <a:p>
            <a:pPr lvl="1"/>
            <a:r>
              <a:rPr lang="fr-FR" dirty="0" err="1" smtClean="0"/>
              <a:t>Pre</a:t>
            </a:r>
            <a:r>
              <a:rPr lang="fr-FR" dirty="0" smtClean="0"/>
              <a:t>-compilation en byte-code des programmes (.</a:t>
            </a:r>
            <a:r>
              <a:rPr lang="fr-FR" dirty="0" err="1" smtClean="0"/>
              <a:t>pyc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Portable</a:t>
            </a:r>
          </a:p>
          <a:p>
            <a:pPr lvl="2"/>
            <a:r>
              <a:rPr lang="fr-FR" dirty="0" smtClean="0"/>
              <a:t>Interprété dans la Python Virtual Machine (PVM)</a:t>
            </a:r>
          </a:p>
          <a:p>
            <a:pPr lvl="2"/>
            <a:r>
              <a:rPr lang="fr-FR" dirty="0" smtClean="0"/>
              <a:t>Mais pas optimisé comme du code machine compilé à partir de C</a:t>
            </a:r>
          </a:p>
          <a:p>
            <a:pPr lvl="3"/>
            <a:r>
              <a:rPr lang="fr-FR" dirty="0" smtClean="0"/>
              <a:t>Aucune différence de vitesse d’exécution entre un .</a:t>
            </a:r>
            <a:r>
              <a:rPr lang="fr-FR" dirty="0" err="1" smtClean="0"/>
              <a:t>py</a:t>
            </a:r>
            <a:r>
              <a:rPr lang="fr-FR" dirty="0" smtClean="0"/>
              <a:t> et un .</a:t>
            </a:r>
            <a:r>
              <a:rPr lang="fr-FR" dirty="0" err="1" smtClean="0"/>
              <a:t>pyc</a:t>
            </a:r>
            <a:r>
              <a:rPr lang="fr-FR" dirty="0" smtClean="0"/>
              <a:t>, seul de temps de chargement du programme change</a:t>
            </a:r>
          </a:p>
          <a:p>
            <a:pPr lvl="1"/>
            <a:r>
              <a:rPr lang="fr-FR" dirty="0" smtClean="0"/>
              <a:t>Script direct en ligne de commande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10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Python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Python Software </a:t>
            </a:r>
            <a:r>
              <a:rPr lang="fr-FR" dirty="0" err="1" smtClean="0"/>
              <a:t>Foundation</a:t>
            </a:r>
            <a:r>
              <a:rPr lang="fr-FR" dirty="0" smtClean="0"/>
              <a:t> (PSF) possède les droits sur Python et assure son développement</a:t>
            </a:r>
          </a:p>
          <a:p>
            <a:pPr lvl="1"/>
            <a:r>
              <a:rPr lang="fr-FR" dirty="0" smtClean="0"/>
              <a:t>Essentiellement aucune restriction sur le code Python et son usage, même commerciale</a:t>
            </a:r>
          </a:p>
          <a:p>
            <a:pPr lvl="1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docs.python.org/2/license.html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44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Philosophie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this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65396</TotalTime>
  <Words>1242</Words>
  <Application>Microsoft Office PowerPoint</Application>
  <PresentationFormat>Affichage à l'écran (4:3)</PresentationFormat>
  <Paragraphs>224</Paragraphs>
  <Slides>23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Comic Sans MS</vt:lpstr>
      <vt:lpstr>Courier New</vt:lpstr>
      <vt:lpstr>Wingdings</vt:lpstr>
      <vt:lpstr>modelePresentationAL</vt:lpstr>
      <vt:lpstr>Méthode pédagogique</vt:lpstr>
      <vt:lpstr>Plan</vt:lpstr>
      <vt:lpstr>Comment lancer Python ?</vt:lpstr>
      <vt:lpstr>Pourquoi Python ?</vt:lpstr>
      <vt:lpstr>Pourquoi Python ?</vt:lpstr>
      <vt:lpstr>Pourquoi Python ?</vt:lpstr>
      <vt:lpstr>Pourquoi Python ?</vt:lpstr>
      <vt:lpstr>Pourquoi Python ?</vt:lpstr>
      <vt:lpstr>Philosophie Python</vt:lpstr>
      <vt:lpstr>Quand utiliser Python ?</vt:lpstr>
      <vt:lpstr>Quand ne pas utiliser Python ?</vt:lpstr>
      <vt:lpstr>Quand ne pas utiliser Python ?</vt:lpstr>
      <vt:lpstr>Comment tester la performance ?</vt:lpstr>
      <vt:lpstr>Quelle version de Python ?</vt:lpstr>
      <vt:lpstr>Quelle version de Python ?</vt:lpstr>
      <vt:lpstr>Quelle version de Python ?</vt:lpstr>
      <vt:lpstr>Documentation</vt:lpstr>
      <vt:lpstr>Documentation</vt:lpstr>
      <vt:lpstr>Documentation</vt:lpstr>
      <vt:lpstr>Comment avoir de l’aide ?</vt:lpstr>
      <vt:lpstr>Comment avoir de l’aide ?</vt:lpstr>
      <vt:lpstr>Les trois concepts majeurs de Python</vt:lpstr>
      <vt:lpstr>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1736</cp:revision>
  <cp:lastPrinted>2013-12-02T15:29:04Z</cp:lastPrinted>
  <dcterms:created xsi:type="dcterms:W3CDTF">1601-01-01T00:00:00Z</dcterms:created>
  <dcterms:modified xsi:type="dcterms:W3CDTF">2014-06-04T07:26:33Z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