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278" autoAdjust="0"/>
  </p:normalViewPr>
  <p:slideViewPr>
    <p:cSldViewPr snapToGrid="0">
      <p:cViewPr varScale="1">
        <p:scale>
          <a:sx n="48" d="100"/>
          <a:sy n="48" d="100"/>
        </p:scale>
        <p:origin x="39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ne donne</a:t>
            </a:r>
            <a:r>
              <a:rPr lang="fr-FR" baseline="0" dirty="0" smtClean="0"/>
              <a:t> qu’une description sommaire du fonctionnement d’une table de hash. </a:t>
            </a:r>
          </a:p>
          <a:p>
            <a:endParaRPr lang="fr-FR" dirty="0" smtClean="0"/>
          </a:p>
          <a:p>
            <a:r>
              <a:rPr lang="fr-FR" dirty="0" smtClean="0"/>
              <a:t>Le but de la fonction</a:t>
            </a:r>
            <a:r>
              <a:rPr lang="fr-FR" baseline="0" dirty="0" smtClean="0"/>
              <a:t> de hash est:</a:t>
            </a:r>
          </a:p>
          <a:p>
            <a:r>
              <a:rPr lang="fr-FR" baseline="0" dirty="0" smtClean="0"/>
              <a:t>-rapidité</a:t>
            </a:r>
          </a:p>
          <a:p>
            <a:r>
              <a:rPr lang="fr-FR" baseline="0" smtClean="0"/>
              <a:t>-minimiser les collisions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/>
          <p:cNvSpPr txBox="1"/>
          <p:nvPr/>
        </p:nvSpPr>
        <p:spPr>
          <a:xfrm>
            <a:off x="7837770" y="5638844"/>
            <a:ext cx="25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'</a:t>
            </a:r>
            <a:r>
              <a:rPr lang="fr-FR" sz="3200" dirty="0" err="1">
                <a:latin typeface="Calibri" pitchFamily="34" charset="0"/>
                <a:cs typeface="Calibri" pitchFamily="34" charset="0"/>
              </a:rPr>
              <a:t>eric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', 243789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38237" y="2593895"/>
            <a:ext cx="125449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itchFamily="34" charset="0"/>
                <a:cs typeface="Calibri" pitchFamily="34" charset="0"/>
              </a:rPr>
              <a:t>'</a:t>
            </a:r>
            <a:r>
              <a:rPr lang="fr-FR" sz="3200" dirty="0" err="1">
                <a:latin typeface="Calibri" pitchFamily="34" charset="0"/>
                <a:cs typeface="Calibri" pitchFamily="34" charset="0"/>
              </a:rPr>
              <a:t>alice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'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38237" y="3844951"/>
            <a:ext cx="125449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itchFamily="34" charset="0"/>
                <a:cs typeface="Calibri" pitchFamily="34" charset="0"/>
              </a:rPr>
              <a:t>'marc'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38237" y="5094767"/>
            <a:ext cx="1254496" cy="5847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itchFamily="34" charset="0"/>
                <a:cs typeface="Calibri" pitchFamily="34" charset="0"/>
              </a:rPr>
              <a:t>'</a:t>
            </a:r>
            <a:r>
              <a:rPr lang="fr-FR" sz="3200" dirty="0" err="1">
                <a:latin typeface="Calibri" pitchFamily="34" charset="0"/>
                <a:cs typeface="Calibri" pitchFamily="34" charset="0"/>
              </a:rPr>
              <a:t>eric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'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76392" y="2221907"/>
            <a:ext cx="1269244" cy="3860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118477" y="1164753"/>
            <a:ext cx="2040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Fonction de hash f()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7371386" y="5589567"/>
            <a:ext cx="2948584" cy="596528"/>
            <a:chOff x="6047491" y="1978925"/>
            <a:chExt cx="2948585" cy="483125"/>
          </a:xfrm>
        </p:grpSpPr>
        <p:sp>
          <p:nvSpPr>
            <p:cNvPr id="30" name="ZoneTexte 29"/>
            <p:cNvSpPr txBox="1"/>
            <p:nvPr/>
          </p:nvSpPr>
          <p:spPr>
            <a:xfrm>
              <a:off x="6537277" y="1978925"/>
              <a:ext cx="2458799" cy="4831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047491" y="1978925"/>
              <a:ext cx="489786" cy="473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latin typeface="Calibri" pitchFamily="34" charset="0"/>
                  <a:cs typeface="Calibri" pitchFamily="34" charset="0"/>
                </a:rPr>
                <a:t>7</a:t>
              </a:r>
              <a:endParaRPr lang="fr-FR" sz="32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050601" y="518580"/>
            <a:ext cx="3455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itchFamily="34" charset="0"/>
                <a:cs typeface="Calibri" pitchFamily="34" charset="0"/>
              </a:rPr>
              <a:t>Tableau contenant </a:t>
            </a:r>
          </a:p>
          <a:p>
            <a:pPr algn="ctr"/>
            <a:r>
              <a:rPr lang="fr-FR" sz="3200" dirty="0">
                <a:latin typeface="Calibri" pitchFamily="34" charset="0"/>
                <a:cs typeface="Calibri" pitchFamily="34" charset="0"/>
              </a:rPr>
              <a:t>les couples </a:t>
            </a:r>
          </a:p>
          <a:p>
            <a:pPr algn="ctr"/>
            <a:r>
              <a:rPr lang="fr-FR" sz="3200" dirty="0">
                <a:latin typeface="Calibri" pitchFamily="34" charset="0"/>
                <a:cs typeface="Calibri" pitchFamily="34" charset="0"/>
              </a:rPr>
              <a:t>(clef, valeur)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964635" y="1637132"/>
            <a:ext cx="946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clefs</a:t>
            </a:r>
          </a:p>
        </p:txBody>
      </p:sp>
      <p:cxnSp>
        <p:nvCxnSpPr>
          <p:cNvPr id="36" name="Connecteur en angle 35"/>
          <p:cNvCxnSpPr>
            <a:stCxn id="6" idx="3"/>
            <a:endCxn id="73" idx="1"/>
          </p:cNvCxnSpPr>
          <p:nvPr/>
        </p:nvCxnSpPr>
        <p:spPr bwMode="auto">
          <a:xfrm flipV="1">
            <a:off x="4092733" y="2350839"/>
            <a:ext cx="3278653" cy="535444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onnecteur en angle 37"/>
          <p:cNvCxnSpPr>
            <a:endCxn id="64" idx="1"/>
          </p:cNvCxnSpPr>
          <p:nvPr/>
        </p:nvCxnSpPr>
        <p:spPr bwMode="auto">
          <a:xfrm>
            <a:off x="4092733" y="4169145"/>
            <a:ext cx="3278654" cy="549154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onnecteur en angle 40"/>
          <p:cNvCxnSpPr>
            <a:stCxn id="8" idx="3"/>
            <a:endCxn id="31" idx="1"/>
          </p:cNvCxnSpPr>
          <p:nvPr/>
        </p:nvCxnSpPr>
        <p:spPr bwMode="auto">
          <a:xfrm>
            <a:off x="4092733" y="5387155"/>
            <a:ext cx="3278653" cy="49480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8" name="Groupe 57"/>
          <p:cNvGrpSpPr/>
          <p:nvPr/>
        </p:nvGrpSpPr>
        <p:grpSpPr>
          <a:xfrm>
            <a:off x="1348839" y="336884"/>
            <a:ext cx="9529794" cy="6302455"/>
            <a:chOff x="3238" y="462731"/>
            <a:chExt cx="9529794" cy="6302455"/>
          </a:xfrm>
        </p:grpSpPr>
        <p:sp>
          <p:nvSpPr>
            <p:cNvPr id="33" name="Rectangle à coins arrondis 32"/>
            <p:cNvSpPr/>
            <p:nvPr/>
          </p:nvSpPr>
          <p:spPr bwMode="auto">
            <a:xfrm>
              <a:off x="3203809" y="462731"/>
              <a:ext cx="6329223" cy="6302455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238" y="647168"/>
              <a:ext cx="2569365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latin typeface="Calibri" pitchFamily="34" charset="0"/>
                  <a:cs typeface="Calibri" pitchFamily="34" charset="0"/>
                </a:rPr>
                <a:t>Table de hash</a:t>
              </a:r>
            </a:p>
          </p:txBody>
        </p:sp>
        <p:cxnSp>
          <p:nvCxnSpPr>
            <p:cNvPr id="40" name="Connecteur droit avec flèche 39"/>
            <p:cNvCxnSpPr>
              <a:stCxn id="35" idx="2"/>
            </p:cNvCxnSpPr>
            <p:nvPr/>
          </p:nvCxnSpPr>
          <p:spPr bwMode="auto">
            <a:xfrm>
              <a:off x="1287921" y="1231943"/>
              <a:ext cx="1922713" cy="33793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ZoneTexte 42"/>
          <p:cNvSpPr txBox="1"/>
          <p:nvPr/>
        </p:nvSpPr>
        <p:spPr>
          <a:xfrm>
            <a:off x="7830915" y="2042101"/>
            <a:ext cx="259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'</a:t>
            </a:r>
            <a:r>
              <a:rPr lang="fr-FR" sz="3200" dirty="0" err="1">
                <a:latin typeface="Calibri" pitchFamily="34" charset="0"/>
                <a:cs typeface="Calibri" pitchFamily="34" charset="0"/>
              </a:rPr>
              <a:t>alice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', 123221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809032" y="4428653"/>
            <a:ext cx="274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alibri" pitchFamily="34" charset="0"/>
                <a:cs typeface="Calibri" pitchFamily="34" charset="0"/>
              </a:rPr>
              <a:t>'marc', 124098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779131" y="1637132"/>
            <a:ext cx="201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opération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576470" y="2373385"/>
            <a:ext cx="2063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T['</a:t>
            </a:r>
            <a:r>
              <a:rPr lang="fr-FR" sz="3200" dirty="0" err="1">
                <a:latin typeface="Calibri" pitchFamily="34" charset="0"/>
                <a:cs typeface="Calibri" pitchFamily="34" charset="0"/>
              </a:rPr>
              <a:t>alice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'] = 123221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76470" y="3668546"/>
            <a:ext cx="2033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T['marc'] = 124098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576470" y="4963706"/>
            <a:ext cx="2072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T['</a:t>
            </a:r>
            <a:r>
              <a:rPr lang="fr-FR" sz="3200" dirty="0" err="1">
                <a:latin typeface="Calibri" pitchFamily="34" charset="0"/>
                <a:cs typeface="Calibri" pitchFamily="34" charset="0"/>
              </a:rPr>
              <a:t>eric</a:t>
            </a:r>
            <a:r>
              <a:rPr lang="fr-FR" sz="3200" dirty="0" smtClean="0">
                <a:latin typeface="Calibri" pitchFamily="34" charset="0"/>
                <a:cs typeface="Calibri" pitchFamily="34" charset="0"/>
              </a:rPr>
              <a:t>'] = </a:t>
            </a:r>
            <a:r>
              <a:rPr lang="fr-FR" sz="3200" dirty="0">
                <a:latin typeface="Calibri" pitchFamily="34" charset="0"/>
                <a:cs typeface="Calibri" pitchFamily="34" charset="0"/>
              </a:rPr>
              <a:t>243798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198289" y="521322"/>
            <a:ext cx="3200573" cy="58258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46" name="Rectangle 45"/>
          <p:cNvSpPr/>
          <p:nvPr/>
        </p:nvSpPr>
        <p:spPr bwMode="auto">
          <a:xfrm>
            <a:off x="4618627" y="1173582"/>
            <a:ext cx="2579663" cy="51735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grpSp>
        <p:nvGrpSpPr>
          <p:cNvPr id="59" name="Groupe 58"/>
          <p:cNvGrpSpPr/>
          <p:nvPr/>
        </p:nvGrpSpPr>
        <p:grpSpPr>
          <a:xfrm>
            <a:off x="7371387" y="5007435"/>
            <a:ext cx="2948582" cy="593884"/>
            <a:chOff x="6032310" y="1978925"/>
            <a:chExt cx="2963766" cy="480984"/>
          </a:xfrm>
        </p:grpSpPr>
        <p:sp>
          <p:nvSpPr>
            <p:cNvPr id="60" name="ZoneTexte 59"/>
            <p:cNvSpPr txBox="1"/>
            <p:nvPr/>
          </p:nvSpPr>
          <p:spPr>
            <a:xfrm>
              <a:off x="6537276" y="1978925"/>
              <a:ext cx="2458800" cy="480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6032310" y="1978925"/>
              <a:ext cx="504967" cy="473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latin typeface="Calibri" pitchFamily="34" charset="0"/>
                  <a:cs typeface="Calibri" pitchFamily="34" charset="0"/>
                </a:rPr>
                <a:t>6</a:t>
              </a:r>
              <a:endParaRPr lang="fr-FR" sz="3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7371387" y="4425912"/>
            <a:ext cx="2951734" cy="593884"/>
            <a:chOff x="6120702" y="1979658"/>
            <a:chExt cx="2951735" cy="480984"/>
          </a:xfrm>
        </p:grpSpPr>
        <p:sp>
          <p:nvSpPr>
            <p:cNvPr id="63" name="ZoneTexte 62"/>
            <p:cNvSpPr txBox="1"/>
            <p:nvPr/>
          </p:nvSpPr>
          <p:spPr>
            <a:xfrm>
              <a:off x="6613637" y="1979658"/>
              <a:ext cx="2458800" cy="480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120702" y="1979658"/>
              <a:ext cx="492936" cy="473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latin typeface="Calibri" pitchFamily="34" charset="0"/>
                  <a:cs typeface="Calibri" pitchFamily="34" charset="0"/>
                </a:rPr>
                <a:t>5</a:t>
              </a:r>
              <a:endParaRPr lang="fr-FR" sz="3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6" name="ZoneTexte 65"/>
          <p:cNvSpPr txBox="1"/>
          <p:nvPr/>
        </p:nvSpPr>
        <p:spPr>
          <a:xfrm>
            <a:off x="7848809" y="3831207"/>
            <a:ext cx="2477463" cy="5938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371387" y="3831207"/>
            <a:ext cx="477423" cy="584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alibri" pitchFamily="34" charset="0"/>
                <a:cs typeface="Calibri" pitchFamily="34" charset="0"/>
              </a:rPr>
              <a:t>4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7848809" y="3237007"/>
            <a:ext cx="2470831" cy="5938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371387" y="3237007"/>
            <a:ext cx="477423" cy="584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alibri" pitchFamily="34" charset="0"/>
                <a:cs typeface="Calibri" pitchFamily="34" charset="0"/>
              </a:rPr>
              <a:t>3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7860841" y="2641065"/>
            <a:ext cx="2458799" cy="5938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371387" y="2641065"/>
            <a:ext cx="489455" cy="584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alibri" pitchFamily="34" charset="0"/>
                <a:cs typeface="Calibri" pitchFamily="34" charset="0"/>
              </a:rPr>
              <a:t>2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864323" y="2061410"/>
            <a:ext cx="2458772" cy="5788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371386" y="2058452"/>
            <a:ext cx="492937" cy="584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55577" y="352879"/>
            <a:ext cx="6223057" cy="59142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3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" grpId="0" animBg="1"/>
      <p:bldP spid="7" grpId="0" animBg="1"/>
      <p:bldP spid="8" grpId="0" animBg="1"/>
      <p:bldP spid="34" grpId="0"/>
      <p:bldP spid="43" grpId="0"/>
      <p:bldP spid="45" grpId="0"/>
      <p:bldP spid="54" grpId="0"/>
      <p:bldP spid="55" grpId="0"/>
      <p:bldP spid="56" grpId="0"/>
      <p:bldP spid="57" grpId="0"/>
      <p:bldP spid="3" grpId="0" animBg="1"/>
      <p:bldP spid="3" grpId="1" animBg="1"/>
      <p:bldP spid="46" grpId="0" animBg="1"/>
      <p:bldP spid="46" grpId="1" animBg="1"/>
      <p:bldP spid="4" grpId="0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67472</TotalTime>
  <Words>88</Words>
  <Application>Microsoft Office PowerPoint</Application>
  <PresentationFormat>Grand écran</PresentationFormat>
  <Paragraphs>29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1801</cp:revision>
  <cp:lastPrinted>2013-12-02T15:29:04Z</cp:lastPrinted>
  <dcterms:created xsi:type="dcterms:W3CDTF">1601-01-01T00:00:00Z</dcterms:created>
  <dcterms:modified xsi:type="dcterms:W3CDTF">2014-08-25T21:49:03Z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