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
  </p:notesMasterIdLst>
  <p:handoutMasterIdLst>
    <p:handoutMasterId r:id="rId10"/>
  </p:handoutMasterIdLst>
  <p:sldIdLst>
    <p:sldId id="257" r:id="rId2"/>
    <p:sldId id="262" r:id="rId3"/>
    <p:sldId id="266" r:id="rId4"/>
    <p:sldId id="264" r:id="rId5"/>
    <p:sldId id="265" r:id="rId6"/>
    <p:sldId id="267" r:id="rId7"/>
    <p:sldId id="259" r:id="rId8"/>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257"/>
            <p14:sldId id="262"/>
            <p14:sldId id="266"/>
            <p14:sldId id="264"/>
            <p14:sldId id="265"/>
            <p14:sldId id="267"/>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118" autoAdjust="0"/>
  </p:normalViewPr>
  <p:slideViewPr>
    <p:cSldViewPr snapToGrid="0">
      <p:cViewPr varScale="1">
        <p:scale>
          <a:sx n="49" d="100"/>
          <a:sy n="49" d="100"/>
        </p:scale>
        <p:origin x="804" y="54"/>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Dire que</a:t>
            </a:r>
            <a:r>
              <a:rPr lang="fr-FR" baseline="0" dirty="0" smtClean="0"/>
              <a:t> </a:t>
            </a:r>
            <a:r>
              <a:rPr lang="fr-FR" baseline="0" dirty="0" err="1" smtClean="0"/>
              <a:t>elif</a:t>
            </a:r>
            <a:r>
              <a:rPr lang="fr-FR" baseline="0" dirty="0" smtClean="0"/>
              <a:t> est une contraction de </a:t>
            </a:r>
            <a:r>
              <a:rPr lang="fr-FR" baseline="0" dirty="0" err="1" smtClean="0"/>
              <a:t>else</a:t>
            </a:r>
            <a:r>
              <a:rPr lang="fr-FR" baseline="0" dirty="0" smtClean="0"/>
              <a:t> if (sinon, si test2)</a:t>
            </a:r>
          </a:p>
          <a:p>
            <a:r>
              <a:rPr lang="fr-FR" baseline="0" dirty="0" smtClean="0"/>
              <a:t>Le bloc d’instruction du </a:t>
            </a:r>
            <a:r>
              <a:rPr lang="fr-FR" baseline="0" dirty="0" err="1" smtClean="0"/>
              <a:t>else</a:t>
            </a:r>
            <a:r>
              <a:rPr lang="fr-FR" baseline="0" dirty="0" smtClean="0"/>
              <a:t> n’est exécuté que si tous les autres tests sont faux. </a:t>
            </a:r>
          </a:p>
          <a:p>
            <a:endParaRPr lang="fr-FR" baseline="0" dirty="0" smtClean="0"/>
          </a:p>
          <a:p>
            <a:r>
              <a:rPr lang="fr-FR" baseline="0" dirty="0" smtClean="0"/>
              <a:t>Un test dans un if est une expression qui est évaluée et dont le résultat va déterminer la réussite du test, Regardons quelle expression on peut mettre et comment les résultats sont évalués.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122923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classique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10918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66425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Test surprenant, mais les</a:t>
            </a:r>
            <a:r>
              <a:rPr lang="fr-FR" baseline="0" dirty="0" smtClean="0"/>
              <a:t> types </a:t>
            </a:r>
            <a:r>
              <a:rPr lang="fr-FR" baseline="0" dirty="0" err="1" smtClean="0"/>
              <a:t>built</a:t>
            </a:r>
            <a:r>
              <a:rPr lang="fr-FR" baseline="0" dirty="0" smtClean="0"/>
              <a:t>-in peuvent toujours être évalué à </a:t>
            </a:r>
            <a:r>
              <a:rPr lang="fr-FR" baseline="0" dirty="0" err="1" smtClean="0"/>
              <a:t>True</a:t>
            </a:r>
            <a:r>
              <a:rPr lang="fr-FR" baseline="0" dirty="0" smtClean="0"/>
              <a:t> ou False dans un test de if</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49867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287417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r>
              <a:rPr lang="fr-FR" dirty="0" smtClean="0"/>
              <a:t>Regardons</a:t>
            </a:r>
            <a:r>
              <a:rPr lang="fr-FR" baseline="0" dirty="0" smtClean="0"/>
              <a:t> un peu plus en détail les test booléens</a:t>
            </a:r>
          </a:p>
          <a:p>
            <a:r>
              <a:rPr lang="fr-FR" baseline="0" dirty="0" smtClean="0"/>
              <a:t>A et B sont n’importe </a:t>
            </a:r>
            <a:r>
              <a:rPr lang="fr-FR" baseline="0" smtClean="0"/>
              <a:t>quel objet.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54768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8312" cy="3836988"/>
          </a:xfrm>
        </p:spPr>
      </p:sp>
      <p:sp>
        <p:nvSpPr>
          <p:cNvPr id="3" name="Espace réservé des commentaires 2"/>
          <p:cNvSpPr>
            <a:spLocks noGrp="1"/>
          </p:cNvSpPr>
          <p:nvPr>
            <p:ph type="body" idx="1"/>
          </p:nvPr>
        </p:nvSpPr>
        <p:spPr/>
        <p:txBody>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167379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r>
              <a:rPr lang="fr-FR" smtClean="0"/>
              <a:t>Arnaud Legout © 2011-2014</a:t>
            </a: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r>
              <a:rPr lang="fr-FR" dirty="0" smtClean="0"/>
              <a:t>Arnaud Legout © 2011-2014</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r>
              <a:rPr lang="fr-FR" dirty="0" smtClean="0"/>
              <a:t>Arnaud Legout © 2011-2014</a:t>
            </a: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011380" y="370841"/>
            <a:ext cx="8229600" cy="5336454"/>
          </a:xfrm>
        </p:spPr>
        <p:txBody>
          <a:bodyPr/>
          <a:lstStyle/>
          <a:p>
            <a:pPr marL="0" indent="0">
              <a:buNone/>
            </a:pPr>
            <a:r>
              <a:rPr lang="en-US" sz="3600" dirty="0" smtClean="0">
                <a:latin typeface="Courier New" panose="02070309020205020404" pitchFamily="49" charset="0"/>
                <a:cs typeface="Courier New" panose="02070309020205020404" pitchFamily="49" charset="0"/>
              </a:rPr>
              <a:t>if test1:</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&lt;bloc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1&gt;</a:t>
            </a:r>
          </a:p>
          <a:p>
            <a:pPr marL="0" indent="0">
              <a:buNone/>
            </a:pPr>
            <a:r>
              <a:rPr lang="en-US" sz="3600" dirty="0" err="1">
                <a:latin typeface="Courier New" panose="02070309020205020404" pitchFamily="49" charset="0"/>
                <a:cs typeface="Courier New" panose="02070309020205020404" pitchFamily="49" charset="0"/>
              </a:rPr>
              <a:t>e</a:t>
            </a:r>
            <a:r>
              <a:rPr lang="en-US" sz="3600" dirty="0" err="1" smtClean="0">
                <a:latin typeface="Courier New" panose="02070309020205020404" pitchFamily="49" charset="0"/>
                <a:cs typeface="Courier New" panose="02070309020205020404" pitchFamily="49" charset="0"/>
              </a:rPr>
              <a:t>lif</a:t>
            </a:r>
            <a:r>
              <a:rPr lang="en-US" sz="3600" dirty="0" smtClean="0">
                <a:latin typeface="Courier New" panose="02070309020205020404" pitchFamily="49" charset="0"/>
                <a:cs typeface="Courier New" panose="02070309020205020404" pitchFamily="49" charset="0"/>
              </a:rPr>
              <a:t> test2:</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&lt;</a:t>
            </a:r>
            <a:r>
              <a:rPr lang="en-US" sz="3600" dirty="0">
                <a:latin typeface="Courier New" panose="02070309020205020404" pitchFamily="49" charset="0"/>
                <a:cs typeface="Courier New" panose="02070309020205020404" pitchFamily="49" charset="0"/>
              </a:rPr>
              <a:t>bloc </a:t>
            </a:r>
            <a:r>
              <a:rPr lang="en-US" sz="3600" dirty="0" err="1" smtClean="0">
                <a:latin typeface="Courier New" panose="02070309020205020404" pitchFamily="49" charset="0"/>
                <a:cs typeface="Courier New" panose="02070309020205020404" pitchFamily="49" charset="0"/>
              </a:rPr>
              <a:t>d’instructions</a:t>
            </a:r>
            <a:r>
              <a:rPr lang="en-US" sz="3600" dirty="0" smtClean="0">
                <a:latin typeface="Courier New" panose="02070309020205020404" pitchFamily="49" charset="0"/>
                <a:cs typeface="Courier New" panose="02070309020205020404" pitchFamily="49" charset="0"/>
              </a:rPr>
              <a:t> 2&gt;</a:t>
            </a:r>
            <a:endParaRPr lang="en-US" sz="3600" dirty="0">
              <a:latin typeface="Courier New" panose="02070309020205020404" pitchFamily="49" charset="0"/>
              <a:cs typeface="Courier New" panose="02070309020205020404" pitchFamily="49" charset="0"/>
            </a:endParaRPr>
          </a:p>
          <a:p>
            <a:pPr marL="0" indent="0">
              <a:buNone/>
            </a:pPr>
            <a:r>
              <a:rPr lang="en-US" sz="3600" dirty="0" err="1">
                <a:latin typeface="Courier New" panose="02070309020205020404" pitchFamily="49" charset="0"/>
                <a:cs typeface="Courier New" panose="02070309020205020404" pitchFamily="49" charset="0"/>
              </a:rPr>
              <a:t>elif</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test3:</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3&gt;</a:t>
            </a:r>
            <a:endParaRPr lang="en-US" sz="3600" dirty="0">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else:</a:t>
            </a:r>
          </a:p>
          <a:p>
            <a:pPr marL="0" indent="0">
              <a:buNone/>
            </a:pPr>
            <a:r>
              <a:rPr lang="en-US" sz="3600" dirty="0">
                <a:latin typeface="Courier New" panose="02070309020205020404" pitchFamily="49" charset="0"/>
                <a:cs typeface="Courier New" panose="02070309020205020404" pitchFamily="49" charset="0"/>
              </a:rPr>
              <a:t>    &lt;bloc </a:t>
            </a:r>
            <a:r>
              <a:rPr lang="en-US" sz="3600" dirty="0" err="1">
                <a:latin typeface="Courier New" panose="02070309020205020404" pitchFamily="49" charset="0"/>
                <a:cs typeface="Courier New" panose="02070309020205020404" pitchFamily="49" charset="0"/>
              </a:rPr>
              <a:t>d’instructions</a:t>
            </a: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n&gt;</a:t>
            </a: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09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par>
                          <p:cTn id="27" fill="hold">
                            <p:stCondLst>
                              <p:cond delay="2001"/>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000" dirty="0" smtClean="0">
                <a:solidFill>
                  <a:srgbClr val="3333CC"/>
                </a:solidFill>
              </a:rPr>
              <a:t>Que </a:t>
            </a:r>
            <a:r>
              <a:rPr lang="fr-FR" sz="4000" dirty="0" smtClean="0">
                <a:solidFill>
                  <a:srgbClr val="3333CC"/>
                </a:solidFill>
              </a:rPr>
              <a:t>peut être </a:t>
            </a:r>
            <a:r>
              <a:rPr lang="fr-FR" sz="4000" dirty="0" smtClean="0">
                <a:solidFill>
                  <a:srgbClr val="3333CC"/>
                </a:solidFill>
              </a:rPr>
              <a:t>un test dans un if ?</a:t>
            </a:r>
          </a:p>
          <a:p>
            <a:pPr lvl="1">
              <a:buFont typeface="Arial" panose="020B0604020202020204" pitchFamily="34" charset="0"/>
              <a:buChar char="•"/>
            </a:pPr>
            <a:r>
              <a:rPr lang="fr-FR" sz="3600" dirty="0" smtClean="0"/>
              <a:t>Une comparaison </a:t>
            </a:r>
            <a:endParaRPr lang="fr-FR" sz="3600" dirty="0"/>
          </a:p>
          <a:p>
            <a:pPr marL="457200" lvl="1" indent="0">
              <a:buNone/>
            </a:pPr>
            <a:r>
              <a:rPr lang="fr-FR" sz="3600" dirty="0" smtClean="0">
                <a:latin typeface="Courier New" panose="02070309020205020404" pitchFamily="49" charset="0"/>
                <a:cs typeface="Courier New" panose="02070309020205020404" pitchFamily="49" charset="0"/>
              </a:rPr>
              <a:t>&gt; &gt;=</a:t>
            </a:r>
            <a:r>
              <a:rPr lang="fr-FR" sz="3600" dirty="0">
                <a:latin typeface="Courier New" panose="02070309020205020404" pitchFamily="49" charset="0"/>
                <a:cs typeface="Courier New" panose="02070309020205020404" pitchFamily="49" charset="0"/>
              </a:rPr>
              <a:t>	&lt; </a:t>
            </a:r>
            <a:r>
              <a:rPr lang="fr-FR" sz="3600" dirty="0" smtClean="0">
                <a:latin typeface="Courier New" panose="02070309020205020404" pitchFamily="49" charset="0"/>
                <a:cs typeface="Courier New" panose="02070309020205020404" pitchFamily="49" charset="0"/>
              </a:rPr>
              <a:t>&lt;= == !=</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 b:</a:t>
            </a:r>
          </a:p>
          <a:p>
            <a:pPr marL="0" indent="0">
              <a:buNone/>
            </a:pPr>
            <a:r>
              <a:rPr lang="en-US" sz="4000" dirty="0">
                <a:latin typeface="Courier New" panose="02070309020205020404" pitchFamily="49" charset="0"/>
                <a:cs typeface="Courier New" panose="02070309020205020404" pitchFamily="49" charset="0"/>
              </a:rPr>
              <a:t>    print </a:t>
            </a:r>
            <a:r>
              <a:rPr lang="en-US" sz="4000" dirty="0" smtClean="0">
                <a:latin typeface="Courier New" panose="02070309020205020404" pitchFamily="49" charset="0"/>
                <a:cs typeface="Courier New" panose="02070309020205020404" pitchFamily="49" charset="0"/>
              </a:rPr>
              <a:t>'faux'</a:t>
            </a:r>
          </a:p>
          <a:p>
            <a:pPr marL="0" indent="0">
              <a:buNone/>
            </a:pP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917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000" dirty="0">
                <a:solidFill>
                  <a:srgbClr val="3333CC"/>
                </a:solidFill>
              </a:rPr>
              <a:t>Que peut être un test dans un if ?</a:t>
            </a:r>
          </a:p>
          <a:p>
            <a:pPr lvl="1">
              <a:buFont typeface="Arial" panose="020B0604020202020204" pitchFamily="34" charset="0"/>
              <a:buChar char="•"/>
            </a:pPr>
            <a:r>
              <a:rPr lang="fr-FR" sz="3600" dirty="0" smtClean="0"/>
              <a:t>Un </a:t>
            </a:r>
            <a:r>
              <a:rPr lang="fr-FR" sz="3600" dirty="0" smtClean="0"/>
              <a:t>test d’appartenance </a:t>
            </a:r>
            <a:r>
              <a:rPr lang="fr-FR" sz="3600" dirty="0" smtClean="0">
                <a:latin typeface="Courier New" panose="02070309020205020404" pitchFamily="49" charset="0"/>
                <a:cs typeface="Courier New" panose="02070309020205020404" pitchFamily="49" charset="0"/>
              </a:rPr>
              <a:t>in</a:t>
            </a:r>
            <a:endParaRPr lang="fr-FR" sz="3600" dirty="0">
              <a:latin typeface="Courier New" panose="02070309020205020404" pitchFamily="49" charset="0"/>
              <a:cs typeface="Courier New" panose="02070309020205020404" pitchFamily="49" charset="0"/>
            </a:endParaRP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'a' in 'marc':</a:t>
            </a:r>
          </a:p>
          <a:p>
            <a:pPr marL="0" indent="0">
              <a:buNone/>
            </a:pPr>
            <a:r>
              <a:rPr lang="en-US" sz="4000" dirty="0">
                <a:latin typeface="Courier New" panose="02070309020205020404" pitchFamily="49" charset="0"/>
                <a:cs typeface="Courier New" panose="02070309020205020404" pitchFamily="49" charset="0"/>
              </a:rPr>
              <a:t>    print 'ok'</a:t>
            </a:r>
            <a:endParaRPr lang="fr-FR" sz="4000" dirty="0" smtClean="0">
              <a:latin typeface="Courier New" panose="02070309020205020404" pitchFamily="49" charset="0"/>
              <a:cs typeface="Courier New" panose="02070309020205020404" pitchFamily="49" charset="0"/>
            </a:endParaRPr>
          </a:p>
          <a:p>
            <a:pPr marL="457200" lvl="1" indent="0">
              <a:buNone/>
            </a:pP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3181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13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000" dirty="0">
                <a:solidFill>
                  <a:srgbClr val="3333CC"/>
                </a:solidFill>
              </a:rPr>
              <a:t>Que peut être un test dans un if ?</a:t>
            </a:r>
          </a:p>
          <a:p>
            <a:pPr lvl="1">
              <a:buFont typeface="Arial" panose="020B0604020202020204" pitchFamily="34" charset="0"/>
              <a:buChar char="•"/>
            </a:pPr>
            <a:r>
              <a:rPr lang="fr-FR" sz="3600" dirty="0" smtClean="0"/>
              <a:t>Un </a:t>
            </a:r>
            <a:r>
              <a:rPr lang="fr-FR" sz="3600" dirty="0" smtClean="0"/>
              <a:t>type </a:t>
            </a:r>
            <a:r>
              <a:rPr lang="fr-FR" sz="3600" dirty="0" err="1" smtClean="0"/>
              <a:t>built</a:t>
            </a:r>
            <a:r>
              <a:rPr lang="fr-FR" sz="3600" dirty="0" smtClean="0"/>
              <a:t>-in</a:t>
            </a:r>
          </a:p>
          <a:p>
            <a:pPr lvl="2">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False</a:t>
            </a:r>
            <a:r>
              <a:rPr lang="fr-FR" sz="3200" dirty="0"/>
              <a:t> : </a:t>
            </a:r>
            <a:r>
              <a:rPr lang="fr-FR" sz="3200" dirty="0">
                <a:latin typeface="Courier New" panose="02070309020205020404" pitchFamily="49" charset="0"/>
                <a:cs typeface="Courier New" panose="02070309020205020404" pitchFamily="49" charset="0"/>
              </a:rPr>
              <a:t>0 [] {} () </a:t>
            </a:r>
            <a:r>
              <a:rPr lang="fr-FR" sz="3200" dirty="0" smtClean="0">
                <a:latin typeface="Courier New" panose="02070309020205020404" pitchFamily="49" charset="0"/>
                <a:cs typeface="Courier New" panose="02070309020205020404" pitchFamily="49" charset="0"/>
              </a:rPr>
              <a:t>'' None</a:t>
            </a:r>
          </a:p>
          <a:p>
            <a:pPr lvl="2">
              <a:buFont typeface="Arial" panose="020B0604020202020204" pitchFamily="34" charset="0"/>
              <a:buChar char="•"/>
            </a:pPr>
            <a:r>
              <a:rPr lang="fr-FR" sz="3200" dirty="0" err="1" smtClean="0">
                <a:latin typeface="Courier New" panose="02070309020205020404" pitchFamily="49" charset="0"/>
                <a:cs typeface="Courier New" panose="02070309020205020404" pitchFamily="49" charset="0"/>
              </a:rPr>
              <a:t>True</a:t>
            </a:r>
            <a:r>
              <a:rPr lang="fr-FR" sz="3200" dirty="0" smtClean="0"/>
              <a:t> : le reste</a:t>
            </a:r>
            <a:endParaRPr lang="fr-FR" sz="3200" dirty="0"/>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d = {'marc': 10} </a:t>
            </a:r>
            <a:endParaRPr lang="en-US" sz="4000" dirty="0" smtClean="0">
              <a:latin typeface="Courier New" panose="02070309020205020404" pitchFamily="49" charset="0"/>
              <a:cs typeface="Courier New" panose="02070309020205020404" pitchFamily="49" charset="0"/>
            </a:endParaRPr>
          </a:p>
          <a:p>
            <a:pPr marL="0" indent="0">
              <a:buNone/>
            </a:pPr>
            <a:r>
              <a:rPr lang="en-US" sz="4000" dirty="0" smtClean="0">
                <a:latin typeface="Courier New" panose="02070309020205020404" pitchFamily="49" charset="0"/>
                <a:cs typeface="Courier New" panose="02070309020205020404" pitchFamily="49" charset="0"/>
              </a:rPr>
              <a:t>if </a:t>
            </a:r>
            <a:r>
              <a:rPr lang="en-US" sz="4000" dirty="0">
                <a:latin typeface="Courier New" panose="02070309020205020404" pitchFamily="49" charset="0"/>
                <a:cs typeface="Courier New" panose="02070309020205020404" pitchFamily="49" charset="0"/>
              </a:rPr>
              <a:t>d:</a:t>
            </a:r>
          </a:p>
          <a:p>
            <a:pPr marL="0" indent="0">
              <a:buNone/>
            </a:pPr>
            <a:r>
              <a:rPr lang="en-US" sz="4000" dirty="0">
                <a:latin typeface="Courier New" panose="02070309020205020404" pitchFamily="49" charset="0"/>
                <a:cs typeface="Courier New" panose="02070309020205020404" pitchFamily="49" charset="0"/>
              </a:rPr>
              <a:t>    print d</a:t>
            </a:r>
            <a:r>
              <a:rPr lang="fr-FR" sz="3600" dirty="0" smtClean="0">
                <a:cs typeface="Courier New" panose="02070309020205020404" pitchFamily="49" charset="0"/>
              </a:rPr>
              <a:t>	</a:t>
            </a:r>
          </a:p>
          <a:p>
            <a:pPr marL="457200" lvl="1" indent="0">
              <a:buNone/>
            </a:pPr>
            <a:endParaRPr lang="fr-FR" sz="3600" dirty="0" smtClean="0">
              <a:cs typeface="Courier New" panose="02070309020205020404" pitchFamily="49" charset="0"/>
            </a:endParaRPr>
          </a:p>
        </p:txBody>
      </p:sp>
    </p:spTree>
    <p:extLst>
      <p:ext uri="{BB962C8B-B14F-4D97-AF65-F5344CB8AC3E}">
        <p14:creationId xmlns:p14="http://schemas.microsoft.com/office/powerpoint/2010/main" val="23089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1201"/>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1502"/>
                            </p:stCondLst>
                            <p:childTnLst>
                              <p:par>
                                <p:cTn id="18" presetID="1" presetClass="entr" presetSubtype="0" fill="hold" nodeType="afterEffect">
                                  <p:stCondLst>
                                    <p:cond delay="0"/>
                                  </p:stCondLst>
                                  <p:iterate type="lt">
                                    <p:tmAbs val="100"/>
                                  </p:iterate>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9434946" cy="5668963"/>
          </a:xfrm>
        </p:spPr>
        <p:txBody>
          <a:bodyPr/>
          <a:lstStyle/>
          <a:p>
            <a:pPr marL="0" indent="0">
              <a:buNone/>
            </a:pPr>
            <a:r>
              <a:rPr lang="fr-FR" sz="4000" dirty="0">
                <a:solidFill>
                  <a:srgbClr val="3333CC"/>
                </a:solidFill>
              </a:rPr>
              <a:t>Que peut être un test dans un if ?</a:t>
            </a:r>
          </a:p>
          <a:p>
            <a:pPr lvl="1">
              <a:buFont typeface="Arial" panose="020B0604020202020204" pitchFamily="34" charset="0"/>
              <a:buChar char="•"/>
            </a:pPr>
            <a:r>
              <a:rPr lang="fr-FR" sz="3600" dirty="0" smtClean="0"/>
              <a:t>Un </a:t>
            </a:r>
            <a:r>
              <a:rPr lang="fr-FR" sz="3600" dirty="0" smtClean="0"/>
              <a:t>retour de fonction </a:t>
            </a:r>
          </a:p>
          <a:p>
            <a:pPr lvl="2">
              <a:buFont typeface="Arial" panose="020B0604020202020204" pitchFamily="34" charset="0"/>
              <a:buChar char="•"/>
            </a:pPr>
            <a:r>
              <a:rPr lang="fr-FR" sz="3200" dirty="0" smtClean="0"/>
              <a:t>Soit un booléen</a:t>
            </a:r>
          </a:p>
          <a:p>
            <a:pPr lvl="2">
              <a:buFont typeface="Arial" panose="020B0604020202020204" pitchFamily="34" charset="0"/>
              <a:buChar char="•"/>
            </a:pPr>
            <a:r>
              <a:rPr lang="fr-FR" sz="3200" dirty="0" smtClean="0"/>
              <a:t>Soit un type </a:t>
            </a:r>
            <a:r>
              <a:rPr lang="fr-FR" sz="3200" dirty="0" err="1" smtClean="0"/>
              <a:t>built</a:t>
            </a:r>
            <a:r>
              <a:rPr lang="fr-FR" sz="3200" dirty="0" smtClean="0"/>
              <a:t>-in</a:t>
            </a:r>
            <a:endParaRPr lang="fr-FR" sz="3200" dirty="0"/>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a:t>
            </a:r>
            <a:r>
              <a:rPr lang="en-US" sz="4000" dirty="0" err="1">
                <a:latin typeface="Courier New" panose="02070309020205020404" pitchFamily="49" charset="0"/>
                <a:cs typeface="Courier New" panose="02070309020205020404" pitchFamily="49" charset="0"/>
              </a:rPr>
              <a:t>s.isdigit</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print </a:t>
            </a:r>
            <a:r>
              <a:rPr lang="en-US" sz="4000" dirty="0" err="1">
                <a:latin typeface="Courier New" panose="02070309020205020404" pitchFamily="49" charset="0"/>
                <a:cs typeface="Courier New" panose="02070309020205020404" pitchFamily="49" charset="0"/>
              </a:rPr>
              <a:t>int</a:t>
            </a:r>
            <a:r>
              <a:rPr lang="en-US" sz="4000" dirty="0">
                <a:latin typeface="Courier New" panose="02070309020205020404" pitchFamily="49" charset="0"/>
                <a:cs typeface="Courier New" panose="02070309020205020404" pitchFamily="49" charset="0"/>
              </a:rPr>
              <a:t>(s) + 10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38636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601"/>
                            </p:stCondLst>
                            <p:childTnLst>
                              <p:par>
                                <p:cTn id="16" presetID="1" presetClass="entr" presetSubtype="0" fill="hold" nodeType="afterEffect">
                                  <p:stCondLst>
                                    <p:cond delay="0"/>
                                  </p:stCondLst>
                                  <p:iterate type="lt">
                                    <p:tmAbs val="100"/>
                                  </p:iterate>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par>
                          <p:cTn id="18" fill="hold">
                            <p:stCondLst>
                              <p:cond delay="1902"/>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263238"/>
            <a:ext cx="10799086" cy="5668963"/>
          </a:xfrm>
        </p:spPr>
        <p:txBody>
          <a:bodyPr/>
          <a:lstStyle/>
          <a:p>
            <a:pPr marL="0" indent="0">
              <a:buNone/>
            </a:pPr>
            <a:r>
              <a:rPr lang="fr-FR" sz="4000" dirty="0">
                <a:solidFill>
                  <a:srgbClr val="3333CC"/>
                </a:solidFill>
              </a:rPr>
              <a:t>Que peut être un test dans un if ?</a:t>
            </a:r>
          </a:p>
          <a:p>
            <a:pPr lvl="1">
              <a:buFont typeface="Arial" panose="020B0604020202020204" pitchFamily="34" charset="0"/>
              <a:buChar char="•"/>
            </a:pPr>
            <a:r>
              <a:rPr lang="fr-FR" sz="3600" dirty="0" smtClean="0"/>
              <a:t>Un </a:t>
            </a:r>
            <a:r>
              <a:rPr lang="fr-FR" sz="3600" dirty="0" smtClean="0"/>
              <a:t>opérateur de test booléen </a:t>
            </a:r>
            <a:r>
              <a:rPr lang="fr-FR" sz="3600" dirty="0" smtClean="0">
                <a:latin typeface="Courier New" panose="02070309020205020404" pitchFamily="49" charset="0"/>
                <a:cs typeface="Courier New" panose="02070309020205020404" pitchFamily="49" charset="0"/>
              </a:rPr>
              <a:t>and or not</a:t>
            </a: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A and B </a:t>
            </a:r>
            <a:r>
              <a:rPr lang="fr-FR" sz="3200" dirty="0" smtClean="0">
                <a:cs typeface="Courier New" panose="02070309020205020404" pitchFamily="49" charset="0"/>
              </a:rPr>
              <a:t>est</a:t>
            </a:r>
            <a:r>
              <a:rPr lang="fr-FR" sz="3200" dirty="0" smtClean="0">
                <a:latin typeface="Courier New" panose="02070309020205020404" pitchFamily="49" charset="0"/>
                <a:cs typeface="Courier New" panose="02070309020205020404" pitchFamily="49" charset="0"/>
              </a:rPr>
              <a:t> </a:t>
            </a:r>
            <a:r>
              <a:rPr lang="fr-FR" sz="3200" dirty="0" err="1" smtClean="0">
                <a:latin typeface="Courier New" panose="02070309020205020404" pitchFamily="49" charset="0"/>
                <a:cs typeface="Courier New" panose="02070309020205020404" pitchFamily="49" charset="0"/>
              </a:rPr>
              <a:t>True</a:t>
            </a:r>
            <a:r>
              <a:rPr lang="fr-FR" sz="3200" dirty="0" smtClean="0">
                <a:latin typeface="Courier New" panose="02070309020205020404" pitchFamily="49" charset="0"/>
                <a:cs typeface="Courier New" panose="02070309020205020404" pitchFamily="49" charset="0"/>
              </a:rPr>
              <a:t> </a:t>
            </a:r>
            <a:r>
              <a:rPr lang="fr-FR" sz="3200" dirty="0" smtClean="0">
                <a:cs typeface="Courier New" panose="02070309020205020404" pitchFamily="49" charset="0"/>
              </a:rPr>
              <a:t>si</a:t>
            </a:r>
            <a:r>
              <a:rPr lang="fr-FR" sz="3200" dirty="0" smtClean="0">
                <a:latin typeface="Courier New" panose="02070309020205020404" pitchFamily="49" charset="0"/>
                <a:cs typeface="Courier New" panose="02070309020205020404" pitchFamily="49" charset="0"/>
              </a:rPr>
              <a:t> A </a:t>
            </a:r>
            <a:r>
              <a:rPr lang="fr-FR" sz="3200" dirty="0" smtClean="0">
                <a:cs typeface="Courier New" panose="02070309020205020404" pitchFamily="49" charset="0"/>
              </a:rPr>
              <a:t>et</a:t>
            </a:r>
            <a:r>
              <a:rPr lang="fr-FR" sz="3200" dirty="0" smtClean="0">
                <a:latin typeface="Courier New" panose="02070309020205020404" pitchFamily="49" charset="0"/>
                <a:cs typeface="Courier New" panose="02070309020205020404" pitchFamily="49" charset="0"/>
              </a:rPr>
              <a:t> B </a:t>
            </a:r>
            <a:r>
              <a:rPr lang="fr-FR" sz="3200" dirty="0" smtClean="0">
                <a:cs typeface="Courier New" panose="02070309020205020404" pitchFamily="49" charset="0"/>
              </a:rPr>
              <a:t>sont</a:t>
            </a:r>
            <a:r>
              <a:rPr lang="fr-FR" sz="3200" dirty="0" smtClean="0">
                <a:latin typeface="Courier New" panose="02070309020205020404" pitchFamily="49" charset="0"/>
                <a:cs typeface="Courier New" panose="02070309020205020404" pitchFamily="49" charset="0"/>
              </a:rPr>
              <a:t> </a:t>
            </a:r>
            <a:r>
              <a:rPr lang="fr-FR" sz="3200" dirty="0" err="1" smtClean="0">
                <a:latin typeface="Courier New" panose="02070309020205020404" pitchFamily="49" charset="0"/>
                <a:cs typeface="Courier New" panose="02070309020205020404" pitchFamily="49" charset="0"/>
              </a:rPr>
              <a:t>True</a:t>
            </a:r>
            <a:endParaRPr lang="fr-FR" sz="32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A or B </a:t>
            </a:r>
            <a:r>
              <a:rPr lang="fr-FR" sz="3200" dirty="0" smtClean="0">
                <a:cs typeface="Courier New" panose="02070309020205020404" pitchFamily="49" charset="0"/>
              </a:rPr>
              <a:t>est</a:t>
            </a:r>
            <a:r>
              <a:rPr lang="fr-FR" sz="3200" dirty="0" smtClean="0">
                <a:latin typeface="Courier New" panose="02070309020205020404" pitchFamily="49" charset="0"/>
                <a:cs typeface="Courier New" panose="02070309020205020404" pitchFamily="49" charset="0"/>
              </a:rPr>
              <a:t> </a:t>
            </a:r>
            <a:r>
              <a:rPr lang="fr-FR" sz="3200" dirty="0" err="1" smtClean="0">
                <a:latin typeface="Courier New" panose="02070309020205020404" pitchFamily="49" charset="0"/>
                <a:cs typeface="Courier New" panose="02070309020205020404" pitchFamily="49" charset="0"/>
              </a:rPr>
              <a:t>True</a:t>
            </a:r>
            <a:r>
              <a:rPr lang="fr-FR" sz="3200" dirty="0" smtClean="0">
                <a:latin typeface="Courier New" panose="02070309020205020404" pitchFamily="49" charset="0"/>
                <a:cs typeface="Courier New" panose="02070309020205020404" pitchFamily="49" charset="0"/>
              </a:rPr>
              <a:t> </a:t>
            </a:r>
            <a:r>
              <a:rPr lang="fr-FR" sz="3200" dirty="0" smtClean="0">
                <a:cs typeface="Courier New" panose="02070309020205020404" pitchFamily="49" charset="0"/>
              </a:rPr>
              <a:t>si</a:t>
            </a:r>
            <a:r>
              <a:rPr lang="fr-FR" sz="3200" dirty="0" smtClean="0">
                <a:latin typeface="Courier New" panose="02070309020205020404" pitchFamily="49" charset="0"/>
                <a:cs typeface="Courier New" panose="02070309020205020404" pitchFamily="49" charset="0"/>
              </a:rPr>
              <a:t> A </a:t>
            </a:r>
            <a:r>
              <a:rPr lang="fr-FR" sz="3200" dirty="0" smtClean="0">
                <a:cs typeface="Courier New" panose="02070309020205020404" pitchFamily="49" charset="0"/>
              </a:rPr>
              <a:t>ou</a:t>
            </a:r>
            <a:r>
              <a:rPr lang="fr-FR" sz="3200" dirty="0" smtClean="0">
                <a:latin typeface="Courier New" panose="02070309020205020404" pitchFamily="49" charset="0"/>
                <a:cs typeface="Courier New" panose="02070309020205020404" pitchFamily="49" charset="0"/>
              </a:rPr>
              <a:t> B </a:t>
            </a:r>
            <a:r>
              <a:rPr lang="fr-FR" sz="3200" dirty="0" smtClean="0">
                <a:cs typeface="Courier New" panose="02070309020205020404" pitchFamily="49" charset="0"/>
              </a:rPr>
              <a:t>est</a:t>
            </a:r>
            <a:r>
              <a:rPr lang="fr-FR" sz="3200" dirty="0" smtClean="0">
                <a:latin typeface="Courier New" panose="02070309020205020404" pitchFamily="49" charset="0"/>
                <a:cs typeface="Courier New" panose="02070309020205020404" pitchFamily="49" charset="0"/>
              </a:rPr>
              <a:t> </a:t>
            </a:r>
            <a:r>
              <a:rPr lang="fr-FR" sz="3200" dirty="0" err="1" smtClean="0">
                <a:latin typeface="Courier New" panose="02070309020205020404" pitchFamily="49" charset="0"/>
                <a:cs typeface="Courier New" panose="02070309020205020404" pitchFamily="49" charset="0"/>
              </a:rPr>
              <a:t>True</a:t>
            </a:r>
            <a:endParaRPr lang="fr-FR" sz="3200" dirty="0" smtClean="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fr-FR" sz="3200" dirty="0" smtClean="0">
                <a:latin typeface="Courier New" panose="02070309020205020404" pitchFamily="49" charset="0"/>
                <a:cs typeface="Courier New" panose="02070309020205020404" pitchFamily="49" charset="0"/>
              </a:rPr>
              <a:t>not A </a:t>
            </a:r>
            <a:r>
              <a:rPr lang="fr-FR" sz="3200" dirty="0" smtClean="0">
                <a:cs typeface="Courier New" panose="02070309020205020404" pitchFamily="49" charset="0"/>
              </a:rPr>
              <a:t>est</a:t>
            </a:r>
            <a:r>
              <a:rPr lang="fr-FR" sz="3200" dirty="0" smtClean="0">
                <a:latin typeface="Courier New" panose="02070309020205020404" pitchFamily="49" charset="0"/>
                <a:cs typeface="Courier New" panose="02070309020205020404" pitchFamily="49" charset="0"/>
              </a:rPr>
              <a:t> </a:t>
            </a:r>
            <a:r>
              <a:rPr lang="fr-FR" sz="3200" dirty="0" err="1" smtClean="0">
                <a:latin typeface="Courier New" panose="02070309020205020404" pitchFamily="49" charset="0"/>
                <a:cs typeface="Courier New" panose="02070309020205020404" pitchFamily="49" charset="0"/>
              </a:rPr>
              <a:t>True</a:t>
            </a:r>
            <a:r>
              <a:rPr lang="fr-FR" sz="3200" dirty="0" smtClean="0">
                <a:latin typeface="Courier New" panose="02070309020205020404" pitchFamily="49" charset="0"/>
                <a:cs typeface="Courier New" panose="02070309020205020404" pitchFamily="49" charset="0"/>
              </a:rPr>
              <a:t> </a:t>
            </a:r>
            <a:r>
              <a:rPr lang="fr-FR" sz="3200" dirty="0" smtClean="0">
                <a:cs typeface="Courier New" panose="02070309020205020404" pitchFamily="49" charset="0"/>
              </a:rPr>
              <a:t>si</a:t>
            </a:r>
            <a:r>
              <a:rPr lang="fr-FR" sz="3200" dirty="0" smtClean="0">
                <a:latin typeface="Courier New" panose="02070309020205020404" pitchFamily="49" charset="0"/>
                <a:cs typeface="Courier New" panose="02070309020205020404" pitchFamily="49" charset="0"/>
              </a:rPr>
              <a:t> A </a:t>
            </a:r>
            <a:r>
              <a:rPr lang="fr-FR" sz="3200" dirty="0" smtClean="0">
                <a:cs typeface="Courier New" panose="02070309020205020404" pitchFamily="49" charset="0"/>
              </a:rPr>
              <a:t>est</a:t>
            </a:r>
            <a:r>
              <a:rPr lang="fr-FR" sz="3200" dirty="0" smtClean="0">
                <a:latin typeface="Courier New" panose="02070309020205020404" pitchFamily="49" charset="0"/>
                <a:cs typeface="Courier New" panose="02070309020205020404" pitchFamily="49" charset="0"/>
              </a:rPr>
              <a:t> False</a:t>
            </a:r>
          </a:p>
          <a:p>
            <a:pPr marL="0" indent="0">
              <a:buNone/>
            </a:pPr>
            <a:endParaRPr lang="en-US" sz="4000" dirty="0" smtClean="0">
              <a:latin typeface="Courier New" panose="02070309020205020404" pitchFamily="49" charset="0"/>
              <a:cs typeface="Courier New" panose="02070309020205020404" pitchFamily="49" charset="0"/>
            </a:endParaRPr>
          </a:p>
          <a:p>
            <a:pPr marL="0" indent="0">
              <a:buNone/>
            </a:pPr>
            <a:r>
              <a:rPr lang="en-US" sz="4000" dirty="0">
                <a:latin typeface="Courier New" panose="02070309020205020404" pitchFamily="49" charset="0"/>
                <a:cs typeface="Courier New" panose="02070309020205020404" pitchFamily="49" charset="0"/>
              </a:rPr>
              <a:t>s = '123'</a:t>
            </a:r>
          </a:p>
          <a:p>
            <a:pPr marL="0" indent="0">
              <a:buNone/>
            </a:pPr>
            <a:r>
              <a:rPr lang="en-US" sz="4000" dirty="0">
                <a:latin typeface="Courier New" panose="02070309020205020404" pitchFamily="49" charset="0"/>
                <a:cs typeface="Courier New" panose="02070309020205020404" pitchFamily="49" charset="0"/>
              </a:rPr>
              <a:t>if '1' in s and </a:t>
            </a:r>
            <a:r>
              <a:rPr lang="en-US" sz="4000" dirty="0" err="1">
                <a:latin typeface="Courier New" panose="02070309020205020404" pitchFamily="49" charset="0"/>
                <a:cs typeface="Courier New" panose="02070309020205020404" pitchFamily="49" charset="0"/>
              </a:rPr>
              <a:t>s.isdigit</a:t>
            </a:r>
            <a:r>
              <a:rPr lang="en-US" sz="4000" dirty="0">
                <a:latin typeface="Courier New" panose="02070309020205020404" pitchFamily="49" charset="0"/>
                <a:cs typeface="Courier New" panose="02070309020205020404" pitchFamily="49" charset="0"/>
              </a:rPr>
              <a:t>():</a:t>
            </a:r>
          </a:p>
          <a:p>
            <a:pPr marL="0" indent="0">
              <a:buNone/>
            </a:pPr>
            <a:r>
              <a:rPr lang="en-US" sz="4000" dirty="0">
                <a:latin typeface="Courier New" panose="02070309020205020404" pitchFamily="49" charset="0"/>
                <a:cs typeface="Courier New" panose="02070309020205020404" pitchFamily="49" charset="0"/>
              </a:rPr>
              <a:t>    print </a:t>
            </a:r>
            <a:r>
              <a:rPr lang="en-US" sz="4000" dirty="0" err="1">
                <a:latin typeface="Courier New" panose="02070309020205020404" pitchFamily="49" charset="0"/>
                <a:cs typeface="Courier New" panose="02070309020205020404" pitchFamily="49" charset="0"/>
              </a:rPr>
              <a:t>int</a:t>
            </a:r>
            <a:r>
              <a:rPr lang="en-US" sz="4000" dirty="0">
                <a:latin typeface="Courier New" panose="02070309020205020404" pitchFamily="49" charset="0"/>
                <a:cs typeface="Courier New" panose="02070309020205020404" pitchFamily="49" charset="0"/>
              </a:rPr>
              <a:t>(s) + 10</a:t>
            </a:r>
            <a:endParaRPr lang="fr-FR" sz="3600" dirty="0" smtClean="0">
              <a:cs typeface="Courier New" panose="02070309020205020404" pitchFamily="49" charset="0"/>
            </a:endParaRPr>
          </a:p>
        </p:txBody>
      </p:sp>
    </p:spTree>
    <p:extLst>
      <p:ext uri="{BB962C8B-B14F-4D97-AF65-F5344CB8AC3E}">
        <p14:creationId xmlns:p14="http://schemas.microsoft.com/office/powerpoint/2010/main" val="118562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601"/>
                            </p:stCondLst>
                            <p:childTnLst>
                              <p:par>
                                <p:cTn id="20" presetID="1" presetClass="entr" presetSubtype="0" fill="hold" nodeType="afterEffect">
                                  <p:stCondLst>
                                    <p:cond delay="0"/>
                                  </p:stCondLst>
                                  <p:iterate type="lt">
                                    <p:tmAbs val="100"/>
                                  </p:iterate>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par>
                          <p:cTn id="22" fill="hold">
                            <p:stCondLst>
                              <p:cond delay="2802"/>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761999" y="232297"/>
            <a:ext cx="9573492" cy="5336454"/>
          </a:xfrm>
        </p:spPr>
        <p:txBody>
          <a:bodyPr/>
          <a:lstStyle/>
          <a:p>
            <a:pPr marL="0" indent="0">
              <a:buNone/>
            </a:pPr>
            <a:r>
              <a:rPr lang="en-US" sz="3600" dirty="0">
                <a:latin typeface="Courier New" panose="02070309020205020404" pitchFamily="49" charset="0"/>
                <a:cs typeface="Courier New" panose="02070309020205020404" pitchFamily="49" charset="0"/>
              </a:rPr>
              <a:t>note = 14</a:t>
            </a:r>
          </a:p>
          <a:p>
            <a:pPr marL="0" indent="0">
              <a:buNone/>
            </a:pPr>
            <a:r>
              <a:rPr lang="en-US" sz="3600" dirty="0">
                <a:solidFill>
                  <a:srgbClr val="FFC000"/>
                </a:solidFill>
                <a:latin typeface="Courier New" panose="02070309020205020404" pitchFamily="49" charset="0"/>
                <a:cs typeface="Courier New" panose="02070309020205020404" pitchFamily="49" charset="0"/>
              </a:rPr>
              <a:t>if</a:t>
            </a:r>
            <a:r>
              <a:rPr lang="en-US" sz="3600" dirty="0">
                <a:latin typeface="Courier New" panose="02070309020205020404" pitchFamily="49" charset="0"/>
                <a:cs typeface="Courier New" panose="02070309020205020404" pitchFamily="49" charset="0"/>
              </a:rPr>
              <a:t> note &gt; </a:t>
            </a:r>
            <a:r>
              <a:rPr lang="en-US" sz="3600" dirty="0" smtClean="0">
                <a:latin typeface="Courier New" panose="02070309020205020404" pitchFamily="49" charset="0"/>
                <a:cs typeface="Courier New" panose="02070309020205020404" pitchFamily="49" charset="0"/>
              </a:rPr>
              <a:t>10 </a:t>
            </a:r>
            <a:r>
              <a:rPr lang="en-US" sz="3600" dirty="0" smtClean="0">
                <a:solidFill>
                  <a:srgbClr val="FFC000"/>
                </a:solidFill>
                <a:latin typeface="Courier New" panose="02070309020205020404" pitchFamily="49" charset="0"/>
                <a:cs typeface="Courier New" panose="02070309020205020404" pitchFamily="49" charset="0"/>
              </a:rPr>
              <a:t>and</a:t>
            </a:r>
            <a:r>
              <a:rPr lang="en-US" sz="3600" dirty="0" smtClean="0">
                <a:latin typeface="Courier New" panose="02070309020205020404" pitchFamily="49" charset="0"/>
                <a:cs typeface="Courier New" panose="02070309020205020404" pitchFamily="49" charset="0"/>
              </a:rPr>
              <a:t> note &lt; 12:</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 </a:t>
            </a:r>
            <a:r>
              <a:rPr lang="en-US" sz="3600" dirty="0">
                <a:solidFill>
                  <a:srgbClr val="00B050"/>
                </a:solidFill>
                <a:latin typeface="Courier New" panose="02070309020205020404" pitchFamily="49" charset="0"/>
                <a:cs typeface="Courier New" panose="02070309020205020404" pitchFamily="49" charset="0"/>
              </a:rPr>
              <a:t>'</a:t>
            </a:r>
            <a:r>
              <a:rPr lang="en-US" sz="3600" dirty="0" err="1">
                <a:solidFill>
                  <a:srgbClr val="00B050"/>
                </a:solidFill>
                <a:latin typeface="Courier New" panose="02070309020205020404" pitchFamily="49" charset="0"/>
                <a:cs typeface="Courier New" panose="02070309020205020404" pitchFamily="49" charset="0"/>
              </a:rPr>
              <a:t>reçu</a:t>
            </a:r>
            <a:r>
              <a:rPr lang="en-US" sz="3600" dirty="0">
                <a:solidFill>
                  <a:srgbClr val="00B050"/>
                </a:solidFill>
                <a:latin typeface="Courier New" panose="02070309020205020404" pitchFamily="49" charset="0"/>
                <a:cs typeface="Courier New" panose="02070309020205020404" pitchFamily="49" charset="0"/>
              </a:rPr>
              <a:t>'</a:t>
            </a:r>
          </a:p>
          <a:p>
            <a:pPr marL="0" indent="0">
              <a:buNone/>
            </a:pPr>
            <a:r>
              <a:rPr lang="en-US" sz="3600" dirty="0" err="1" smtClean="0">
                <a:solidFill>
                  <a:srgbClr val="FFC000"/>
                </a:solidFill>
                <a:latin typeface="Courier New" panose="02070309020205020404" pitchFamily="49" charset="0"/>
                <a:cs typeface="Courier New" panose="02070309020205020404" pitchFamily="49" charset="0"/>
              </a:rPr>
              <a:t>elif</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note &gt; 12:</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 </a:t>
            </a:r>
            <a:r>
              <a:rPr lang="en-US" sz="3600" dirty="0">
                <a:solidFill>
                  <a:srgbClr val="00B050"/>
                </a:solidFill>
                <a:latin typeface="Courier New" panose="02070309020205020404" pitchFamily="49" charset="0"/>
                <a:cs typeface="Courier New" panose="02070309020205020404" pitchFamily="49" charset="0"/>
              </a:rPr>
              <a:t>'</a:t>
            </a:r>
            <a:r>
              <a:rPr lang="en-US" sz="3600" dirty="0" err="1">
                <a:solidFill>
                  <a:srgbClr val="00B050"/>
                </a:solidFill>
                <a:latin typeface="Courier New" panose="02070309020205020404" pitchFamily="49" charset="0"/>
                <a:cs typeface="Courier New" panose="02070309020205020404" pitchFamily="49" charset="0"/>
              </a:rPr>
              <a:t>reçu</a:t>
            </a:r>
            <a:r>
              <a:rPr lang="en-US" sz="3600" dirty="0">
                <a:solidFill>
                  <a:srgbClr val="00B050"/>
                </a:solidFill>
                <a:latin typeface="Courier New" panose="02070309020205020404" pitchFamily="49" charset="0"/>
                <a:cs typeface="Courier New" panose="02070309020205020404" pitchFamily="49" charset="0"/>
              </a:rPr>
              <a:t>, avec mention'</a:t>
            </a:r>
          </a:p>
          <a:p>
            <a:pPr marL="0" indent="0">
              <a:buNone/>
            </a:pPr>
            <a:r>
              <a:rPr lang="en-US" sz="3600" dirty="0" smtClean="0">
                <a:solidFill>
                  <a:srgbClr val="FFC000"/>
                </a:solidFill>
                <a:latin typeface="Courier New" panose="02070309020205020404" pitchFamily="49" charset="0"/>
                <a:cs typeface="Courier New" panose="02070309020205020404" pitchFamily="49" charset="0"/>
              </a:rPr>
              <a:t>else</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print</a:t>
            </a:r>
            <a:r>
              <a:rPr lang="en-US" sz="3600" dirty="0">
                <a:latin typeface="Courier New" panose="02070309020205020404" pitchFamily="49" charset="0"/>
                <a:cs typeface="Courier New" panose="02070309020205020404" pitchFamily="49" charset="0"/>
              </a:rPr>
              <a:t> </a:t>
            </a:r>
            <a:r>
              <a:rPr lang="en-US" sz="3600" dirty="0">
                <a:solidFill>
                  <a:srgbClr val="00B050"/>
                </a:solidFill>
                <a:latin typeface="Courier New" panose="02070309020205020404" pitchFamily="49" charset="0"/>
                <a:cs typeface="Courier New" panose="02070309020205020404" pitchFamily="49" charset="0"/>
              </a:rPr>
              <a:t>'</a:t>
            </a:r>
            <a:r>
              <a:rPr lang="en-US" sz="3600" dirty="0" err="1">
                <a:solidFill>
                  <a:srgbClr val="00B050"/>
                </a:solidFill>
                <a:latin typeface="Courier New" panose="02070309020205020404" pitchFamily="49" charset="0"/>
                <a:cs typeface="Courier New" panose="02070309020205020404" pitchFamily="49" charset="0"/>
              </a:rPr>
              <a:t>recalé</a:t>
            </a:r>
            <a:r>
              <a:rPr lang="en-US" sz="3600" dirty="0">
                <a:solidFill>
                  <a:srgbClr val="00B050"/>
                </a:solidFill>
                <a:latin typeface="Courier New" panose="02070309020205020404" pitchFamily="49" charset="0"/>
                <a:cs typeface="Courier New" panose="02070309020205020404" pitchFamily="49" charset="0"/>
              </a:rPr>
              <a:t>'</a:t>
            </a:r>
          </a:p>
          <a:p>
            <a:pPr marL="0" indent="0">
              <a:buNone/>
            </a:pPr>
            <a:endParaRPr lang="en-US" sz="3600" dirty="0">
              <a:latin typeface="Courier New" panose="02070309020205020404" pitchFamily="49" charset="0"/>
              <a:cs typeface="Courier New" panose="02070309020205020404" pitchFamily="49" charset="0"/>
            </a:endParaRPr>
          </a:p>
          <a:p>
            <a:pPr marL="0" indent="0">
              <a:buNone/>
            </a:pP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44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67591</TotalTime>
  <Words>353</Words>
  <Application>Microsoft Office PowerPoint</Application>
  <PresentationFormat>Grand écran</PresentationFormat>
  <Paragraphs>70</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1822</cp:revision>
  <cp:lastPrinted>2013-12-02T15:29:04Z</cp:lastPrinted>
  <dcterms:created xsi:type="dcterms:W3CDTF">1601-01-01T00:00:00Z</dcterms:created>
  <dcterms:modified xsi:type="dcterms:W3CDTF">2014-09-03T07:16:25Z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