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3"/>
  </p:notesMasterIdLst>
  <p:handoutMasterIdLst>
    <p:handoutMasterId r:id="rId14"/>
  </p:handoutMasterIdLst>
  <p:sldIdLst>
    <p:sldId id="900" r:id="rId2"/>
    <p:sldId id="902" r:id="rId3"/>
    <p:sldId id="904" r:id="rId4"/>
    <p:sldId id="909" r:id="rId5"/>
    <p:sldId id="908" r:id="rId6"/>
    <p:sldId id="912" r:id="rId7"/>
    <p:sldId id="913" r:id="rId8"/>
    <p:sldId id="914" r:id="rId9"/>
    <p:sldId id="918" r:id="rId10"/>
    <p:sldId id="921" r:id="rId11"/>
    <p:sldId id="920" r:id="rId12"/>
  </p:sldIdLst>
  <p:sldSz cx="12192000" cy="6858000"/>
  <p:notesSz cx="7099300" cy="10234613"/>
  <p:defaultTextStyle>
    <a:defPPr>
      <a:defRPr lang="fr-FR"/>
    </a:defPPr>
    <a:lvl1pPr algn="l" rtl="0" fontAlgn="base">
      <a:spcBef>
        <a:spcPct val="0"/>
      </a:spcBef>
      <a:spcAft>
        <a:spcPct val="0"/>
      </a:spcAft>
      <a:defRPr sz="2400" kern="1200">
        <a:solidFill>
          <a:schemeClr val="tx1"/>
        </a:solidFill>
        <a:latin typeface="Comic Sans MS" pitchFamily="66" charset="0"/>
        <a:ea typeface="+mn-ea"/>
        <a:cs typeface="Arial" charset="0"/>
      </a:defRPr>
    </a:lvl1pPr>
    <a:lvl2pPr marL="457200" algn="l" rtl="0" fontAlgn="base">
      <a:spcBef>
        <a:spcPct val="0"/>
      </a:spcBef>
      <a:spcAft>
        <a:spcPct val="0"/>
      </a:spcAft>
      <a:defRPr sz="2400" kern="1200">
        <a:solidFill>
          <a:schemeClr val="tx1"/>
        </a:solidFill>
        <a:latin typeface="Comic Sans MS" pitchFamily="66" charset="0"/>
        <a:ea typeface="+mn-ea"/>
        <a:cs typeface="Arial" charset="0"/>
      </a:defRPr>
    </a:lvl2pPr>
    <a:lvl3pPr marL="914400" algn="l" rtl="0" fontAlgn="base">
      <a:spcBef>
        <a:spcPct val="0"/>
      </a:spcBef>
      <a:spcAft>
        <a:spcPct val="0"/>
      </a:spcAft>
      <a:defRPr sz="2400" kern="1200">
        <a:solidFill>
          <a:schemeClr val="tx1"/>
        </a:solidFill>
        <a:latin typeface="Comic Sans MS" pitchFamily="66" charset="0"/>
        <a:ea typeface="+mn-ea"/>
        <a:cs typeface="Arial" charset="0"/>
      </a:defRPr>
    </a:lvl3pPr>
    <a:lvl4pPr marL="1371600" algn="l" rtl="0" fontAlgn="base">
      <a:spcBef>
        <a:spcPct val="0"/>
      </a:spcBef>
      <a:spcAft>
        <a:spcPct val="0"/>
      </a:spcAft>
      <a:defRPr sz="2400" kern="1200">
        <a:solidFill>
          <a:schemeClr val="tx1"/>
        </a:solidFill>
        <a:latin typeface="Comic Sans MS" pitchFamily="66" charset="0"/>
        <a:ea typeface="+mn-ea"/>
        <a:cs typeface="Arial" charset="0"/>
      </a:defRPr>
    </a:lvl4pPr>
    <a:lvl5pPr marL="1828800" algn="l" rtl="0" fontAlgn="base">
      <a:spcBef>
        <a:spcPct val="0"/>
      </a:spcBef>
      <a:spcAft>
        <a:spcPct val="0"/>
      </a:spcAft>
      <a:defRPr sz="2400" kern="1200">
        <a:solidFill>
          <a:schemeClr val="tx1"/>
        </a:solidFill>
        <a:latin typeface="Comic Sans MS" pitchFamily="66" charset="0"/>
        <a:ea typeface="+mn-ea"/>
        <a:cs typeface="Arial" charset="0"/>
      </a:defRPr>
    </a:lvl5pPr>
    <a:lvl6pPr marL="2286000" algn="l" defTabSz="914400" rtl="0" eaLnBrk="1" latinLnBrk="0" hangingPunct="1">
      <a:defRPr sz="2400" kern="1200">
        <a:solidFill>
          <a:schemeClr val="tx1"/>
        </a:solidFill>
        <a:latin typeface="Comic Sans MS" pitchFamily="66" charset="0"/>
        <a:ea typeface="+mn-ea"/>
        <a:cs typeface="Arial" charset="0"/>
      </a:defRPr>
    </a:lvl6pPr>
    <a:lvl7pPr marL="2743200" algn="l" defTabSz="914400" rtl="0" eaLnBrk="1" latinLnBrk="0" hangingPunct="1">
      <a:defRPr sz="2400" kern="1200">
        <a:solidFill>
          <a:schemeClr val="tx1"/>
        </a:solidFill>
        <a:latin typeface="Comic Sans MS" pitchFamily="66" charset="0"/>
        <a:ea typeface="+mn-ea"/>
        <a:cs typeface="Arial" charset="0"/>
      </a:defRPr>
    </a:lvl7pPr>
    <a:lvl8pPr marL="3200400" algn="l" defTabSz="914400" rtl="0" eaLnBrk="1" latinLnBrk="0" hangingPunct="1">
      <a:defRPr sz="2400" kern="1200">
        <a:solidFill>
          <a:schemeClr val="tx1"/>
        </a:solidFill>
        <a:latin typeface="Comic Sans MS" pitchFamily="66" charset="0"/>
        <a:ea typeface="+mn-ea"/>
        <a:cs typeface="Arial" charset="0"/>
      </a:defRPr>
    </a:lvl8pPr>
    <a:lvl9pPr marL="3657600" algn="l" defTabSz="914400" rtl="0" eaLnBrk="1" latinLnBrk="0" hangingPunct="1">
      <a:defRPr sz="2400" kern="1200">
        <a:solidFill>
          <a:schemeClr val="tx1"/>
        </a:solidFill>
        <a:latin typeface="Comic Sans MS" pitchFamily="66" charset="0"/>
        <a:ea typeface="+mn-ea"/>
        <a:cs typeface="Arial" charset="0"/>
      </a:defRPr>
    </a:lvl9pPr>
  </p:defaultTextStyle>
  <p:extLst>
    <p:ext uri="{521415D9-36F7-43E2-AB2F-B90AF26B5E84}">
      <p14:sectionLst xmlns:p14="http://schemas.microsoft.com/office/powerpoint/2010/main">
        <p14:section name="Section par défaut" id="{28C650F0-13B2-49C9-9ED4-D40CD07835D6}">
          <p14:sldIdLst>
            <p14:sldId id="900"/>
            <p14:sldId id="902"/>
            <p14:sldId id="904"/>
            <p14:sldId id="909"/>
            <p14:sldId id="908"/>
            <p14:sldId id="912"/>
            <p14:sldId id="913"/>
            <p14:sldId id="914"/>
            <p14:sldId id="918"/>
            <p14:sldId id="921"/>
            <p14:sldId id="92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0000"/>
    <a:srgbClr val="FF9900"/>
    <a:srgbClr val="619428"/>
    <a:srgbClr val="FFFF66"/>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4147" autoAdjust="0"/>
  </p:normalViewPr>
  <p:slideViewPr>
    <p:cSldViewPr snapToGrid="0">
      <p:cViewPr varScale="1">
        <p:scale>
          <a:sx n="55" d="100"/>
          <a:sy n="55" d="100"/>
        </p:scale>
        <p:origin x="1134" y="72"/>
      </p:cViewPr>
      <p:guideLst>
        <p:guide orient="horz" pos="2160"/>
        <p:guide pos="3840"/>
      </p:guideLst>
    </p:cSldViewPr>
  </p:slideViewPr>
  <p:outlineViewPr>
    <p:cViewPr>
      <p:scale>
        <a:sx n="33" d="100"/>
        <a:sy n="33" d="100"/>
      </p:scale>
      <p:origin x="0" y="7056"/>
    </p:cViewPr>
  </p:outlineViewPr>
  <p:notesTextViewPr>
    <p:cViewPr>
      <p:scale>
        <a:sx n="100" d="100"/>
        <a:sy n="100" d="100"/>
      </p:scale>
      <p:origin x="0" y="0"/>
    </p:cViewPr>
  </p:notesTextViewPr>
  <p:sorterViewPr>
    <p:cViewPr>
      <p:scale>
        <a:sx n="75" d="100"/>
        <a:sy n="75" d="100"/>
      </p:scale>
      <p:origin x="0" y="1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81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8E060E81-8352-45F8-AF75-3C98C02BBE5D}" type="slidenum">
              <a:rPr lang="en-US"/>
              <a:pPr>
                <a:defRPr/>
              </a:pPr>
              <a:t>‹N°›</a:t>
            </a:fld>
            <a:endParaRPr lang="en-US"/>
          </a:p>
        </p:txBody>
      </p:sp>
    </p:spTree>
    <p:extLst>
      <p:ext uri="{BB962C8B-B14F-4D97-AF65-F5344CB8AC3E}">
        <p14:creationId xmlns:p14="http://schemas.microsoft.com/office/powerpoint/2010/main" val="437552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1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110596" name="Rectangle 4"/>
          <p:cNvSpPr>
            <a:spLocks noGrp="1" noRot="1" noChangeAspect="1" noChangeArrowheads="1" noTextEdit="1"/>
          </p:cNvSpPr>
          <p:nvPr>
            <p:ph type="sldImg" idx="2"/>
          </p:nvPr>
        </p:nvSpPr>
        <p:spPr bwMode="auto">
          <a:xfrm>
            <a:off x="141288" y="768350"/>
            <a:ext cx="68183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709613" y="4859338"/>
            <a:ext cx="5680075" cy="460692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p>
        </p:txBody>
      </p:sp>
      <p:sp>
        <p:nvSpPr>
          <p:cNvPr id="922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9E8EB9F5-F2F7-4A48-A943-9B409357C15C}" type="slidenum">
              <a:rPr lang="en-US"/>
              <a:pPr>
                <a:defRPr/>
              </a:pPr>
              <a:t>‹N°›</a:t>
            </a:fld>
            <a:endParaRPr lang="en-US"/>
          </a:p>
        </p:txBody>
      </p:sp>
    </p:spTree>
    <p:extLst>
      <p:ext uri="{BB962C8B-B14F-4D97-AF65-F5344CB8AC3E}">
        <p14:creationId xmlns:p14="http://schemas.microsoft.com/office/powerpoint/2010/main" val="2489496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déclaration</a:t>
            </a:r>
            <a:r>
              <a:rPr lang="fr-FR" baseline="0" dirty="0" smtClean="0"/>
              <a:t> </a:t>
            </a:r>
            <a:r>
              <a:rPr lang="fr-FR" baseline="0" dirty="0" err="1" smtClean="0"/>
              <a:t>classmethod</a:t>
            </a:r>
            <a:r>
              <a:rPr lang="fr-FR" baseline="0" dirty="0" smtClean="0"/>
              <a:t> ou </a:t>
            </a:r>
            <a:r>
              <a:rPr lang="fr-FR" baseline="0" dirty="0" err="1" smtClean="0"/>
              <a:t>staticmethod</a:t>
            </a:r>
            <a:r>
              <a:rPr lang="fr-FR" baseline="0" dirty="0" smtClean="0"/>
              <a:t> peut-être loin de la méthode, ce qui rend la lecture difficile. </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a:t>
            </a:fld>
            <a:endParaRPr lang="en-US"/>
          </a:p>
        </p:txBody>
      </p:sp>
    </p:spTree>
    <p:extLst>
      <p:ext uri="{BB962C8B-B14F-4D97-AF65-F5344CB8AC3E}">
        <p14:creationId xmlns:p14="http://schemas.microsoft.com/office/powerpoint/2010/main" val="3741400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Cette</a:t>
            </a:r>
            <a:r>
              <a:rPr lang="fr-FR" baseline="0" dirty="0" smtClean="0"/>
              <a:t> syntaxe permet de rendre le type de la méthode explicite, et comme le décorateur doit être juste avant la déclaration de la fonction, ça rend également plus probable que le développeur n’oubliera pas de décorer la fonction.</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2</a:t>
            </a:fld>
            <a:endParaRPr lang="en-US"/>
          </a:p>
        </p:txBody>
      </p:sp>
    </p:spTree>
    <p:extLst>
      <p:ext uri="{BB962C8B-B14F-4D97-AF65-F5344CB8AC3E}">
        <p14:creationId xmlns:p14="http://schemas.microsoft.com/office/powerpoint/2010/main" val="117080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Voic</a:t>
            </a:r>
            <a:r>
              <a:rPr lang="fr-FR" baseline="0" dirty="0" smtClean="0"/>
              <a:t>i la syntaxe générale d’un décorateur.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Il faut faire la distinction entre la syntaxe</a:t>
            </a:r>
            <a:r>
              <a:rPr lang="fr-FR" baseline="0" dirty="0" smtClean="0"/>
              <a:t> @</a:t>
            </a:r>
            <a:r>
              <a:rPr lang="fr-FR" baseline="0" dirty="0" err="1" smtClean="0"/>
              <a:t>decorateur</a:t>
            </a:r>
            <a:r>
              <a:rPr lang="fr-FR" baseline="0" dirty="0" smtClean="0"/>
              <a:t> qui est juste un raccourci pour écrire f  = </a:t>
            </a:r>
            <a:r>
              <a:rPr lang="fr-FR" baseline="0" dirty="0" err="1" smtClean="0"/>
              <a:t>decorateur</a:t>
            </a:r>
            <a:r>
              <a:rPr lang="fr-FR" baseline="0" dirty="0" smtClean="0"/>
              <a:t>(f) et la concept de </a:t>
            </a:r>
            <a:r>
              <a:rPr lang="fr-FR" baseline="0" dirty="0" err="1" smtClean="0"/>
              <a:t>decoration</a:t>
            </a:r>
            <a:r>
              <a:rPr lang="fr-FR" baseline="0" dirty="0" smtClean="0"/>
              <a:t>. La syntaxe est juste là pour rendre plus clair qu’une fonction est décorée, il n’y a rien de profond ici. Par contre,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La concept de décorateur est complexe et très puissant puisque l’on peut implémenter ses propres décorateurs. </a:t>
            </a: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3</a:t>
            </a:fld>
            <a:endParaRPr lang="en-US"/>
          </a:p>
        </p:txBody>
      </p:sp>
    </p:spTree>
    <p:extLst>
      <p:ext uri="{BB962C8B-B14F-4D97-AF65-F5344CB8AC3E}">
        <p14:creationId xmlns:p14="http://schemas.microsoft.com/office/powerpoint/2010/main" val="2593621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cs typeface="Courier New" panose="02070309020205020404" pitchFamily="49" charset="0"/>
              </a:rPr>
              <a:t>C’est quoi un décorateur</a:t>
            </a:r>
          </a:p>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cs typeface="Courier New" panose="02070309020205020404" pitchFamily="49" charset="0"/>
              </a:rPr>
              <a:t>C’est un </a:t>
            </a:r>
            <a:r>
              <a:rPr lang="fr-FR" sz="1200" i="1" dirty="0" err="1" smtClean="0">
                <a:cs typeface="Courier New" panose="02070309020205020404" pitchFamily="49" charset="0"/>
              </a:rPr>
              <a:t>callable</a:t>
            </a:r>
            <a:r>
              <a:rPr lang="fr-FR" sz="1200" dirty="0" smtClean="0">
                <a:cs typeface="Courier New" panose="02070309020205020404" pitchFamily="49" charset="0"/>
              </a:rPr>
              <a:t> qui prend comme argument la fonction décorée et produit un </a:t>
            </a:r>
            <a:r>
              <a:rPr lang="fr-FR" sz="1200" i="1" dirty="0" err="1" smtClean="0">
                <a:cs typeface="Courier New" panose="02070309020205020404" pitchFamily="49" charset="0"/>
              </a:rPr>
              <a:t>callable</a:t>
            </a:r>
            <a:r>
              <a:rPr lang="fr-FR" sz="1200" dirty="0" smtClean="0">
                <a:cs typeface="Courier New" panose="02070309020205020404" pitchFamily="49" charset="0"/>
              </a:rPr>
              <a:t> qui prend le même nombre d’arguments que la fonction décorée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Un</a:t>
            </a:r>
            <a:r>
              <a:rPr lang="fr-FR" baseline="0" dirty="0" smtClean="0"/>
              <a:t> décorateur peut donc être une fonction ou une classe et retourner une fonction ou une classe. Souvent, le décorateur retourne directement l’objet décoré, mais il peut également retourner n’importe quel objet </a:t>
            </a:r>
            <a:r>
              <a:rPr lang="fr-FR" baseline="0" dirty="0" err="1" smtClean="0"/>
              <a:t>callable</a:t>
            </a:r>
            <a:r>
              <a:rPr lang="fr-FR"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f(a, b) </a:t>
            </a:r>
            <a:r>
              <a:rPr lang="fr-FR" baseline="0" dirty="0" smtClean="0">
                <a:sym typeface="Wingdings" panose="05000000000000000000" pitchFamily="2" charset="2"/>
              </a:rPr>
              <a:t> </a:t>
            </a:r>
            <a:r>
              <a:rPr lang="fr-FR" baseline="0" dirty="0" err="1" smtClean="0">
                <a:sym typeface="Wingdings" panose="05000000000000000000" pitchFamily="2" charset="2"/>
              </a:rPr>
              <a:t>decorateur</a:t>
            </a:r>
            <a:r>
              <a:rPr lang="fr-FR" baseline="0" dirty="0" smtClean="0">
                <a:sym typeface="Wingdings" panose="05000000000000000000" pitchFamily="2" charset="2"/>
              </a:rPr>
              <a:t>(f)(</a:t>
            </a:r>
            <a:r>
              <a:rPr lang="fr-FR" baseline="0" dirty="0" err="1" smtClean="0">
                <a:sym typeface="Wingdings" panose="05000000000000000000" pitchFamily="2" charset="2"/>
              </a:rPr>
              <a:t>a,b</a:t>
            </a:r>
            <a:r>
              <a:rPr lang="fr-FR" baseline="0" dirty="0" smtClean="0">
                <a:sym typeface="Wingdings" panose="05000000000000000000" pitchFamily="2" charset="2"/>
              </a:rPr>
              <a:t>). L’</a:t>
            </a:r>
            <a:r>
              <a:rPr lang="fr-FR" baseline="0" dirty="0" err="1" smtClean="0">
                <a:sym typeface="Wingdings" panose="05000000000000000000" pitchFamily="2" charset="2"/>
              </a:rPr>
              <a:t>équivallence</a:t>
            </a:r>
            <a:r>
              <a:rPr lang="fr-FR" baseline="0" dirty="0" smtClean="0">
                <a:sym typeface="Wingdings" panose="05000000000000000000" pitchFamily="2" charset="2"/>
              </a:rPr>
              <a:t> est lorsque f est décorée par le décorateur</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5</a:t>
            </a:fld>
            <a:endParaRPr lang="en-US"/>
          </a:p>
        </p:txBody>
      </p:sp>
    </p:spTree>
    <p:extLst>
      <p:ext uri="{BB962C8B-B14F-4D97-AF65-F5344CB8AC3E}">
        <p14:creationId xmlns:p14="http://schemas.microsoft.com/office/powerpoint/2010/main" val="3737740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Voic</a:t>
            </a:r>
            <a:r>
              <a:rPr lang="fr-FR" baseline="0" dirty="0" smtClean="0"/>
              <a:t>i la syntaxe générale d’un décorateur.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Il faut faire la distinction entre la syntaxe</a:t>
            </a:r>
            <a:r>
              <a:rPr lang="fr-FR" baseline="0" dirty="0" smtClean="0"/>
              <a:t> @</a:t>
            </a:r>
            <a:r>
              <a:rPr lang="fr-FR" baseline="0" dirty="0" err="1" smtClean="0"/>
              <a:t>decorateur</a:t>
            </a:r>
            <a:r>
              <a:rPr lang="fr-FR" baseline="0" dirty="0" smtClean="0"/>
              <a:t> qui est juste un raccourci pour écrire f  = </a:t>
            </a:r>
            <a:r>
              <a:rPr lang="fr-FR" baseline="0" dirty="0" err="1" smtClean="0"/>
              <a:t>decorateur</a:t>
            </a:r>
            <a:r>
              <a:rPr lang="fr-FR" baseline="0" dirty="0" smtClean="0"/>
              <a:t>(f) et la concept de </a:t>
            </a:r>
            <a:r>
              <a:rPr lang="fr-FR" baseline="0" dirty="0" err="1" smtClean="0"/>
              <a:t>decoration</a:t>
            </a:r>
            <a:r>
              <a:rPr lang="fr-FR" baseline="0" dirty="0" smtClean="0"/>
              <a:t>. La syntaxe est juste là pour rendre plus clair qu’une fonction est décorée, il n’y a rien de profond ici. Par contre,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La concept de décorateur est complexe et très puissant puisque l’on peut implémenter ses propres décorateurs. </a:t>
            </a: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6</a:t>
            </a:fld>
            <a:endParaRPr lang="en-US"/>
          </a:p>
        </p:txBody>
      </p:sp>
    </p:spTree>
    <p:extLst>
      <p:ext uri="{BB962C8B-B14F-4D97-AF65-F5344CB8AC3E}">
        <p14:creationId xmlns:p14="http://schemas.microsoft.com/office/powerpoint/2010/main" val="3643535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syntaxe décorateur n’est pas nécessaire pour avoir des décorateurs, mais elle simplifie</a:t>
            </a:r>
            <a:r>
              <a:rPr lang="fr-FR" baseline="0" dirty="0" smtClean="0"/>
              <a:t> l’utilisation en définissant une syntaxe explicite.</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7</a:t>
            </a:fld>
            <a:endParaRPr lang="en-US"/>
          </a:p>
        </p:txBody>
      </p:sp>
    </p:spTree>
    <p:extLst>
      <p:ext uri="{BB962C8B-B14F-4D97-AF65-F5344CB8AC3E}">
        <p14:creationId xmlns:p14="http://schemas.microsoft.com/office/powerpoint/2010/main" val="2810502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syntaxe décorateur n’est pas nécessaire pour avoir des décorateurs, mais elle simplifie</a:t>
            </a:r>
            <a:r>
              <a:rPr lang="fr-FR" baseline="0" dirty="0" smtClean="0"/>
              <a:t> l’utilisation en définissant une </a:t>
            </a:r>
            <a:r>
              <a:rPr lang="fr-FR" baseline="0" smtClean="0"/>
              <a:t>syntaxe explicite.</a:t>
            </a:r>
            <a:endParaRPr lang="fr-F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8</a:t>
            </a:fld>
            <a:endParaRPr lang="en-US"/>
          </a:p>
        </p:txBody>
      </p:sp>
    </p:spTree>
    <p:extLst>
      <p:ext uri="{BB962C8B-B14F-4D97-AF65-F5344CB8AC3E}">
        <p14:creationId xmlns:p14="http://schemas.microsoft.com/office/powerpoint/2010/main" val="4156775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FR" sz="1200" dirty="0" smtClean="0">
                <a:latin typeface="Courier New" panose="02070309020205020404" pitchFamily="49" charset="0"/>
                <a:cs typeface="Courier New" panose="02070309020205020404" pitchFamily="49" charset="0"/>
              </a:rPr>
              <a:t>g(a, b) appelle la</a:t>
            </a:r>
            <a:r>
              <a:rPr lang="fr-FR" sz="1200" baseline="0" dirty="0" smtClean="0">
                <a:latin typeface="Courier New" panose="02070309020205020404" pitchFamily="49" charset="0"/>
                <a:cs typeface="Courier New" panose="02070309020205020404" pitchFamily="49" charset="0"/>
              </a:rPr>
              <a:t> méthode __call__ de l’instance retournée par </a:t>
            </a:r>
            <a:r>
              <a:rPr lang="fr-FR" sz="1200" baseline="0" dirty="0" err="1" smtClean="0">
                <a:latin typeface="Courier New" panose="02070309020205020404" pitchFamily="49" charset="0"/>
                <a:cs typeface="Courier New" panose="02070309020205020404" pitchFamily="49" charset="0"/>
              </a:rPr>
              <a:t>NbAppel</a:t>
            </a:r>
            <a:r>
              <a:rPr lang="fr-FR" sz="1200" baseline="0" dirty="0" smtClean="0">
                <a:latin typeface="Courier New" panose="02070309020205020404" pitchFamily="49" charset="0"/>
                <a:cs typeface="Courier New" panose="02070309020205020404" pitchFamily="49" charset="0"/>
              </a:rPr>
              <a:t>(g)</a:t>
            </a:r>
            <a:endParaRPr lang="fr-FR" sz="1200" dirty="0" smtClean="0">
              <a:latin typeface="Courier New" panose="02070309020205020404" pitchFamily="49" charset="0"/>
              <a:cs typeface="Courier New" panose="02070309020205020404" pitchFamily="49" charset="0"/>
            </a:endParaRPr>
          </a:p>
          <a:p>
            <a:pPr marL="0" indent="0">
              <a:buNone/>
            </a:pPr>
            <a:endParaRPr lang="fr-FR" sz="1200" dirty="0" smtClean="0">
              <a:latin typeface="Courier New" panose="02070309020205020404" pitchFamily="49" charset="0"/>
              <a:cs typeface="Courier New" panose="02070309020205020404" pitchFamily="49" charset="0"/>
            </a:endParaRPr>
          </a:p>
          <a:p>
            <a:pPr marL="0" indent="0">
              <a:buNone/>
            </a:pPr>
            <a:r>
              <a:rPr lang="fr-FR" sz="1200" dirty="0" smtClean="0">
                <a:latin typeface="Courier New" panose="02070309020205020404" pitchFamily="49" charset="0"/>
                <a:cs typeface="Courier New" panose="02070309020205020404" pitchFamily="49" charset="0"/>
              </a:rPr>
              <a:t>@</a:t>
            </a:r>
            <a:r>
              <a:rPr lang="fr-FR" sz="1200" dirty="0" err="1" smtClean="0">
                <a:latin typeface="Courier New" panose="02070309020205020404" pitchFamily="49" charset="0"/>
                <a:cs typeface="Courier New" panose="02070309020205020404" pitchFamily="49" charset="0"/>
              </a:rPr>
              <a:t>NbAppel</a:t>
            </a:r>
            <a:endParaRPr lang="fr-FR" sz="1200" dirty="0" smtClean="0">
              <a:latin typeface="Courier New" panose="02070309020205020404" pitchFamily="49" charset="0"/>
              <a:cs typeface="Courier New" panose="02070309020205020404" pitchFamily="49" charset="0"/>
            </a:endParaRPr>
          </a:p>
          <a:p>
            <a:pPr marL="0" indent="0">
              <a:buNone/>
            </a:pPr>
            <a:r>
              <a:rPr lang="fr-FR" sz="1200" dirty="0" err="1" smtClean="0">
                <a:latin typeface="Courier New" panose="02070309020205020404" pitchFamily="49" charset="0"/>
                <a:cs typeface="Courier New" panose="02070309020205020404" pitchFamily="49" charset="0"/>
              </a:rPr>
              <a:t>def</a:t>
            </a:r>
            <a:r>
              <a:rPr lang="fr-FR" sz="1200" dirty="0" smtClean="0">
                <a:latin typeface="Courier New" panose="02070309020205020404" pitchFamily="49" charset="0"/>
                <a:cs typeface="Courier New" panose="02070309020205020404" pitchFamily="49" charset="0"/>
              </a:rPr>
              <a:t> h(a, b, c):</a:t>
            </a:r>
          </a:p>
          <a:p>
            <a:pPr marL="0" indent="0">
              <a:buNone/>
            </a:pPr>
            <a:r>
              <a:rPr lang="fr-FR" sz="1200" dirty="0" smtClean="0">
                <a:latin typeface="Courier New" panose="02070309020205020404" pitchFamily="49" charset="0"/>
                <a:cs typeface="Courier New" panose="02070309020205020404" pitchFamily="49" charset="0"/>
              </a:rPr>
              <a:t>    </a:t>
            </a:r>
            <a:r>
              <a:rPr lang="fr-FR" sz="1200" dirty="0" err="1" smtClean="0">
                <a:latin typeface="Courier New" panose="02070309020205020404" pitchFamily="49" charset="0"/>
                <a:cs typeface="Courier New" panose="02070309020205020404" pitchFamily="49" charset="0"/>
              </a:rPr>
              <a:t>print</a:t>
            </a:r>
            <a:r>
              <a:rPr lang="fr-FR" sz="1200" dirty="0" smtClean="0">
                <a:latin typeface="Courier New" panose="02070309020205020404" pitchFamily="49" charset="0"/>
                <a:cs typeface="Courier New" panose="02070309020205020404" pitchFamily="49" charset="0"/>
              </a:rPr>
              <a:t> a, b, c</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baseline="0" dirty="0" smtClean="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9</a:t>
            </a:fld>
            <a:endParaRPr lang="en-US"/>
          </a:p>
        </p:txBody>
      </p:sp>
    </p:spTree>
    <p:extLst>
      <p:ext uri="{BB962C8B-B14F-4D97-AF65-F5344CB8AC3E}">
        <p14:creationId xmlns:p14="http://schemas.microsoft.com/office/powerpoint/2010/main" val="2443401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4 combinaisons</a:t>
            </a:r>
            <a:r>
              <a:rPr lang="fr-FR" baseline="0" dirty="0" smtClean="0"/>
              <a:t> sont possibles. </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11</a:t>
            </a:fld>
            <a:endParaRPr lang="en-US"/>
          </a:p>
        </p:txBody>
      </p:sp>
    </p:spTree>
    <p:extLst>
      <p:ext uri="{BB962C8B-B14F-4D97-AF65-F5344CB8AC3E}">
        <p14:creationId xmlns:p14="http://schemas.microsoft.com/office/powerpoint/2010/main" val="2744418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914400" y="1219201"/>
            <a:ext cx="10363200" cy="1470025"/>
          </a:xfrm>
        </p:spPr>
        <p:txBody>
          <a:bodyPr/>
          <a:lstStyle>
            <a:lvl1pPr>
              <a:defRPr/>
            </a:lvl1pPr>
          </a:lstStyle>
          <a:p>
            <a:r>
              <a:rPr lang="en-US"/>
              <a:t>Cliquez pour modifier le style du titre</a:t>
            </a:r>
          </a:p>
        </p:txBody>
      </p:sp>
      <p:sp>
        <p:nvSpPr>
          <p:cNvPr id="19459" name="Rectangle 3"/>
          <p:cNvSpPr>
            <a:spLocks noGrp="1" noChangeArrowheads="1"/>
          </p:cNvSpPr>
          <p:nvPr>
            <p:ph type="subTitle" idx="1"/>
          </p:nvPr>
        </p:nvSpPr>
        <p:spPr>
          <a:xfrm>
            <a:off x="1727200" y="3048000"/>
            <a:ext cx="8534400" cy="1752600"/>
          </a:xfrm>
        </p:spPr>
        <p:txBody>
          <a:bodyPr/>
          <a:lstStyle>
            <a:lvl1pPr marL="0" indent="0" algn="ctr">
              <a:buFont typeface="Wingdings" pitchFamily="2" charset="2"/>
              <a:buNone/>
              <a:defRPr/>
            </a:lvl1pPr>
          </a:lstStyle>
          <a:p>
            <a:r>
              <a:rPr lang="en-US"/>
              <a:t>Cliquez pour modifier le style des sous-titres du masque</a:t>
            </a:r>
          </a:p>
        </p:txBody>
      </p:sp>
      <p:sp>
        <p:nvSpPr>
          <p:cNvPr id="4" name="Rectangle 3"/>
          <p:cNvSpPr>
            <a:spLocks noGrp="1" noChangeArrowheads="1"/>
          </p:cNvSpPr>
          <p:nvPr>
            <p:ph type="ftr" sz="quarter" idx="10"/>
          </p:nvPr>
        </p:nvSpPr>
        <p:spPr>
          <a:xfrm>
            <a:off x="609600" y="6248400"/>
            <a:ext cx="3860800" cy="476250"/>
          </a:xfrm>
        </p:spPr>
        <p:txBody>
          <a:bodyPr/>
          <a:lstStyle>
            <a:lvl1pPr algn="ctr">
              <a:defRPr b="0">
                <a:solidFill>
                  <a:schemeClr val="tx1"/>
                </a:solidFill>
              </a:defRPr>
            </a:lvl1pPr>
          </a:lstStyle>
          <a:p>
            <a:pPr>
              <a:defRPr/>
            </a:pPr>
            <a:endParaRPr lang="fr-FR"/>
          </a:p>
        </p:txBody>
      </p:sp>
      <p:sp>
        <p:nvSpPr>
          <p:cNvPr id="5" name="Rectangle 4"/>
          <p:cNvSpPr>
            <a:spLocks noGrp="1" noChangeArrowheads="1"/>
          </p:cNvSpPr>
          <p:nvPr>
            <p:ph type="sldNum" sz="quarter" idx="11"/>
          </p:nvPr>
        </p:nvSpPr>
        <p:spPr>
          <a:xfrm>
            <a:off x="8737600" y="6245225"/>
            <a:ext cx="2844800" cy="476250"/>
          </a:xfrm>
        </p:spPr>
        <p:txBody>
          <a:bodyPr/>
          <a:lstStyle>
            <a:lvl1pPr>
              <a:defRPr>
                <a:solidFill>
                  <a:schemeClr val="tx1"/>
                </a:solidFill>
              </a:defRPr>
            </a:lvl1pPr>
          </a:lstStyle>
          <a:p>
            <a:pPr>
              <a:defRPr/>
            </a:pPr>
            <a:endParaRPr lang="en-US"/>
          </a:p>
        </p:txBody>
      </p:sp>
    </p:spTree>
    <p:extLst>
      <p:ext uri="{BB962C8B-B14F-4D97-AF65-F5344CB8AC3E}">
        <p14:creationId xmlns:p14="http://schemas.microsoft.com/office/powerpoint/2010/main" val="39521958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D6E1616C-77B1-438D-B2EA-D29B0C884C14}" type="slidenum">
              <a:rPr lang="fr-FR"/>
              <a:pPr>
                <a:defRPr/>
              </a:pPr>
              <a:t>‹N°›</a:t>
            </a:fld>
            <a:endParaRPr lang="fr-FR"/>
          </a:p>
        </p:txBody>
      </p:sp>
    </p:spTree>
    <p:extLst>
      <p:ext uri="{BB962C8B-B14F-4D97-AF65-F5344CB8AC3E}">
        <p14:creationId xmlns:p14="http://schemas.microsoft.com/office/powerpoint/2010/main" val="320569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3735A2D-71D9-4948-95F9-256AFC1B9ACC}" type="slidenum">
              <a:rPr lang="fr-FR"/>
              <a:pPr>
                <a:defRPr/>
              </a:pPr>
              <a:t>‹N°›</a:t>
            </a:fld>
            <a:endParaRPr lang="fr-FR"/>
          </a:p>
        </p:txBody>
      </p:sp>
    </p:spTree>
    <p:extLst>
      <p:ext uri="{BB962C8B-B14F-4D97-AF65-F5344CB8AC3E}">
        <p14:creationId xmlns:p14="http://schemas.microsoft.com/office/powerpoint/2010/main" val="21088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197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CEE3430-F29F-48C3-A4A1-A73C5FF2C156}" type="slidenum">
              <a:rPr lang="fr-FR"/>
              <a:pPr>
                <a:defRPr/>
              </a:pPr>
              <a:t>‹N°›</a:t>
            </a:fld>
            <a:endParaRPr lang="fr-FR"/>
          </a:p>
        </p:txBody>
      </p:sp>
    </p:spTree>
    <p:extLst>
      <p:ext uri="{BB962C8B-B14F-4D97-AF65-F5344CB8AC3E}">
        <p14:creationId xmlns:p14="http://schemas.microsoft.com/office/powerpoint/2010/main" val="89262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5159C22-3937-41CD-B871-002FA589FB83}" type="slidenum">
              <a:rPr lang="fr-FR"/>
              <a:pPr>
                <a:defRPr/>
              </a:pPr>
              <a:t>‹N°›</a:t>
            </a:fld>
            <a:endParaRPr lang="fr-FR"/>
          </a:p>
        </p:txBody>
      </p:sp>
    </p:spTree>
    <p:extLst>
      <p:ext uri="{BB962C8B-B14F-4D97-AF65-F5344CB8AC3E}">
        <p14:creationId xmlns:p14="http://schemas.microsoft.com/office/powerpoint/2010/main" val="17903580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1B276A6-9051-4893-BB7A-369BEAC4FA3B}" type="slidenum">
              <a:rPr lang="fr-FR"/>
              <a:pPr>
                <a:defRPr/>
              </a:pPr>
              <a:t>‹N°›</a:t>
            </a:fld>
            <a:endParaRPr lang="fr-FR"/>
          </a:p>
        </p:txBody>
      </p:sp>
    </p:spTree>
    <p:extLst>
      <p:ext uri="{BB962C8B-B14F-4D97-AF65-F5344CB8AC3E}">
        <p14:creationId xmlns:p14="http://schemas.microsoft.com/office/powerpoint/2010/main" val="21709272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BAE2302-58AC-4CEC-BA37-19329518E9E7}" type="slidenum">
              <a:rPr lang="fr-FR"/>
              <a:pPr>
                <a:defRPr/>
              </a:pPr>
              <a:t>‹N°›</a:t>
            </a:fld>
            <a:endParaRPr lang="fr-FR"/>
          </a:p>
        </p:txBody>
      </p:sp>
    </p:spTree>
    <p:extLst>
      <p:ext uri="{BB962C8B-B14F-4D97-AF65-F5344CB8AC3E}">
        <p14:creationId xmlns:p14="http://schemas.microsoft.com/office/powerpoint/2010/main" val="35730564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42C96F9A-7410-4AE4-BB6A-C396CA6D07E0}" type="slidenum">
              <a:rPr lang="fr-FR"/>
              <a:pPr>
                <a:defRPr/>
              </a:pPr>
              <a:t>‹N°›</a:t>
            </a:fld>
            <a:endParaRPr lang="fr-FR"/>
          </a:p>
        </p:txBody>
      </p:sp>
    </p:spTree>
    <p:extLst>
      <p:ext uri="{BB962C8B-B14F-4D97-AF65-F5344CB8AC3E}">
        <p14:creationId xmlns:p14="http://schemas.microsoft.com/office/powerpoint/2010/main" val="39606352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52BAF318-1520-4458-868A-5D6F98081BDB}" type="slidenum">
              <a:rPr lang="fr-FR"/>
              <a:pPr>
                <a:defRPr/>
              </a:pPr>
              <a:t>‹N°›</a:t>
            </a:fld>
            <a:endParaRPr lang="fr-FR"/>
          </a:p>
        </p:txBody>
      </p:sp>
    </p:spTree>
    <p:extLst>
      <p:ext uri="{BB962C8B-B14F-4D97-AF65-F5344CB8AC3E}">
        <p14:creationId xmlns:p14="http://schemas.microsoft.com/office/powerpoint/2010/main" val="12038565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BD5D413C-5156-4901-9037-4F52EF86BF1E}" type="slidenum">
              <a:rPr lang="fr-FR"/>
              <a:pPr>
                <a:defRPr/>
              </a:pPr>
              <a:t>‹N°›</a:t>
            </a:fld>
            <a:endParaRPr lang="fr-FR"/>
          </a:p>
        </p:txBody>
      </p:sp>
    </p:spTree>
    <p:extLst>
      <p:ext uri="{BB962C8B-B14F-4D97-AF65-F5344CB8AC3E}">
        <p14:creationId xmlns:p14="http://schemas.microsoft.com/office/powerpoint/2010/main" val="41434004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94D89600-A2C7-4CA0-8E18-C87971FB7FC2}" type="slidenum">
              <a:rPr lang="fr-FR"/>
              <a:pPr>
                <a:defRPr/>
              </a:pPr>
              <a:t>‹N°›</a:t>
            </a:fld>
            <a:endParaRPr lang="fr-FR"/>
          </a:p>
        </p:txBody>
      </p:sp>
    </p:spTree>
    <p:extLst>
      <p:ext uri="{BB962C8B-B14F-4D97-AF65-F5344CB8AC3E}">
        <p14:creationId xmlns:p14="http://schemas.microsoft.com/office/powerpoint/2010/main" val="21426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D496C56-D94D-4804-81B1-3DE9E36AFE47}" type="slidenum">
              <a:rPr lang="fr-FR"/>
              <a:pPr>
                <a:defRPr/>
              </a:pPr>
              <a:t>‹N°›</a:t>
            </a:fld>
            <a:endParaRPr lang="fr-FR"/>
          </a:p>
        </p:txBody>
      </p:sp>
    </p:spTree>
    <p:extLst>
      <p:ext uri="{BB962C8B-B14F-4D97-AF65-F5344CB8AC3E}">
        <p14:creationId xmlns:p14="http://schemas.microsoft.com/office/powerpoint/2010/main" val="425959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dirty="0" smtClean="0"/>
              <a:t>Cliquez pour modifier le style du titre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6149" name="Rectangle 5"/>
          <p:cNvSpPr>
            <a:spLocks noGrp="1" noChangeArrowheads="1"/>
          </p:cNvSpPr>
          <p:nvPr>
            <p:ph type="ftr" sz="quarter" idx="3"/>
          </p:nvPr>
        </p:nvSpPr>
        <p:spPr bwMode="auto">
          <a:xfrm>
            <a:off x="1" y="6521450"/>
            <a:ext cx="5289551" cy="336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1">
                <a:solidFill>
                  <a:srgbClr val="3333CC"/>
                </a:solidFill>
                <a:latin typeface="Calibri" pitchFamily="34" charset="0"/>
                <a:cs typeface="Calibri" pitchFamily="34" charset="0"/>
              </a:defRPr>
            </a:lvl1pPr>
          </a:lstStyle>
          <a:p>
            <a:pPr>
              <a:defRPr/>
            </a:pPr>
            <a:endParaRPr lang="en-US" dirty="0"/>
          </a:p>
        </p:txBody>
      </p:sp>
      <p:sp>
        <p:nvSpPr>
          <p:cNvPr id="6150" name="Rectangle 6"/>
          <p:cNvSpPr>
            <a:spLocks noGrp="1" noChangeArrowheads="1"/>
          </p:cNvSpPr>
          <p:nvPr>
            <p:ph type="sldNum" sz="quarter" idx="4"/>
          </p:nvPr>
        </p:nvSpPr>
        <p:spPr bwMode="auto">
          <a:xfrm>
            <a:off x="10363200" y="6248400"/>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2000">
                <a:solidFill>
                  <a:srgbClr val="3333CC"/>
                </a:solidFill>
                <a:latin typeface="Calibri" pitchFamily="34" charset="0"/>
                <a:cs typeface="Calibri" pitchFamily="34" charset="0"/>
              </a:defRPr>
            </a:lvl1pPr>
          </a:lstStyle>
          <a:p>
            <a:pPr>
              <a:defRPr/>
            </a:pPr>
            <a:fld id="{6D52B0D0-7391-4ACE-994A-BDC0DCFE03EA}" type="slidenum">
              <a:rPr lang="fr-FR" smtClean="0"/>
              <a:pPr>
                <a:defRPr/>
              </a:pPr>
              <a:t>‹N°›</a:t>
            </a:fld>
            <a:endParaRPr lang="fr-FR" dirty="0"/>
          </a:p>
        </p:txBody>
      </p:sp>
    </p:spTree>
  </p:cSld>
  <p:clrMap bg1="lt1" tx1="dk1" bg2="lt2" tx2="dk2" accent1="accent1" accent2="accent2" accent3="accent3" accent4="accent4" accent5="accent5" accent6="accent6" hlink="hlink" folHlink="folHlink"/>
  <p:sldLayoutIdLst>
    <p:sldLayoutId id="2147484553" r:id="rId1"/>
    <p:sldLayoutId id="2147484542" r:id="rId2"/>
    <p:sldLayoutId id="2147484543" r:id="rId3"/>
    <p:sldLayoutId id="2147484544" r:id="rId4"/>
    <p:sldLayoutId id="2147484545" r:id="rId5"/>
    <p:sldLayoutId id="2147484546" r:id="rId6"/>
    <p:sldLayoutId id="2147484547" r:id="rId7"/>
    <p:sldLayoutId id="2147484548" r:id="rId8"/>
    <p:sldLayoutId id="2147484549" r:id="rId9"/>
    <p:sldLayoutId id="2147484550" r:id="rId10"/>
    <p:sldLayoutId id="2147484551" r:id="rId11"/>
    <p:sldLayoutId id="2147484552"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rgbClr val="3333CC"/>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3333CC"/>
          </a:solidFill>
          <a:latin typeface="Comic Sans MS" pitchFamily="66" charset="0"/>
        </a:defRPr>
      </a:lvl2pPr>
      <a:lvl3pPr algn="ctr" rtl="0" eaLnBrk="0" fontAlgn="base" hangingPunct="0">
        <a:spcBef>
          <a:spcPct val="0"/>
        </a:spcBef>
        <a:spcAft>
          <a:spcPct val="0"/>
        </a:spcAft>
        <a:defRPr sz="4400">
          <a:solidFill>
            <a:srgbClr val="3333CC"/>
          </a:solidFill>
          <a:latin typeface="Comic Sans MS" pitchFamily="66" charset="0"/>
        </a:defRPr>
      </a:lvl3pPr>
      <a:lvl4pPr algn="ctr" rtl="0" eaLnBrk="0" fontAlgn="base" hangingPunct="0">
        <a:spcBef>
          <a:spcPct val="0"/>
        </a:spcBef>
        <a:spcAft>
          <a:spcPct val="0"/>
        </a:spcAft>
        <a:defRPr sz="4400">
          <a:solidFill>
            <a:srgbClr val="3333CC"/>
          </a:solidFill>
          <a:latin typeface="Comic Sans MS" pitchFamily="66" charset="0"/>
        </a:defRPr>
      </a:lvl4pPr>
      <a:lvl5pPr algn="ctr" rtl="0" eaLnBrk="0" fontAlgn="base" hangingPunct="0">
        <a:spcBef>
          <a:spcPct val="0"/>
        </a:spcBef>
        <a:spcAft>
          <a:spcPct val="0"/>
        </a:spcAft>
        <a:defRPr sz="4400">
          <a:solidFill>
            <a:srgbClr val="3333CC"/>
          </a:solidFill>
          <a:latin typeface="Comic Sans MS" pitchFamily="66" charset="0"/>
        </a:defRPr>
      </a:lvl5pPr>
      <a:lvl6pPr marL="457200" algn="ctr" rtl="0" fontAlgn="base">
        <a:spcBef>
          <a:spcPct val="0"/>
        </a:spcBef>
        <a:spcAft>
          <a:spcPct val="0"/>
        </a:spcAft>
        <a:defRPr sz="4400">
          <a:solidFill>
            <a:srgbClr val="3333CC"/>
          </a:solidFill>
          <a:latin typeface="Comic Sans MS" pitchFamily="66" charset="0"/>
        </a:defRPr>
      </a:lvl6pPr>
      <a:lvl7pPr marL="914400" algn="ctr" rtl="0" fontAlgn="base">
        <a:spcBef>
          <a:spcPct val="0"/>
        </a:spcBef>
        <a:spcAft>
          <a:spcPct val="0"/>
        </a:spcAft>
        <a:defRPr sz="4400">
          <a:solidFill>
            <a:srgbClr val="3333CC"/>
          </a:solidFill>
          <a:latin typeface="Comic Sans MS" pitchFamily="66" charset="0"/>
        </a:defRPr>
      </a:lvl7pPr>
      <a:lvl8pPr marL="1371600" algn="ctr" rtl="0" fontAlgn="base">
        <a:spcBef>
          <a:spcPct val="0"/>
        </a:spcBef>
        <a:spcAft>
          <a:spcPct val="0"/>
        </a:spcAft>
        <a:defRPr sz="4400">
          <a:solidFill>
            <a:srgbClr val="3333CC"/>
          </a:solidFill>
          <a:latin typeface="Comic Sans MS" pitchFamily="66" charset="0"/>
        </a:defRPr>
      </a:lvl8pPr>
      <a:lvl9pPr marL="1828800" algn="ctr" rtl="0" fontAlgn="base">
        <a:spcBef>
          <a:spcPct val="0"/>
        </a:spcBef>
        <a:spcAft>
          <a:spcPct val="0"/>
        </a:spcAft>
        <a:defRPr sz="4400">
          <a:solidFill>
            <a:srgbClr val="3333CC"/>
          </a:solidFill>
          <a:latin typeface="Comic Sans MS" pitchFamily="66" charset="0"/>
        </a:defRPr>
      </a:lvl9pPr>
    </p:titleStyle>
    <p:body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7565" y="377687"/>
            <a:ext cx="11184835" cy="5748477"/>
          </a:xfrm>
        </p:spPr>
        <p:txBody>
          <a:bodyPr/>
          <a:lstStyle/>
          <a:p>
            <a:pPr marL="0" indent="0">
              <a:buNone/>
            </a:pPr>
            <a:r>
              <a:rPr lang="en-US" sz="3600" dirty="0">
                <a:solidFill>
                  <a:srgbClr val="FFC000"/>
                </a:solidFill>
                <a:latin typeface="Courier New" panose="02070309020205020404" pitchFamily="49" charset="0"/>
                <a:cs typeface="Courier New" panose="02070309020205020404" pitchFamily="49" charset="0"/>
              </a:rPr>
              <a:t>class</a:t>
            </a:r>
            <a:r>
              <a:rPr lang="en-US" sz="3600" dirty="0">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C</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f</a:t>
            </a:r>
            <a:r>
              <a:rPr lang="en-US" sz="3600" dirty="0">
                <a:latin typeface="Courier New" panose="02070309020205020404" pitchFamily="49" charset="0"/>
                <a:cs typeface="Courier New" panose="02070309020205020404" pitchFamily="49" charset="0"/>
              </a:rPr>
              <a:t>(c):</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g</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h</a:t>
            </a:r>
            <a:r>
              <a:rPr lang="en-US" sz="3600" dirty="0">
                <a:latin typeface="Courier New" panose="02070309020205020404" pitchFamily="49" charset="0"/>
                <a:cs typeface="Courier New" panose="02070309020205020404" pitchFamily="49" charset="0"/>
              </a:rPr>
              <a:t>(self):</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f = </a:t>
            </a:r>
            <a:r>
              <a:rPr lang="en-US" sz="3600" dirty="0" err="1">
                <a:solidFill>
                  <a:srgbClr val="7030A0"/>
                </a:solidFill>
                <a:latin typeface="Courier New" panose="02070309020205020404" pitchFamily="49" charset="0"/>
                <a:cs typeface="Courier New" panose="02070309020205020404" pitchFamily="49" charset="0"/>
              </a:rPr>
              <a:t>classmethod</a:t>
            </a:r>
            <a:r>
              <a:rPr lang="en-US" sz="3600" dirty="0">
                <a:latin typeface="Courier New" panose="02070309020205020404" pitchFamily="49" charset="0"/>
                <a:cs typeface="Courier New" panose="02070309020205020404" pitchFamily="49" charset="0"/>
              </a:rPr>
              <a:t>(f)</a:t>
            </a:r>
          </a:p>
          <a:p>
            <a:pPr marL="0" indent="0">
              <a:buNone/>
            </a:pPr>
            <a:r>
              <a:rPr lang="en-US" sz="3600" dirty="0">
                <a:latin typeface="Courier New" panose="02070309020205020404" pitchFamily="49" charset="0"/>
                <a:cs typeface="Courier New" panose="02070309020205020404" pitchFamily="49" charset="0"/>
              </a:rPr>
              <a:t>    g = </a:t>
            </a:r>
            <a:r>
              <a:rPr lang="en-US" sz="3600" dirty="0" err="1">
                <a:solidFill>
                  <a:srgbClr val="7030A0"/>
                </a:solidFill>
                <a:latin typeface="Courier New" panose="02070309020205020404" pitchFamily="49" charset="0"/>
                <a:cs typeface="Courier New" panose="02070309020205020404" pitchFamily="49" charset="0"/>
              </a:rPr>
              <a:t>staticmethod</a:t>
            </a:r>
            <a:r>
              <a:rPr lang="en-US" sz="3600" dirty="0">
                <a:latin typeface="Courier New" panose="02070309020205020404" pitchFamily="49" charset="0"/>
                <a:cs typeface="Courier New" panose="02070309020205020404" pitchFamily="49" charset="0"/>
              </a:rPr>
              <a:t>(g)</a:t>
            </a:r>
            <a:endParaRPr lang="fr-FR"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884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701"/>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iterate type="lt">
                                    <p:tmAbs val="100"/>
                                  </p:iterate>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601"/>
                            </p:stCondLst>
                            <p:childTnLst>
                              <p:par>
                                <p:cTn id="19" presetID="1" presetClass="entr" presetSubtype="0" fill="hold" nodeType="afterEffect">
                                  <p:stCondLst>
                                    <p:cond delay="0"/>
                                  </p:stCondLst>
                                  <p:iterate type="lt">
                                    <p:tmAbs val="100"/>
                                  </p:iterate>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iterate type="lt">
                                    <p:tmAbs val="100"/>
                                  </p:iterate>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par>
                          <p:cTn id="25" fill="hold">
                            <p:stCondLst>
                              <p:cond delay="1001"/>
                            </p:stCondLst>
                            <p:childTnLst>
                              <p:par>
                                <p:cTn id="26" presetID="1" presetClass="entr" presetSubtype="0" fill="hold" nodeType="afterEffect">
                                  <p:stCondLst>
                                    <p:cond delay="0"/>
                                  </p:stCondLst>
                                  <p:iterate type="lt">
                                    <p:tmAbs val="100"/>
                                  </p:iterate>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iterate type="lt">
                                    <p:tmAbs val="100"/>
                                  </p:iterate>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iterate type="lt">
                                    <p:tmAbs val="100"/>
                                  </p:iterate>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79231" y="527538"/>
            <a:ext cx="8176846" cy="5262979"/>
          </a:xfrm>
          <a:prstGeom prst="rect">
            <a:avLst/>
          </a:prstGeom>
          <a:noFill/>
        </p:spPr>
        <p:txBody>
          <a:bodyPr wrap="square" rtlCol="0">
            <a:spAutoFit/>
          </a:bodyPr>
          <a:lstStyle/>
          <a:p>
            <a:r>
              <a:rPr lang="fr-FR" dirty="0">
                <a:latin typeface="Courier New" panose="02070309020205020404" pitchFamily="49" charset="0"/>
                <a:cs typeface="Courier New" panose="02070309020205020404" pitchFamily="49" charset="0"/>
              </a:rPr>
              <a:t>&gt;&gt;&gt; f(1, 2)</a:t>
            </a:r>
          </a:p>
          <a:p>
            <a:r>
              <a:rPr lang="fr-FR" dirty="0">
                <a:latin typeface="Courier New" panose="02070309020205020404" pitchFamily="49" charset="0"/>
                <a:cs typeface="Courier New" panose="02070309020205020404" pitchFamily="49" charset="0"/>
              </a:rPr>
              <a:t>f : 1 appels</a:t>
            </a:r>
          </a:p>
          <a:p>
            <a:r>
              <a:rPr lang="fr-FR" dirty="0">
                <a:latin typeface="Courier New" panose="02070309020205020404" pitchFamily="49" charset="0"/>
                <a:cs typeface="Courier New" panose="02070309020205020404" pitchFamily="49" charset="0"/>
              </a:rPr>
              <a:t>1 2</a:t>
            </a:r>
          </a:p>
          <a:p>
            <a:r>
              <a:rPr lang="fr-FR" dirty="0">
                <a:latin typeface="Courier New" panose="02070309020205020404" pitchFamily="49" charset="0"/>
                <a:cs typeface="Courier New" panose="02070309020205020404" pitchFamily="49" charset="0"/>
              </a:rPr>
              <a:t>&gt;&gt;&gt; f(3, 'a')</a:t>
            </a:r>
          </a:p>
          <a:p>
            <a:r>
              <a:rPr lang="fr-FR" dirty="0">
                <a:latin typeface="Courier New" panose="02070309020205020404" pitchFamily="49" charset="0"/>
                <a:cs typeface="Courier New" panose="02070309020205020404" pitchFamily="49" charset="0"/>
              </a:rPr>
              <a:t>f : 2 appels</a:t>
            </a:r>
          </a:p>
          <a:p>
            <a:r>
              <a:rPr lang="fr-FR" dirty="0">
                <a:latin typeface="Courier New" panose="02070309020205020404" pitchFamily="49" charset="0"/>
                <a:cs typeface="Courier New" panose="02070309020205020404" pitchFamily="49" charset="0"/>
              </a:rPr>
              <a:t>3 </a:t>
            </a:r>
            <a:r>
              <a:rPr lang="fr-FR" dirty="0" smtClean="0">
                <a:latin typeface="Courier New" panose="02070309020205020404" pitchFamily="49" charset="0"/>
                <a:cs typeface="Courier New" panose="02070309020205020404" pitchFamily="49" charset="0"/>
              </a:rPr>
              <a:t>a</a:t>
            </a:r>
          </a:p>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&gt;&gt;&gt; @</a:t>
            </a:r>
            <a:r>
              <a:rPr lang="fr-FR" dirty="0" err="1">
                <a:latin typeface="Courier New" panose="02070309020205020404" pitchFamily="49" charset="0"/>
                <a:cs typeface="Courier New" panose="02070309020205020404" pitchFamily="49" charset="0"/>
              </a:rPr>
              <a:t>NbAppel</a:t>
            </a:r>
            <a:endParaRPr lang="fr-FR" dirty="0">
              <a:latin typeface="Courier New" panose="02070309020205020404" pitchFamily="49" charset="0"/>
              <a:cs typeface="Courier New" panose="02070309020205020404" pitchFamily="49" charset="0"/>
            </a:endParaRPr>
          </a:p>
          <a:p>
            <a:r>
              <a:rPr lang="fr-FR" dirty="0" err="1">
                <a:latin typeface="Courier New" panose="02070309020205020404" pitchFamily="49" charset="0"/>
                <a:cs typeface="Courier New" panose="02070309020205020404" pitchFamily="49" charset="0"/>
              </a:rPr>
              <a:t>def</a:t>
            </a:r>
            <a:r>
              <a:rPr lang="fr-FR" dirty="0">
                <a:latin typeface="Courier New" panose="02070309020205020404" pitchFamily="49" charset="0"/>
                <a:cs typeface="Courier New" panose="02070309020205020404" pitchFamily="49" charset="0"/>
              </a:rPr>
              <a:t> g(a, b, c):</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print</a:t>
            </a:r>
            <a:r>
              <a:rPr lang="fr-FR" dirty="0">
                <a:latin typeface="Courier New" panose="02070309020205020404" pitchFamily="49" charset="0"/>
                <a:cs typeface="Courier New" panose="02070309020205020404" pitchFamily="49" charset="0"/>
              </a:rPr>
              <a:t> a, b, c</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&gt;&gt;&gt; g(1, 2, 3)</a:t>
            </a:r>
          </a:p>
          <a:p>
            <a:r>
              <a:rPr lang="fr-FR" dirty="0">
                <a:latin typeface="Courier New" panose="02070309020205020404" pitchFamily="49" charset="0"/>
                <a:cs typeface="Courier New" panose="02070309020205020404" pitchFamily="49" charset="0"/>
              </a:rPr>
              <a:t>g : 1 appels</a:t>
            </a:r>
          </a:p>
          <a:p>
            <a:r>
              <a:rPr lang="fr-FR" dirty="0">
                <a:latin typeface="Courier New" panose="02070309020205020404" pitchFamily="49" charset="0"/>
                <a:cs typeface="Courier New" panose="02070309020205020404" pitchFamily="49" charset="0"/>
              </a:rPr>
              <a:t>1 2 3</a:t>
            </a:r>
          </a:p>
        </p:txBody>
      </p:sp>
    </p:spTree>
    <p:extLst>
      <p:ext uri="{BB962C8B-B14F-4D97-AF65-F5344CB8AC3E}">
        <p14:creationId xmlns:p14="http://schemas.microsoft.com/office/powerpoint/2010/main" val="324906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25598" y="302359"/>
            <a:ext cx="11790556" cy="5632311"/>
          </a:xfrm>
          <a:prstGeom prst="rect">
            <a:avLst/>
          </a:prstGeom>
          <a:noFill/>
        </p:spPr>
        <p:txBody>
          <a:bodyPr wrap="square" rtlCol="0">
            <a:spAutoFit/>
          </a:bodyPr>
          <a:lstStyle/>
          <a:p>
            <a:pPr marL="857250" indent="-857250">
              <a:buFont typeface="Arial" panose="020B0604020202020204" pitchFamily="34" charset="0"/>
              <a:buChar char="•"/>
            </a:pPr>
            <a:r>
              <a:rPr lang="fr-FR" sz="6000" dirty="0" smtClean="0">
                <a:latin typeface="Calibri" panose="020F0502020204030204" pitchFamily="34" charset="0"/>
              </a:rPr>
              <a:t>Un décorateur est un </a:t>
            </a:r>
            <a:r>
              <a:rPr lang="fr-FR" sz="6000" i="1" dirty="0" err="1" smtClean="0">
                <a:latin typeface="Calibri" panose="020F0502020204030204" pitchFamily="34" charset="0"/>
              </a:rPr>
              <a:t>callable</a:t>
            </a:r>
            <a:r>
              <a:rPr lang="fr-FR" sz="6000" dirty="0" smtClean="0">
                <a:latin typeface="Calibri" panose="020F0502020204030204" pitchFamily="34" charset="0"/>
              </a:rPr>
              <a:t>, donc soit une fonction soit une classe</a:t>
            </a:r>
          </a:p>
          <a:p>
            <a:pPr marL="857250" indent="-857250">
              <a:buFont typeface="Arial" panose="020B0604020202020204" pitchFamily="34" charset="0"/>
              <a:buChar char="•"/>
            </a:pPr>
            <a:r>
              <a:rPr lang="fr-FR" sz="6000" dirty="0" smtClean="0">
                <a:latin typeface="Calibri" panose="020F0502020204030204" pitchFamily="34" charset="0"/>
              </a:rPr>
              <a:t>On peut décorer une fonction ou une classe</a:t>
            </a:r>
          </a:p>
          <a:p>
            <a:pPr marL="857250" indent="-857250">
              <a:buFont typeface="Arial" panose="020B0604020202020204" pitchFamily="34" charset="0"/>
              <a:buChar char="•"/>
            </a:pPr>
            <a:endParaRPr lang="fr-FR" sz="6000" i="1" dirty="0">
              <a:latin typeface="Calibri" panose="020F0502020204030204" pitchFamily="34" charset="0"/>
            </a:endParaRPr>
          </a:p>
        </p:txBody>
      </p:sp>
    </p:spTree>
    <p:extLst>
      <p:ext uri="{BB962C8B-B14F-4D97-AF65-F5344CB8AC3E}">
        <p14:creationId xmlns:p14="http://schemas.microsoft.com/office/powerpoint/2010/main" val="3661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7565" y="377687"/>
            <a:ext cx="11184835" cy="5748477"/>
          </a:xfrm>
        </p:spPr>
        <p:txBody>
          <a:bodyPr/>
          <a:lstStyle/>
          <a:p>
            <a:pPr marL="0" indent="0">
              <a:buNone/>
            </a:pPr>
            <a:r>
              <a:rPr lang="en-US" sz="3600" dirty="0">
                <a:solidFill>
                  <a:srgbClr val="FFC000"/>
                </a:solidFill>
                <a:latin typeface="Courier New" panose="02070309020205020404" pitchFamily="49" charset="0"/>
                <a:cs typeface="Courier New" panose="02070309020205020404" pitchFamily="49" charset="0"/>
              </a:rPr>
              <a:t>class</a:t>
            </a:r>
            <a:r>
              <a:rPr lang="en-US" sz="3600" dirty="0">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C</a:t>
            </a:r>
            <a:r>
              <a:rPr lang="en-US" sz="3600" dirty="0" smtClean="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   @</a:t>
            </a:r>
            <a:r>
              <a:rPr lang="en-US" sz="3600" dirty="0" err="1">
                <a:solidFill>
                  <a:srgbClr val="7030A0"/>
                </a:solidFill>
                <a:latin typeface="Courier New" panose="02070309020205020404" pitchFamily="49" charset="0"/>
                <a:cs typeface="Courier New" panose="02070309020205020404" pitchFamily="49" charset="0"/>
              </a:rPr>
              <a:t>classmethod</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f</a:t>
            </a:r>
            <a:r>
              <a:rPr lang="en-US" sz="3600" dirty="0">
                <a:latin typeface="Courier New" panose="02070309020205020404" pitchFamily="49" charset="0"/>
                <a:cs typeface="Courier New" panose="02070309020205020404" pitchFamily="49" charset="0"/>
              </a:rPr>
              <a:t>(c):</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solidFill>
                  <a:srgbClr val="FFC000"/>
                </a:solidFill>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a:t>
            </a:r>
            <a:r>
              <a:rPr lang="en-US" sz="3600" dirty="0" err="1">
                <a:solidFill>
                  <a:srgbClr val="7030A0"/>
                </a:solidFill>
                <a:latin typeface="Courier New" panose="02070309020205020404" pitchFamily="49" charset="0"/>
                <a:cs typeface="Courier New" panose="02070309020205020404" pitchFamily="49" charset="0"/>
              </a:rPr>
              <a:t>staticmethod</a:t>
            </a:r>
            <a:endParaRPr lang="en-US" sz="3600" dirty="0">
              <a:solidFill>
                <a:srgbClr val="FFC000"/>
              </a:solidFill>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g</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h</a:t>
            </a:r>
            <a:r>
              <a:rPr lang="en-US" sz="3600" dirty="0">
                <a:latin typeface="Courier New" panose="02070309020205020404" pitchFamily="49" charset="0"/>
                <a:cs typeface="Courier New" panose="02070309020205020404" pitchFamily="49" charset="0"/>
              </a:rPr>
              <a:t>(self):</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pass</a:t>
            </a:r>
            <a:endParaRPr lang="en-US" sz="3600"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099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701"/>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iterate type="lt">
                                    <p:tmAbs val="100"/>
                                  </p:iterate>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iterate type="lt">
                                    <p:tmAbs val="100"/>
                                  </p:iterate>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601"/>
                            </p:stCondLst>
                            <p:childTnLst>
                              <p:par>
                                <p:cTn id="23" presetID="1" presetClass="entr" presetSubtype="0" fill="hold" nodeType="afterEffect">
                                  <p:stCondLst>
                                    <p:cond delay="0"/>
                                  </p:stCondLst>
                                  <p:iterate type="lt">
                                    <p:tmAbs val="100"/>
                                  </p:iterate>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iterate type="lt">
                                    <p:tmAbs val="100"/>
                                  </p:iterate>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iterate type="lt">
                                    <p:tmAbs val="100"/>
                                  </p:iterate>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par>
                          <p:cTn id="33" fill="hold">
                            <p:stCondLst>
                              <p:cond delay="1001"/>
                            </p:stCondLst>
                            <p:childTnLst>
                              <p:par>
                                <p:cTn id="34" presetID="1" presetClass="entr" presetSubtype="0" fill="hold" nodeType="afterEffect">
                                  <p:stCondLst>
                                    <p:cond delay="0"/>
                                  </p:stCondLst>
                                  <p:iterate type="lt">
                                    <p:tmAbs val="100"/>
                                  </p:iterate>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8180" y="914401"/>
            <a:ext cx="4579620" cy="3497579"/>
          </a:xfrm>
        </p:spPr>
        <p:txBody>
          <a:bodyPr/>
          <a:lstStyle/>
          <a:p>
            <a:pPr marL="0" indent="0">
              <a:buNone/>
            </a:pPr>
            <a:r>
              <a:rPr lang="fr-FR" sz="3600" dirty="0" smtClean="0">
                <a:latin typeface="Courier New" panose="02070309020205020404" pitchFamily="49" charset="0"/>
                <a:cs typeface="Courier New" panose="02070309020205020404" pitchFamily="49" charset="0"/>
              </a:rPr>
              <a:t>@</a:t>
            </a:r>
            <a:r>
              <a:rPr lang="fr-FR" sz="3600" dirty="0" err="1" smtClean="0">
                <a:latin typeface="Courier New" panose="02070309020205020404" pitchFamily="49" charset="0"/>
                <a:cs typeface="Courier New" panose="02070309020205020404" pitchFamily="49" charset="0"/>
              </a:rPr>
              <a:t>decorateur</a:t>
            </a:r>
            <a:endParaRPr lang="fr-FR" sz="3600" dirty="0" smtClean="0">
              <a:latin typeface="Courier New" panose="02070309020205020404" pitchFamily="49" charset="0"/>
              <a:cs typeface="Courier New" panose="02070309020205020404" pitchFamily="49" charset="0"/>
            </a:endParaRPr>
          </a:p>
          <a:p>
            <a:pPr marL="0" indent="0">
              <a:buNone/>
            </a:pPr>
            <a:r>
              <a:rPr lang="fr-FR" sz="3600" dirty="0" err="1" smtClean="0">
                <a:latin typeface="Courier New" panose="02070309020205020404" pitchFamily="49" charset="0"/>
                <a:cs typeface="Courier New" panose="02070309020205020404" pitchFamily="49" charset="0"/>
              </a:rPr>
              <a:t>def</a:t>
            </a:r>
            <a:r>
              <a:rPr lang="fr-FR" sz="3600" dirty="0" smtClean="0">
                <a:latin typeface="Courier New" panose="02070309020205020404" pitchFamily="49" charset="0"/>
                <a:cs typeface="Courier New" panose="02070309020205020404" pitchFamily="49" charset="0"/>
              </a:rPr>
              <a:t> f():</a:t>
            </a:r>
          </a:p>
          <a:p>
            <a:pPr marL="0" indent="0">
              <a:buNone/>
            </a:pP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pass</a:t>
            </a:r>
            <a:endParaRPr lang="fr-FR" sz="3600" dirty="0" smtClean="0">
              <a:latin typeface="Courier New" panose="02070309020205020404" pitchFamily="49" charset="0"/>
              <a:cs typeface="Courier New" panose="02070309020205020404" pitchFamily="49" charset="0"/>
            </a:endParaRPr>
          </a:p>
          <a:p>
            <a:pPr marL="0" indent="0">
              <a:buNone/>
            </a:pPr>
            <a:r>
              <a:rPr lang="fr-FR" sz="3600" dirty="0" smtClean="0">
                <a:latin typeface="Courier New" panose="02070309020205020404" pitchFamily="49" charset="0"/>
                <a:cs typeface="Courier New" panose="02070309020205020404" pitchFamily="49" charset="0"/>
              </a:rPr>
              <a:t>f()</a:t>
            </a:r>
            <a:endParaRPr lang="fr-FR" sz="3600" dirty="0">
              <a:latin typeface="Courier New" panose="02070309020205020404" pitchFamily="49" charset="0"/>
              <a:cs typeface="Courier New" panose="02070309020205020404" pitchFamily="49" charset="0"/>
            </a:endParaRPr>
          </a:p>
        </p:txBody>
      </p:sp>
      <p:sp>
        <p:nvSpPr>
          <p:cNvPr id="4" name="Espace réservé du contenu 2"/>
          <p:cNvSpPr txBox="1">
            <a:spLocks/>
          </p:cNvSpPr>
          <p:nvPr/>
        </p:nvSpPr>
        <p:spPr bwMode="auto">
          <a:xfrm>
            <a:off x="7209692" y="914400"/>
            <a:ext cx="4982308" cy="3497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pPr>
            <a:r>
              <a:rPr lang="fr-FR" sz="3600" kern="0" dirty="0" err="1" smtClean="0">
                <a:latin typeface="Courier New" panose="02070309020205020404" pitchFamily="49" charset="0"/>
                <a:cs typeface="Courier New" panose="02070309020205020404" pitchFamily="49" charset="0"/>
              </a:rPr>
              <a:t>def</a:t>
            </a:r>
            <a:r>
              <a:rPr lang="fr-FR" sz="3600" kern="0" dirty="0" smtClean="0">
                <a:latin typeface="Courier New" panose="02070309020205020404" pitchFamily="49" charset="0"/>
                <a:cs typeface="Courier New" panose="02070309020205020404" pitchFamily="49" charset="0"/>
              </a:rPr>
              <a:t> f():</a:t>
            </a:r>
          </a:p>
          <a:p>
            <a:pPr marL="0" indent="0">
              <a:buFont typeface="Wingdings" pitchFamily="2" charset="2"/>
              <a:buNone/>
            </a:pPr>
            <a:r>
              <a:rPr lang="fr-FR" sz="3600" kern="0" dirty="0" smtClean="0">
                <a:latin typeface="Courier New" panose="02070309020205020404" pitchFamily="49" charset="0"/>
                <a:cs typeface="Courier New" panose="02070309020205020404" pitchFamily="49" charset="0"/>
              </a:rPr>
              <a:t>    </a:t>
            </a:r>
            <a:r>
              <a:rPr lang="fr-FR" sz="3600" kern="0" dirty="0" err="1" smtClean="0">
                <a:latin typeface="Courier New" panose="02070309020205020404" pitchFamily="49" charset="0"/>
                <a:cs typeface="Courier New" panose="02070309020205020404" pitchFamily="49" charset="0"/>
              </a:rPr>
              <a:t>pass</a:t>
            </a:r>
            <a:endParaRPr lang="fr-FR" sz="3600" kern="0" dirty="0" smtClean="0">
              <a:latin typeface="Courier New" panose="02070309020205020404" pitchFamily="49" charset="0"/>
              <a:cs typeface="Courier New" panose="02070309020205020404" pitchFamily="49" charset="0"/>
            </a:endParaRPr>
          </a:p>
          <a:p>
            <a:pPr marL="0" indent="0">
              <a:buFont typeface="Wingdings" pitchFamily="2" charset="2"/>
              <a:buNone/>
            </a:pPr>
            <a:r>
              <a:rPr lang="fr-FR" sz="3600" kern="0" dirty="0" smtClean="0">
                <a:latin typeface="Courier New" panose="02070309020205020404" pitchFamily="49" charset="0"/>
                <a:cs typeface="Courier New" panose="02070309020205020404" pitchFamily="49" charset="0"/>
              </a:rPr>
              <a:t>f = </a:t>
            </a:r>
            <a:r>
              <a:rPr lang="fr-FR" sz="3600" kern="0" dirty="0" err="1" smtClean="0">
                <a:latin typeface="Courier New" panose="02070309020205020404" pitchFamily="49" charset="0"/>
                <a:cs typeface="Courier New" panose="02070309020205020404" pitchFamily="49" charset="0"/>
              </a:rPr>
              <a:t>decorateur</a:t>
            </a:r>
            <a:r>
              <a:rPr lang="fr-FR" sz="3600" kern="0" dirty="0" smtClean="0">
                <a:latin typeface="Courier New" panose="02070309020205020404" pitchFamily="49" charset="0"/>
                <a:cs typeface="Courier New" panose="02070309020205020404" pitchFamily="49" charset="0"/>
              </a:rPr>
              <a:t>(f)</a:t>
            </a:r>
          </a:p>
          <a:p>
            <a:pPr marL="0" indent="0">
              <a:buFont typeface="Wingdings" pitchFamily="2" charset="2"/>
              <a:buNone/>
            </a:pPr>
            <a:r>
              <a:rPr lang="fr-FR" sz="3600" kern="0" dirty="0" smtClean="0">
                <a:latin typeface="Courier New" panose="02070309020205020404" pitchFamily="49" charset="0"/>
                <a:cs typeface="Courier New" panose="02070309020205020404" pitchFamily="49" charset="0"/>
              </a:rPr>
              <a:t>f()</a:t>
            </a:r>
            <a:endParaRPr lang="fr-FR" sz="3600" kern="0" dirty="0">
              <a:latin typeface="Courier New" panose="02070309020205020404" pitchFamily="49" charset="0"/>
              <a:cs typeface="Courier New" panose="02070309020205020404" pitchFamily="49" charset="0"/>
            </a:endParaRPr>
          </a:p>
        </p:txBody>
      </p:sp>
      <p:sp>
        <p:nvSpPr>
          <p:cNvPr id="2" name="Double flèche horizontale 1"/>
          <p:cNvSpPr/>
          <p:nvPr/>
        </p:nvSpPr>
        <p:spPr bwMode="auto">
          <a:xfrm>
            <a:off x="4659923" y="2360294"/>
            <a:ext cx="2162908" cy="605790"/>
          </a:xfrm>
          <a:prstGeom prst="leftRightArrow">
            <a:avLst/>
          </a:prstGeom>
          <a:noFill/>
          <a:ln w="38100" cap="flat" cmpd="sng" algn="ctr">
            <a:solidFill>
              <a:schemeClr val="tx1"/>
            </a:solidFill>
            <a:prstDash val="solid"/>
            <a:round/>
            <a:headEnd type="none" w="med" len="med"/>
            <a:tailEnd type="triangle" w="lg" len="lg"/>
          </a:ln>
          <a:effectLst/>
        </p:spPr>
        <p:txBody>
          <a:bodyPr rtlCol="0" anchor="ctr"/>
          <a:lstStyle/>
          <a:p>
            <a:pPr algn="ctr"/>
            <a:endParaRPr lang="fr-FR"/>
          </a:p>
        </p:txBody>
      </p:sp>
      <p:sp>
        <p:nvSpPr>
          <p:cNvPr id="5" name="ZoneTexte 4"/>
          <p:cNvSpPr txBox="1"/>
          <p:nvPr/>
        </p:nvSpPr>
        <p:spPr>
          <a:xfrm>
            <a:off x="678180" y="4218549"/>
            <a:ext cx="7111805" cy="2308324"/>
          </a:xfrm>
          <a:prstGeom prst="rect">
            <a:avLst/>
          </a:prstGeom>
          <a:noFill/>
        </p:spPr>
        <p:txBody>
          <a:bodyPr wrap="square" rtlCol="0">
            <a:spAutoFit/>
          </a:bodyPr>
          <a:lstStyle/>
          <a:p>
            <a:r>
              <a:rPr lang="fr-FR" sz="4800" dirty="0" smtClean="0">
                <a:latin typeface="Courier New" panose="02070309020205020404" pitchFamily="49" charset="0"/>
                <a:cs typeface="Courier New" panose="02070309020205020404" pitchFamily="49" charset="0"/>
              </a:rPr>
              <a:t>f</a:t>
            </a:r>
            <a:r>
              <a:rPr lang="fr-FR" sz="4800" dirty="0" smtClean="0">
                <a:latin typeface="Calibri" panose="020F0502020204030204" pitchFamily="34" charset="0"/>
              </a:rPr>
              <a:t> n’est plus la fonction, mais l’objet retourné par </a:t>
            </a:r>
            <a:r>
              <a:rPr lang="fr-FR" sz="4800" dirty="0" err="1" smtClean="0">
                <a:latin typeface="Courier New" panose="02070309020205020404" pitchFamily="49" charset="0"/>
                <a:cs typeface="Courier New" panose="02070309020205020404" pitchFamily="49" charset="0"/>
              </a:rPr>
              <a:t>decorateur</a:t>
            </a:r>
            <a:r>
              <a:rPr lang="fr-FR" sz="4800" dirty="0" smtClean="0">
                <a:latin typeface="Courier New" panose="02070309020205020404" pitchFamily="49" charset="0"/>
                <a:cs typeface="Courier New" panose="02070309020205020404" pitchFamily="49" charset="0"/>
              </a:rPr>
              <a:t>(f)</a:t>
            </a:r>
            <a:endParaRPr lang="fr-FR" sz="4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570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83859" y="534400"/>
            <a:ext cx="11106614" cy="4093428"/>
          </a:xfrm>
          <a:prstGeom prst="rect">
            <a:avLst/>
          </a:prstGeom>
          <a:noFill/>
        </p:spPr>
        <p:txBody>
          <a:bodyPr wrap="square" rtlCol="0">
            <a:spAutoFit/>
          </a:bodyPr>
          <a:lstStyle/>
          <a:p>
            <a:r>
              <a:rPr lang="fr-FR" sz="6000" dirty="0" smtClean="0">
                <a:latin typeface="Calibri" panose="020F0502020204030204" pitchFamily="34" charset="0"/>
              </a:rPr>
              <a:t>Qu’est-ce qu’un décorateur ?</a:t>
            </a:r>
          </a:p>
          <a:p>
            <a:endParaRPr lang="fr-FR" sz="2000" dirty="0" smtClean="0">
              <a:latin typeface="Calibri" panose="020F0502020204030204" pitchFamily="34" charset="0"/>
            </a:endParaRPr>
          </a:p>
          <a:p>
            <a:r>
              <a:rPr lang="fr-FR" sz="6000" dirty="0" smtClean="0">
                <a:latin typeface="Calibri" panose="020F0502020204030204" pitchFamily="34" charset="0"/>
              </a:rPr>
              <a:t>C’est un </a:t>
            </a:r>
            <a:r>
              <a:rPr lang="fr-FR" sz="6000" i="1" dirty="0" err="1" smtClean="0">
                <a:latin typeface="Calibri" panose="020F0502020204030204" pitchFamily="34" charset="0"/>
              </a:rPr>
              <a:t>callable</a:t>
            </a:r>
            <a:r>
              <a:rPr lang="fr-FR" sz="6000" dirty="0" smtClean="0">
                <a:latin typeface="Calibri" panose="020F0502020204030204" pitchFamily="34" charset="0"/>
              </a:rPr>
              <a:t> qui prend comme argument la fonction à décorer et retourne un </a:t>
            </a:r>
            <a:r>
              <a:rPr lang="fr-FR" sz="6000" i="1" dirty="0" err="1" smtClean="0">
                <a:latin typeface="Calibri" panose="020F0502020204030204" pitchFamily="34" charset="0"/>
              </a:rPr>
              <a:t>callable</a:t>
            </a:r>
            <a:endParaRPr lang="fr-FR" sz="6000" i="1" dirty="0">
              <a:latin typeface="Calibri" panose="020F0502020204030204" pitchFamily="34" charset="0"/>
            </a:endParaRPr>
          </a:p>
        </p:txBody>
      </p:sp>
    </p:spTree>
    <p:extLst>
      <p:ext uri="{BB962C8B-B14F-4D97-AF65-F5344CB8AC3E}">
        <p14:creationId xmlns:p14="http://schemas.microsoft.com/office/powerpoint/2010/main" val="46209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8584" y="478303"/>
            <a:ext cx="11582400" cy="5997438"/>
          </a:xfrm>
        </p:spPr>
        <p:txBody>
          <a:bodyPr/>
          <a:lstStyle/>
          <a:p>
            <a:pPr marL="0" indent="0">
              <a:buNone/>
            </a:pPr>
            <a:r>
              <a:rPr lang="fr-FR" sz="6000" dirty="0" smtClean="0">
                <a:cs typeface="Courier New" panose="02070309020205020404" pitchFamily="49" charset="0"/>
              </a:rPr>
              <a:t>Qu’est-ce qu’un </a:t>
            </a:r>
            <a:r>
              <a:rPr lang="fr-FR" sz="6000" i="1" dirty="0" err="1">
                <a:cs typeface="Courier New" panose="02070309020205020404" pitchFamily="49" charset="0"/>
              </a:rPr>
              <a:t>callable</a:t>
            </a:r>
            <a:r>
              <a:rPr lang="fr-FR" sz="6000" dirty="0">
                <a:cs typeface="Courier New" panose="02070309020205020404" pitchFamily="49" charset="0"/>
              </a:rPr>
              <a:t> ?</a:t>
            </a:r>
          </a:p>
          <a:p>
            <a:pPr marL="0" indent="0">
              <a:buNone/>
            </a:pPr>
            <a:endParaRPr lang="fr-FR" sz="2000" dirty="0" smtClean="0">
              <a:cs typeface="Courier New" panose="02070309020205020404" pitchFamily="49" charset="0"/>
            </a:endParaRPr>
          </a:p>
          <a:p>
            <a:pPr marL="0" indent="0">
              <a:buNone/>
            </a:pPr>
            <a:r>
              <a:rPr lang="fr-FR" sz="6000" dirty="0" smtClean="0">
                <a:cs typeface="Courier New" panose="02070309020205020404" pitchFamily="49" charset="0"/>
              </a:rPr>
              <a:t>C’est </a:t>
            </a:r>
            <a:r>
              <a:rPr lang="fr-FR" sz="6000" dirty="0">
                <a:cs typeface="Courier New" panose="02070309020205020404" pitchFamily="49" charset="0"/>
              </a:rPr>
              <a:t>un objet </a:t>
            </a:r>
            <a:r>
              <a:rPr lang="fr-FR" sz="6000" dirty="0">
                <a:latin typeface="Courier New" panose="02070309020205020404" pitchFamily="49" charset="0"/>
                <a:cs typeface="Courier New" panose="02070309020205020404" pitchFamily="49" charset="0"/>
              </a:rPr>
              <a:t>O</a:t>
            </a:r>
            <a:r>
              <a:rPr lang="fr-FR" sz="6000" dirty="0">
                <a:cs typeface="Courier New" panose="02070309020205020404" pitchFamily="49" charset="0"/>
              </a:rPr>
              <a:t> que l’on peut appeler avec </a:t>
            </a:r>
            <a:r>
              <a:rPr lang="fr-FR" sz="6000" dirty="0">
                <a:latin typeface="Courier New" panose="02070309020205020404" pitchFamily="49" charset="0"/>
                <a:cs typeface="Courier New" panose="02070309020205020404" pitchFamily="49" charset="0"/>
              </a:rPr>
              <a:t>O()</a:t>
            </a:r>
          </a:p>
          <a:p>
            <a:pPr lvl="1">
              <a:buFont typeface="Arial" panose="020B0604020202020204" pitchFamily="34" charset="0"/>
              <a:buChar char="•"/>
            </a:pPr>
            <a:r>
              <a:rPr lang="fr-FR" sz="5400" dirty="0" smtClean="0">
                <a:cs typeface="Courier New" panose="02070309020205020404" pitchFamily="49" charset="0"/>
              </a:rPr>
              <a:t>Fonction </a:t>
            </a:r>
          </a:p>
          <a:p>
            <a:pPr lvl="1">
              <a:buFont typeface="Arial" panose="020B0604020202020204" pitchFamily="34" charset="0"/>
              <a:buChar char="•"/>
            </a:pPr>
            <a:r>
              <a:rPr lang="fr-FR" sz="5400" dirty="0">
                <a:cs typeface="Courier New" panose="02070309020205020404" pitchFamily="49" charset="0"/>
              </a:rPr>
              <a:t>I</a:t>
            </a:r>
            <a:r>
              <a:rPr lang="fr-FR" sz="5400" dirty="0" smtClean="0">
                <a:cs typeface="Courier New" panose="02070309020205020404" pitchFamily="49" charset="0"/>
              </a:rPr>
              <a:t>nstance d’une classe </a:t>
            </a:r>
            <a:r>
              <a:rPr lang="fr-FR" sz="5400" dirty="0">
                <a:cs typeface="Courier New" panose="02070309020205020404" pitchFamily="49" charset="0"/>
              </a:rPr>
              <a:t>qui </a:t>
            </a:r>
            <a:r>
              <a:rPr lang="fr-FR" sz="5400" dirty="0" smtClean="0">
                <a:cs typeface="Courier New" panose="02070309020205020404" pitchFamily="49" charset="0"/>
              </a:rPr>
              <a:t/>
            </a:r>
            <a:br>
              <a:rPr lang="fr-FR" sz="5400" dirty="0" smtClean="0">
                <a:cs typeface="Courier New" panose="02070309020205020404" pitchFamily="49" charset="0"/>
              </a:rPr>
            </a:br>
            <a:r>
              <a:rPr lang="fr-FR" sz="5400" dirty="0" smtClean="0">
                <a:cs typeface="Courier New" panose="02070309020205020404" pitchFamily="49" charset="0"/>
              </a:rPr>
              <a:t>implémente </a:t>
            </a:r>
            <a:r>
              <a:rPr lang="fr-FR" sz="5400" dirty="0">
                <a:latin typeface="Courier New" panose="02070309020205020404" pitchFamily="49" charset="0"/>
                <a:cs typeface="Courier New" panose="02070309020205020404" pitchFamily="49" charset="0"/>
              </a:rPr>
              <a:t>__call__</a:t>
            </a:r>
          </a:p>
          <a:p>
            <a:pPr marL="0" indent="0">
              <a:buNone/>
            </a:pPr>
            <a:endParaRPr lang="fr-FR" sz="4000" dirty="0">
              <a:solidFill>
                <a:srgbClr val="3333CC"/>
              </a:solidFill>
              <a:cs typeface="Courier New" panose="02070309020205020404" pitchFamily="49" charset="0"/>
            </a:endParaRPr>
          </a:p>
          <a:p>
            <a:pPr marL="0" indent="0">
              <a:buNone/>
            </a:pPr>
            <a:endParaRPr lang="fr-FR" sz="4000" dirty="0" smtClean="0">
              <a:solidFill>
                <a:srgbClr val="3333CC"/>
              </a:solidFill>
              <a:cs typeface="Courier New" panose="02070309020205020404" pitchFamily="49" charset="0"/>
            </a:endParaRPr>
          </a:p>
          <a:p>
            <a:pPr marL="0" indent="0">
              <a:buNone/>
            </a:pPr>
            <a:endParaRPr lang="fr-FR" sz="4000" dirty="0">
              <a:solidFill>
                <a:srgbClr val="3333CC"/>
              </a:solidFill>
              <a:cs typeface="Courier New" panose="02070309020205020404" pitchFamily="49" charset="0"/>
            </a:endParaRPr>
          </a:p>
          <a:p>
            <a:pPr marL="0" indent="0">
              <a:buNone/>
            </a:pPr>
            <a:endParaRPr lang="fr-FR" sz="4000" dirty="0" smtClean="0">
              <a:solidFill>
                <a:srgbClr val="3333CC"/>
              </a:solidFill>
              <a:cs typeface="Courier New" panose="02070309020205020404" pitchFamily="49" charset="0"/>
            </a:endParaRPr>
          </a:p>
        </p:txBody>
      </p:sp>
    </p:spTree>
    <p:extLst>
      <p:ext uri="{BB962C8B-B14F-4D97-AF65-F5344CB8AC3E}">
        <p14:creationId xmlns:p14="http://schemas.microsoft.com/office/powerpoint/2010/main" val="16102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93077" y="196948"/>
            <a:ext cx="11383108" cy="5577524"/>
          </a:xfrm>
        </p:spPr>
        <p:txBody>
          <a:bodyPr/>
          <a:lstStyle/>
          <a:p>
            <a:pPr marL="0" indent="0">
              <a:buNone/>
            </a:pPr>
            <a:r>
              <a:rPr lang="fr-FR" sz="4800" dirty="0" smtClean="0">
                <a:latin typeface="Courier New" panose="02070309020205020404" pitchFamily="49" charset="0"/>
                <a:cs typeface="Courier New" panose="02070309020205020404" pitchFamily="49" charset="0"/>
              </a:rPr>
              <a:t>@</a:t>
            </a:r>
            <a:r>
              <a:rPr lang="fr-FR" sz="4800" dirty="0" err="1" smtClean="0">
                <a:latin typeface="Courier New" panose="02070309020205020404" pitchFamily="49" charset="0"/>
                <a:cs typeface="Courier New" panose="02070309020205020404" pitchFamily="49" charset="0"/>
              </a:rPr>
              <a:t>decorateur</a:t>
            </a:r>
            <a:endParaRPr lang="fr-FR" sz="4800" dirty="0" smtClean="0">
              <a:latin typeface="Courier New" panose="02070309020205020404" pitchFamily="49" charset="0"/>
              <a:cs typeface="Courier New" panose="02070309020205020404" pitchFamily="49" charset="0"/>
            </a:endParaRPr>
          </a:p>
          <a:p>
            <a:pPr marL="0" indent="0">
              <a:buNone/>
            </a:pPr>
            <a:r>
              <a:rPr lang="fr-FR" sz="4800" dirty="0" err="1" smtClean="0">
                <a:latin typeface="Courier New" panose="02070309020205020404" pitchFamily="49" charset="0"/>
                <a:cs typeface="Courier New" panose="02070309020205020404" pitchFamily="49" charset="0"/>
              </a:rPr>
              <a:t>def</a:t>
            </a:r>
            <a:r>
              <a:rPr lang="fr-FR" sz="4800" dirty="0" smtClean="0">
                <a:latin typeface="Courier New" panose="02070309020205020404" pitchFamily="49" charset="0"/>
                <a:cs typeface="Courier New" panose="02070309020205020404" pitchFamily="49" charset="0"/>
              </a:rPr>
              <a:t> f(a, b):</a:t>
            </a:r>
          </a:p>
          <a:p>
            <a:pPr marL="0" indent="0">
              <a:buNone/>
            </a:pPr>
            <a:r>
              <a:rPr lang="fr-FR" sz="4800" dirty="0" smtClean="0">
                <a:latin typeface="Courier New" panose="02070309020205020404" pitchFamily="49" charset="0"/>
                <a:cs typeface="Courier New" panose="02070309020205020404" pitchFamily="49" charset="0"/>
              </a:rPr>
              <a:t>    </a:t>
            </a:r>
            <a:r>
              <a:rPr lang="fr-FR" sz="4800" dirty="0" err="1" smtClean="0">
                <a:latin typeface="Courier New" panose="02070309020205020404" pitchFamily="49" charset="0"/>
                <a:cs typeface="Courier New" panose="02070309020205020404" pitchFamily="49" charset="0"/>
              </a:rPr>
              <a:t>pass</a:t>
            </a:r>
            <a:endParaRPr lang="fr-FR" sz="4800" dirty="0" smtClean="0">
              <a:latin typeface="Courier New" panose="02070309020205020404" pitchFamily="49" charset="0"/>
              <a:cs typeface="Courier New" panose="02070309020205020404" pitchFamily="49" charset="0"/>
            </a:endParaRPr>
          </a:p>
          <a:p>
            <a:pPr marL="0" indent="0">
              <a:buNone/>
            </a:pPr>
            <a:endParaRPr lang="fr-FR" sz="1400" dirty="0" smtClean="0">
              <a:latin typeface="Courier New" panose="02070309020205020404" pitchFamily="49" charset="0"/>
              <a:cs typeface="Courier New" panose="02070309020205020404" pitchFamily="49" charset="0"/>
            </a:endParaRPr>
          </a:p>
          <a:p>
            <a:pPr>
              <a:buFont typeface="Arial" panose="020B0604020202020204" pitchFamily="34" charset="0"/>
              <a:buChar char="•"/>
            </a:pPr>
            <a:r>
              <a:rPr lang="fr-FR" sz="4800" dirty="0" err="1" smtClean="0">
                <a:latin typeface="Courier New" panose="02070309020205020404" pitchFamily="49" charset="0"/>
                <a:cs typeface="Courier New" panose="02070309020205020404" pitchFamily="49" charset="0"/>
              </a:rPr>
              <a:t>decorateur</a:t>
            </a:r>
            <a:r>
              <a:rPr lang="fr-FR" sz="4800" dirty="0" smtClean="0">
                <a:latin typeface="Courier New" panose="02070309020205020404" pitchFamily="49" charset="0"/>
                <a:cs typeface="Courier New" panose="02070309020205020404" pitchFamily="49" charset="0"/>
              </a:rPr>
              <a:t>(f) </a:t>
            </a:r>
            <a:r>
              <a:rPr lang="fr-FR" sz="4800" dirty="0" smtClean="0">
                <a:cs typeface="Courier New" panose="02070309020205020404" pitchFamily="49" charset="0"/>
              </a:rPr>
              <a:t>retourne un </a:t>
            </a:r>
            <a:r>
              <a:rPr lang="fr-FR" sz="4800" dirty="0" err="1" smtClean="0">
                <a:cs typeface="Courier New" panose="02070309020205020404" pitchFamily="49" charset="0"/>
              </a:rPr>
              <a:t>callable</a:t>
            </a:r>
            <a:r>
              <a:rPr lang="fr-FR" sz="4800" dirty="0" smtClean="0">
                <a:latin typeface="Courier New" panose="02070309020205020404" pitchFamily="49" charset="0"/>
                <a:cs typeface="Courier New" panose="02070309020205020404" pitchFamily="49" charset="0"/>
              </a:rPr>
              <a:t> O</a:t>
            </a:r>
          </a:p>
          <a:p>
            <a:pPr>
              <a:buFont typeface="Arial" panose="020B0604020202020204" pitchFamily="34" charset="0"/>
              <a:buChar char="•"/>
            </a:pPr>
            <a:r>
              <a:rPr lang="fr-FR" sz="4800" dirty="0" smtClean="0">
                <a:latin typeface="Courier New" panose="02070309020205020404" pitchFamily="49" charset="0"/>
                <a:cs typeface="Courier New" panose="02070309020205020404" pitchFamily="49" charset="0"/>
              </a:rPr>
              <a:t>f(a, b) </a:t>
            </a:r>
            <a:r>
              <a:rPr lang="fr-FR" sz="4800" dirty="0" smtClean="0">
                <a:cs typeface="Courier New" panose="02070309020205020404" pitchFamily="49" charset="0"/>
              </a:rPr>
              <a:t>appelle </a:t>
            </a:r>
            <a:r>
              <a:rPr lang="fr-FR" sz="4800" dirty="0" smtClean="0">
                <a:cs typeface="Courier New" panose="02070309020205020404" pitchFamily="49" charset="0"/>
              </a:rPr>
              <a:t/>
            </a:r>
            <a:br>
              <a:rPr lang="fr-FR" sz="4800" dirty="0" smtClean="0">
                <a:cs typeface="Courier New" panose="02070309020205020404" pitchFamily="49" charset="0"/>
              </a:rPr>
            </a:br>
            <a:r>
              <a:rPr lang="fr-FR" sz="4800" dirty="0" smtClean="0">
                <a:cs typeface="Courier New" panose="02070309020205020404" pitchFamily="49" charset="0"/>
              </a:rPr>
              <a:t>en </a:t>
            </a:r>
            <a:r>
              <a:rPr lang="fr-FR" sz="4800" dirty="0" smtClean="0">
                <a:cs typeface="Courier New" panose="02070309020205020404" pitchFamily="49" charset="0"/>
              </a:rPr>
              <a:t>réalité </a:t>
            </a:r>
            <a:r>
              <a:rPr lang="fr-FR" sz="4800" dirty="0" smtClean="0">
                <a:latin typeface="Courier New" panose="02070309020205020404" pitchFamily="49" charset="0"/>
                <a:cs typeface="Courier New" panose="02070309020205020404" pitchFamily="49" charset="0"/>
              </a:rPr>
              <a:t>O(a, b)</a:t>
            </a:r>
          </a:p>
          <a:p>
            <a:pPr marL="0" indent="0">
              <a:buNone/>
            </a:pPr>
            <a:endParaRPr lang="fr-FR" sz="4800" dirty="0">
              <a:latin typeface="Courier New" panose="02070309020205020404" pitchFamily="49" charset="0"/>
              <a:cs typeface="Courier New" panose="02070309020205020404" pitchFamily="49" charset="0"/>
            </a:endParaRPr>
          </a:p>
          <a:p>
            <a:pPr marL="0" indent="0">
              <a:buNone/>
            </a:pPr>
            <a:endParaRPr lang="fr-FR" sz="4800" dirty="0" smtClean="0">
              <a:latin typeface="Courier New" panose="02070309020205020404" pitchFamily="49" charset="0"/>
              <a:cs typeface="Courier New" panose="02070309020205020404" pitchFamily="49" charset="0"/>
            </a:endParaRPr>
          </a:p>
          <a:p>
            <a:pPr marL="0" indent="0">
              <a:buNone/>
            </a:pPr>
            <a:endParaRPr lang="fr-FR" sz="4800" dirty="0" smtClean="0">
              <a:latin typeface="Courier New" panose="02070309020205020404" pitchFamily="49" charset="0"/>
              <a:cs typeface="Courier New" panose="02070309020205020404" pitchFamily="49" charset="0"/>
            </a:endParaRPr>
          </a:p>
          <a:p>
            <a:pPr marL="0" indent="0">
              <a:buNone/>
            </a:pPr>
            <a:endParaRPr lang="fr-FR" sz="4800" dirty="0" smtClean="0">
              <a:latin typeface="Courier New" panose="02070309020205020404" pitchFamily="49" charset="0"/>
              <a:cs typeface="Courier New" panose="02070309020205020404" pitchFamily="49" charset="0"/>
            </a:endParaRPr>
          </a:p>
          <a:p>
            <a:pPr marL="0" indent="0">
              <a:buNone/>
            </a:pPr>
            <a:endParaRPr lang="fr-FR" sz="4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9462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401444" y="428892"/>
            <a:ext cx="11106614" cy="4093428"/>
          </a:xfrm>
          <a:prstGeom prst="rect">
            <a:avLst/>
          </a:prstGeom>
          <a:noFill/>
        </p:spPr>
        <p:txBody>
          <a:bodyPr wrap="square" rtlCol="0">
            <a:spAutoFit/>
          </a:bodyPr>
          <a:lstStyle/>
          <a:p>
            <a:r>
              <a:rPr lang="fr-FR" sz="6000" dirty="0" smtClean="0">
                <a:latin typeface="Calibri" panose="020F0502020204030204" pitchFamily="34" charset="0"/>
              </a:rPr>
              <a:t>À quoi sert un décorateur ?</a:t>
            </a:r>
          </a:p>
          <a:p>
            <a:endParaRPr lang="fr-FR" sz="2000" i="1" dirty="0">
              <a:latin typeface="Calibri" panose="020F0502020204030204" pitchFamily="34" charset="0"/>
            </a:endParaRPr>
          </a:p>
          <a:p>
            <a:r>
              <a:rPr lang="fr-FR" sz="6000" dirty="0" smtClean="0">
                <a:latin typeface="Calibri" panose="020F0502020204030204" pitchFamily="34" charset="0"/>
              </a:rPr>
              <a:t>À ajouter une couche de logique à une fonction avec une syntaxe explicite </a:t>
            </a:r>
            <a:r>
              <a:rPr lang="fr-FR" sz="6000" dirty="0" smtClean="0">
                <a:latin typeface="Courier New" panose="02070309020205020404" pitchFamily="49" charset="0"/>
                <a:cs typeface="Courier New" panose="02070309020205020404" pitchFamily="49" charset="0"/>
              </a:rPr>
              <a:t>@</a:t>
            </a:r>
            <a:r>
              <a:rPr lang="fr-FR" sz="6000" dirty="0" err="1" smtClean="0">
                <a:latin typeface="Courier New" panose="02070309020205020404" pitchFamily="49" charset="0"/>
                <a:cs typeface="Courier New" panose="02070309020205020404" pitchFamily="49" charset="0"/>
              </a:rPr>
              <a:t>decorateur</a:t>
            </a:r>
            <a:endParaRPr lang="fr-FR" sz="6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174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401444" y="780585"/>
            <a:ext cx="11106614" cy="2862322"/>
          </a:xfrm>
          <a:prstGeom prst="rect">
            <a:avLst/>
          </a:prstGeom>
          <a:noFill/>
        </p:spPr>
        <p:txBody>
          <a:bodyPr wrap="square" rtlCol="0">
            <a:spAutoFit/>
          </a:bodyPr>
          <a:lstStyle/>
          <a:p>
            <a:r>
              <a:rPr lang="fr-FR" sz="6000" dirty="0" smtClean="0">
                <a:latin typeface="Calibri" panose="020F0502020204030204" pitchFamily="34" charset="0"/>
              </a:rPr>
              <a:t>Comment implémenter un décorateur ?</a:t>
            </a:r>
          </a:p>
          <a:p>
            <a:endParaRPr lang="fr-FR" sz="6000" i="1" dirty="0">
              <a:latin typeface="Calibri" panose="020F0502020204030204" pitchFamily="34" charset="0"/>
            </a:endParaRPr>
          </a:p>
        </p:txBody>
      </p:sp>
    </p:spTree>
    <p:extLst>
      <p:ext uri="{BB962C8B-B14F-4D97-AF65-F5344CB8AC3E}">
        <p14:creationId xmlns:p14="http://schemas.microsoft.com/office/powerpoint/2010/main" val="3776206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6568" y="336884"/>
            <a:ext cx="12192000" cy="5577524"/>
          </a:xfrm>
        </p:spPr>
        <p:txBody>
          <a:bodyPr/>
          <a:lstStyle/>
          <a:p>
            <a:pPr marL="0" indent="0">
              <a:buNone/>
            </a:pPr>
            <a:r>
              <a:rPr lang="fr-FR" sz="2400" dirty="0">
                <a:latin typeface="Courier New" panose="02070309020205020404" pitchFamily="49" charset="0"/>
                <a:cs typeface="Courier New" panose="02070309020205020404" pitchFamily="49" charset="0"/>
              </a:rPr>
              <a:t>class </a:t>
            </a:r>
            <a:r>
              <a:rPr lang="fr-FR" sz="2400" dirty="0" err="1">
                <a:latin typeface="Courier New" panose="02070309020205020404" pitchFamily="49" charset="0"/>
                <a:cs typeface="Courier New" panose="02070309020205020404" pitchFamily="49" charset="0"/>
              </a:rPr>
              <a:t>NbAppel</a:t>
            </a:r>
            <a:r>
              <a:rPr lang="fr-FR" sz="2400" dirty="0">
                <a:latin typeface="Courier New" panose="02070309020205020404" pitchFamily="49" charset="0"/>
                <a:cs typeface="Courier New" panose="02070309020205020404" pitchFamily="49" charset="0"/>
              </a:rPr>
              <a:t>:</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def</a:t>
            </a:r>
            <a:r>
              <a:rPr lang="fr-FR" sz="2400" dirty="0">
                <a:latin typeface="Courier New" panose="02070309020205020404" pitchFamily="49" charset="0"/>
                <a:cs typeface="Courier New" panose="02070309020205020404" pitchFamily="49" charset="0"/>
              </a:rPr>
              <a:t> __</a:t>
            </a:r>
            <a:r>
              <a:rPr lang="fr-FR" sz="2400" dirty="0" err="1">
                <a:latin typeface="Courier New" panose="02070309020205020404" pitchFamily="49" charset="0"/>
                <a:cs typeface="Courier New" panose="02070309020205020404" pitchFamily="49" charset="0"/>
              </a:rPr>
              <a:t>init</a:t>
            </a:r>
            <a:r>
              <a:rPr lang="fr-FR" sz="2400" dirty="0">
                <a:latin typeface="Courier New" panose="02070309020205020404" pitchFamily="49" charset="0"/>
                <a:cs typeface="Courier New" panose="02070309020205020404" pitchFamily="49" charset="0"/>
              </a:rPr>
              <a:t>__(self, f):</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self.appel</a:t>
            </a:r>
            <a:r>
              <a:rPr lang="fr-FR" sz="2400" dirty="0">
                <a:latin typeface="Courier New" panose="02070309020205020404" pitchFamily="49" charset="0"/>
                <a:cs typeface="Courier New" panose="02070309020205020404" pitchFamily="49" charset="0"/>
              </a:rPr>
              <a:t> = 0</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self.f</a:t>
            </a:r>
            <a:r>
              <a:rPr lang="fr-FR" sz="2400" dirty="0">
                <a:latin typeface="Courier New" panose="02070309020205020404" pitchFamily="49" charset="0"/>
                <a:cs typeface="Courier New" panose="02070309020205020404" pitchFamily="49" charset="0"/>
              </a:rPr>
              <a:t> = f</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def</a:t>
            </a:r>
            <a:r>
              <a:rPr lang="fr-FR" sz="2400" dirty="0">
                <a:latin typeface="Courier New" panose="02070309020205020404" pitchFamily="49" charset="0"/>
                <a:cs typeface="Courier New" panose="02070309020205020404" pitchFamily="49" charset="0"/>
              </a:rPr>
              <a:t> __call__(self, *</a:t>
            </a:r>
            <a:r>
              <a:rPr lang="fr-FR" sz="2400" dirty="0" err="1">
                <a:latin typeface="Courier New" panose="02070309020205020404" pitchFamily="49" charset="0"/>
                <a:cs typeface="Courier New" panose="02070309020205020404" pitchFamily="49" charset="0"/>
              </a:rPr>
              <a:t>args</a:t>
            </a:r>
            <a:r>
              <a:rPr lang="fr-FR" sz="2400" dirty="0">
                <a:latin typeface="Courier New" panose="02070309020205020404" pitchFamily="49" charset="0"/>
                <a:cs typeface="Courier New" panose="02070309020205020404" pitchFamily="49" charset="0"/>
              </a:rPr>
              <a:t>):</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self.appel</a:t>
            </a:r>
            <a:r>
              <a:rPr lang="fr-FR" sz="2400" dirty="0">
                <a:latin typeface="Courier New" panose="02070309020205020404" pitchFamily="49" charset="0"/>
                <a:cs typeface="Courier New" panose="02070309020205020404" pitchFamily="49" charset="0"/>
              </a:rPr>
              <a:t> = </a:t>
            </a:r>
            <a:r>
              <a:rPr lang="fr-FR" sz="2400" dirty="0" err="1">
                <a:latin typeface="Courier New" panose="02070309020205020404" pitchFamily="49" charset="0"/>
                <a:cs typeface="Courier New" panose="02070309020205020404" pitchFamily="49" charset="0"/>
              </a:rPr>
              <a:t>self.appel</a:t>
            </a:r>
            <a:r>
              <a:rPr lang="fr-FR" sz="2400" dirty="0">
                <a:latin typeface="Courier New" panose="02070309020205020404" pitchFamily="49" charset="0"/>
                <a:cs typeface="Courier New" panose="02070309020205020404" pitchFamily="49" charset="0"/>
              </a:rPr>
              <a:t> + 1</a:t>
            </a:r>
          </a:p>
          <a:p>
            <a:pPr marL="0" indent="0">
              <a:buNone/>
            </a:pPr>
            <a:r>
              <a:rPr lang="fr-FR" sz="2400" dirty="0">
                <a:latin typeface="Courier New" panose="02070309020205020404" pitchFamily="49" charset="0"/>
                <a:cs typeface="Courier New" panose="02070309020205020404" pitchFamily="49" charset="0"/>
              </a:rPr>
              <a:t>        s = </a:t>
            </a:r>
            <a:r>
              <a:rPr lang="fr-FR" sz="2400" dirty="0" smtClean="0">
                <a:latin typeface="Courier New" panose="02070309020205020404" pitchFamily="49" charset="0"/>
                <a:cs typeface="Courier New" panose="02070309020205020404" pitchFamily="49" charset="0"/>
              </a:rPr>
              <a:t>'{} : {} </a:t>
            </a:r>
            <a:r>
              <a:rPr lang="fr-FR" sz="2400" dirty="0" err="1" smtClean="0">
                <a:latin typeface="Courier New" panose="02070309020205020404" pitchFamily="49" charset="0"/>
                <a:cs typeface="Courier New" panose="02070309020205020404" pitchFamily="49" charset="0"/>
              </a:rPr>
              <a:t>appels'.format</a:t>
            </a:r>
            <a:r>
              <a:rPr lang="fr-FR" sz="2400" dirty="0" smtClean="0">
                <a:latin typeface="Courier New" panose="02070309020205020404" pitchFamily="49" charset="0"/>
                <a:cs typeface="Courier New" panose="02070309020205020404" pitchFamily="49" charset="0"/>
              </a:rPr>
              <a:t>(</a:t>
            </a:r>
            <a:r>
              <a:rPr lang="fr-FR" sz="2400" dirty="0">
                <a:latin typeface="Courier New" panose="02070309020205020404" pitchFamily="49" charset="0"/>
                <a:cs typeface="Courier New" panose="02070309020205020404" pitchFamily="49" charset="0"/>
              </a:rPr>
              <a:t>self.f.__</a:t>
            </a:r>
            <a:r>
              <a:rPr lang="fr-FR" sz="2400" dirty="0" err="1">
                <a:latin typeface="Courier New" panose="02070309020205020404" pitchFamily="49" charset="0"/>
                <a:cs typeface="Courier New" panose="02070309020205020404" pitchFamily="49" charset="0"/>
              </a:rPr>
              <a:t>name</a:t>
            </a:r>
            <a:r>
              <a:rPr lang="fr-FR" sz="2400" dirty="0" smtClean="0">
                <a:latin typeface="Courier New" panose="02070309020205020404" pitchFamily="49" charset="0"/>
                <a:cs typeface="Courier New" panose="02070309020205020404" pitchFamily="49" charset="0"/>
              </a:rPr>
              <a:t>__, </a:t>
            </a:r>
            <a:r>
              <a:rPr lang="fr-FR" sz="2400" dirty="0" err="1" smtClean="0">
                <a:latin typeface="Courier New" panose="02070309020205020404" pitchFamily="49" charset="0"/>
                <a:cs typeface="Courier New" panose="02070309020205020404" pitchFamily="49" charset="0"/>
              </a:rPr>
              <a:t>self.appel</a:t>
            </a:r>
            <a:r>
              <a:rPr lang="fr-FR" sz="2400" dirty="0" smtClean="0">
                <a:latin typeface="Courier New" panose="02070309020205020404" pitchFamily="49" charset="0"/>
                <a:cs typeface="Courier New" panose="02070309020205020404" pitchFamily="49" charset="0"/>
              </a:rPr>
              <a:t>)</a:t>
            </a:r>
            <a:endParaRPr lang="fr-FR" sz="2400" dirty="0">
              <a:latin typeface="Courier New" panose="02070309020205020404" pitchFamily="49" charset="0"/>
              <a:cs typeface="Courier New" panose="02070309020205020404" pitchFamily="49" charset="0"/>
            </a:endParaRP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print</a:t>
            </a:r>
            <a:r>
              <a:rPr lang="fr-FR" sz="2400" dirty="0">
                <a:latin typeface="Courier New" panose="02070309020205020404" pitchFamily="49" charset="0"/>
                <a:cs typeface="Courier New" panose="02070309020205020404" pitchFamily="49" charset="0"/>
              </a:rPr>
              <a:t> s</a:t>
            </a:r>
          </a:p>
          <a:p>
            <a:pPr marL="0" indent="0">
              <a:buNone/>
            </a:pPr>
            <a:r>
              <a:rPr lang="fr-FR" sz="2400" dirty="0">
                <a:latin typeface="Courier New" panose="02070309020205020404" pitchFamily="49" charset="0"/>
                <a:cs typeface="Courier New" panose="02070309020205020404" pitchFamily="49" charset="0"/>
              </a:rPr>
              <a:t>        return </a:t>
            </a:r>
            <a:r>
              <a:rPr lang="fr-FR" sz="2400" dirty="0" err="1">
                <a:latin typeface="Courier New" panose="02070309020205020404" pitchFamily="49" charset="0"/>
                <a:cs typeface="Courier New" panose="02070309020205020404" pitchFamily="49" charset="0"/>
              </a:rPr>
              <a:t>self.f</a:t>
            </a:r>
            <a:r>
              <a:rPr lang="fr-FR" sz="2400" dirty="0">
                <a:latin typeface="Courier New" panose="02070309020205020404" pitchFamily="49" charset="0"/>
                <a:cs typeface="Courier New" panose="02070309020205020404" pitchFamily="49" charset="0"/>
              </a:rPr>
              <a:t>(*</a:t>
            </a:r>
            <a:r>
              <a:rPr lang="fr-FR" sz="2400" dirty="0" err="1">
                <a:latin typeface="Courier New" panose="02070309020205020404" pitchFamily="49" charset="0"/>
                <a:cs typeface="Courier New" panose="02070309020205020404" pitchFamily="49" charset="0"/>
              </a:rPr>
              <a:t>args</a:t>
            </a:r>
            <a:r>
              <a:rPr lang="fr-FR" sz="2400" dirty="0">
                <a:latin typeface="Courier New" panose="02070309020205020404" pitchFamily="49" charset="0"/>
                <a:cs typeface="Courier New" panose="02070309020205020404" pitchFamily="49" charset="0"/>
              </a:rPr>
              <a:t>)</a:t>
            </a:r>
          </a:p>
          <a:p>
            <a:pPr marL="0" indent="0">
              <a:buNone/>
            </a:pPr>
            <a:endParaRPr lang="fr-FR" sz="2400" dirty="0">
              <a:latin typeface="Courier New" panose="02070309020205020404" pitchFamily="49" charset="0"/>
              <a:cs typeface="Courier New" panose="02070309020205020404" pitchFamily="49" charset="0"/>
            </a:endParaRPr>
          </a:p>
          <a:p>
            <a:pPr marL="0" indent="0">
              <a:buNone/>
            </a:pPr>
            <a:r>
              <a:rPr lang="fr-FR" sz="2400" dirty="0">
                <a:latin typeface="Courier New" panose="02070309020205020404" pitchFamily="49" charset="0"/>
                <a:cs typeface="Courier New" panose="02070309020205020404" pitchFamily="49" charset="0"/>
              </a:rPr>
              <a:t>@</a:t>
            </a:r>
            <a:r>
              <a:rPr lang="fr-FR" sz="2400" dirty="0" err="1">
                <a:latin typeface="Courier New" panose="02070309020205020404" pitchFamily="49" charset="0"/>
                <a:cs typeface="Courier New" panose="02070309020205020404" pitchFamily="49" charset="0"/>
              </a:rPr>
              <a:t>NbAppel</a:t>
            </a:r>
            <a:endParaRPr lang="fr-FR" sz="2400" dirty="0">
              <a:latin typeface="Courier New" panose="02070309020205020404" pitchFamily="49" charset="0"/>
              <a:cs typeface="Courier New" panose="02070309020205020404" pitchFamily="49" charset="0"/>
            </a:endParaRPr>
          </a:p>
          <a:p>
            <a:pPr marL="0" indent="0">
              <a:buNone/>
            </a:pPr>
            <a:r>
              <a:rPr lang="fr-FR" sz="2400" dirty="0" err="1">
                <a:latin typeface="Courier New" panose="02070309020205020404" pitchFamily="49" charset="0"/>
                <a:cs typeface="Courier New" panose="02070309020205020404" pitchFamily="49" charset="0"/>
              </a:rPr>
              <a:t>def</a:t>
            </a:r>
            <a:r>
              <a:rPr lang="fr-FR" sz="2400" dirty="0">
                <a:latin typeface="Courier New" panose="02070309020205020404" pitchFamily="49" charset="0"/>
                <a:cs typeface="Courier New" panose="02070309020205020404" pitchFamily="49" charset="0"/>
              </a:rPr>
              <a:t> </a:t>
            </a:r>
            <a:r>
              <a:rPr lang="fr-FR" sz="2400" dirty="0" smtClean="0">
                <a:latin typeface="Courier New" panose="02070309020205020404" pitchFamily="49" charset="0"/>
                <a:cs typeface="Courier New" panose="02070309020205020404" pitchFamily="49" charset="0"/>
              </a:rPr>
              <a:t>f(a</a:t>
            </a:r>
            <a:r>
              <a:rPr lang="fr-FR" sz="2400" dirty="0">
                <a:latin typeface="Courier New" panose="02070309020205020404" pitchFamily="49" charset="0"/>
                <a:cs typeface="Courier New" panose="02070309020205020404" pitchFamily="49" charset="0"/>
              </a:rPr>
              <a:t>, b):</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print</a:t>
            </a:r>
            <a:r>
              <a:rPr lang="fr-FR" sz="2400" dirty="0">
                <a:latin typeface="Courier New" panose="02070309020205020404" pitchFamily="49" charset="0"/>
                <a:cs typeface="Courier New" panose="02070309020205020404" pitchFamily="49" charset="0"/>
              </a:rPr>
              <a:t> a, </a:t>
            </a:r>
            <a:r>
              <a:rPr lang="fr-FR" sz="2400" dirty="0" smtClean="0">
                <a:latin typeface="Courier New" panose="02070309020205020404" pitchFamily="49" charset="0"/>
                <a:cs typeface="Courier New" panose="02070309020205020404" pitchFamily="49" charset="0"/>
              </a:rPr>
              <a:t>b</a:t>
            </a:r>
            <a:endParaRPr lang="fr-FR" sz="2400" dirty="0">
              <a:latin typeface="Courier New" panose="02070309020205020404" pitchFamily="49" charset="0"/>
              <a:cs typeface="Courier New" panose="02070309020205020404" pitchFamily="49" charset="0"/>
            </a:endParaRPr>
          </a:p>
        </p:txBody>
      </p:sp>
      <p:grpSp>
        <p:nvGrpSpPr>
          <p:cNvPr id="6" name="Groupe 5"/>
          <p:cNvGrpSpPr/>
          <p:nvPr/>
        </p:nvGrpSpPr>
        <p:grpSpPr>
          <a:xfrm>
            <a:off x="2759628" y="4854754"/>
            <a:ext cx="7639782" cy="1405367"/>
            <a:chOff x="3350602" y="4854756"/>
            <a:chExt cx="7639782" cy="1405367"/>
          </a:xfrm>
        </p:grpSpPr>
        <p:sp>
          <p:nvSpPr>
            <p:cNvPr id="2" name="ZoneTexte 1"/>
            <p:cNvSpPr txBox="1"/>
            <p:nvPr/>
          </p:nvSpPr>
          <p:spPr>
            <a:xfrm>
              <a:off x="5890846" y="4854756"/>
              <a:ext cx="5099538" cy="1200329"/>
            </a:xfrm>
            <a:prstGeom prst="rect">
              <a:avLst/>
            </a:prstGeom>
            <a:noFill/>
          </p:spPr>
          <p:txBody>
            <a:bodyPr wrap="square" rtlCol="0">
              <a:spAutoFit/>
            </a:bodyPr>
            <a:lstStyle/>
            <a:p>
              <a:pPr marL="0" indent="0">
                <a:buNone/>
              </a:pPr>
              <a:r>
                <a:rPr lang="fr-FR" dirty="0" err="1" smtClean="0">
                  <a:latin typeface="Courier New" panose="02070309020205020404" pitchFamily="49" charset="0"/>
                  <a:cs typeface="Courier New" panose="02070309020205020404" pitchFamily="49" charset="0"/>
                </a:rPr>
                <a:t>def</a:t>
              </a:r>
              <a:r>
                <a:rPr lang="fr-FR" dirty="0" smtClean="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f</a:t>
              </a:r>
              <a:r>
                <a:rPr lang="fr-FR" dirty="0" smtClean="0">
                  <a:latin typeface="Courier New" panose="02070309020205020404" pitchFamily="49" charset="0"/>
                  <a:cs typeface="Courier New" panose="02070309020205020404" pitchFamily="49" charset="0"/>
                </a:rPr>
                <a:t>(a</a:t>
              </a:r>
              <a:r>
                <a:rPr lang="fr-FR" dirty="0">
                  <a:latin typeface="Courier New" panose="02070309020205020404" pitchFamily="49" charset="0"/>
                  <a:cs typeface="Courier New" panose="02070309020205020404" pitchFamily="49" charset="0"/>
                </a:rPr>
                <a:t>, b):</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print</a:t>
              </a:r>
              <a:r>
                <a:rPr lang="fr-FR" dirty="0">
                  <a:latin typeface="Courier New" panose="02070309020205020404" pitchFamily="49" charset="0"/>
                  <a:cs typeface="Courier New" panose="02070309020205020404" pitchFamily="49" charset="0"/>
                </a:rPr>
                <a:t> a, </a:t>
              </a:r>
              <a:r>
                <a:rPr lang="fr-FR" dirty="0" smtClean="0">
                  <a:latin typeface="Courier New" panose="02070309020205020404" pitchFamily="49" charset="0"/>
                  <a:cs typeface="Courier New" panose="02070309020205020404" pitchFamily="49" charset="0"/>
                </a:rPr>
                <a:t>b</a:t>
              </a:r>
            </a:p>
            <a:p>
              <a:pPr marL="0" indent="0">
                <a:buNone/>
              </a:pPr>
              <a:r>
                <a:rPr lang="fr-FR" dirty="0">
                  <a:latin typeface="Courier New" panose="02070309020205020404" pitchFamily="49" charset="0"/>
                  <a:cs typeface="Courier New" panose="02070309020205020404" pitchFamily="49" charset="0"/>
                </a:rPr>
                <a:t>f</a:t>
              </a:r>
              <a:r>
                <a:rPr lang="fr-FR" dirty="0" smtClean="0">
                  <a:latin typeface="Courier New" panose="02070309020205020404" pitchFamily="49" charset="0"/>
                  <a:cs typeface="Courier New" panose="02070309020205020404" pitchFamily="49" charset="0"/>
                </a:rPr>
                <a:t> = </a:t>
              </a:r>
              <a:r>
                <a:rPr lang="fr-FR" dirty="0" err="1" smtClean="0">
                  <a:latin typeface="Courier New" panose="02070309020205020404" pitchFamily="49" charset="0"/>
                  <a:cs typeface="Courier New" panose="02070309020205020404" pitchFamily="49" charset="0"/>
                </a:rPr>
                <a:t>NbAppel</a:t>
              </a:r>
              <a:r>
                <a:rPr lang="fr-FR" dirty="0" smtClean="0">
                  <a:latin typeface="Courier New" panose="02070309020205020404" pitchFamily="49" charset="0"/>
                  <a:cs typeface="Courier New" panose="02070309020205020404" pitchFamily="49" charset="0"/>
                </a:rPr>
                <a:t>(f)</a:t>
              </a:r>
              <a:endParaRPr lang="fr-FR" dirty="0">
                <a:latin typeface="Courier New" panose="02070309020205020404" pitchFamily="49" charset="0"/>
                <a:cs typeface="Courier New" panose="02070309020205020404" pitchFamily="49" charset="0"/>
              </a:endParaRPr>
            </a:p>
          </p:txBody>
        </p:sp>
        <p:sp>
          <p:nvSpPr>
            <p:cNvPr id="4" name="Accolade fermante 3"/>
            <p:cNvSpPr/>
            <p:nvPr/>
          </p:nvSpPr>
          <p:spPr bwMode="auto">
            <a:xfrm>
              <a:off x="3350602" y="4854756"/>
              <a:ext cx="412506" cy="1405367"/>
            </a:xfrm>
            <a:prstGeom prst="rightBrace">
              <a:avLst/>
            </a:prstGeom>
            <a:noFill/>
            <a:ln w="38100" cap="flat" cmpd="sng" algn="ctr">
              <a:solidFill>
                <a:schemeClr val="tx1"/>
              </a:solidFill>
              <a:prstDash val="solid"/>
              <a:round/>
              <a:headEnd type="none" w="med" len="med"/>
              <a:tailEnd type="none" w="lg" len="lg"/>
            </a:ln>
            <a:effectLst/>
          </p:spPr>
          <p:txBody>
            <a:bodyPr rtlCol="0" anchor="ctr"/>
            <a:lstStyle/>
            <a:p>
              <a:pPr algn="ctr"/>
              <a:endParaRPr lang="fr-FR"/>
            </a:p>
          </p:txBody>
        </p:sp>
        <p:sp>
          <p:nvSpPr>
            <p:cNvPr id="5" name="Double flèche horizontale 4"/>
            <p:cNvSpPr/>
            <p:nvPr/>
          </p:nvSpPr>
          <p:spPr bwMode="auto">
            <a:xfrm>
              <a:off x="4131652" y="5257356"/>
              <a:ext cx="1390650" cy="600165"/>
            </a:xfrm>
            <a:prstGeom prst="leftRightArrow">
              <a:avLst/>
            </a:prstGeom>
            <a:noFill/>
            <a:ln w="38100" cap="flat" cmpd="sng" algn="ctr">
              <a:solidFill>
                <a:schemeClr val="tx1"/>
              </a:solidFill>
              <a:prstDash val="solid"/>
              <a:round/>
              <a:headEnd type="none" w="med" len="med"/>
              <a:tailEnd type="triangle" w="lg" len="lg"/>
            </a:ln>
            <a:effectLst/>
          </p:spPr>
          <p:txBody>
            <a:bodyPr rtlCol="0" anchor="ctr"/>
            <a:lstStyle/>
            <a:p>
              <a:pPr algn="ctr"/>
              <a:endParaRPr lang="fr-FR"/>
            </a:p>
          </p:txBody>
        </p:sp>
      </p:grpSp>
      <p:grpSp>
        <p:nvGrpSpPr>
          <p:cNvPr id="10" name="Groupe 9"/>
          <p:cNvGrpSpPr/>
          <p:nvPr/>
        </p:nvGrpSpPr>
        <p:grpSpPr>
          <a:xfrm>
            <a:off x="5306776" y="196207"/>
            <a:ext cx="6885223" cy="5858878"/>
            <a:chOff x="5890847" y="196207"/>
            <a:chExt cx="6885223" cy="5858878"/>
          </a:xfrm>
        </p:grpSpPr>
        <p:sp>
          <p:nvSpPr>
            <p:cNvPr id="7" name="Rectangle 6"/>
            <p:cNvSpPr/>
            <p:nvPr/>
          </p:nvSpPr>
          <p:spPr bwMode="auto">
            <a:xfrm>
              <a:off x="5890847" y="5557438"/>
              <a:ext cx="2757853" cy="497647"/>
            </a:xfrm>
            <a:prstGeom prst="rect">
              <a:avLst/>
            </a:prstGeom>
            <a:noFill/>
            <a:ln w="5715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8" name="Forme libre 7"/>
            <p:cNvSpPr/>
            <p:nvPr/>
          </p:nvSpPr>
          <p:spPr bwMode="auto">
            <a:xfrm>
              <a:off x="6830986" y="1181100"/>
              <a:ext cx="1036664" cy="4381500"/>
            </a:xfrm>
            <a:custGeom>
              <a:avLst/>
              <a:gdLst>
                <a:gd name="connsiteX0" fmla="*/ 388964 w 1036664"/>
                <a:gd name="connsiteY0" fmla="*/ 4381500 h 4381500"/>
                <a:gd name="connsiteX1" fmla="*/ 27014 w 1036664"/>
                <a:gd name="connsiteY1" fmla="*/ 1276350 h 4381500"/>
                <a:gd name="connsiteX2" fmla="*/ 1036664 w 1036664"/>
                <a:gd name="connsiteY2" fmla="*/ 0 h 4381500"/>
              </a:gdLst>
              <a:ahLst/>
              <a:cxnLst>
                <a:cxn ang="0">
                  <a:pos x="connsiteX0" y="connsiteY0"/>
                </a:cxn>
                <a:cxn ang="0">
                  <a:pos x="connsiteX1" y="connsiteY1"/>
                </a:cxn>
                <a:cxn ang="0">
                  <a:pos x="connsiteX2" y="connsiteY2"/>
                </a:cxn>
              </a:cxnLst>
              <a:rect l="l" t="t" r="r" b="b"/>
              <a:pathLst>
                <a:path w="1036664" h="4381500">
                  <a:moveTo>
                    <a:pt x="388964" y="4381500"/>
                  </a:moveTo>
                  <a:cubicBezTo>
                    <a:pt x="154014" y="3194050"/>
                    <a:pt x="-80936" y="2006600"/>
                    <a:pt x="27014" y="1276350"/>
                  </a:cubicBezTo>
                  <a:cubicBezTo>
                    <a:pt x="134964" y="546100"/>
                    <a:pt x="585814" y="273050"/>
                    <a:pt x="1036664" y="0"/>
                  </a:cubicBezTo>
                </a:path>
              </a:pathLst>
            </a:custGeom>
            <a:noFill/>
            <a:ln w="5080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9" name="ZoneTexte 8"/>
            <p:cNvSpPr txBox="1"/>
            <p:nvPr/>
          </p:nvSpPr>
          <p:spPr>
            <a:xfrm>
              <a:off x="7585091" y="196207"/>
              <a:ext cx="5190979" cy="2554545"/>
            </a:xfrm>
            <a:prstGeom prst="rect">
              <a:avLst/>
            </a:prstGeom>
            <a:noFill/>
          </p:spPr>
          <p:txBody>
            <a:bodyPr wrap="square" rtlCol="0">
              <a:spAutoFit/>
            </a:bodyPr>
            <a:lstStyle/>
            <a:p>
              <a:pPr marL="457200" indent="-457200">
                <a:buFont typeface="Arial" panose="020B0604020202020204" pitchFamily="34" charset="0"/>
                <a:buChar char="•"/>
              </a:pPr>
              <a:r>
                <a:rPr lang="fr-FR" sz="3200" dirty="0">
                  <a:latin typeface="Courier New" panose="02070309020205020404" pitchFamily="49" charset="0"/>
                  <a:cs typeface="Courier New" panose="02070309020205020404" pitchFamily="49" charset="0"/>
                </a:rPr>
                <a:t>f</a:t>
              </a:r>
              <a:r>
                <a:rPr lang="fr-FR" sz="3200" dirty="0" smtClean="0">
                  <a:latin typeface="Calibri" panose="020F0502020204030204" pitchFamily="34" charset="0"/>
                </a:rPr>
                <a:t> n’est plus une fonction, mais une instance de </a:t>
              </a:r>
              <a:r>
                <a:rPr lang="fr-FR" sz="3200" dirty="0" err="1" smtClean="0">
                  <a:latin typeface="Courier New" panose="02070309020205020404" pitchFamily="49" charset="0"/>
                  <a:cs typeface="Courier New" panose="02070309020205020404" pitchFamily="49" charset="0"/>
                </a:rPr>
                <a:t>NbAppel</a:t>
              </a:r>
              <a:endParaRPr lang="fr-FR" sz="3200" dirty="0">
                <a:latin typeface="Courier New" panose="02070309020205020404" pitchFamily="49" charset="0"/>
                <a:cs typeface="Courier New" panose="02070309020205020404" pitchFamily="49" charset="0"/>
              </a:endParaRPr>
            </a:p>
            <a:p>
              <a:pPr marL="457200" indent="-457200">
                <a:buFont typeface="Arial" panose="020B0604020202020204" pitchFamily="34" charset="0"/>
                <a:buChar char="•"/>
              </a:pPr>
              <a:r>
                <a:rPr lang="fr-FR" sz="3200" dirty="0">
                  <a:latin typeface="Courier New" panose="02070309020205020404" pitchFamily="49" charset="0"/>
                  <a:cs typeface="Courier New" panose="02070309020205020404" pitchFamily="49" charset="0"/>
                </a:rPr>
                <a:t>f</a:t>
              </a:r>
              <a:r>
                <a:rPr lang="fr-FR" sz="3200" dirty="0" smtClean="0">
                  <a:latin typeface="Courier New" panose="02070309020205020404" pitchFamily="49" charset="0"/>
                  <a:cs typeface="Courier New" panose="02070309020205020404" pitchFamily="49" charset="0"/>
                </a:rPr>
                <a:t>(a, b) </a:t>
              </a:r>
              <a:r>
                <a:rPr lang="fr-FR" sz="3200" dirty="0" smtClean="0">
                  <a:latin typeface="Calibri" panose="020F0502020204030204" pitchFamily="34" charset="0"/>
                  <a:cs typeface="Courier New" panose="02070309020205020404" pitchFamily="49" charset="0"/>
                </a:rPr>
                <a:t>appelle </a:t>
              </a:r>
              <a:r>
                <a:rPr lang="fr-FR" sz="3200" dirty="0" smtClean="0">
                  <a:latin typeface="Courier New" panose="02070309020205020404" pitchFamily="49" charset="0"/>
                  <a:cs typeface="Courier New" panose="02070309020205020404" pitchFamily="49" charset="0"/>
                </a:rPr>
                <a:t>__call__ </a:t>
              </a:r>
              <a:r>
                <a:rPr lang="fr-FR" sz="3200" dirty="0" smtClean="0">
                  <a:latin typeface="Calibri" panose="020F0502020204030204" pitchFamily="34" charset="0"/>
                  <a:cs typeface="Courier New" panose="02070309020205020404" pitchFamily="49" charset="0"/>
                </a:rPr>
                <a:t>sur l’instance</a:t>
              </a:r>
              <a:endParaRPr lang="fr-FR" sz="3200" dirty="0">
                <a:latin typeface="Courier New" panose="02070309020205020404" pitchFamily="49" charset="0"/>
                <a:cs typeface="Courier New" panose="02070309020205020404" pitchFamily="49" charset="0"/>
              </a:endParaRPr>
            </a:p>
          </p:txBody>
        </p:sp>
      </p:grpSp>
      <p:grpSp>
        <p:nvGrpSpPr>
          <p:cNvPr id="14" name="Groupe 13"/>
          <p:cNvGrpSpPr/>
          <p:nvPr/>
        </p:nvGrpSpPr>
        <p:grpSpPr>
          <a:xfrm>
            <a:off x="1485900" y="308310"/>
            <a:ext cx="10777348" cy="4035090"/>
            <a:chOff x="1485900" y="308310"/>
            <a:chExt cx="10777348" cy="4035090"/>
          </a:xfrm>
        </p:grpSpPr>
        <p:sp>
          <p:nvSpPr>
            <p:cNvPr id="11" name="Rectangle 10"/>
            <p:cNvSpPr/>
            <p:nvPr/>
          </p:nvSpPr>
          <p:spPr bwMode="auto">
            <a:xfrm>
              <a:off x="1485900" y="3886200"/>
              <a:ext cx="4036402" cy="457200"/>
            </a:xfrm>
            <a:prstGeom prst="rect">
              <a:avLst/>
            </a:prstGeom>
            <a:noFill/>
            <a:ln w="5080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12" name="Forme libre 11"/>
            <p:cNvSpPr/>
            <p:nvPr/>
          </p:nvSpPr>
          <p:spPr bwMode="auto">
            <a:xfrm>
              <a:off x="5543550" y="1409700"/>
              <a:ext cx="2514600" cy="2705100"/>
            </a:xfrm>
            <a:custGeom>
              <a:avLst/>
              <a:gdLst>
                <a:gd name="connsiteX0" fmla="*/ 0 w 3429000"/>
                <a:gd name="connsiteY0" fmla="*/ 611778 h 802278"/>
                <a:gd name="connsiteX1" fmla="*/ 1352550 w 3429000"/>
                <a:gd name="connsiteY1" fmla="*/ 2178 h 802278"/>
                <a:gd name="connsiteX2" fmla="*/ 3429000 w 3429000"/>
                <a:gd name="connsiteY2" fmla="*/ 802278 h 802278"/>
                <a:gd name="connsiteX0" fmla="*/ 0 w 2514600"/>
                <a:gd name="connsiteY0" fmla="*/ 2753216 h 2753216"/>
                <a:gd name="connsiteX1" fmla="*/ 1352550 w 2514600"/>
                <a:gd name="connsiteY1" fmla="*/ 2143616 h 2753216"/>
                <a:gd name="connsiteX2" fmla="*/ 2514600 w 2514600"/>
                <a:gd name="connsiteY2" fmla="*/ 48116 h 2753216"/>
                <a:gd name="connsiteX0" fmla="*/ 0 w 2514600"/>
                <a:gd name="connsiteY0" fmla="*/ 2705100 h 2705100"/>
                <a:gd name="connsiteX1" fmla="*/ 1352550 w 2514600"/>
                <a:gd name="connsiteY1" fmla="*/ 2095500 h 2705100"/>
                <a:gd name="connsiteX2" fmla="*/ 2514600 w 2514600"/>
                <a:gd name="connsiteY2" fmla="*/ 0 h 2705100"/>
                <a:gd name="connsiteX0" fmla="*/ 0 w 2514600"/>
                <a:gd name="connsiteY0" fmla="*/ 2705100 h 2705100"/>
                <a:gd name="connsiteX1" fmla="*/ 1352550 w 2514600"/>
                <a:gd name="connsiteY1" fmla="*/ 2095500 h 2705100"/>
                <a:gd name="connsiteX2" fmla="*/ 2514600 w 2514600"/>
                <a:gd name="connsiteY2" fmla="*/ 0 h 2705100"/>
              </a:gdLst>
              <a:ahLst/>
              <a:cxnLst>
                <a:cxn ang="0">
                  <a:pos x="connsiteX0" y="connsiteY0"/>
                </a:cxn>
                <a:cxn ang="0">
                  <a:pos x="connsiteX1" y="connsiteY1"/>
                </a:cxn>
                <a:cxn ang="0">
                  <a:pos x="connsiteX2" y="connsiteY2"/>
                </a:cxn>
              </a:cxnLst>
              <a:rect l="l" t="t" r="r" b="b"/>
              <a:pathLst>
                <a:path w="2514600" h="2705100">
                  <a:moveTo>
                    <a:pt x="0" y="2705100"/>
                  </a:moveTo>
                  <a:cubicBezTo>
                    <a:pt x="390525" y="2384425"/>
                    <a:pt x="933450" y="2546350"/>
                    <a:pt x="1352550" y="2095500"/>
                  </a:cubicBezTo>
                  <a:cubicBezTo>
                    <a:pt x="1771650" y="1644650"/>
                    <a:pt x="2066925" y="358775"/>
                    <a:pt x="2514600" y="0"/>
                  </a:cubicBezTo>
                </a:path>
              </a:pathLst>
            </a:custGeom>
            <a:noFill/>
            <a:ln w="5080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13" name="ZoneTexte 12"/>
            <p:cNvSpPr txBox="1"/>
            <p:nvPr/>
          </p:nvSpPr>
          <p:spPr>
            <a:xfrm>
              <a:off x="8008192" y="308310"/>
              <a:ext cx="4255056" cy="2062103"/>
            </a:xfrm>
            <a:prstGeom prst="rect">
              <a:avLst/>
            </a:prstGeom>
            <a:noFill/>
          </p:spPr>
          <p:txBody>
            <a:bodyPr wrap="square" rtlCol="0">
              <a:spAutoFit/>
            </a:bodyPr>
            <a:lstStyle/>
            <a:p>
              <a:r>
                <a:rPr lang="fr-FR" sz="3200" dirty="0" smtClean="0">
                  <a:latin typeface="Courier New" panose="02070309020205020404" pitchFamily="49" charset="0"/>
                  <a:cs typeface="Courier New" panose="02070309020205020404" pitchFamily="49" charset="0"/>
                </a:rPr>
                <a:t>__call__ </a:t>
              </a:r>
              <a:r>
                <a:rPr lang="fr-FR" sz="3200" dirty="0" smtClean="0">
                  <a:latin typeface="Calibri" panose="020F0502020204030204" pitchFamily="34" charset="0"/>
                </a:rPr>
                <a:t>retourne la valeur de retour de l’appel de la fonction originale </a:t>
              </a:r>
              <a:r>
                <a:rPr lang="fr-FR" sz="3200" dirty="0" smtClean="0">
                  <a:latin typeface="Courier New" panose="02070309020205020404" pitchFamily="49" charset="0"/>
                  <a:cs typeface="Courier New" panose="02070309020205020404" pitchFamily="49" charset="0"/>
                </a:rPr>
                <a:t>f</a:t>
              </a:r>
              <a:endParaRPr lang="fr-FR" sz="32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28486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1901"/>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3002"/>
                            </p:stCondLst>
                            <p:childTnLst>
                              <p:par>
                                <p:cTn id="15" presetID="1" presetClass="entr" presetSubtype="0" fill="hold" nodeType="afterEffect">
                                  <p:stCondLst>
                                    <p:cond delay="0"/>
                                  </p:stCondLst>
                                  <p:iterate type="lt">
                                    <p:tmAbs val="100"/>
                                  </p:iterate>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iterate type="lt">
                                    <p:tmAbs val="100"/>
                                  </p:iterate>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par>
                          <p:cTn id="21" fill="hold">
                            <p:stCondLst>
                              <p:cond delay="2301"/>
                            </p:stCondLst>
                            <p:childTnLst>
                              <p:par>
                                <p:cTn id="22" presetID="1" presetClass="entr" presetSubtype="0" fill="hold" nodeType="afterEffect">
                                  <p:stCondLst>
                                    <p:cond delay="0"/>
                                  </p:stCondLst>
                                  <p:iterate type="lt">
                                    <p:tmAbs val="100"/>
                                  </p:iterate>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par>
                          <p:cTn id="24" fill="hold">
                            <p:stCondLst>
                              <p:cond delay="4502"/>
                            </p:stCondLst>
                            <p:childTnLst>
                              <p:par>
                                <p:cTn id="25" presetID="1" presetClass="entr" presetSubtype="0" fill="hold" nodeType="afterEffect">
                                  <p:stCondLst>
                                    <p:cond delay="0"/>
                                  </p:stCondLst>
                                  <p:iterate type="lt">
                                    <p:tmAbs val="100"/>
                                  </p:iterate>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par>
                          <p:cTn id="27" fill="hold">
                            <p:stCondLst>
                              <p:cond delay="9403"/>
                            </p:stCondLst>
                            <p:childTnLst>
                              <p:par>
                                <p:cTn id="28" presetID="1" presetClass="entr" presetSubtype="0" fill="hold" nodeType="afterEffect">
                                  <p:stCondLst>
                                    <p:cond delay="0"/>
                                  </p:stCondLst>
                                  <p:iterate type="lt">
                                    <p:tmAbs val="100"/>
                                  </p:iterate>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par>
                          <p:cTn id="30" fill="hold">
                            <p:stCondLst>
                              <p:cond delay="9904"/>
                            </p:stCondLst>
                            <p:childTnLst>
                              <p:par>
                                <p:cTn id="31" presetID="1" presetClass="entr" presetSubtype="0" fill="hold" nodeType="afterEffect">
                                  <p:stCondLst>
                                    <p:cond delay="0"/>
                                  </p:stCondLst>
                                  <p:iterate type="lt">
                                    <p:tmAbs val="100"/>
                                  </p:iterate>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iterate type="lt">
                                    <p:tmAbs val="100"/>
                                  </p:iterate>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par>
                          <p:cTn id="37" fill="hold">
                            <p:stCondLst>
                              <p:cond delay="701"/>
                            </p:stCondLst>
                            <p:childTnLst>
                              <p:par>
                                <p:cTn id="38" presetID="1" presetClass="entr" presetSubtype="0" fill="hold" nodeType="afterEffect">
                                  <p:stCondLst>
                                    <p:cond delay="0"/>
                                  </p:stCondLst>
                                  <p:iterate type="lt">
                                    <p:tmAbs val="100"/>
                                  </p:iterate>
                                  <p:childTnLst>
                                    <p:set>
                                      <p:cBhvr>
                                        <p:cTn id="39" dur="1" fill="hold">
                                          <p:stCondLst>
                                            <p:cond delay="0"/>
                                          </p:stCondLst>
                                        </p:cTn>
                                        <p:tgtEl>
                                          <p:spTgt spid="3">
                                            <p:txEl>
                                              <p:pRg st="11" end="11"/>
                                            </p:txEl>
                                          </p:spTgt>
                                        </p:tgtEl>
                                        <p:attrNameLst>
                                          <p:attrName>style.visibility</p:attrName>
                                        </p:attrNameLst>
                                      </p:cBhvr>
                                      <p:to>
                                        <p:strVal val="visible"/>
                                      </p:to>
                                    </p:set>
                                  </p:childTnLst>
                                </p:cTn>
                              </p:par>
                            </p:childTnLst>
                          </p:cTn>
                        </p:par>
                        <p:par>
                          <p:cTn id="40" fill="hold">
                            <p:stCondLst>
                              <p:cond delay="1602"/>
                            </p:stCondLst>
                            <p:childTnLst>
                              <p:par>
                                <p:cTn id="41" presetID="1" presetClass="entr" presetSubtype="0" fill="hold" nodeType="afterEffect">
                                  <p:stCondLst>
                                    <p:cond delay="0"/>
                                  </p:stCondLst>
                                  <p:iterate type="lt">
                                    <p:tmAbs val="100"/>
                                  </p:iterate>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par>
                                <p:cTn id="56" presetID="1" presetClass="exit" presetSubtype="0" fill="hold" nodeType="withEffect">
                                  <p:stCondLst>
                                    <p:cond delay="0"/>
                                  </p:stCondLst>
                                  <p:childTnLst>
                                    <p:set>
                                      <p:cBhvr>
                                        <p:cTn id="57"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elePresentationAL">
  <a:themeElements>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ePresentationA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chemeClr val="tx1"/>
          </a:solidFill>
          <a:prstDash val="solid"/>
          <a:round/>
          <a:headEnd type="none" w="med" len="med"/>
          <a:tailEnd type="triangle" w="lg" len="lg"/>
        </a:ln>
        <a:effectLst/>
      </a:spPr>
      <a:bodyPr rtlCol="0" anchor="ctr"/>
      <a:lstStyle>
        <a:defPPr algn="ctr">
          <a:defRPr/>
        </a:defPPr>
      </a:lstStyle>
    </a:spDef>
    <a:lnDef>
      <a:spPr bwMode="auto">
        <a:noFill/>
        <a:ln w="38100" cap="flat" cmpd="sng" algn="ctr">
          <a:solidFill>
            <a:schemeClr val="tx1"/>
          </a:solidFill>
          <a:prstDash val="solid"/>
          <a:round/>
          <a:headEnd type="none" w="med" len="med"/>
          <a:tailEnd type="triangle" w="lg" len="lg"/>
        </a:ln>
        <a:effectLst/>
      </a:spPr>
      <a:bodyPr/>
      <a:lstStyle/>
    </a:lnDef>
  </a:objectDefaults>
  <a:extraClrSchemeLst>
    <a:extraClrScheme>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ePresentatio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ePresentatio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ePresentatio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ePresentatio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ePresentatio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ePresentatio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ePresentatio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ePresentatio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ePresentatio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ePresentatio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ePresentatio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72043</TotalTime>
  <Words>733</Words>
  <Application>Microsoft Office PowerPoint</Application>
  <PresentationFormat>Grand écran</PresentationFormat>
  <Paragraphs>117</Paragraphs>
  <Slides>11</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Comic Sans MS</vt:lpstr>
      <vt:lpstr>Courier New</vt:lpstr>
      <vt:lpstr>Wingdings</vt:lpstr>
      <vt:lpstr>modelePresentationAL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Python</dc:title>
  <dc:creator>Arnaud Legout</dc:creator>
  <cp:lastModifiedBy>Arnaud Legout</cp:lastModifiedBy>
  <cp:revision>1951</cp:revision>
  <cp:lastPrinted>2013-12-02T15:29:04Z</cp:lastPrinted>
  <dcterms:created xsi:type="dcterms:W3CDTF">1601-01-01T00:00:00Z</dcterms:created>
  <dcterms:modified xsi:type="dcterms:W3CDTF">2014-09-09T07:26:11Z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