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"/>
  </p:notesMasterIdLst>
  <p:handoutMasterIdLst>
    <p:handoutMasterId r:id="rId8"/>
  </p:handoutMasterIdLst>
  <p:sldIdLst>
    <p:sldId id="257" r:id="rId2"/>
    <p:sldId id="256" r:id="rId3"/>
    <p:sldId id="260" r:id="rId4"/>
    <p:sldId id="258" r:id="rId5"/>
    <p:sldId id="259" r:id="rId6"/>
  </p:sldIdLst>
  <p:sldSz cx="12192000" cy="6858000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ection par défaut" id="{28C650F0-13B2-49C9-9ED4-D40CD07835D6}">
          <p14:sldIdLst>
            <p14:sldId id="257"/>
            <p14:sldId id="256"/>
            <p14:sldId id="260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FF9900"/>
    <a:srgbClr val="619428"/>
    <a:srgbClr val="FFFF66"/>
    <a:srgbClr val="FF0000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62118" autoAdjust="0"/>
  </p:normalViewPr>
  <p:slideViewPr>
    <p:cSldViewPr snapToGrid="0">
      <p:cViewPr varScale="1">
        <p:scale>
          <a:sx n="43" d="100"/>
          <a:sy n="43" d="100"/>
        </p:scale>
        <p:origin x="102" y="6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0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E060E81-8352-45F8-AF75-3C98C02BBE5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52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288" y="768350"/>
            <a:ext cx="68183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Cliquez pour modifier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  <a:p>
            <a:pPr lvl="3"/>
            <a:r>
              <a:rPr lang="en-US" noProof="0" smtClean="0"/>
              <a:t>Quatrième niveau</a:t>
            </a:r>
          </a:p>
          <a:p>
            <a:pPr lvl="4"/>
            <a:r>
              <a:rPr lang="en-US" noProof="0" smtClean="0"/>
              <a:t>Cinquième niveau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8EB9F5-F2F7-4A48-A943-9B409357C15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960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8312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Introduire</a:t>
            </a:r>
            <a:r>
              <a:rPr lang="fr-FR" baseline="0" dirty="0" smtClean="0"/>
              <a:t> la notion de bloc d’instructions. </a:t>
            </a:r>
          </a:p>
          <a:p>
            <a:r>
              <a:rPr lang="fr-FR" baseline="0" dirty="0" smtClean="0"/>
              <a:t>Un bloc d’instruction est un ensemble d’instruction toutes décalée de 4 caractères sur la droite (on dit indenté) et toujours précédé d’un :</a:t>
            </a:r>
          </a:p>
          <a:p>
            <a:r>
              <a:rPr lang="fr-FR" baseline="0" dirty="0" smtClean="0"/>
              <a:t>Les instructions du même bloc sont exécutées séquentiellement.  On retrouvera cette notion d’indentation pour les boucles for et les fonctions. </a:t>
            </a:r>
          </a:p>
          <a:p>
            <a:endParaRPr lang="fr-FR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Est-ce que vous</a:t>
            </a:r>
            <a:r>
              <a:rPr lang="fr-FR" baseline="0" dirty="0" smtClean="0"/>
              <a:t> ne remarquez rien en fin de ligne ? La le retour chariot est la fin d’une instruction, pas de ; pour désigner une fin de ligne. </a:t>
            </a:r>
          </a:p>
          <a:p>
            <a:endParaRPr lang="fr-FR" baseline="0" dirty="0" smtClean="0"/>
          </a:p>
          <a:p>
            <a:r>
              <a:rPr lang="fr-FR" baseline="0" dirty="0" smtClean="0"/>
              <a:t>Regardons la force de la syntaxe Python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99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8312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Introduire</a:t>
            </a:r>
            <a:r>
              <a:rPr lang="fr-FR" baseline="0" dirty="0" smtClean="0"/>
              <a:t> la notion de bloc d’instructions. </a:t>
            </a:r>
          </a:p>
          <a:p>
            <a:r>
              <a:rPr lang="fr-FR" baseline="0" dirty="0" smtClean="0"/>
              <a:t>Un bloc d’instruction est un ensemble d’instruction toutes décalée de 4 caractères sur la droite (on dit indenté) et toujours précédé d’un :</a:t>
            </a:r>
          </a:p>
          <a:p>
            <a:r>
              <a:rPr lang="fr-FR" baseline="0" dirty="0" smtClean="0"/>
              <a:t>Les instructions du même bloc sont exécutées séquentiellement.  On retrouvera cette notion d’indentation pour les boucles for et les fonctions. </a:t>
            </a:r>
          </a:p>
          <a:p>
            <a:endParaRPr lang="fr-FR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Est-ce que vous</a:t>
            </a:r>
            <a:r>
              <a:rPr lang="fr-FR" baseline="0" dirty="0" smtClean="0"/>
              <a:t> ne remarquez rien en fin de ligne ? La le retour chariot est la fin d’une instruction, pas de ; pour désigner une fin de ligne. </a:t>
            </a:r>
          </a:p>
          <a:p>
            <a:endParaRPr lang="fr-FR" baseline="0" dirty="0" smtClean="0"/>
          </a:p>
          <a:p>
            <a:r>
              <a:rPr lang="fr-FR" baseline="0" dirty="0" smtClean="0"/>
              <a:t>Regardons la force de la syntaxe Python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227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8312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Introduire</a:t>
            </a:r>
            <a:r>
              <a:rPr lang="fr-FR" baseline="0" dirty="0" smtClean="0"/>
              <a:t> la notion de bloc d’instructions. </a:t>
            </a:r>
          </a:p>
          <a:p>
            <a:r>
              <a:rPr lang="fr-FR" baseline="0" dirty="0" smtClean="0"/>
              <a:t>Un bloc d’instruction est un ensemble d’instruction toutes décalée de 4 caractères sur la droite (on dit indenté) et toujours précédé d’un :</a:t>
            </a:r>
          </a:p>
          <a:p>
            <a:r>
              <a:rPr lang="fr-FR" baseline="0" dirty="0" smtClean="0"/>
              <a:t>Les instructions du même bloc sont exécutées séquentiellement.  On retrouvera cette notion d’indentation pour les boucles for et les fonctions. </a:t>
            </a:r>
          </a:p>
          <a:p>
            <a:endParaRPr lang="fr-FR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Est-ce que vous</a:t>
            </a:r>
            <a:r>
              <a:rPr lang="fr-FR" baseline="0" dirty="0" smtClean="0"/>
              <a:t> ne remarquez rien en fin de ligne ? La le retour chariot est la fin d’une instruction, pas de ; pour désigner une fin de ligne. </a:t>
            </a:r>
          </a:p>
          <a:p>
            <a:endParaRPr lang="fr-FR" baseline="0" dirty="0" smtClean="0"/>
          </a:p>
          <a:p>
            <a:r>
              <a:rPr lang="fr-FR" baseline="0" dirty="0" smtClean="0"/>
              <a:t>Regardons la force de la syntaxe Python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14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19201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Cliquez pour modifier le style du titre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27200" y="30480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Cliquez pour modifier le style des sous-titres du masque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609600" y="6248400"/>
            <a:ext cx="3860800" cy="476250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fr-FR" smtClean="0"/>
              <a:t>Arnaud Legout © 2011-2014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95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1616C-77B1-438D-B2EA-D29B0C884C1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69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35A2D-71D9-4948-95F9-256AFC1B9AC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8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re. Contenu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EE3430-F29F-48C3-A4A1-A73C5FF2C15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62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59C22-3937-41CD-B871-002FA589FB8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358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276A6-9051-4893-BB7A-369BEAC4FA3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927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E2302-58AC-4CEC-BA37-19329518E9E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056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96F9A-7410-4AE4-BB6A-C396CA6D07E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635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AF318-1520-4458-868A-5D6F98081BD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856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D413C-5156-4901-9037-4F52EF86BF1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40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89600-A2C7-4CA0-8E18-C87971FB7FC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6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96C56-D94D-4804-81B1-3DE9E36AFE4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59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" y="6521450"/>
            <a:ext cx="5289551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363200" y="6248400"/>
            <a:ext cx="1219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0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6D52B0D0-7391-4ACE-994A-BDC0DCFE03E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42" r:id="rId2"/>
    <p:sldLayoutId id="2147484543" r:id="rId3"/>
    <p:sldLayoutId id="2147484544" r:id="rId4"/>
    <p:sldLayoutId id="2147484545" r:id="rId5"/>
    <p:sldLayoutId id="2147484546" r:id="rId6"/>
    <p:sldLayoutId id="2147484547" r:id="rId7"/>
    <p:sldLayoutId id="2147484548" r:id="rId8"/>
    <p:sldLayoutId id="2147484549" r:id="rId9"/>
    <p:sldLayoutId id="2147484550" r:id="rId10"/>
    <p:sldLayoutId id="2147484551" r:id="rId11"/>
    <p:sldLayoutId id="2147484552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alibri" pitchFamily="34" charset="0"/>
          <a:ea typeface="+mj-ea"/>
          <a:cs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 sz="3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70933" y="440266"/>
            <a:ext cx="469053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fr-FR" sz="4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fr-FR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 b</a:t>
            </a:r>
          </a:p>
          <a:p>
            <a:r>
              <a:rPr lang="fr-FR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fr-FR" sz="4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&gt;=</a:t>
            </a:r>
            <a:r>
              <a:rPr lang="fr-FR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 b</a:t>
            </a:r>
          </a:p>
          <a:p>
            <a:r>
              <a:rPr lang="fr-FR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fr-FR" sz="4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fr-FR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 b</a:t>
            </a:r>
          </a:p>
          <a:p>
            <a:r>
              <a:rPr lang="fr-FR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fr-FR" sz="4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&lt;=</a:t>
            </a:r>
            <a:r>
              <a:rPr lang="fr-FR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 b</a:t>
            </a:r>
          </a:p>
          <a:p>
            <a:r>
              <a:rPr lang="fr-FR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fr-FR" sz="4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==</a:t>
            </a:r>
            <a:r>
              <a:rPr lang="fr-FR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 b</a:t>
            </a:r>
          </a:p>
          <a:p>
            <a:r>
              <a:rPr lang="fr-FR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fr-FR" sz="4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!=</a:t>
            </a:r>
            <a:r>
              <a:rPr lang="fr-FR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 b</a:t>
            </a:r>
          </a:p>
          <a:p>
            <a:r>
              <a:rPr lang="fr-FR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fr-FR" sz="4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fr-FR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 s</a:t>
            </a:r>
          </a:p>
          <a:p>
            <a:r>
              <a:rPr lang="fr-FR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fr-FR" sz="4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 in </a:t>
            </a:r>
            <a:r>
              <a:rPr lang="fr-FR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endParaRPr lang="fr-FR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692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0" y="0"/>
            <a:ext cx="8229600" cy="5336454"/>
          </a:xfrm>
        </p:spPr>
        <p:txBody>
          <a:bodyPr/>
          <a:lstStyle/>
          <a:p>
            <a:pPr marL="0" indent="0">
              <a:buNone/>
            </a:pP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note = 8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note &gt; 10:</a:t>
            </a:r>
          </a:p>
          <a:p>
            <a:pPr marL="0" indent="0">
              <a:buNone/>
            </a:pP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48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4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48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reçu</a:t>
            </a:r>
            <a:r>
              <a:rPr lang="en-US" sz="4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4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4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48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4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'bravo !'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48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8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48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4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48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recalé</a:t>
            </a:r>
            <a:r>
              <a:rPr lang="en-US" sz="4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48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4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e 2"/>
          <p:cNvGrpSpPr/>
          <p:nvPr/>
        </p:nvGrpSpPr>
        <p:grpSpPr>
          <a:xfrm>
            <a:off x="20118" y="2116987"/>
            <a:ext cx="2916143" cy="1092540"/>
            <a:chOff x="5032132" y="5727049"/>
            <a:chExt cx="2916143" cy="1092540"/>
          </a:xfrm>
        </p:grpSpPr>
        <p:sp>
          <p:nvSpPr>
            <p:cNvPr id="26" name="Flèche droite 25"/>
            <p:cNvSpPr/>
            <p:nvPr/>
          </p:nvSpPr>
          <p:spPr bwMode="auto">
            <a:xfrm>
              <a:off x="5032132" y="5727049"/>
              <a:ext cx="1370370" cy="1092540"/>
            </a:xfrm>
            <a:prstGeom prst="rightArrow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fr-FR"/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5717317" y="5817570"/>
              <a:ext cx="22309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4800" dirty="0">
                  <a:solidFill>
                    <a:srgbClr val="FF0000"/>
                  </a:solidFill>
                  <a:latin typeface="Calibri" panose="020F0502020204030204" pitchFamily="34" charset="0"/>
                </a:rPr>
                <a:t>4</a:t>
              </a:r>
            </a:p>
          </p:txBody>
        </p:sp>
      </p:grpSp>
      <p:cxnSp>
        <p:nvCxnSpPr>
          <p:cNvPr id="15" name="Connecteur droit avec flèche 14"/>
          <p:cNvCxnSpPr/>
          <p:nvPr/>
        </p:nvCxnSpPr>
        <p:spPr bwMode="auto">
          <a:xfrm flipH="1">
            <a:off x="4762501" y="834520"/>
            <a:ext cx="852054" cy="540327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Connecteur droit avec flèche 16"/>
          <p:cNvCxnSpPr/>
          <p:nvPr/>
        </p:nvCxnSpPr>
        <p:spPr bwMode="auto">
          <a:xfrm flipH="1">
            <a:off x="1880965" y="3392266"/>
            <a:ext cx="852054" cy="540327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0" name="Groupe 19"/>
          <p:cNvGrpSpPr/>
          <p:nvPr/>
        </p:nvGrpSpPr>
        <p:grpSpPr>
          <a:xfrm>
            <a:off x="7207291" y="1887823"/>
            <a:ext cx="3082636" cy="1470366"/>
            <a:chOff x="5257800" y="1974273"/>
            <a:chExt cx="3082636" cy="1470366"/>
          </a:xfrm>
        </p:grpSpPr>
        <p:sp>
          <p:nvSpPr>
            <p:cNvPr id="7" name="Accolade fermante 6"/>
            <p:cNvSpPr/>
            <p:nvPr/>
          </p:nvSpPr>
          <p:spPr bwMode="auto">
            <a:xfrm>
              <a:off x="5257800" y="1974273"/>
              <a:ext cx="519545" cy="1470366"/>
            </a:xfrm>
            <a:prstGeom prst="rightBrac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5825836" y="2242821"/>
              <a:ext cx="2514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fr-FR" sz="5400" dirty="0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1" name="Groupe 20"/>
          <p:cNvGrpSpPr/>
          <p:nvPr/>
        </p:nvGrpSpPr>
        <p:grpSpPr>
          <a:xfrm>
            <a:off x="7207291" y="4309934"/>
            <a:ext cx="3082636" cy="923330"/>
            <a:chOff x="5257800" y="3482414"/>
            <a:chExt cx="3082636" cy="923330"/>
          </a:xfrm>
        </p:grpSpPr>
        <p:sp>
          <p:nvSpPr>
            <p:cNvPr id="8" name="Accolade fermante 7"/>
            <p:cNvSpPr/>
            <p:nvPr/>
          </p:nvSpPr>
          <p:spPr bwMode="auto">
            <a:xfrm>
              <a:off x="5257800" y="3707319"/>
              <a:ext cx="519545" cy="532172"/>
            </a:xfrm>
            <a:prstGeom prst="rightBrac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5825836" y="3482414"/>
              <a:ext cx="2514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fr-FR" sz="5400" dirty="0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8" name="Groupe 27"/>
          <p:cNvGrpSpPr/>
          <p:nvPr/>
        </p:nvGrpSpPr>
        <p:grpSpPr>
          <a:xfrm>
            <a:off x="0" y="4254011"/>
            <a:ext cx="2916143" cy="1092540"/>
            <a:chOff x="5032132" y="5727049"/>
            <a:chExt cx="2916143" cy="1092540"/>
          </a:xfrm>
        </p:grpSpPr>
        <p:sp>
          <p:nvSpPr>
            <p:cNvPr id="29" name="Flèche droite 28"/>
            <p:cNvSpPr/>
            <p:nvPr/>
          </p:nvSpPr>
          <p:spPr bwMode="auto">
            <a:xfrm>
              <a:off x="5032132" y="5727049"/>
              <a:ext cx="1370370" cy="1092540"/>
            </a:xfrm>
            <a:prstGeom prst="rightArrow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fr-FR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5717317" y="5817570"/>
              <a:ext cx="22309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4800" dirty="0">
                  <a:solidFill>
                    <a:srgbClr val="FF0000"/>
                  </a:solidFill>
                  <a:latin typeface="Calibri" panose="020F0502020204030204" pitchFamily="34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3751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01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960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0" y="0"/>
            <a:ext cx="8229600" cy="5336454"/>
          </a:xfrm>
        </p:spPr>
        <p:txBody>
          <a:bodyPr/>
          <a:lstStyle/>
          <a:p>
            <a:pPr marL="0" indent="0">
              <a:buNone/>
            </a:pP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note = </a:t>
            </a:r>
            <a:r>
              <a:rPr lang="en-US" sz="4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4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4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if note &gt; </a:t>
            </a:r>
            <a:r>
              <a:rPr lang="en-US" sz="4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4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4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4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4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4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reçu</a:t>
            </a:r>
            <a:r>
              <a:rPr lang="en-US" sz="4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r>
              <a:rPr lang="en-US" sz="4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4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4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4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'bravo !')</a:t>
            </a:r>
            <a:r>
              <a:rPr lang="en-US" sz="4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  <a:endParaRPr lang="en-US" sz="4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4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4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4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4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4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recalé</a:t>
            </a:r>
            <a:r>
              <a:rPr lang="en-US" sz="4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r>
              <a:rPr lang="en-US" sz="4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4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4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4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62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0" y="0"/>
            <a:ext cx="8229600" cy="5336454"/>
          </a:xfrm>
        </p:spPr>
        <p:txBody>
          <a:bodyPr/>
          <a:lstStyle/>
          <a:p>
            <a:pPr marL="0" indent="0">
              <a:buNone/>
            </a:pP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note = 8</a:t>
            </a:r>
          </a:p>
          <a:p>
            <a:pPr marL="0" indent="0">
              <a:buNone/>
            </a:pP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if note &gt; 10:</a:t>
            </a:r>
          </a:p>
          <a:p>
            <a:pPr marL="0" indent="0">
              <a:buNone/>
            </a:pP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4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4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4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reçu</a:t>
            </a:r>
            <a:r>
              <a:rPr lang="en-US" sz="4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sz="4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4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4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'bravo !'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4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4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4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4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recalé</a:t>
            </a:r>
            <a:r>
              <a:rPr lang="en-US" sz="4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4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4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26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ePresentationAL">
  <a:themeElements>
    <a:clrScheme name="modelePresentatio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ePresentationAL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/>
      <a:lstStyle/>
    </a:lnDef>
  </a:objectDefaults>
  <a:extraClrSchemeLst>
    <a:extraClrScheme>
      <a:clrScheme name="modelePresentatio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67217</TotalTime>
  <Words>376</Words>
  <Application>Microsoft Office PowerPoint</Application>
  <PresentationFormat>Grand écran</PresentationFormat>
  <Paragraphs>57</Paragraphs>
  <Slides>5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Calibri</vt:lpstr>
      <vt:lpstr>Comic Sans MS</vt:lpstr>
      <vt:lpstr>Courier New</vt:lpstr>
      <vt:lpstr>Wingdings</vt:lpstr>
      <vt:lpstr>modelePresentationAL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Python</dc:title>
  <dc:creator>Arnaud Legout</dc:creator>
  <cp:lastModifiedBy>Arnaud Legout</cp:lastModifiedBy>
  <cp:revision>1803</cp:revision>
  <cp:lastPrinted>2013-12-02T15:29:04Z</cp:lastPrinted>
  <dcterms:created xsi:type="dcterms:W3CDTF">1601-01-01T00:00:00Z</dcterms:created>
  <dcterms:modified xsi:type="dcterms:W3CDTF">2017-08-11T09:41:06Z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