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handoutMasterIdLst>
    <p:handoutMasterId r:id="rId10"/>
  </p:handoutMasterIdLst>
  <p:sldIdLst>
    <p:sldId id="257" r:id="rId2"/>
    <p:sldId id="262" r:id="rId3"/>
    <p:sldId id="266" r:id="rId4"/>
    <p:sldId id="264" r:id="rId5"/>
    <p:sldId id="265" r:id="rId6"/>
    <p:sldId id="267" r:id="rId7"/>
    <p:sldId id="259" r:id="rId8"/>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257"/>
            <p14:sldId id="262"/>
            <p14:sldId id="266"/>
            <p14:sldId id="264"/>
            <p14:sldId id="265"/>
            <p14:sldId id="267"/>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2118" autoAdjust="0"/>
  </p:normalViewPr>
  <p:slideViewPr>
    <p:cSldViewPr snapToGrid="0">
      <p:cViewPr varScale="1">
        <p:scale>
          <a:sx n="35" d="100"/>
          <a:sy n="35" d="100"/>
        </p:scale>
        <p:origin x="1358" y="48"/>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Dire que</a:t>
            </a:r>
            <a:r>
              <a:rPr lang="fr-FR" baseline="0" dirty="0" smtClean="0"/>
              <a:t> </a:t>
            </a:r>
            <a:r>
              <a:rPr lang="fr-FR" baseline="0" dirty="0" err="1" smtClean="0"/>
              <a:t>elif</a:t>
            </a:r>
            <a:r>
              <a:rPr lang="fr-FR" baseline="0" dirty="0" smtClean="0"/>
              <a:t> est une contraction de </a:t>
            </a:r>
            <a:r>
              <a:rPr lang="fr-FR" baseline="0" dirty="0" err="1" smtClean="0"/>
              <a:t>else</a:t>
            </a:r>
            <a:r>
              <a:rPr lang="fr-FR" baseline="0" dirty="0" smtClean="0"/>
              <a:t> if (sinon, si test2)</a:t>
            </a:r>
          </a:p>
          <a:p>
            <a:r>
              <a:rPr lang="fr-FR" baseline="0" dirty="0" smtClean="0"/>
              <a:t>Le bloc d’instruction du </a:t>
            </a:r>
            <a:r>
              <a:rPr lang="fr-FR" baseline="0" dirty="0" err="1" smtClean="0"/>
              <a:t>else</a:t>
            </a:r>
            <a:r>
              <a:rPr lang="fr-FR" baseline="0" dirty="0" smtClean="0"/>
              <a:t> n’est exécuté que si tous les autres tests sont faux. </a:t>
            </a:r>
          </a:p>
          <a:p>
            <a:endParaRPr lang="fr-FR" baseline="0" dirty="0" smtClean="0"/>
          </a:p>
          <a:p>
            <a:r>
              <a:rPr lang="fr-FR" baseline="0" dirty="0" smtClean="0"/>
              <a:t>Un test dans un if est une expression qui est évaluée et dont le résultat va déterminer la réussite du test, Regardons quelle expression on peut mettre et comment les résultats sont évalués.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12292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0918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66425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surprenant, mais les</a:t>
            </a:r>
            <a:r>
              <a:rPr lang="fr-FR" baseline="0" dirty="0" smtClean="0"/>
              <a:t> types </a:t>
            </a:r>
            <a:r>
              <a:rPr lang="fr-FR" baseline="0" dirty="0" err="1" smtClean="0"/>
              <a:t>built</a:t>
            </a:r>
            <a:r>
              <a:rPr lang="fr-FR" baseline="0" dirty="0" smtClean="0"/>
              <a:t>-in peuvent toujours être évalué à </a:t>
            </a:r>
            <a:r>
              <a:rPr lang="fr-FR" baseline="0" dirty="0" err="1" smtClean="0"/>
              <a:t>True</a:t>
            </a:r>
            <a:r>
              <a:rPr lang="fr-FR" baseline="0" dirty="0" smtClean="0"/>
              <a:t> ou False dans un test de if</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49867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287417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Regardons</a:t>
            </a:r>
            <a:r>
              <a:rPr lang="fr-FR" baseline="0" dirty="0" smtClean="0"/>
              <a:t> un peu plus en détail les test booléens</a:t>
            </a:r>
          </a:p>
          <a:p>
            <a:r>
              <a:rPr lang="fr-FR" baseline="0" dirty="0" smtClean="0"/>
              <a:t>A et B sont n’importe </a:t>
            </a:r>
            <a:r>
              <a:rPr lang="fr-FR" baseline="0" smtClean="0"/>
              <a:t>quel objet.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54768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167379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r>
              <a:rPr lang="fr-FR" smtClean="0"/>
              <a:t>Arnaud Legout © 2011-2014</a:t>
            </a: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r>
              <a:rPr lang="fr-FR" dirty="0" smtClean="0"/>
              <a:t>Arnaud Legout © 2011-2014</a:t>
            </a: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11380" y="370841"/>
            <a:ext cx="8229600" cy="5336454"/>
          </a:xfrm>
        </p:spPr>
        <p:txBody>
          <a:bodyPr/>
          <a:lstStyle/>
          <a:p>
            <a:pPr marL="0" indent="0">
              <a:buNone/>
            </a:pPr>
            <a:r>
              <a:rPr lang="en-US" sz="3600" dirty="0" smtClean="0">
                <a:latin typeface="Courier New" panose="02070309020205020404" pitchFamily="49" charset="0"/>
                <a:cs typeface="Courier New" panose="02070309020205020404" pitchFamily="49" charset="0"/>
              </a:rPr>
              <a:t>if test1:</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&lt;bloc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1&gt;</a:t>
            </a:r>
          </a:p>
          <a:p>
            <a:pPr marL="0" indent="0">
              <a:buNone/>
            </a:pPr>
            <a:r>
              <a:rPr lang="en-US" sz="3600" dirty="0" err="1">
                <a:latin typeface="Courier New" panose="02070309020205020404" pitchFamily="49" charset="0"/>
                <a:cs typeface="Courier New" panose="02070309020205020404" pitchFamily="49" charset="0"/>
              </a:rPr>
              <a:t>e</a:t>
            </a:r>
            <a:r>
              <a:rPr lang="en-US" sz="3600" dirty="0" err="1" smtClean="0">
                <a:latin typeface="Courier New" panose="02070309020205020404" pitchFamily="49" charset="0"/>
                <a:cs typeface="Courier New" panose="02070309020205020404" pitchFamily="49" charset="0"/>
              </a:rPr>
              <a:t>lif</a:t>
            </a:r>
            <a:r>
              <a:rPr lang="en-US" sz="3600" dirty="0" smtClean="0">
                <a:latin typeface="Courier New" panose="02070309020205020404" pitchFamily="49" charset="0"/>
                <a:cs typeface="Courier New" panose="02070309020205020404" pitchFamily="49" charset="0"/>
              </a:rPr>
              <a:t> test2:</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&lt;</a:t>
            </a:r>
            <a:r>
              <a:rPr lang="en-US" sz="3600" dirty="0">
                <a:latin typeface="Courier New" panose="02070309020205020404" pitchFamily="49" charset="0"/>
                <a:cs typeface="Courier New" panose="02070309020205020404" pitchFamily="49" charset="0"/>
              </a:rPr>
              <a: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2&gt;</a:t>
            </a:r>
            <a:endParaRPr lang="en-US" sz="3600" dirty="0">
              <a:latin typeface="Courier New" panose="02070309020205020404" pitchFamily="49" charset="0"/>
              <a:cs typeface="Courier New" panose="02070309020205020404" pitchFamily="49" charset="0"/>
            </a:endParaRPr>
          </a:p>
          <a:p>
            <a:pPr marL="0" indent="0">
              <a:buNone/>
            </a:pPr>
            <a:r>
              <a:rPr lang="en-US" sz="3600" dirty="0" err="1">
                <a:latin typeface="Courier New" panose="02070309020205020404" pitchFamily="49" charset="0"/>
                <a:cs typeface="Courier New" panose="02070309020205020404" pitchFamily="49" charset="0"/>
              </a:rPr>
              <a:t>elif</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test3:</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3&gt;</a:t>
            </a:r>
            <a:endParaRPr lang="en-US" sz="3600" dirty="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else:</a:t>
            </a: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n&gt;</a:t>
            </a: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0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2001"/>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smtClean="0"/>
              <a:t>Que peut être un test dans un if ?</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Une </a:t>
            </a:r>
            <a:r>
              <a:rPr lang="fr-FR" sz="4000" dirty="0" smtClean="0">
                <a:solidFill>
                  <a:srgbClr val="FF0000"/>
                </a:solidFill>
              </a:rPr>
              <a:t>comparaison </a:t>
            </a:r>
            <a:endParaRPr lang="fr-FR" sz="4000" dirty="0">
              <a:solidFill>
                <a:srgbClr val="FF0000"/>
              </a:solidFill>
            </a:endParaRPr>
          </a:p>
          <a:p>
            <a:pPr marL="457200" lvl="1" indent="0">
              <a:buNone/>
            </a:pPr>
            <a:r>
              <a:rPr lang="fr-FR" sz="4000" dirty="0" smtClean="0">
                <a:latin typeface="Courier New" panose="02070309020205020404" pitchFamily="49" charset="0"/>
                <a:cs typeface="Courier New" panose="02070309020205020404" pitchFamily="49" charset="0"/>
              </a:rPr>
              <a:t>&gt; &gt;=</a:t>
            </a:r>
            <a:r>
              <a:rPr lang="fr-FR" sz="4000" dirty="0">
                <a:latin typeface="Courier New" panose="02070309020205020404" pitchFamily="49" charset="0"/>
                <a:cs typeface="Courier New" panose="02070309020205020404" pitchFamily="49" charset="0"/>
              </a:rPr>
              <a:t>	&lt; </a:t>
            </a:r>
            <a:r>
              <a:rPr lang="fr-FR" sz="4000" dirty="0" smtClean="0">
                <a:latin typeface="Courier New" panose="02070309020205020404" pitchFamily="49" charset="0"/>
                <a:cs typeface="Courier New" panose="02070309020205020404" pitchFamily="49" charset="0"/>
              </a:rPr>
              <a:t>&lt;= == !=</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 b:</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print('faux')</a:t>
            </a:r>
            <a:endParaRPr lang="en-US" sz="4000" dirty="0" smtClean="0">
              <a:latin typeface="Courier New" panose="02070309020205020404" pitchFamily="49" charset="0"/>
              <a:cs typeface="Courier New" panose="02070309020205020404" pitchFamily="49" charset="0"/>
            </a:endParaRPr>
          </a:p>
          <a:p>
            <a:pPr marL="0" indent="0">
              <a:buNone/>
            </a:pP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917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a:t>
            </a:r>
            <a:r>
              <a:rPr lang="fr-FR" sz="4000" dirty="0" smtClean="0">
                <a:solidFill>
                  <a:srgbClr val="FF0000"/>
                </a:solidFill>
              </a:rPr>
              <a:t>test d’appartenance </a:t>
            </a:r>
            <a:r>
              <a:rPr lang="fr-FR" sz="4000" dirty="0" smtClean="0">
                <a:solidFill>
                  <a:srgbClr val="FF0000"/>
                </a:solidFill>
                <a:latin typeface="Courier New" panose="02070309020205020404" pitchFamily="49" charset="0"/>
                <a:cs typeface="Courier New" panose="02070309020205020404" pitchFamily="49" charset="0"/>
              </a:rPr>
              <a:t>in</a:t>
            </a:r>
            <a:endParaRPr lang="fr-FR" sz="4000" dirty="0">
              <a:solidFill>
                <a:srgbClr val="FF0000"/>
              </a:solidFill>
              <a:latin typeface="Courier New" panose="02070309020205020404" pitchFamily="49" charset="0"/>
              <a:cs typeface="Courier New" panose="02070309020205020404" pitchFamily="49" charset="0"/>
            </a:endParaRP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in 'marc':</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print('ok')</a:t>
            </a: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181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13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 </a:t>
            </a:r>
            <a:r>
              <a:rPr lang="fr-FR" sz="4000" dirty="0" smtClean="0">
                <a:solidFill>
                  <a:srgbClr val="FF0000"/>
                </a:solidFill>
              </a:rPr>
              <a:t>type </a:t>
            </a:r>
            <a:r>
              <a:rPr lang="fr-FR" sz="4000" dirty="0" err="1" smtClean="0">
                <a:solidFill>
                  <a:srgbClr val="FF0000"/>
                </a:solidFill>
              </a:rPr>
              <a:t>built</a:t>
            </a:r>
            <a:r>
              <a:rPr lang="fr-FR" sz="4000" dirty="0" smtClean="0">
                <a:solidFill>
                  <a:srgbClr val="FF0000"/>
                </a:solidFill>
              </a:rPr>
              <a:t>-in</a:t>
            </a:r>
          </a:p>
          <a:p>
            <a:pPr lvl="2">
              <a:buFont typeface="Arial" panose="020B0604020202020204" pitchFamily="34" charset="0"/>
              <a:buChar char="•"/>
            </a:pPr>
            <a:r>
              <a:rPr lang="fr-FR" sz="3600" dirty="0">
                <a:latin typeface="Courier New" panose="02070309020205020404" pitchFamily="49" charset="0"/>
                <a:cs typeface="Courier New" panose="02070309020205020404" pitchFamily="49" charset="0"/>
              </a:rPr>
              <a:t>False</a:t>
            </a:r>
            <a:r>
              <a:rPr lang="fr-FR" sz="3600" dirty="0"/>
              <a:t> : </a:t>
            </a:r>
            <a:r>
              <a:rPr lang="fr-FR" sz="3600" dirty="0">
                <a:latin typeface="Courier New" panose="02070309020205020404" pitchFamily="49" charset="0"/>
                <a:cs typeface="Courier New" panose="02070309020205020404" pitchFamily="49" charset="0"/>
              </a:rPr>
              <a:t>0 </a:t>
            </a:r>
            <a:r>
              <a:rPr lang="fr-FR" sz="3600" dirty="0" smtClean="0">
                <a:latin typeface="Courier New" panose="02070309020205020404" pitchFamily="49" charset="0"/>
                <a:cs typeface="Courier New" panose="02070309020205020404" pitchFamily="49" charset="0"/>
              </a:rPr>
              <a:t>None [] </a:t>
            </a:r>
            <a:r>
              <a:rPr lang="fr-FR" sz="3600" dirty="0">
                <a:latin typeface="Courier New" panose="02070309020205020404" pitchFamily="49" charset="0"/>
                <a:cs typeface="Courier New" panose="02070309020205020404" pitchFamily="49" charset="0"/>
              </a:rPr>
              <a:t>{} () </a:t>
            </a:r>
            <a:r>
              <a:rPr lang="fr-FR" sz="3600" dirty="0" smtClean="0">
                <a:latin typeface="Courier New" panose="02070309020205020404" pitchFamily="49" charset="0"/>
                <a:cs typeface="Courier New" panose="02070309020205020404" pitchFamily="49" charset="0"/>
              </a:rPr>
              <a:t>''</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err="1" smtClean="0">
                <a:latin typeface="Courier New" panose="02070309020205020404" pitchFamily="49" charset="0"/>
                <a:cs typeface="Courier New" panose="02070309020205020404" pitchFamily="49" charset="0"/>
              </a:rPr>
              <a:t>True</a:t>
            </a:r>
            <a:r>
              <a:rPr lang="fr-FR" sz="3600" dirty="0" smtClean="0"/>
              <a:t> : le </a:t>
            </a:r>
            <a:r>
              <a:rPr lang="fr-FR" sz="3600" dirty="0" smtClean="0"/>
              <a:t>reste</a:t>
            </a:r>
            <a:endParaRPr lang="fr-FR" sz="3600" dirty="0"/>
          </a:p>
          <a:p>
            <a:pPr lvl="2">
              <a:buFont typeface="Arial" panose="020B0604020202020204" pitchFamily="34" charset="0"/>
              <a:buChar char="•"/>
            </a:pPr>
            <a:endParaRPr lang="en-US" sz="18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d = {'marc': 10} </a:t>
            </a: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d:</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print(d</a:t>
            </a:r>
            <a:r>
              <a:rPr lang="fr-FR" sz="3600" dirty="0" smtClean="0">
                <a:cs typeface="Courier New" panose="02070309020205020404" pitchFamily="49" charset="0"/>
              </a:rPr>
              <a:t>)</a:t>
            </a:r>
            <a:endParaRPr lang="fr-FR" sz="3600" dirty="0" smtClean="0">
              <a:cs typeface="Courier New" panose="02070309020205020404" pitchFamily="49" charset="0"/>
            </a:endParaRP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2308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par>
                          <p:cTn id="14" fill="hold">
                            <p:stCondLst>
                              <p:cond delay="1201"/>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par>
                          <p:cTn id="17" fill="hold">
                            <p:stCondLst>
                              <p:cond delay="1502"/>
                            </p:stCondLst>
                            <p:childTnLst>
                              <p:par>
                                <p:cTn id="18" presetID="1" presetClass="entr" presetSubtype="0" fill="hold" nodeType="afterEffect">
                                  <p:stCondLst>
                                    <p:cond delay="0"/>
                                  </p:stCondLst>
                                  <p:iterate type="lt">
                                    <p:tmAbs val="100"/>
                                  </p:iterate>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a:t>
            </a:r>
            <a:r>
              <a:rPr lang="fr-FR" sz="4000" dirty="0" smtClean="0">
                <a:solidFill>
                  <a:srgbClr val="FF0000"/>
                </a:solidFill>
              </a:rPr>
              <a:t>retour de fonction </a:t>
            </a:r>
          </a:p>
          <a:p>
            <a:pPr lvl="2">
              <a:buFont typeface="Arial" panose="020B0604020202020204" pitchFamily="34" charset="0"/>
              <a:buChar char="•"/>
            </a:pPr>
            <a:r>
              <a:rPr lang="fr-FR" sz="3600" dirty="0" smtClean="0"/>
              <a:t>Soit un booléen</a:t>
            </a:r>
          </a:p>
          <a:p>
            <a:pPr lvl="2">
              <a:buFont typeface="Arial" panose="020B0604020202020204" pitchFamily="34" charset="0"/>
              <a:buChar char="•"/>
            </a:pPr>
            <a:r>
              <a:rPr lang="fr-FR" sz="3600" dirty="0" smtClean="0"/>
              <a:t>Soit un type </a:t>
            </a:r>
            <a:r>
              <a:rPr lang="fr-FR" sz="3600" dirty="0" err="1" smtClean="0"/>
              <a:t>built</a:t>
            </a:r>
            <a:r>
              <a:rPr lang="fr-FR" sz="3600" dirty="0" smtClean="0"/>
              <a:t>-in</a:t>
            </a:r>
            <a:endParaRPr lang="fr-FR" sz="3600" dirty="0"/>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a:t>
            </a:r>
            <a:r>
              <a:rPr lang="en-US" sz="4000" dirty="0" err="1" smtClean="0">
                <a:latin typeface="Courier New" panose="02070309020205020404" pitchFamily="49" charset="0"/>
                <a:cs typeface="Courier New" panose="02070309020205020404" pitchFamily="49" charset="0"/>
              </a:rPr>
              <a:t>s</a:t>
            </a:r>
            <a:r>
              <a:rPr lang="en-US" sz="4000" dirty="0" err="1" smtClean="0">
                <a:latin typeface="Courier New" panose="02070309020205020404" pitchFamily="49" charset="0"/>
                <a:cs typeface="Courier New" panose="02070309020205020404" pitchFamily="49" charset="0"/>
              </a:rPr>
              <a:t>.isdecimal</a:t>
            </a:r>
            <a:r>
              <a:rPr lang="en-US" sz="4000" dirty="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38636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p:stCondLst>
                              <p:cond delay="21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10799086" cy="5668963"/>
          </a:xfrm>
        </p:spPr>
        <p:txBody>
          <a:bodyPr/>
          <a:lstStyle/>
          <a:p>
            <a:pPr marL="0" indent="0">
              <a:buNone/>
            </a:pPr>
            <a:r>
              <a:rPr lang="fr-FR" sz="4400" dirty="0"/>
              <a:t>Que peut être un test dans un if ?</a:t>
            </a:r>
          </a:p>
          <a:p>
            <a:pPr marL="457200" lvl="1" indent="0">
              <a:buNone/>
            </a:pPr>
            <a:endParaRPr lang="fr-FR" sz="3600" dirty="0" smtClean="0"/>
          </a:p>
          <a:p>
            <a:pPr marL="457200" lvl="1" indent="0">
              <a:buNone/>
            </a:pPr>
            <a:r>
              <a:rPr lang="fr-FR" sz="4000" dirty="0" smtClean="0">
                <a:solidFill>
                  <a:srgbClr val="FF0000"/>
                </a:solidFill>
              </a:rPr>
              <a:t>Un </a:t>
            </a:r>
            <a:r>
              <a:rPr lang="fr-FR" sz="4000" dirty="0" smtClean="0">
                <a:solidFill>
                  <a:srgbClr val="FF0000"/>
                </a:solidFill>
              </a:rPr>
              <a:t>opérateur de test booléen </a:t>
            </a:r>
            <a:r>
              <a:rPr lang="fr-FR" sz="4000" dirty="0" smtClean="0">
                <a:solidFill>
                  <a:srgbClr val="FF0000"/>
                </a:solidFill>
                <a:latin typeface="Courier New" panose="02070309020205020404" pitchFamily="49" charset="0"/>
                <a:cs typeface="Courier New" panose="02070309020205020404" pitchFamily="49" charset="0"/>
              </a:rPr>
              <a:t>and or not</a:t>
            </a: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and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et</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sont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or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ou</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not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False</a:t>
            </a:r>
          </a:p>
          <a:p>
            <a:pPr marL="0" indent="0">
              <a:buNone/>
            </a:pPr>
            <a:endParaRPr lang="en-US" sz="1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'1' in s and </a:t>
            </a:r>
            <a:r>
              <a:rPr lang="en-US" sz="4000" dirty="0" err="1" smtClean="0">
                <a:latin typeface="Courier New" panose="02070309020205020404" pitchFamily="49" charset="0"/>
                <a:cs typeface="Courier New" panose="02070309020205020404" pitchFamily="49" charset="0"/>
              </a:rPr>
              <a:t>s</a:t>
            </a:r>
            <a:r>
              <a:rPr lang="en-US" sz="4000" dirty="0" err="1" smtClean="0">
                <a:latin typeface="Courier New" panose="02070309020205020404" pitchFamily="49" charset="0"/>
                <a:cs typeface="Courier New" panose="02070309020205020404" pitchFamily="49" charset="0"/>
              </a:rPr>
              <a:t>.isdecimal</a:t>
            </a:r>
            <a:r>
              <a:rPr lang="en-US" sz="4000" dirty="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11856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par>
                          <p:cTn id="19" fill="hold">
                            <p:stCondLst>
                              <p:cond delay="601"/>
                            </p:stCondLst>
                            <p:childTnLst>
                              <p:par>
                                <p:cTn id="20" presetID="1" presetClass="entr" presetSubtype="0" fill="hold" nodeType="afterEffect">
                                  <p:stCondLst>
                                    <p:cond delay="0"/>
                                  </p:stCondLst>
                                  <p:iterate type="lt">
                                    <p:tmAbs val="100"/>
                                  </p:iterate>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par>
                          <p:cTn id="22" fill="hold">
                            <p:stCondLst>
                              <p:cond delay="3002"/>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761999" y="232297"/>
            <a:ext cx="11571768" cy="5336454"/>
          </a:xfrm>
        </p:spPr>
        <p:txBody>
          <a:bodyPr/>
          <a:lstStyle/>
          <a:p>
            <a:pPr marL="0" indent="0">
              <a:buNone/>
            </a:pPr>
            <a:r>
              <a:rPr lang="en-US" sz="3600" dirty="0">
                <a:latin typeface="Courier New" panose="02070309020205020404" pitchFamily="49" charset="0"/>
                <a:cs typeface="Courier New" panose="02070309020205020404" pitchFamily="49" charset="0"/>
              </a:rPr>
              <a:t>note = </a:t>
            </a:r>
            <a:r>
              <a:rPr lang="en-US" sz="3600" dirty="0" smtClean="0">
                <a:latin typeface="Courier New" panose="02070309020205020404" pitchFamily="49" charset="0"/>
                <a:cs typeface="Courier New" panose="02070309020205020404" pitchFamily="49" charset="0"/>
              </a:rPr>
              <a:t>14</a:t>
            </a:r>
          </a:p>
          <a:p>
            <a:pPr marL="0" indent="0">
              <a:buNone/>
            </a:pPr>
            <a:r>
              <a:rPr lang="en-US" sz="3600" dirty="0">
                <a:solidFill>
                  <a:srgbClr val="FFC000"/>
                </a:solidFill>
                <a:latin typeface="Courier New" panose="02070309020205020404" pitchFamily="49" charset="0"/>
                <a:cs typeface="Courier New" panose="02070309020205020404" pitchFamily="49" charset="0"/>
              </a:rPr>
              <a:t>if</a:t>
            </a:r>
            <a:r>
              <a:rPr lang="en-US" sz="3600" dirty="0">
                <a:latin typeface="Courier New" panose="02070309020205020404" pitchFamily="49" charset="0"/>
                <a:cs typeface="Courier New" panose="02070309020205020404" pitchFamily="49" charset="0"/>
              </a:rPr>
              <a:t> </a:t>
            </a:r>
            <a:r>
              <a:rPr lang="en-US" sz="3600" dirty="0" err="1" smtClean="0">
                <a:solidFill>
                  <a:srgbClr val="7030A0"/>
                </a:solidFill>
                <a:latin typeface="Courier New" panose="02070309020205020404" pitchFamily="49" charset="0"/>
                <a:cs typeface="Courier New" panose="02070309020205020404" pitchFamily="49" charset="0"/>
              </a:rPr>
              <a:t>isinstance</a:t>
            </a:r>
            <a:r>
              <a:rPr lang="en-US" sz="3600" dirty="0" smtClean="0">
                <a:latin typeface="Courier New" panose="02070309020205020404" pitchFamily="49" charset="0"/>
                <a:cs typeface="Courier New" panose="02070309020205020404" pitchFamily="49" charset="0"/>
              </a:rPr>
              <a:t>(note, </a:t>
            </a:r>
            <a:r>
              <a:rPr lang="en-US" sz="3600" dirty="0" err="1" smtClean="0">
                <a:solidFill>
                  <a:srgbClr val="7030A0"/>
                </a:solidFill>
                <a:latin typeface="Courier New" panose="02070309020205020404" pitchFamily="49" charset="0"/>
                <a:cs typeface="Courier New" panose="02070309020205020404" pitchFamily="49" charset="0"/>
              </a:rPr>
              <a:t>int</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1257300" lvl="3" indent="0">
              <a:buNone/>
            </a:pPr>
            <a:r>
              <a:rPr lang="en-US" sz="3600" dirty="0">
                <a:solidFill>
                  <a:srgbClr val="FFC000"/>
                </a:solidFill>
                <a:latin typeface="Courier New" panose="02070309020205020404" pitchFamily="49" charset="0"/>
                <a:cs typeface="Courier New" panose="02070309020205020404" pitchFamily="49" charset="0"/>
              </a:rPr>
              <a:t>if</a:t>
            </a:r>
            <a:r>
              <a:rPr lang="en-US" sz="3600" dirty="0">
                <a:latin typeface="Courier New" panose="02070309020205020404" pitchFamily="49" charset="0"/>
                <a:cs typeface="Courier New" panose="02070309020205020404" pitchFamily="49" charset="0"/>
              </a:rPr>
              <a:t> note </a:t>
            </a:r>
            <a:r>
              <a:rPr lang="en-US" sz="3600" dirty="0" smtClean="0">
                <a:latin typeface="Courier New" panose="02070309020205020404" pitchFamily="49" charset="0"/>
                <a:cs typeface="Courier New" panose="02070309020205020404" pitchFamily="49" charset="0"/>
              </a:rPr>
              <a:t>&gt;= </a:t>
            </a:r>
            <a:r>
              <a:rPr lang="en-US" sz="3600" dirty="0" smtClean="0">
                <a:latin typeface="Courier New" panose="02070309020205020404" pitchFamily="49" charset="0"/>
                <a:cs typeface="Courier New" panose="02070309020205020404" pitchFamily="49" charset="0"/>
              </a:rPr>
              <a:t>10 </a:t>
            </a:r>
            <a:r>
              <a:rPr lang="en-US" sz="3600" dirty="0" smtClean="0">
                <a:solidFill>
                  <a:srgbClr val="FFC000"/>
                </a:solidFill>
                <a:latin typeface="Courier New" panose="02070309020205020404" pitchFamily="49" charset="0"/>
                <a:cs typeface="Courier New" panose="02070309020205020404" pitchFamily="49" charset="0"/>
              </a:rPr>
              <a:t>and</a:t>
            </a:r>
            <a:r>
              <a:rPr lang="en-US" sz="3600" dirty="0" smtClean="0">
                <a:latin typeface="Courier New" panose="02070309020205020404" pitchFamily="49" charset="0"/>
                <a:cs typeface="Courier New" panose="02070309020205020404" pitchFamily="49" charset="0"/>
              </a:rPr>
              <a:t> note &lt; 12:</a:t>
            </a:r>
            <a:endParaRPr lang="en-US" sz="3600" dirty="0">
              <a:latin typeface="Courier New" panose="02070309020205020404" pitchFamily="49" charset="0"/>
              <a:cs typeface="Courier New" panose="02070309020205020404" pitchFamily="49" charset="0"/>
            </a:endParaRPr>
          </a:p>
          <a:p>
            <a:pPr marL="1257300" lvl="3"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7030A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a:t>
            </a:r>
            <a:r>
              <a:rPr lang="en-US" sz="3600" dirty="0" smtClean="0">
                <a:solidFill>
                  <a:srgbClr val="00B050"/>
                </a:solidFill>
                <a:latin typeface="Courier New" panose="02070309020205020404" pitchFamily="49" charset="0"/>
                <a:cs typeface="Courier New" panose="02070309020205020404" pitchFamily="49" charset="0"/>
              </a:rPr>
              <a:t>'</a:t>
            </a:r>
            <a:r>
              <a:rPr lang="en-US" sz="3600" dirty="0" err="1" smtClean="0">
                <a:solidFill>
                  <a:srgbClr val="00B050"/>
                </a:solidFill>
                <a:latin typeface="Courier New" panose="02070309020205020404" pitchFamily="49" charset="0"/>
                <a:cs typeface="Courier New" panose="02070309020205020404" pitchFamily="49" charset="0"/>
              </a:rPr>
              <a:t>reçu</a:t>
            </a:r>
            <a:r>
              <a:rPr lang="en-US" sz="3600" dirty="0" smtClean="0">
                <a:solidFill>
                  <a:srgbClr val="00B050"/>
                </a:solidFill>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1257300" lvl="3" indent="0">
              <a:buNone/>
            </a:pPr>
            <a:r>
              <a:rPr lang="en-US" sz="3600" dirty="0" err="1" smtClean="0">
                <a:solidFill>
                  <a:srgbClr val="FFC000"/>
                </a:solidFill>
                <a:latin typeface="Courier New" panose="02070309020205020404" pitchFamily="49" charset="0"/>
                <a:cs typeface="Courier New" panose="02070309020205020404" pitchFamily="49" charset="0"/>
              </a:rPr>
              <a:t>elif</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note </a:t>
            </a:r>
            <a:r>
              <a:rPr lang="en-US" sz="3600" dirty="0" smtClean="0">
                <a:latin typeface="Courier New" panose="02070309020205020404" pitchFamily="49" charset="0"/>
                <a:cs typeface="Courier New" panose="02070309020205020404" pitchFamily="49" charset="0"/>
              </a:rPr>
              <a:t>&gt;= </a:t>
            </a:r>
            <a:r>
              <a:rPr lang="en-US" sz="3600" dirty="0">
                <a:latin typeface="Courier New" panose="02070309020205020404" pitchFamily="49" charset="0"/>
                <a:cs typeface="Courier New" panose="02070309020205020404" pitchFamily="49" charset="0"/>
              </a:rPr>
              <a:t>12:</a:t>
            </a:r>
          </a:p>
          <a:p>
            <a:pPr marL="1257300" lvl="3"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7030A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a:t>
            </a:r>
            <a:r>
              <a:rPr lang="en-US" sz="3600" dirty="0" smtClean="0">
                <a:solidFill>
                  <a:srgbClr val="00B050"/>
                </a:solidFill>
                <a:latin typeface="Courier New" panose="02070309020205020404" pitchFamily="49" charset="0"/>
                <a:cs typeface="Courier New" panose="02070309020205020404" pitchFamily="49" charset="0"/>
              </a:rPr>
              <a:t>'</a:t>
            </a:r>
            <a:r>
              <a:rPr lang="en-US" sz="3600" dirty="0" err="1" smtClean="0">
                <a:solidFill>
                  <a:srgbClr val="00B050"/>
                </a:solidFill>
                <a:latin typeface="Courier New" panose="02070309020205020404" pitchFamily="49" charset="0"/>
                <a:cs typeface="Courier New" panose="02070309020205020404" pitchFamily="49" charset="0"/>
              </a:rPr>
              <a:t>reçu</a:t>
            </a:r>
            <a:r>
              <a:rPr lang="en-US" sz="3600" dirty="0">
                <a:solidFill>
                  <a:srgbClr val="00B050"/>
                </a:solidFill>
                <a:latin typeface="Courier New" panose="02070309020205020404" pitchFamily="49" charset="0"/>
                <a:cs typeface="Courier New" panose="02070309020205020404" pitchFamily="49" charset="0"/>
              </a:rPr>
              <a:t>, avec </a:t>
            </a:r>
            <a:r>
              <a:rPr lang="en-US" sz="3600" dirty="0" smtClean="0">
                <a:solidFill>
                  <a:srgbClr val="00B050"/>
                </a:solidFill>
                <a:latin typeface="Courier New" panose="02070309020205020404" pitchFamily="49" charset="0"/>
                <a:cs typeface="Courier New" panose="02070309020205020404" pitchFamily="49" charset="0"/>
              </a:rPr>
              <a:t>mention'</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1257300" lvl="3" indent="0">
              <a:buNone/>
            </a:pPr>
            <a:r>
              <a:rPr lang="en-US" sz="3600" dirty="0" smtClean="0">
                <a:solidFill>
                  <a:srgbClr val="FFC000"/>
                </a:solidFill>
                <a:latin typeface="Courier New" panose="02070309020205020404" pitchFamily="49" charset="0"/>
                <a:cs typeface="Courier New" panose="02070309020205020404" pitchFamily="49" charset="0"/>
              </a:rPr>
              <a:t>else</a:t>
            </a:r>
            <a:r>
              <a:rPr lang="en-US" sz="3600" dirty="0">
                <a:latin typeface="Courier New" panose="02070309020205020404" pitchFamily="49" charset="0"/>
                <a:cs typeface="Courier New" panose="02070309020205020404" pitchFamily="49" charset="0"/>
              </a:rPr>
              <a:t>:</a:t>
            </a:r>
          </a:p>
          <a:p>
            <a:pPr marL="1257300" lvl="3"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7030A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a:t>
            </a:r>
            <a:r>
              <a:rPr lang="en-US" sz="3600" dirty="0" smtClean="0">
                <a:solidFill>
                  <a:srgbClr val="00B050"/>
                </a:solidFill>
                <a:latin typeface="Courier New" panose="02070309020205020404" pitchFamily="49" charset="0"/>
                <a:cs typeface="Courier New" panose="02070309020205020404" pitchFamily="49" charset="0"/>
              </a:rPr>
              <a:t>'</a:t>
            </a:r>
            <a:r>
              <a:rPr lang="en-US" sz="3600" dirty="0" err="1" smtClean="0">
                <a:solidFill>
                  <a:srgbClr val="00B050"/>
                </a:solidFill>
                <a:latin typeface="Courier New" panose="02070309020205020404" pitchFamily="49" charset="0"/>
                <a:cs typeface="Courier New" panose="02070309020205020404" pitchFamily="49" charset="0"/>
              </a:rPr>
              <a:t>recalé</a:t>
            </a:r>
            <a:r>
              <a:rPr lang="en-US" sz="3600" dirty="0" smtClean="0">
                <a:solidFill>
                  <a:srgbClr val="00B050"/>
                </a:solidFill>
                <a:latin typeface="Courier New" panose="02070309020205020404" pitchFamily="49" charset="0"/>
                <a:cs typeface="Courier New" panose="02070309020205020404" pitchFamily="49" charset="0"/>
              </a:rPr>
              <a:t>'</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44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67747</TotalTime>
  <Words>362</Words>
  <Application>Microsoft Office PowerPoint</Application>
  <PresentationFormat>Grand écran</PresentationFormat>
  <Paragraphs>76</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1826</cp:revision>
  <cp:lastPrinted>2013-12-02T15:29:04Z</cp:lastPrinted>
  <dcterms:created xsi:type="dcterms:W3CDTF">1601-01-01T00:00:00Z</dcterms:created>
  <dcterms:modified xsi:type="dcterms:W3CDTF">2017-08-17T12:02:18Z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