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900" r:id="rId2"/>
    <p:sldId id="901" r:id="rId3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0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560" autoAdjust="0"/>
  </p:normalViewPr>
  <p:slideViewPr>
    <p:cSldViewPr snapToGrid="0">
      <p:cViewPr varScale="1">
        <p:scale>
          <a:sx n="83" d="100"/>
          <a:sy n="83" d="100"/>
        </p:scale>
        <p:origin x="174" y="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Introduire</a:t>
            </a:r>
            <a:r>
              <a:rPr lang="fr-FR" baseline="0" dirty="0" smtClean="0"/>
              <a:t> les termes </a:t>
            </a:r>
            <a:r>
              <a:rPr lang="fr-FR" baseline="0" dirty="0" err="1" smtClean="0"/>
              <a:t>super-classe</a:t>
            </a:r>
            <a:r>
              <a:rPr lang="fr-FR" baseline="0" dirty="0" smtClean="0"/>
              <a:t> </a:t>
            </a:r>
            <a:r>
              <a:rPr lang="fr-FR" baseline="0" smtClean="0"/>
              <a:t>et sous-classe</a:t>
            </a:r>
          </a:p>
          <a:p>
            <a:endParaRPr lang="fr-FR" smtClean="0"/>
          </a:p>
          <a:p>
            <a:r>
              <a:rPr lang="fr-FR" dirty="0" smtClean="0"/>
              <a:t>Les</a:t>
            </a:r>
            <a:r>
              <a:rPr lang="fr-FR" baseline="0" dirty="0" smtClean="0"/>
              <a:t> objets forment un arbre d’héritage le long duquel on cherches les variables si on ne les trouve</a:t>
            </a:r>
          </a:p>
          <a:p>
            <a:r>
              <a:rPr lang="fr-FR" baseline="0" dirty="0" smtClean="0"/>
              <a:t>Par localement dans l’espace de nommage de l’objet.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471" y="1393724"/>
            <a:ext cx="109728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199" y="905664"/>
            <a:ext cx="285961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Calibri" pitchFamily="34" charset="0"/>
                <a:cs typeface="Calibri" pitchFamily="34" charset="0"/>
              </a:rPr>
              <a:t>Super-classe</a:t>
            </a:r>
            <a:endParaRPr lang="fr-FR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00741" y="912373"/>
            <a:ext cx="2771306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Calibri" pitchFamily="34" charset="0"/>
                <a:cs typeface="Calibri" pitchFamily="34" charset="0"/>
              </a:rPr>
              <a:t>Super-classe</a:t>
            </a:r>
            <a:endParaRPr lang="fr-FR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85462" y="2606272"/>
            <a:ext cx="150319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itchFamily="34" charset="0"/>
                <a:cs typeface="Calibri" pitchFamily="34" charset="0"/>
              </a:rPr>
              <a:t>Classe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45908" y="4196472"/>
            <a:ext cx="1916676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itchFamily="34" charset="0"/>
                <a:cs typeface="Calibri" pitchFamily="34" charset="0"/>
              </a:rPr>
              <a:t>Instance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08770" y="4196472"/>
            <a:ext cx="198441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itchFamily="34" charset="0"/>
                <a:cs typeface="Calibri" pitchFamily="34" charset="0"/>
              </a:rPr>
              <a:t>Instance</a:t>
            </a:r>
          </a:p>
        </p:txBody>
      </p:sp>
      <p:cxnSp>
        <p:nvCxnSpPr>
          <p:cNvPr id="12" name="Connecteur droit avec flèche 11"/>
          <p:cNvCxnSpPr>
            <a:stCxn id="8" idx="0"/>
            <a:endCxn id="6" idx="2"/>
          </p:cNvCxnSpPr>
          <p:nvPr/>
        </p:nvCxnSpPr>
        <p:spPr bwMode="auto">
          <a:xfrm flipH="1" flipV="1">
            <a:off x="1499008" y="1613550"/>
            <a:ext cx="1438054" cy="99272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Connecteur droit avec flèche 13"/>
          <p:cNvCxnSpPr>
            <a:stCxn id="8" idx="0"/>
            <a:endCxn id="7" idx="2"/>
          </p:cNvCxnSpPr>
          <p:nvPr/>
        </p:nvCxnSpPr>
        <p:spPr bwMode="auto">
          <a:xfrm flipV="1">
            <a:off x="2937062" y="1620259"/>
            <a:ext cx="1549332" cy="98601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Connecteur droit avec flèche 15"/>
          <p:cNvCxnSpPr>
            <a:stCxn id="9" idx="0"/>
            <a:endCxn id="8" idx="2"/>
          </p:cNvCxnSpPr>
          <p:nvPr/>
        </p:nvCxnSpPr>
        <p:spPr bwMode="auto">
          <a:xfrm flipV="1">
            <a:off x="1304246" y="3314158"/>
            <a:ext cx="1632816" cy="88231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Connecteur droit avec flèche 17"/>
          <p:cNvCxnSpPr>
            <a:stCxn id="10" idx="0"/>
            <a:endCxn id="8" idx="2"/>
          </p:cNvCxnSpPr>
          <p:nvPr/>
        </p:nvCxnSpPr>
        <p:spPr bwMode="auto">
          <a:xfrm flipH="1" flipV="1">
            <a:off x="2937062" y="3314158"/>
            <a:ext cx="1863914" cy="88231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H="1">
            <a:off x="6113711" y="657708"/>
            <a:ext cx="27626" cy="471680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2" name="ZoneTexte 21"/>
          <p:cNvSpPr txBox="1"/>
          <p:nvPr/>
        </p:nvSpPr>
        <p:spPr>
          <a:xfrm>
            <a:off x="6259871" y="847009"/>
            <a:ext cx="50155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class C1: </a:t>
            </a:r>
            <a:endParaRPr lang="fr-FR" sz="3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class C2: </a:t>
            </a:r>
            <a:endParaRPr lang="fr-FR" sz="3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258023" y="2851854"/>
            <a:ext cx="5588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class C(C1, C2):</a:t>
            </a:r>
          </a:p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3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258023" y="3878523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I1 = C()</a:t>
            </a:r>
          </a:p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I2 = C()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574751" y="-77703"/>
            <a:ext cx="197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Calibri" pitchFamily="34" charset="0"/>
                <a:cs typeface="Calibri" pitchFamily="34" charset="0"/>
              </a:rPr>
              <a:t>Objets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021871" y="-77704"/>
            <a:ext cx="3670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latin typeface="Calibri" pitchFamily="34" charset="0"/>
                <a:cs typeface="Calibri" pitchFamily="34" charset="0"/>
              </a:rPr>
              <a:t>Pseudo code</a:t>
            </a:r>
            <a:endParaRPr lang="fr-FR" sz="4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Groupe 44"/>
          <p:cNvGrpSpPr/>
          <p:nvPr/>
        </p:nvGrpSpPr>
        <p:grpSpPr>
          <a:xfrm>
            <a:off x="787301" y="2097848"/>
            <a:ext cx="4445876" cy="1718441"/>
            <a:chOff x="1135117" y="1907628"/>
            <a:chExt cx="4445876" cy="1718441"/>
          </a:xfrm>
        </p:grpSpPr>
        <p:sp>
          <p:nvSpPr>
            <p:cNvPr id="43" name="Forme libre 42"/>
            <p:cNvSpPr/>
            <p:nvPr/>
          </p:nvSpPr>
          <p:spPr bwMode="auto">
            <a:xfrm>
              <a:off x="4839026" y="1954924"/>
              <a:ext cx="741967" cy="1671145"/>
            </a:xfrm>
            <a:custGeom>
              <a:avLst/>
              <a:gdLst>
                <a:gd name="connsiteX0" fmla="*/ 741967 w 741967"/>
                <a:gd name="connsiteY0" fmla="*/ 1671145 h 1671145"/>
                <a:gd name="connsiteX1" fmla="*/ 988 w 741967"/>
                <a:gd name="connsiteY1" fmla="*/ 1072055 h 1671145"/>
                <a:gd name="connsiteX2" fmla="*/ 615843 w 741967"/>
                <a:gd name="connsiteY2" fmla="*/ 0 h 167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967" h="1671145">
                  <a:moveTo>
                    <a:pt x="741967" y="1671145"/>
                  </a:moveTo>
                  <a:cubicBezTo>
                    <a:pt x="381988" y="1510862"/>
                    <a:pt x="22009" y="1350579"/>
                    <a:pt x="988" y="1072055"/>
                  </a:cubicBezTo>
                  <a:cubicBezTo>
                    <a:pt x="-20033" y="793531"/>
                    <a:pt x="297905" y="396765"/>
                    <a:pt x="615843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 43"/>
            <p:cNvSpPr/>
            <p:nvPr/>
          </p:nvSpPr>
          <p:spPr bwMode="auto">
            <a:xfrm>
              <a:off x="1135117" y="1907628"/>
              <a:ext cx="1040119" cy="1655379"/>
            </a:xfrm>
            <a:custGeom>
              <a:avLst/>
              <a:gdLst>
                <a:gd name="connsiteX0" fmla="*/ 0 w 1040119"/>
                <a:gd name="connsiteY0" fmla="*/ 1655379 h 1655379"/>
                <a:gd name="connsiteX1" fmla="*/ 1024759 w 1040119"/>
                <a:gd name="connsiteY1" fmla="*/ 1072055 h 1655379"/>
                <a:gd name="connsiteX2" fmla="*/ 520262 w 1040119"/>
                <a:gd name="connsiteY2" fmla="*/ 0 h 165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119" h="1655379">
                  <a:moveTo>
                    <a:pt x="0" y="1655379"/>
                  </a:moveTo>
                  <a:cubicBezTo>
                    <a:pt x="469024" y="1501665"/>
                    <a:pt x="938049" y="1347951"/>
                    <a:pt x="1024759" y="1072055"/>
                  </a:cubicBezTo>
                  <a:cubicBezTo>
                    <a:pt x="1111469" y="796158"/>
                    <a:pt x="815865" y="398079"/>
                    <a:pt x="520262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69320" y="898748"/>
            <a:ext cx="5802727" cy="721512"/>
            <a:chOff x="69320" y="898748"/>
            <a:chExt cx="5802727" cy="721512"/>
          </a:xfrm>
        </p:grpSpPr>
        <p:sp>
          <p:nvSpPr>
            <p:cNvPr id="2" name="Rectangle 1"/>
            <p:cNvSpPr/>
            <p:nvPr/>
          </p:nvSpPr>
          <p:spPr bwMode="auto">
            <a:xfrm>
              <a:off x="69320" y="898748"/>
              <a:ext cx="2859496" cy="71480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100741" y="912374"/>
              <a:ext cx="2771306" cy="70788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2180646" y="2599561"/>
            <a:ext cx="1508014" cy="71459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4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2" grpId="0"/>
      <p:bldP spid="23" grpId="0"/>
      <p:bldP spid="2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71726</TotalTime>
  <Words>60</Words>
  <Application>Microsoft Office PowerPoint</Application>
  <PresentationFormat>Grand écran</PresentationFormat>
  <Paragraphs>20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1902</cp:revision>
  <cp:lastPrinted>2013-12-02T15:29:04Z</cp:lastPrinted>
  <dcterms:created xsi:type="dcterms:W3CDTF">1601-01-01T00:00:00Z</dcterms:created>
  <dcterms:modified xsi:type="dcterms:W3CDTF">2017-09-07T18:03:16Z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