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897" r:id="rId2"/>
    <p:sldId id="898" r:id="rId3"/>
    <p:sldId id="899" r:id="rId4"/>
    <p:sldId id="900" r:id="rId5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897"/>
            <p14:sldId id="898"/>
            <p14:sldId id="899"/>
            <p14:sldId id="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33CC"/>
    <a:srgbClr val="FF9900"/>
    <a:srgbClr val="619428"/>
    <a:srgbClr val="FFFF66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4560" autoAdjust="0"/>
  </p:normalViewPr>
  <p:slideViewPr>
    <p:cSldViewPr snapToGrid="0">
      <p:cViewPr varScale="1">
        <p:scale>
          <a:sx n="97" d="100"/>
          <a:sy n="97" d="100"/>
        </p:scale>
        <p:origin x="82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 faut mettre spam.py</a:t>
            </a:r>
            <a:r>
              <a:rPr lang="fr-FR" baseline="0" dirty="0" smtClean="0"/>
              <a:t> et egg.py dans le même répertoire exécuter python dans ce répertoire.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1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L’importation</a:t>
            </a:r>
            <a:r>
              <a:rPr lang="fr-FR" baseline="0" dirty="0" smtClean="0"/>
              <a:t> d’un module se fait ligne par ligne de manière séquentielle, mais sans exécuter le code des fonctions avant leur appel. </a:t>
            </a:r>
          </a:p>
          <a:p>
            <a:r>
              <a:rPr lang="fr-FR" baseline="0" dirty="0" smtClean="0"/>
              <a:t>Pour chercher les différentes variables on utilise la notion de scope qui est textuelle.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Expliquer la notation 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46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087436" y="5128"/>
            <a:ext cx="2779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f():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7290932" y="1835"/>
            <a:ext cx="27797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spam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f():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f()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spam.f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spam.x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26626" y="0"/>
            <a:ext cx="128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</a:rPr>
              <a:t>spam.py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5873712" y="-1"/>
            <a:ext cx="128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</a:rPr>
              <a:t>egg.py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1344062" y="4633837"/>
            <a:ext cx="561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1624843" y="4588851"/>
            <a:ext cx="6484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python egg.py</a:t>
            </a:r>
          </a:p>
        </p:txBody>
      </p:sp>
    </p:spTree>
    <p:extLst>
      <p:ext uri="{BB962C8B-B14F-4D97-AF65-F5344CB8AC3E}">
        <p14:creationId xmlns:p14="http://schemas.microsoft.com/office/powerpoint/2010/main" val="122047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1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1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2" grpId="0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090213" y="5129"/>
            <a:ext cx="2779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f():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4965456" y="2412891"/>
            <a:ext cx="4024261" cy="4355865"/>
            <a:chOff x="4958863" y="2318942"/>
            <a:chExt cx="4024261" cy="4355865"/>
          </a:xfrm>
        </p:grpSpPr>
        <p:sp>
          <p:nvSpPr>
            <p:cNvPr id="4" name="Rectangle 3"/>
            <p:cNvSpPr/>
            <p:nvPr/>
          </p:nvSpPr>
          <p:spPr bwMode="auto">
            <a:xfrm>
              <a:off x="4958863" y="3102590"/>
              <a:ext cx="3545056" cy="3572217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fr-FR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5528724" y="2318942"/>
              <a:ext cx="3454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400" dirty="0">
                  <a:latin typeface="Calibri" panose="020F0502020204030204" pitchFamily="34" charset="0"/>
                </a:rPr>
                <a:t>objets</a:t>
              </a: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176557" y="2412891"/>
            <a:ext cx="3827311" cy="4355866"/>
            <a:chOff x="875869" y="2318942"/>
            <a:chExt cx="3827311" cy="4355866"/>
          </a:xfrm>
        </p:grpSpPr>
        <p:sp>
          <p:nvSpPr>
            <p:cNvPr id="7" name="ZoneTexte 6"/>
            <p:cNvSpPr txBox="1"/>
            <p:nvPr/>
          </p:nvSpPr>
          <p:spPr>
            <a:xfrm>
              <a:off x="1248780" y="2318942"/>
              <a:ext cx="3454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400" dirty="0">
                  <a:latin typeface="Calibri" panose="020F0502020204030204" pitchFamily="34" charset="0"/>
                </a:rPr>
                <a:t>variables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875869" y="3118332"/>
              <a:ext cx="3581654" cy="3556476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fr-FR"/>
            </a:p>
          </p:txBody>
        </p:sp>
      </p:grpSp>
      <p:cxnSp>
        <p:nvCxnSpPr>
          <p:cNvPr id="15" name="Connecteur droit 14"/>
          <p:cNvCxnSpPr>
            <a:stCxn id="5" idx="1"/>
            <a:endCxn id="5" idx="3"/>
          </p:cNvCxnSpPr>
          <p:nvPr/>
        </p:nvCxnSpPr>
        <p:spPr bwMode="auto">
          <a:xfrm>
            <a:off x="176557" y="4990519"/>
            <a:ext cx="3581654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0" name="ZoneTexte 29"/>
          <p:cNvSpPr txBox="1"/>
          <p:nvPr/>
        </p:nvSpPr>
        <p:spPr>
          <a:xfrm>
            <a:off x="146977" y="3212281"/>
            <a:ext cx="1932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Calibri" panose="020F0502020204030204" pitchFamily="34" charset="0"/>
              </a:rPr>
              <a:t>spam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176557" y="4979633"/>
            <a:ext cx="1932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>
                <a:solidFill>
                  <a:srgbClr val="FF0000"/>
                </a:solidFill>
                <a:latin typeface="Calibri" panose="020F0502020204030204" pitchFamily="34" charset="0"/>
              </a:rPr>
              <a:t>egg</a:t>
            </a:r>
            <a:endParaRPr lang="fr-FR" sz="32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1571402" y="3412818"/>
            <a:ext cx="536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77" name="ZoneTexte 76"/>
          <p:cNvSpPr txBox="1"/>
          <p:nvPr/>
        </p:nvSpPr>
        <p:spPr>
          <a:xfrm>
            <a:off x="5237184" y="3394530"/>
            <a:ext cx="59626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5214994" y="5994746"/>
            <a:ext cx="59626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7293709" y="1836"/>
            <a:ext cx="27797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spam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f():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f()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spam.f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spam.x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29403" y="1"/>
            <a:ext cx="128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</a:rPr>
              <a:t>spam.py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5876489" y="0"/>
            <a:ext cx="128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</a:rPr>
              <a:t>egg.py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1571402" y="4085144"/>
            <a:ext cx="536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alibri" panose="020F0502020204030204" pitchFamily="34" charset="0"/>
              </a:rPr>
              <a:t>f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1571402" y="5515076"/>
            <a:ext cx="536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1571402" y="6075831"/>
            <a:ext cx="536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alibri" panose="020F0502020204030204" pitchFamily="34" charset="0"/>
              </a:rPr>
              <a:t>f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6233017" y="3412818"/>
            <a:ext cx="191601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>
                <a:latin typeface="Calibri" panose="020F0502020204030204" pitchFamily="34" charset="0"/>
              </a:rPr>
              <a:t>function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6175196" y="5980212"/>
            <a:ext cx="191601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>
                <a:latin typeface="Calibri" panose="020F0502020204030204" pitchFamily="34" charset="0"/>
              </a:rPr>
              <a:t>function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244182" y="5059656"/>
            <a:ext cx="1092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alibri" panose="020F0502020204030204" pitchFamily="34" charset="0"/>
              </a:rPr>
              <a:t>spam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5607633" y="4487189"/>
            <a:ext cx="1916010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module spam</a:t>
            </a:r>
          </a:p>
        </p:txBody>
      </p:sp>
      <p:sp>
        <p:nvSpPr>
          <p:cNvPr id="13" name="Forme libre 12"/>
          <p:cNvSpPr/>
          <p:nvPr/>
        </p:nvSpPr>
        <p:spPr bwMode="auto">
          <a:xfrm>
            <a:off x="2328745" y="4811869"/>
            <a:ext cx="3236742" cy="568014"/>
          </a:xfrm>
          <a:custGeom>
            <a:avLst/>
            <a:gdLst>
              <a:gd name="connsiteX0" fmla="*/ 0 w 2672862"/>
              <a:gd name="connsiteY0" fmla="*/ 613734 h 613734"/>
              <a:gd name="connsiteX1" fmla="*/ 1814733 w 2672862"/>
              <a:gd name="connsiteY1" fmla="*/ 22891 h 613734"/>
              <a:gd name="connsiteX2" fmla="*/ 2672862 w 2672862"/>
              <a:gd name="connsiteY2" fmla="*/ 177636 h 613734"/>
              <a:gd name="connsiteX0" fmla="*/ 0 w 3236742"/>
              <a:gd name="connsiteY0" fmla="*/ 568014 h 568014"/>
              <a:gd name="connsiteX1" fmla="*/ 2378613 w 3236742"/>
              <a:gd name="connsiteY1" fmla="*/ 22891 h 568014"/>
              <a:gd name="connsiteX2" fmla="*/ 3236742 w 3236742"/>
              <a:gd name="connsiteY2" fmla="*/ 177636 h 56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6742" h="568014">
                <a:moveTo>
                  <a:pt x="0" y="568014"/>
                </a:moveTo>
                <a:cubicBezTo>
                  <a:pt x="684628" y="308934"/>
                  <a:pt x="1933136" y="95574"/>
                  <a:pt x="2378613" y="22891"/>
                </a:cubicBezTo>
                <a:cubicBezTo>
                  <a:pt x="2824090" y="-49792"/>
                  <a:pt x="3030416" y="63922"/>
                  <a:pt x="3236742" y="17763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/>
        </p:nvSpPr>
        <p:spPr bwMode="auto">
          <a:xfrm>
            <a:off x="1982916" y="5396185"/>
            <a:ext cx="3455963" cy="592126"/>
          </a:xfrm>
          <a:custGeom>
            <a:avLst/>
            <a:gdLst>
              <a:gd name="connsiteX0" fmla="*/ 0 w 2968283"/>
              <a:gd name="connsiteY0" fmla="*/ 465517 h 592126"/>
              <a:gd name="connsiteX1" fmla="*/ 1941341 w 2968283"/>
              <a:gd name="connsiteY1" fmla="*/ 1283 h 592126"/>
              <a:gd name="connsiteX2" fmla="*/ 2968283 w 2968283"/>
              <a:gd name="connsiteY2" fmla="*/ 592126 h 592126"/>
              <a:gd name="connsiteX0" fmla="*/ 0 w 3455963"/>
              <a:gd name="connsiteY0" fmla="*/ 465517 h 592126"/>
              <a:gd name="connsiteX1" fmla="*/ 2429021 w 3455963"/>
              <a:gd name="connsiteY1" fmla="*/ 1283 h 592126"/>
              <a:gd name="connsiteX2" fmla="*/ 3455963 w 3455963"/>
              <a:gd name="connsiteY2" fmla="*/ 592126 h 592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5963" h="592126">
                <a:moveTo>
                  <a:pt x="0" y="465517"/>
                </a:moveTo>
                <a:cubicBezTo>
                  <a:pt x="723313" y="222849"/>
                  <a:pt x="1934307" y="-19818"/>
                  <a:pt x="2429021" y="1283"/>
                </a:cubicBezTo>
                <a:cubicBezTo>
                  <a:pt x="2923735" y="22384"/>
                  <a:pt x="3189849" y="307255"/>
                  <a:pt x="3455963" y="59212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 15"/>
          <p:cNvSpPr/>
          <p:nvPr/>
        </p:nvSpPr>
        <p:spPr bwMode="auto">
          <a:xfrm>
            <a:off x="1857479" y="6383380"/>
            <a:ext cx="4636477" cy="385377"/>
          </a:xfrm>
          <a:custGeom>
            <a:avLst/>
            <a:gdLst>
              <a:gd name="connsiteX0" fmla="*/ 0 w 3981157"/>
              <a:gd name="connsiteY0" fmla="*/ 0 h 400617"/>
              <a:gd name="connsiteX1" fmla="*/ 3207434 w 3981157"/>
              <a:gd name="connsiteY1" fmla="*/ 393895 h 400617"/>
              <a:gd name="connsiteX2" fmla="*/ 3981157 w 3981157"/>
              <a:gd name="connsiteY2" fmla="*/ 211015 h 400617"/>
              <a:gd name="connsiteX0" fmla="*/ 0 w 4636477"/>
              <a:gd name="connsiteY0" fmla="*/ 0 h 385377"/>
              <a:gd name="connsiteX1" fmla="*/ 3862754 w 4636477"/>
              <a:gd name="connsiteY1" fmla="*/ 378655 h 385377"/>
              <a:gd name="connsiteX2" fmla="*/ 4636477 w 4636477"/>
              <a:gd name="connsiteY2" fmla="*/ 195775 h 38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6477" h="385377">
                <a:moveTo>
                  <a:pt x="0" y="0"/>
                </a:moveTo>
                <a:cubicBezTo>
                  <a:pt x="1271954" y="179363"/>
                  <a:pt x="3199228" y="343486"/>
                  <a:pt x="3862754" y="378655"/>
                </a:cubicBezTo>
                <a:cubicBezTo>
                  <a:pt x="4526280" y="413824"/>
                  <a:pt x="4581378" y="304799"/>
                  <a:pt x="4636477" y="1957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/>
          <p:cNvSpPr/>
          <p:nvPr/>
        </p:nvSpPr>
        <p:spPr bwMode="auto">
          <a:xfrm>
            <a:off x="1979399" y="3315136"/>
            <a:ext cx="3257785" cy="435240"/>
          </a:xfrm>
          <a:custGeom>
            <a:avLst/>
            <a:gdLst>
              <a:gd name="connsiteX0" fmla="*/ 0 w 2686929"/>
              <a:gd name="connsiteY0" fmla="*/ 450480 h 450480"/>
              <a:gd name="connsiteX1" fmla="*/ 1589649 w 2686929"/>
              <a:gd name="connsiteY1" fmla="*/ 314 h 450480"/>
              <a:gd name="connsiteX2" fmla="*/ 2686929 w 2686929"/>
              <a:gd name="connsiteY2" fmla="*/ 394209 h 450480"/>
              <a:gd name="connsiteX0" fmla="*/ 0 w 3220329"/>
              <a:gd name="connsiteY0" fmla="*/ 435240 h 435240"/>
              <a:gd name="connsiteX1" fmla="*/ 2123049 w 3220329"/>
              <a:gd name="connsiteY1" fmla="*/ 314 h 435240"/>
              <a:gd name="connsiteX2" fmla="*/ 3220329 w 3220329"/>
              <a:gd name="connsiteY2" fmla="*/ 394209 h 43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0329" h="435240">
                <a:moveTo>
                  <a:pt x="0" y="435240"/>
                </a:moveTo>
                <a:cubicBezTo>
                  <a:pt x="570914" y="214846"/>
                  <a:pt x="1675228" y="9692"/>
                  <a:pt x="2123049" y="314"/>
                </a:cubicBezTo>
                <a:cubicBezTo>
                  <a:pt x="2570870" y="-9064"/>
                  <a:pt x="2895599" y="192572"/>
                  <a:pt x="3220329" y="394209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orme libre 17"/>
          <p:cNvSpPr/>
          <p:nvPr/>
        </p:nvSpPr>
        <p:spPr bwMode="auto">
          <a:xfrm>
            <a:off x="1994638" y="3793752"/>
            <a:ext cx="4175760" cy="606083"/>
          </a:xfrm>
          <a:custGeom>
            <a:avLst/>
            <a:gdLst>
              <a:gd name="connsiteX0" fmla="*/ 0 w 3657600"/>
              <a:gd name="connsiteY0" fmla="*/ 590843 h 617369"/>
              <a:gd name="connsiteX1" fmla="*/ 2700997 w 3657600"/>
              <a:gd name="connsiteY1" fmla="*/ 548640 h 617369"/>
              <a:gd name="connsiteX2" fmla="*/ 3657600 w 3657600"/>
              <a:gd name="connsiteY2" fmla="*/ 0 h 617369"/>
              <a:gd name="connsiteX0" fmla="*/ 0 w 4175760"/>
              <a:gd name="connsiteY0" fmla="*/ 606083 h 606083"/>
              <a:gd name="connsiteX1" fmla="*/ 3219157 w 4175760"/>
              <a:gd name="connsiteY1" fmla="*/ 548640 h 606083"/>
              <a:gd name="connsiteX2" fmla="*/ 4175760 w 4175760"/>
              <a:gd name="connsiteY2" fmla="*/ 0 h 60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5760" h="606083">
                <a:moveTo>
                  <a:pt x="0" y="606083"/>
                </a:moveTo>
                <a:lnTo>
                  <a:pt x="3219157" y="548640"/>
                </a:lnTo>
                <a:cubicBezTo>
                  <a:pt x="3828757" y="450166"/>
                  <a:pt x="4002258" y="225083"/>
                  <a:pt x="417576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droite 18"/>
          <p:cNvSpPr/>
          <p:nvPr/>
        </p:nvSpPr>
        <p:spPr bwMode="auto">
          <a:xfrm>
            <a:off x="6856718" y="118861"/>
            <a:ext cx="438300" cy="268558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lèche droite 34"/>
          <p:cNvSpPr/>
          <p:nvPr/>
        </p:nvSpPr>
        <p:spPr bwMode="auto">
          <a:xfrm>
            <a:off x="1695731" y="118861"/>
            <a:ext cx="438300" cy="268558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lèche droite 35"/>
          <p:cNvSpPr/>
          <p:nvPr/>
        </p:nvSpPr>
        <p:spPr bwMode="auto">
          <a:xfrm>
            <a:off x="1659923" y="501151"/>
            <a:ext cx="438300" cy="268558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 droite 36"/>
          <p:cNvSpPr/>
          <p:nvPr/>
        </p:nvSpPr>
        <p:spPr bwMode="auto">
          <a:xfrm>
            <a:off x="6856718" y="468309"/>
            <a:ext cx="438300" cy="268558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lèche droite 37"/>
          <p:cNvSpPr/>
          <p:nvPr/>
        </p:nvSpPr>
        <p:spPr bwMode="auto">
          <a:xfrm>
            <a:off x="6835665" y="843056"/>
            <a:ext cx="438300" cy="268558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lèche droite 38"/>
          <p:cNvSpPr/>
          <p:nvPr/>
        </p:nvSpPr>
        <p:spPr bwMode="auto">
          <a:xfrm>
            <a:off x="6856718" y="1548783"/>
            <a:ext cx="438300" cy="268558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lèche droite 40"/>
          <p:cNvSpPr/>
          <p:nvPr/>
        </p:nvSpPr>
        <p:spPr bwMode="auto">
          <a:xfrm>
            <a:off x="6856718" y="1916107"/>
            <a:ext cx="438300" cy="268558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lèche droite 47"/>
          <p:cNvSpPr/>
          <p:nvPr/>
        </p:nvSpPr>
        <p:spPr bwMode="auto">
          <a:xfrm>
            <a:off x="6835665" y="2257150"/>
            <a:ext cx="438300" cy="268558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lèche droite 48"/>
          <p:cNvSpPr/>
          <p:nvPr/>
        </p:nvSpPr>
        <p:spPr bwMode="auto">
          <a:xfrm>
            <a:off x="6835665" y="116967"/>
            <a:ext cx="438300" cy="268558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1" name="Groupe 20"/>
          <p:cNvGrpSpPr/>
          <p:nvPr/>
        </p:nvGrpSpPr>
        <p:grpSpPr>
          <a:xfrm>
            <a:off x="108151" y="1296955"/>
            <a:ext cx="8297556" cy="1323439"/>
            <a:chOff x="782708" y="1282886"/>
            <a:chExt cx="8297556" cy="1323439"/>
          </a:xfrm>
        </p:grpSpPr>
        <p:sp>
          <p:nvSpPr>
            <p:cNvPr id="3" name="Ellipse 2"/>
            <p:cNvSpPr/>
            <p:nvPr/>
          </p:nvSpPr>
          <p:spPr bwMode="auto">
            <a:xfrm>
              <a:off x="8718791" y="1919591"/>
              <a:ext cx="361473" cy="341043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782708" y="1282886"/>
              <a:ext cx="5501640" cy="1323439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4000" dirty="0" smtClean="0">
                  <a:latin typeface="Calibri" panose="020F0502020204030204" pitchFamily="34" charset="0"/>
                </a:rPr>
                <a:t>Accès à f dans l’espace de nommage de spam</a:t>
              </a:r>
              <a:endParaRPr lang="fr-FR" sz="4000" dirty="0">
                <a:latin typeface="Calibri" panose="020F0502020204030204" pitchFamily="34" charset="0"/>
              </a:endParaRPr>
            </a:p>
          </p:txBody>
        </p:sp>
        <p:sp>
          <p:nvSpPr>
            <p:cNvPr id="20" name="Forme libre 19"/>
            <p:cNvSpPr/>
            <p:nvPr/>
          </p:nvSpPr>
          <p:spPr bwMode="auto">
            <a:xfrm>
              <a:off x="6286500" y="1427414"/>
              <a:ext cx="2432291" cy="677479"/>
            </a:xfrm>
            <a:custGeom>
              <a:avLst/>
              <a:gdLst>
                <a:gd name="connsiteX0" fmla="*/ 2438400 w 2512814"/>
                <a:gd name="connsiteY0" fmla="*/ 649036 h 697047"/>
                <a:gd name="connsiteX1" fmla="*/ 2362200 w 2512814"/>
                <a:gd name="connsiteY1" fmla="*/ 629986 h 697047"/>
                <a:gd name="connsiteX2" fmla="*/ 1085850 w 2512814"/>
                <a:gd name="connsiteY2" fmla="*/ 1336 h 697047"/>
                <a:gd name="connsiteX3" fmla="*/ 0 w 2512814"/>
                <a:gd name="connsiteY3" fmla="*/ 496636 h 697047"/>
                <a:gd name="connsiteX0" fmla="*/ 2400300 w 2492806"/>
                <a:gd name="connsiteY0" fmla="*/ 649036 h 697047"/>
                <a:gd name="connsiteX1" fmla="*/ 2362200 w 2492806"/>
                <a:gd name="connsiteY1" fmla="*/ 629986 h 697047"/>
                <a:gd name="connsiteX2" fmla="*/ 1085850 w 2492806"/>
                <a:gd name="connsiteY2" fmla="*/ 1336 h 697047"/>
                <a:gd name="connsiteX3" fmla="*/ 0 w 2492806"/>
                <a:gd name="connsiteY3" fmla="*/ 496636 h 697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2806" h="697047">
                  <a:moveTo>
                    <a:pt x="2400300" y="649036"/>
                  </a:moveTo>
                  <a:cubicBezTo>
                    <a:pt x="2474912" y="693486"/>
                    <a:pt x="2581275" y="737936"/>
                    <a:pt x="2362200" y="629986"/>
                  </a:cubicBezTo>
                  <a:cubicBezTo>
                    <a:pt x="2143125" y="522036"/>
                    <a:pt x="1479550" y="23561"/>
                    <a:pt x="1085850" y="1336"/>
                  </a:cubicBezTo>
                  <a:cubicBezTo>
                    <a:pt x="692150" y="-20889"/>
                    <a:pt x="346075" y="237873"/>
                    <a:pt x="0" y="496636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34341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/>
      <p:bldP spid="77" grpId="0" animBg="1"/>
      <p:bldP spid="78" grpId="0" animBg="1"/>
      <p:bldP spid="43" grpId="0"/>
      <p:bldP spid="44" grpId="0"/>
      <p:bldP spid="45" grpId="0"/>
      <p:bldP spid="46" grpId="0" animBg="1"/>
      <p:bldP spid="47" grpId="0" animBg="1"/>
      <p:bldP spid="26" grpId="0"/>
      <p:bldP spid="27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1" grpId="0" animBg="1"/>
      <p:bldP spid="41" grpId="1" animBg="1"/>
      <p:bldP spid="48" grpId="0" animBg="1"/>
      <p:bldP spid="49" grpId="0" animBg="1"/>
      <p:bldP spid="4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295" y="653717"/>
            <a:ext cx="11903242" cy="4525963"/>
          </a:xfrm>
        </p:spPr>
        <p:txBody>
          <a:bodyPr/>
          <a:lstStyle/>
          <a:p>
            <a:pPr marL="0" indent="0">
              <a:buNone/>
            </a:pPr>
            <a:r>
              <a:rPr lang="fr-FR" sz="6000" dirty="0" smtClean="0"/>
              <a:t>La notation </a:t>
            </a:r>
            <a:r>
              <a:rPr lang="fr-FR" sz="6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</a:t>
            </a:r>
            <a:r>
              <a:rPr lang="fr-FR" sz="6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6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</a:t>
            </a:r>
            <a:r>
              <a:rPr lang="fr-FR" sz="6000" dirty="0" smtClean="0"/>
              <a:t> </a:t>
            </a:r>
            <a:r>
              <a:rPr lang="fr-FR" sz="6000" dirty="0" err="1" smtClean="0"/>
              <a:t>permer</a:t>
            </a:r>
            <a:r>
              <a:rPr lang="fr-FR" sz="6000" dirty="0" smtClean="0"/>
              <a:t> d’accéder à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</a:t>
            </a:r>
            <a:r>
              <a:rPr lang="fr-FR" sz="6000" dirty="0" smtClean="0">
                <a:solidFill>
                  <a:srgbClr val="00B050"/>
                </a:solidFill>
              </a:rPr>
              <a:t> </a:t>
            </a:r>
            <a:r>
              <a:rPr lang="fr-FR" sz="6000" dirty="0" smtClean="0"/>
              <a:t>dans l’espace de nommage de </a:t>
            </a:r>
            <a:r>
              <a:rPr lang="fr-FR" sz="6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</a:t>
            </a:r>
            <a:endParaRPr lang="fr-FR" sz="6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3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7712"/>
      </p:ext>
    </p:extLst>
  </p:cSld>
  <p:clrMapOvr>
    <a:masterClrMapping/>
  </p:clrMapOvr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71690</TotalTime>
  <Words>133</Words>
  <Application>Microsoft Office PowerPoint</Application>
  <PresentationFormat>Grand écran</PresentationFormat>
  <Paragraphs>49</Paragraphs>
  <Slides>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1894</cp:revision>
  <cp:lastPrinted>2013-12-02T15:29:04Z</cp:lastPrinted>
  <dcterms:created xsi:type="dcterms:W3CDTF">1601-01-01T00:00:00Z</dcterms:created>
  <dcterms:modified xsi:type="dcterms:W3CDTF">2017-09-01T16:48:32Z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