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906" r:id="rId2"/>
    <p:sldId id="908" r:id="rId3"/>
    <p:sldId id="905" r:id="rId4"/>
    <p:sldId id="911" r:id="rId5"/>
    <p:sldId id="912" r:id="rId6"/>
    <p:sldId id="914" r:id="rId7"/>
    <p:sldId id="913" r:id="rId8"/>
    <p:sldId id="915" r:id="rId9"/>
    <p:sldId id="909" r:id="rId10"/>
    <p:sldId id="910" r:id="rId11"/>
  </p:sldIdLst>
  <p:sldSz cx="12192000" cy="6858000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28C650F0-13B2-49C9-9ED4-D40CD07835D6}">
          <p14:sldIdLst>
            <p14:sldId id="906"/>
            <p14:sldId id="908"/>
            <p14:sldId id="905"/>
            <p14:sldId id="911"/>
            <p14:sldId id="912"/>
            <p14:sldId id="914"/>
            <p14:sldId id="913"/>
            <p14:sldId id="915"/>
            <p14:sldId id="909"/>
            <p14:sldId id="9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FF9900"/>
    <a:srgbClr val="619428"/>
    <a:srgbClr val="FFFF66"/>
    <a:srgbClr val="FF0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2118" autoAdjust="0"/>
  </p:normalViewPr>
  <p:slideViewPr>
    <p:cSldViewPr snapToGrid="0">
      <p:cViewPr varScale="1">
        <p:scale>
          <a:sx n="71" d="100"/>
          <a:sy n="71" d="100"/>
        </p:scale>
        <p:origin x="129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7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060E81-8352-45F8-AF75-3C98C02BBE5D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5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l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22" tIns="49511" rIns="99022" bIns="49511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E8EB9F5-F2F7-4A48-A943-9B409357C15C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60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 Python</a:t>
            </a:r>
            <a:r>
              <a:rPr lang="fr-FR" baseline="0" dirty="0" smtClean="0"/>
              <a:t> tout est un objet, donc on appelle toujours une méthode sur l’objet de la </a:t>
            </a:r>
            <a:r>
              <a:rPr lang="fr-FR" baseline="0" smtClean="0"/>
              <a:t>même manière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0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(60s)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EB9F5-F2F7-4A48-A943-9B409357C15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2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Cliquez pour modifier le style du titre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0480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Cliquez pour modifier le style des sous-titres du masque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609600" y="6248400"/>
            <a:ext cx="3860800" cy="476250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95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616C-77B1-438D-B2EA-D29B0C884C1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695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5A2D-71D9-4948-95F9-256AFC1B9AC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6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re. Contenu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EE3430-F29F-48C3-A4A1-A73C5FF2C1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6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9C22-3937-41CD-B871-002FA589FB8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358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276A6-9051-4893-BB7A-369BEAC4FA3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927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E2302-58AC-4CEC-BA37-19329518E9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056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C96F9A-7410-4AE4-BB6A-C396CA6D07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635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AF318-1520-4458-868A-5D6F98081B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56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D413C-5156-4901-9037-4F52EF86BF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40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9600-A2C7-4CA0-8E18-C87971FB7FC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96C56-D94D-4804-81B1-3DE9E36AFE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9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" y="6521450"/>
            <a:ext cx="5289551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1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63200" y="6248400"/>
            <a:ext cx="1219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0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fld id="{6D52B0D0-7391-4ACE-994A-BDC0DCFE03E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alibri" pitchFamily="34" charset="0"/>
          <a:ea typeface="+mj-ea"/>
          <a:cs typeface="Calibri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CC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3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59770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Objet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Typage dynamique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55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5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Objet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Données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Méthodes</a:t>
            </a:r>
          </a:p>
          <a:p>
            <a:endParaRPr lang="fr-FR" sz="4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4400" smtClean="0">
                <a:latin typeface="Calibri" panose="020F0502020204030204" pitchFamily="34" charset="0"/>
                <a:cs typeface="Calibri" panose="020F0502020204030204" pitchFamily="34" charset="0"/>
              </a:rPr>
              <a:t>Données </a:t>
            </a:r>
            <a:r>
              <a:rPr lang="fr-FR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et méthodes par défaut</a:t>
            </a:r>
            <a:endParaRPr lang="fr-FR" sz="4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996464" y="1786754"/>
            <a:ext cx="7514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'spam'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996464" y="1786754"/>
            <a:ext cx="751449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'spam'</a:t>
            </a:r>
            <a:r>
              <a:rPr lang="fr-F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fr-FR" sz="3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772400" y="2863972"/>
            <a:ext cx="2181355" cy="2670426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929201" y="1598620"/>
            <a:ext cx="3997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Objet de type </a:t>
            </a:r>
            <a:r>
              <a:rPr lang="fr-FR" sz="3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chaîne de caractères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902217" y="2863972"/>
            <a:ext cx="2341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Données</a:t>
            </a:r>
            <a:endParaRPr lang="fr-FR" sz="3200" u="sng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'spam'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902217" y="3964738"/>
            <a:ext cx="23416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Méthodes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r>
              <a:rPr lang="fr-FR" sz="3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upper</a:t>
            </a:r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()</a:t>
            </a:r>
          </a:p>
          <a:p>
            <a:r>
              <a:rPr lang="fr-FR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…</a:t>
            </a:r>
            <a:endParaRPr lang="fr-FR" sz="3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76303" y="2422897"/>
            <a:ext cx="7514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'SPAM'</a:t>
            </a:r>
          </a:p>
          <a:p>
            <a:endParaRPr 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5957048" y="111024"/>
            <a:ext cx="5941876" cy="6524238"/>
            <a:chOff x="5957048" y="111024"/>
            <a:chExt cx="5941876" cy="6524238"/>
          </a:xfrm>
        </p:grpSpPr>
        <p:sp>
          <p:nvSpPr>
            <p:cNvPr id="2" name="Rectangle 1"/>
            <p:cNvSpPr/>
            <p:nvPr/>
          </p:nvSpPr>
          <p:spPr bwMode="auto">
            <a:xfrm>
              <a:off x="5957048" y="975274"/>
              <a:ext cx="5941876" cy="5659988"/>
            </a:xfrm>
            <a:prstGeom prst="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7902217" y="111024"/>
              <a:ext cx="205153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4400" dirty="0" smtClean="0">
                  <a:latin typeface="Calibri" panose="020F0502020204030204" pitchFamily="34" charset="0"/>
                </a:rPr>
                <a:t>Objets</a:t>
              </a:r>
              <a:endParaRPr lang="fr-FR" sz="4400" dirty="0">
                <a:latin typeface="Calibri" panose="020F0502020204030204" pitchFamily="34" charset="0"/>
              </a:endParaRPr>
            </a:p>
          </p:txBody>
        </p:sp>
      </p:grpSp>
      <p:sp>
        <p:nvSpPr>
          <p:cNvPr id="6" name="ZoneTexte 5"/>
          <p:cNvSpPr txBox="1"/>
          <p:nvPr/>
        </p:nvSpPr>
        <p:spPr>
          <a:xfrm>
            <a:off x="876303" y="764328"/>
            <a:ext cx="48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</a:rPr>
              <a:t>Création de l’objet</a:t>
            </a:r>
            <a:endParaRPr lang="fr-FR" sz="4400" dirty="0">
              <a:latin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76303" y="733349"/>
            <a:ext cx="48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alibri" panose="020F0502020204030204" pitchFamily="34" charset="0"/>
              </a:rPr>
              <a:t>Appel de méthode</a:t>
            </a:r>
            <a:endParaRPr lang="fr-FR" sz="4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0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5" grpId="0" animBg="1"/>
      <p:bldP spid="10" grpId="0"/>
      <p:bldP spid="13" grpId="0"/>
      <p:bldP spid="14" grpId="0"/>
      <p:bldP spid="18" grpId="0"/>
      <p:bldP spid="6" grpId="0"/>
      <p:bldP spid="6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1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4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4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bcdefghijklmnopqrstuvwxyz</a:t>
            </a:r>
            <a:endParaRPr lang="fr-FR" sz="4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ABCDEFGHIJKLMNOPQRSTUVWXYZ</a:t>
            </a:r>
          </a:p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0123456789</a:t>
            </a:r>
          </a:p>
          <a:p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12960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base_utilisateurs</a:t>
            </a:r>
            <a:endParaRPr lang="fr-FR" sz="4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_identifiants</a:t>
            </a:r>
          </a:p>
          <a:p>
            <a:r>
              <a:rPr lang="fr-FR" sz="4400" strike="sngStrike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18_departement</a:t>
            </a:r>
          </a:p>
          <a:p>
            <a:endParaRPr lang="fr-FR" sz="4400" strike="sngStrike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3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Identifiant </a:t>
            </a:r>
            <a:r>
              <a:rPr lang="fr-FR" sz="4400" dirty="0">
                <a:latin typeface="Courier New" panose="02070309020205020404" pitchFamily="49" charset="0"/>
                <a:cs typeface="Courier New" panose="02070309020205020404" pitchFamily="49" charset="0"/>
              </a:rPr>
              <a:t>≠</a:t>
            </a:r>
            <a:r>
              <a:rPr lang="fr-FR" sz="4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identifiant</a:t>
            </a:r>
            <a:endParaRPr lang="fr-FR" sz="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9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3678" y="780585"/>
            <a:ext cx="92332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moyenne_age_francais</a:t>
            </a:r>
            <a:endParaRPr lang="fr-FR" sz="4400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 err="1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moy_age_f</a:t>
            </a:r>
            <a:endParaRPr lang="fr-FR" sz="4400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4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359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310763" y="1263234"/>
            <a:ext cx="3567145" cy="416454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813389" y="413101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objets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22739" y="1336431"/>
            <a:ext cx="3423449" cy="409135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84555" y="441879"/>
            <a:ext cx="345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variables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877908" y="1033540"/>
            <a:ext cx="6669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3</a:t>
            </a:r>
          </a:p>
          <a:p>
            <a:r>
              <a:rPr lang="fr-FR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'spam'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630808" y="2551902"/>
            <a:ext cx="64423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479640" y="2551902"/>
            <a:ext cx="1080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12" name="Forme libre 11"/>
          <p:cNvSpPr/>
          <p:nvPr/>
        </p:nvSpPr>
        <p:spPr bwMode="auto">
          <a:xfrm>
            <a:off x="1973208" y="2356979"/>
            <a:ext cx="3595254" cy="776814"/>
          </a:xfrm>
          <a:custGeom>
            <a:avLst/>
            <a:gdLst>
              <a:gd name="connsiteX0" fmla="*/ 0 w 3366654"/>
              <a:gd name="connsiteY0" fmla="*/ 1144751 h 1144751"/>
              <a:gd name="connsiteX1" fmla="*/ 1371600 w 3366654"/>
              <a:gd name="connsiteY1" fmla="*/ 1751 h 1144751"/>
              <a:gd name="connsiteX2" fmla="*/ 3366654 w 3366654"/>
              <a:gd name="connsiteY2" fmla="*/ 936933 h 1144751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3340 h 1103340"/>
              <a:gd name="connsiteX1" fmla="*/ 1799729 w 3366654"/>
              <a:gd name="connsiteY1" fmla="*/ 1904 h 1103340"/>
              <a:gd name="connsiteX2" fmla="*/ 3366654 w 3366654"/>
              <a:gd name="connsiteY2" fmla="*/ 895522 h 1103340"/>
              <a:gd name="connsiteX0" fmla="*/ 0 w 3366654"/>
              <a:gd name="connsiteY0" fmla="*/ 1101768 h 1101768"/>
              <a:gd name="connsiteX1" fmla="*/ 1799729 w 3366654"/>
              <a:gd name="connsiteY1" fmla="*/ 332 h 1101768"/>
              <a:gd name="connsiteX2" fmla="*/ 3366654 w 3366654"/>
              <a:gd name="connsiteY2" fmla="*/ 893950 h 110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6654" h="1101768">
                <a:moveTo>
                  <a:pt x="0" y="1101768"/>
                </a:moveTo>
                <a:cubicBezTo>
                  <a:pt x="405245" y="547586"/>
                  <a:pt x="1160778" y="14186"/>
                  <a:pt x="1799729" y="332"/>
                </a:cubicBezTo>
                <a:cubicBezTo>
                  <a:pt x="2438680" y="-13522"/>
                  <a:pt x="2649681" y="409041"/>
                  <a:pt x="3366654" y="89395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868540" y="3767373"/>
            <a:ext cx="216877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latin typeface="Calibri" panose="020F0502020204030204" pitchFamily="34" charset="0"/>
                <a:cs typeface="Courier New" panose="02070309020205020404" pitchFamily="49" charset="0"/>
              </a:rPr>
              <a:t>'spam'</a:t>
            </a:r>
            <a:endParaRPr lang="fr-FR" sz="5400" dirty="0">
              <a:latin typeface="Calibri" panose="020F0502020204030204" pitchFamily="34" charset="0"/>
            </a:endParaRPr>
          </a:p>
        </p:txBody>
      </p:sp>
      <p:sp>
        <p:nvSpPr>
          <p:cNvPr id="13" name="Forme libre 12"/>
          <p:cNvSpPr/>
          <p:nvPr/>
        </p:nvSpPr>
        <p:spPr bwMode="auto">
          <a:xfrm>
            <a:off x="1946031" y="3212124"/>
            <a:ext cx="2872154" cy="1370054"/>
          </a:xfrm>
          <a:custGeom>
            <a:avLst/>
            <a:gdLst>
              <a:gd name="connsiteX0" fmla="*/ 0 w 2872154"/>
              <a:gd name="connsiteY0" fmla="*/ 0 h 1370054"/>
              <a:gd name="connsiteX1" fmla="*/ 1207477 w 2872154"/>
              <a:gd name="connsiteY1" fmla="*/ 1289538 h 1370054"/>
              <a:gd name="connsiteX2" fmla="*/ 2872154 w 2872154"/>
              <a:gd name="connsiteY2" fmla="*/ 1125415 h 137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2154" h="1370054">
                <a:moveTo>
                  <a:pt x="0" y="0"/>
                </a:moveTo>
                <a:cubicBezTo>
                  <a:pt x="364392" y="550984"/>
                  <a:pt x="728785" y="1101969"/>
                  <a:pt x="1207477" y="1289538"/>
                </a:cubicBezTo>
                <a:cubicBezTo>
                  <a:pt x="1686169" y="1477107"/>
                  <a:pt x="2279161" y="1301261"/>
                  <a:pt x="2872154" y="1125415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646188" y="1895314"/>
            <a:ext cx="585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  <a:latin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8799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5" grpId="0" animBg="1"/>
      <p:bldP spid="7" grpId="0"/>
      <p:bldP spid="8" grpId="0" animBg="1"/>
      <p:bldP spid="9" grpId="0"/>
      <p:bldP spid="12" grpId="0" animBg="1"/>
      <p:bldP spid="12" grpId="1" animBg="1"/>
      <p:bldP spid="10" grpId="0" animBg="1"/>
      <p:bldP spid="13" grpId="0" animBg="1"/>
      <p:bldP spid="14" grpId="0"/>
      <p:bldP spid="14" grpId="1"/>
    </p:bldLst>
  </p:timing>
</p:sld>
</file>

<file path=ppt/theme/theme1.xml><?xml version="1.0" encoding="utf-8"?>
<a:theme xmlns:a="http://schemas.openxmlformats.org/drawingml/2006/main" name="modelePresentationAL">
  <a:themeElements>
    <a:clrScheme name="modelePresentatio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ePresentationAL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/>
      <a:lstStyle/>
    </a:lnDef>
  </a:objectDefaults>
  <a:extraClrSchemeLst>
    <a:extraClrScheme>
      <a:clrScheme name="modelePresentatio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ePresentatio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ePresentatio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70348</TotalTime>
  <Words>101</Words>
  <Application>Microsoft Office PowerPoint</Application>
  <PresentationFormat>Grand écran</PresentationFormat>
  <Paragraphs>45</Paragraphs>
  <Slides>10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Comic Sans MS</vt:lpstr>
      <vt:lpstr>Courier New</vt:lpstr>
      <vt:lpstr>Wingdings</vt:lpstr>
      <vt:lpstr>modelePresentationAL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Python</dc:title>
  <dc:creator>Arnaud Legout</dc:creator>
  <cp:lastModifiedBy>Arnaud Legout</cp:lastModifiedBy>
  <cp:revision>1843</cp:revision>
  <cp:lastPrinted>2013-12-02T15:29:04Z</cp:lastPrinted>
  <dcterms:created xsi:type="dcterms:W3CDTF">1601-01-01T00:00:00Z</dcterms:created>
  <dcterms:modified xsi:type="dcterms:W3CDTF">2017-08-08T14:27:28Z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