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899350" cy="43562270"/>
  <p:notesSz cx="6867525" cy="999299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098"/>
    <a:srgbClr val="CC0000"/>
    <a:srgbClr val="75766A"/>
    <a:srgbClr val="E2DCEC"/>
    <a:srgbClr val="BDAFD5"/>
    <a:srgbClr val="003893"/>
    <a:srgbClr val="000000"/>
    <a:srgbClr val="3C75C2"/>
    <a:srgbClr val="FF6699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81" autoAdjust="0"/>
  </p:normalViewPr>
  <p:slideViewPr>
    <p:cSldViewPr>
      <p:cViewPr varScale="1">
        <p:scale>
          <a:sx n="17" d="100"/>
          <a:sy n="17" d="100"/>
        </p:scale>
        <p:origin x="2460" y="84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r-FR" noProof="0"/>
              <a:t>Cliquez pour modifier les styles du texte du masque</a:t>
            </a:r>
            <a:endParaRPr lang="fr-FR" noProof="0"/>
          </a:p>
          <a:p>
            <a:pPr lvl="1"/>
            <a:r>
              <a:rPr lang="fr-FR" noProof="0"/>
              <a:t>Deuxième niveau</a:t>
            </a:r>
            <a:endParaRPr lang="fr-FR" noProof="0"/>
          </a:p>
          <a:p>
            <a:pPr lvl="2"/>
            <a:r>
              <a:rPr lang="fr-FR" noProof="0"/>
              <a:t>Troisième niveau</a:t>
            </a:r>
            <a:endParaRPr lang="fr-FR" noProof="0"/>
          </a:p>
          <a:p>
            <a:pPr lvl="3"/>
            <a:r>
              <a:rPr lang="fr-FR" noProof="0"/>
              <a:t>Quatrième niveau</a:t>
            </a:r>
            <a:endParaRPr lang="fr-FR" noProof="0"/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/>
          <a:lstStyle/>
          <a:p>
            <a:pPr lvl="0"/>
            <a:r>
              <a:rPr lang="fr-FR" altLang="fr-FR"/>
              <a:t>Cliquez et modifiez le titre</a:t>
            </a:r>
            <a:endParaRPr lang="fr-FR" alt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/>
          <a:lstStyle/>
          <a:p>
            <a:pPr lvl="0"/>
            <a:r>
              <a:rPr lang="fr-FR" altLang="fr-FR"/>
              <a:t>Cliquez pour modifier les styles du texte du masque</a:t>
            </a:r>
            <a:endParaRPr lang="fr-FR" altLang="fr-FR"/>
          </a:p>
          <a:p>
            <a:pPr lvl="1"/>
            <a:r>
              <a:rPr lang="fr-FR" altLang="fr-FR"/>
              <a:t>Deuxième niveau</a:t>
            </a:r>
            <a:endParaRPr lang="fr-FR" altLang="fr-FR"/>
          </a:p>
          <a:p>
            <a:pPr lvl="2"/>
            <a:r>
              <a:rPr lang="fr-FR" altLang="fr-FR"/>
              <a:t>Troisième niveau</a:t>
            </a:r>
            <a:endParaRPr lang="fr-FR" altLang="fr-FR"/>
          </a:p>
          <a:p>
            <a:pPr lvl="3"/>
            <a:r>
              <a:rPr lang="fr-FR" altLang="fr-FR"/>
              <a:t>Quatrième niveau</a:t>
            </a:r>
            <a:endParaRPr lang="fr-FR" altLang="fr-FR"/>
          </a:p>
          <a:p>
            <a:pPr lvl="4"/>
            <a:r>
              <a:rPr lang="fr-FR" altLang="fr-FR"/>
              <a:t>Cinquième niveau</a:t>
            </a:r>
            <a:endParaRPr lang="fr-FR" alt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/>
          <a:lstStyle>
            <a:lvl1pPr defTabSz="4368800">
              <a:defRPr sz="67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/>
          <a:lstStyle>
            <a:lvl1pPr algn="ctr" defTabSz="4368800">
              <a:defRPr sz="67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/>
          <a:lstStyle>
            <a:lvl1pPr algn="r" defTabSz="4368800">
              <a:defRPr sz="67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MS PGothic" panose="020B0600070205080204" pitchFamily="34" charset="-128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MS PGothic" panose="020B0600070205080204" pitchFamily="34" charset="-128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705" indent="-1094105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905" indent="-1094105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6105" indent="-1094105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3305" indent="-1094105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505" indent="-1094105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1" descr="Une image contenant texte, batterie&#10;&#10;Description générée avec un niveau de confiance élevé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1" y="-32371"/>
            <a:ext cx="31596359" cy="7004398"/>
          </a:xfrm>
          <a:prstGeom prst="rect">
            <a:avLst/>
          </a:prstGeom>
        </p:spPr>
      </p:pic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 smtClean="0">
                <a:solidFill>
                  <a:srgbClr val="6C5098"/>
                </a:solidFill>
                <a:latin typeface="+mj-lt"/>
              </a:rPr>
              <a:t>Tri automatique </a:t>
            </a: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des déchets</a:t>
            </a:r>
            <a:endParaRPr lang="fr-FR" altLang="fr-FR" sz="11500" b="1" dirty="0">
              <a:solidFill>
                <a:srgbClr val="6C5098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  <a:endParaRPr lang="fr-FR" altLang="fr-FR" sz="4800" b="1" dirty="0">
              <a:solidFill>
                <a:srgbClr val="92D050"/>
              </a:solidFill>
              <a:latin typeface="+mj-lt"/>
            </a:endParaRPr>
          </a:p>
          <a:p>
            <a:pPr algn="ctr"/>
            <a:r>
              <a:rPr lang="fr-FR" altLang="fr-FR" sz="3600" b="1" dirty="0" smtClean="0">
                <a:solidFill>
                  <a:srgbClr val="CC0000"/>
                </a:solidFill>
                <a:latin typeface="+mj-lt"/>
              </a:rPr>
              <a:t>Amir FALLAHI, Brice PETIT, Dumitru NEGRU, Hugo CALLEBAUT, Maxime HAUWAERT </a:t>
            </a:r>
            <a:r>
              <a:rPr lang="fr-FR" altLang="fr-FR" sz="3600" b="1" dirty="0">
                <a:solidFill>
                  <a:srgbClr val="CC0000"/>
                </a:solidFill>
                <a:latin typeface="+mj-lt"/>
              </a:rPr>
              <a:t>et </a:t>
            </a:r>
            <a:r>
              <a:rPr lang="fr-FR" altLang="fr-FR" sz="3600" b="1" dirty="0" smtClean="0">
                <a:solidFill>
                  <a:srgbClr val="CC0000"/>
                </a:solidFill>
                <a:latin typeface="+mj-lt"/>
              </a:rPr>
              <a:t>Yahya BAKKALI</a:t>
            </a:r>
            <a:endParaRPr lang="fr-FR" altLang="fr-FR" sz="7200" b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  <a:endParaRPr lang="fr-FR" sz="6600" b="1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/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2018 – Exposition des Sciences – Bruxelles »</a:t>
            </a:r>
            <a:endParaRPr lang="fr-FR" altLang="fr-FR" sz="1900" dirty="0">
              <a:latin typeface="+mj-lt"/>
            </a:endParaRP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" descr="Une image contenant alimentation&#10;&#10;Description générée automatiquemen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  <a:solidFill>
            <a:srgbClr val="6C5098"/>
          </a:solidFill>
        </p:spPr>
      </p:pic>
      <p:sp>
        <p:nvSpPr>
          <p:cNvPr id="15" name="ZoneTexte 14"/>
          <p:cNvSpPr txBox="1"/>
          <p:nvPr/>
        </p:nvSpPr>
        <p:spPr>
          <a:xfrm>
            <a:off x="2892144" y="16713670"/>
            <a:ext cx="10887470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1.1 Extraction des caractéristiques</a:t>
            </a:r>
            <a:endParaRPr lang="fr-FR" altLang="fr-FR" sz="5000" b="1" dirty="0" smtClean="0">
              <a:solidFill>
                <a:srgbClr val="6C5098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92144" y="24269945"/>
            <a:ext cx="8799238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1.2 Séparation des données</a:t>
            </a:r>
            <a:endParaRPr lang="fr-FR" altLang="fr-FR" sz="5000" b="1" dirty="0">
              <a:solidFill>
                <a:srgbClr val="6C5098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94075" y="31490345"/>
            <a:ext cx="5056385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1.3 Prédictions</a:t>
            </a:r>
            <a:endParaRPr lang="fr-FR" altLang="fr-FR" sz="5000" b="1" dirty="0">
              <a:solidFill>
                <a:srgbClr val="6C5098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8636615" y="16713835"/>
            <a:ext cx="11179810" cy="1128395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2.1 Conception d’une architecture</a:t>
            </a:r>
            <a:endParaRPr lang="fr-FR" altLang="fr-FR" sz="5000" b="1" dirty="0" smtClean="0">
              <a:solidFill>
                <a:srgbClr val="6C5098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8636850" y="24269945"/>
            <a:ext cx="5539543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2.2 Entraînement</a:t>
            </a:r>
            <a:endParaRPr lang="fr-FR" altLang="fr-FR" sz="5000" b="1" dirty="0" smtClean="0">
              <a:solidFill>
                <a:srgbClr val="6C5098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8442971" y="31490345"/>
            <a:ext cx="5157359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2.3 Prédictions</a:t>
            </a:r>
            <a:endParaRPr lang="fr-FR" altLang="fr-FR" sz="5000" b="1" dirty="0">
              <a:solidFill>
                <a:srgbClr val="6C5098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5" y="18164827"/>
            <a:ext cx="6658100" cy="565268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5" y="26121166"/>
            <a:ext cx="6658100" cy="498960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5" y="33156360"/>
            <a:ext cx="6658100" cy="498960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653" y="17989758"/>
            <a:ext cx="12544608" cy="367072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029" y="25957423"/>
            <a:ext cx="11456037" cy="387040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939" y="33155987"/>
            <a:ext cx="11588215" cy="29569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965121" y="26006624"/>
            <a:ext cx="54726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On détermine la séparation entre nos différentes classes (c’est la ligne séparant les deux classes du schéma).</a:t>
            </a:r>
            <a:endParaRPr lang="fr-FR" sz="4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9965121" y="18190402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Une image sera résumée par un ensemble de pixels clés.</a:t>
            </a:r>
            <a:endParaRPr lang="fr-FR" sz="4400" dirty="0"/>
          </a:p>
        </p:txBody>
      </p:sp>
      <p:sp>
        <p:nvSpPr>
          <p:cNvPr id="12" name="Ellipse 11"/>
          <p:cNvSpPr/>
          <p:nvPr/>
        </p:nvSpPr>
        <p:spPr bwMode="auto">
          <a:xfrm>
            <a:off x="7705704" y="34570964"/>
            <a:ext cx="294248" cy="294857"/>
          </a:xfrm>
          <a:prstGeom prst="ellipse">
            <a:avLst/>
          </a:prstGeom>
          <a:solidFill>
            <a:srgbClr val="6C5098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38817" y="34061959"/>
            <a:ext cx="142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6C5098"/>
                </a:solidFill>
              </a:rPr>
              <a:t>Nouveau</a:t>
            </a:r>
            <a:endParaRPr lang="fr-FR" dirty="0">
              <a:solidFill>
                <a:srgbClr val="6C5098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9965920" y="33265894"/>
            <a:ext cx="54726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La classe du nouvel élément est donnée par sa position par rapport à la séparation.</a:t>
            </a:r>
            <a:endParaRPr lang="fr-FR" sz="4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769028" y="22282230"/>
            <a:ext cx="1254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On détermine les paramètres du modèle (nombre de couches, définition des filtres …).</a:t>
            </a:r>
            <a:endParaRPr lang="fr-FR" sz="4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8769027" y="30209521"/>
            <a:ext cx="12544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On entraîne le réseau sur la base de données.</a:t>
            </a:r>
            <a:endParaRPr lang="fr-FR" sz="4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8769026" y="36550622"/>
            <a:ext cx="1254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On classe une nouvelle image via un taux de similarité, calculé pour chaque classe .</a:t>
            </a:r>
            <a:endParaRPr lang="fr-FR" sz="4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892144" y="11880832"/>
            <a:ext cx="2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Le but du projet est d’automatiser le tri des déchets via la reconnaissance d’image. Il s’agit ainsi d’un problème de classification pour lequel deux méthodes ont été explorées et testées :</a:t>
            </a:r>
            <a:endParaRPr lang="fr-BE" sz="4400" dirty="0" smtClean="0"/>
          </a:p>
          <a:p>
            <a:pPr marL="742950" indent="-742950">
              <a:buAutoNum type="arabicParenR"/>
            </a:pPr>
            <a:r>
              <a:rPr lang="fr-BE" sz="4400" dirty="0" smtClean="0"/>
              <a:t>SVM (Support </a:t>
            </a:r>
            <a:r>
              <a:rPr lang="fr-BE" sz="4400" dirty="0" err="1" smtClean="0"/>
              <a:t>Vector</a:t>
            </a:r>
            <a:r>
              <a:rPr lang="fr-BE" sz="4400" dirty="0" smtClean="0"/>
              <a:t> Machine)</a:t>
            </a:r>
            <a:endParaRPr lang="fr-BE" sz="4400" dirty="0" smtClean="0"/>
          </a:p>
          <a:p>
            <a:pPr marL="742950" indent="-742950">
              <a:buAutoNum type="arabicParenR"/>
            </a:pPr>
            <a:r>
              <a:rPr lang="fr-BE" sz="4400" dirty="0"/>
              <a:t>CNN </a:t>
            </a:r>
            <a:r>
              <a:rPr lang="fr-BE" sz="4400" dirty="0" smtClean="0"/>
              <a:t>(</a:t>
            </a:r>
            <a:r>
              <a:rPr lang="fr-BE" sz="4400" dirty="0" err="1" smtClean="0"/>
              <a:t>Convolutional</a:t>
            </a:r>
            <a:r>
              <a:rPr lang="fr-BE" sz="4400" dirty="0" smtClean="0"/>
              <a:t> Neural Network</a:t>
            </a:r>
            <a:r>
              <a:rPr lang="fr-BE" sz="4400" dirty="0"/>
              <a:t>)</a:t>
            </a:r>
            <a:endParaRPr lang="fr-FR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Presentation</Application>
  <PresentationFormat>Personnalisé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MS PGothic</vt:lpstr>
      <vt:lpstr>Microsoft YaHei</vt:lpstr>
      <vt:lpstr/>
      <vt:lpstr>Arial Unicode MS</vt:lpstr>
      <vt:lpstr>Calibri</vt:lpstr>
      <vt:lpstr>Segoe Print</vt:lpstr>
      <vt:lpstr>Nouvelle présentation</vt:lpstr>
      <vt:lpstr>PowerPoint 演示文稿</vt:lpstr>
    </vt:vector>
  </TitlesOfParts>
  <Company>Elvira/Puttevils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dimas</cp:lastModifiedBy>
  <cp:revision>104</cp:revision>
  <cp:lastPrinted>2013-02-08T09:18:00Z</cp:lastPrinted>
  <dcterms:created xsi:type="dcterms:W3CDTF">2005-02-24T09:50:00Z</dcterms:created>
  <dcterms:modified xsi:type="dcterms:W3CDTF">2020-04-18T16:10:27Z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