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ECEEF"/>
    <a:srgbClr val="6C5098"/>
    <a:srgbClr val="CECEE4"/>
    <a:srgbClr val="CECEEC"/>
    <a:srgbClr val="CECECE"/>
    <a:srgbClr val="CC99FF"/>
    <a:srgbClr val="CC0000"/>
    <a:srgbClr val="75766A"/>
    <a:srgbClr val="E2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349" autoAdjust="0"/>
  </p:normalViewPr>
  <p:slideViewPr>
    <p:cSldViewPr>
      <p:cViewPr>
        <p:scale>
          <a:sx n="33" d="100"/>
          <a:sy n="33" d="100"/>
        </p:scale>
        <p:origin x="1452" y="-4020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.Petit@ulb.ac.be" userId="471340c5-ea36-4afb-85d4-5000669cca5d" providerId="ADAL" clId="{3CF6650F-7290-4380-976D-DF807063B0B8}"/>
    <pc:docChg chg="custSel modSld">
      <pc:chgData name="Brice.Petit@ulb.ac.be" userId="471340c5-ea36-4afb-85d4-5000669cca5d" providerId="ADAL" clId="{3CF6650F-7290-4380-976D-DF807063B0B8}" dt="2020-04-24T08:24:31.998" v="1" actId="20577"/>
      <pc:docMkLst>
        <pc:docMk/>
      </pc:docMkLst>
      <pc:sldChg chg="modSp mod">
        <pc:chgData name="Brice.Petit@ulb.ac.be" userId="471340c5-ea36-4afb-85d4-5000669cca5d" providerId="ADAL" clId="{3CF6650F-7290-4380-976D-DF807063B0B8}" dt="2020-04-24T08:24:31.998" v="1" actId="20577"/>
        <pc:sldMkLst>
          <pc:docMk/>
          <pc:sldMk cId="0" sldId="256"/>
        </pc:sldMkLst>
        <pc:spChg chg="mod">
          <ac:chgData name="Brice.Petit@ulb.ac.be" userId="471340c5-ea36-4afb-85d4-5000669cca5d" providerId="ADAL" clId="{3CF6650F-7290-4380-976D-DF807063B0B8}" dt="2020-04-24T08:24:21.971" v="0" actId="313"/>
          <ac:spMkLst>
            <pc:docMk/>
            <pc:sldMk cId="0" sldId="256"/>
            <ac:spMk id="45" creationId="{9EB1432B-3134-4FD4-97BE-54F5280D87B4}"/>
          </ac:spMkLst>
        </pc:spChg>
        <pc:spChg chg="mod">
          <ac:chgData name="Brice.Petit@ulb.ac.be" userId="471340c5-ea36-4afb-85d4-5000669cca5d" providerId="ADAL" clId="{3CF6650F-7290-4380-976D-DF807063B0B8}" dt="2020-04-24T08:24:31.998" v="1" actId="20577"/>
          <ac:spMkLst>
            <pc:docMk/>
            <pc:sldMk cId="0" sldId="256"/>
            <ac:spMk id="78" creationId="{D87A0A6C-6B54-437E-9926-C97DE0DC85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28-04-20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28-04-20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wmf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1E4ACFB-898C-4761-B849-BE2D67C2CED9}"/>
              </a:ext>
            </a:extLst>
          </p:cNvPr>
          <p:cNvSpPr/>
          <p:nvPr/>
        </p:nvSpPr>
        <p:spPr bwMode="auto">
          <a:xfrm>
            <a:off x="17536184" y="12992101"/>
            <a:ext cx="14571364" cy="27619324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412BC-7FD0-4FD7-A441-E859367890FD}"/>
              </a:ext>
            </a:extLst>
          </p:cNvPr>
          <p:cNvSpPr/>
          <p:nvPr/>
        </p:nvSpPr>
        <p:spPr bwMode="auto">
          <a:xfrm>
            <a:off x="2033813" y="12996318"/>
            <a:ext cx="14571364" cy="25332092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Image 11" descr="Une image contenant texte, batterie&#10;&#10;Description générée avec un niveau de confiance élevé">
            <a:extLst>
              <a:ext uri="{FF2B5EF4-FFF2-40B4-BE49-F238E27FC236}">
                <a16:creationId xmlns:a16="http://schemas.microsoft.com/office/drawing/2014/main" id="{CC5F491B-9E0B-8D49-A0B9-A41975C1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42" y="-26906"/>
            <a:ext cx="31594707" cy="6998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91" y="-32371"/>
            <a:ext cx="31596359" cy="7004398"/>
          </a:xfrm>
          <a:prstGeom prst="rect">
            <a:avLst/>
          </a:prstGeom>
        </p:spPr>
      </p:pic>
      <p:sp>
        <p:nvSpPr>
          <p:cNvPr id="2052" name="Zone de texte 40"/>
          <p:cNvSpPr txBox="1">
            <a:spLocks noChangeArrowheads="1"/>
          </p:cNvSpPr>
          <p:nvPr/>
        </p:nvSpPr>
        <p:spPr bwMode="auto">
          <a:xfrm>
            <a:off x="2033813" y="7527369"/>
            <a:ext cx="29964433" cy="2568641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fr-FR" altLang="fr-FR" sz="11500" b="1" dirty="0">
                <a:solidFill>
                  <a:srgbClr val="6C5098"/>
                </a:solidFill>
                <a:latin typeface="+mj-lt"/>
              </a:rPr>
              <a:t>Tri automatique des déchets</a:t>
            </a:r>
          </a:p>
          <a:p>
            <a:pPr algn="ctr">
              <a:spcAft>
                <a:spcPts val="1200"/>
              </a:spcAft>
            </a:pPr>
            <a:r>
              <a:rPr lang="fr-FR" altLang="fr-FR" sz="4800" b="1" dirty="0">
                <a:solidFill>
                  <a:srgbClr val="92D050"/>
                </a:solidFill>
                <a:latin typeface="+mj-lt"/>
              </a:rPr>
              <a:t>DÉPARTEMENT D’INFORMATIQUE</a:t>
            </a:r>
          </a:p>
          <a:p>
            <a:pPr algn="ctr"/>
            <a:r>
              <a:rPr lang="fr-FR" altLang="fr-FR" sz="3600" b="1" dirty="0">
                <a:solidFill>
                  <a:srgbClr val="CC0000"/>
                </a:solidFill>
              </a:rPr>
              <a:t>Yahya BAKKALI, Hugo CALLEBAUT, Amir FALLAHI, Maxime HAUWAERT, Dumitru NEGRU et Brice PETIT</a:t>
            </a:r>
            <a:endParaRPr lang="fr-FR" altLang="fr-FR" sz="7200" b="1" dirty="0">
              <a:solidFill>
                <a:srgbClr val="CC0000"/>
              </a:solidFill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:a16="http://schemas.microsoft.com/office/drawing/2014/main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2020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pic>
        <p:nvPicPr>
          <p:cNvPr id="13" name="Image 47" descr="C:\Users\Jérôme\Desktop\Inforsciences\ulbquadri-3.jpg">
            <a:extLst>
              <a:ext uri="{FF2B5EF4-FFF2-40B4-BE49-F238E27FC236}">
                <a16:creationId xmlns:a16="http://schemas.microsoft.com/office/drawing/2014/main" id="{61A8399E-80EF-49CA-8BD2-90DF458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37" y="909307"/>
            <a:ext cx="5030226" cy="50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4398D00D-BFCE-2F46-B764-3A9BF16E98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18270"/>
            <a:ext cx="4887947" cy="4887947"/>
          </a:xfrm>
          <a:prstGeom prst="rect">
            <a:avLst/>
          </a:prstGeom>
          <a:solidFill>
            <a:srgbClr val="6C5098"/>
          </a:solidFill>
        </p:spPr>
      </p:pic>
      <p:sp>
        <p:nvSpPr>
          <p:cNvPr id="2" name="ZoneTexte 33">
            <a:extLst>
              <a:ext uri="{FF2B5EF4-FFF2-40B4-BE49-F238E27FC236}">
                <a16:creationId xmlns:a16="http://schemas.microsoft.com/office/drawing/2014/main" id="{457F3872-0D3F-4E41-B274-94475BE2D18D}"/>
              </a:ext>
            </a:extLst>
          </p:cNvPr>
          <p:cNvSpPr txBox="1"/>
          <p:nvPr/>
        </p:nvSpPr>
        <p:spPr>
          <a:xfrm>
            <a:off x="2033812" y="11340134"/>
            <a:ext cx="299644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Pour la classification des déchets en cinq catégories, deux solutions de </a:t>
            </a:r>
            <a:r>
              <a:rPr lang="fr-FR" sz="3800" b="1" dirty="0"/>
              <a:t>machine </a:t>
            </a:r>
            <a:r>
              <a:rPr lang="fr-FR" sz="3800" b="1" dirty="0" err="1"/>
              <a:t>learning</a:t>
            </a:r>
            <a:r>
              <a:rPr lang="fr-FR" sz="3800" dirty="0"/>
              <a:t> ont été explorées :</a:t>
            </a:r>
          </a:p>
          <a:p>
            <a:pPr algn="ctr"/>
            <a:r>
              <a:rPr lang="fr-FR" sz="3800" b="1" dirty="0"/>
              <a:t>SVM</a:t>
            </a:r>
            <a:r>
              <a:rPr lang="fr-FR" sz="3800" dirty="0"/>
              <a:t> (</a:t>
            </a:r>
            <a:r>
              <a:rPr lang="fr-FR" sz="3800" b="1" dirty="0"/>
              <a:t>S</a:t>
            </a:r>
            <a:r>
              <a:rPr lang="fr-FR" sz="3800" dirty="0"/>
              <a:t>upport </a:t>
            </a:r>
            <a:r>
              <a:rPr lang="fr-FR" sz="3800" b="1" dirty="0" err="1"/>
              <a:t>V</a:t>
            </a:r>
            <a:r>
              <a:rPr lang="fr-FR" sz="3800" dirty="0" err="1"/>
              <a:t>ector</a:t>
            </a:r>
            <a:r>
              <a:rPr lang="fr-FR" sz="3800" dirty="0"/>
              <a:t> </a:t>
            </a:r>
            <a:r>
              <a:rPr lang="fr-FR" sz="3800" b="1" dirty="0"/>
              <a:t>M</a:t>
            </a:r>
            <a:r>
              <a:rPr lang="fr-FR" sz="3800" dirty="0"/>
              <a:t>achine), </a:t>
            </a:r>
            <a:r>
              <a:rPr lang="fr-FR" sz="3800" b="1" dirty="0"/>
              <a:t>CNN</a:t>
            </a:r>
            <a:r>
              <a:rPr lang="fr-FR" sz="3800" dirty="0"/>
              <a:t> (</a:t>
            </a:r>
            <a:r>
              <a:rPr lang="en-US" sz="3800" b="1" dirty="0"/>
              <a:t>C</a:t>
            </a:r>
            <a:r>
              <a:rPr lang="en-US" sz="3800" dirty="0"/>
              <a:t>onvolutional </a:t>
            </a:r>
            <a:r>
              <a:rPr lang="en-US" sz="3800" b="1" dirty="0"/>
              <a:t>N</a:t>
            </a:r>
            <a:r>
              <a:rPr lang="en-US" sz="3800" dirty="0"/>
              <a:t>eural </a:t>
            </a:r>
            <a:r>
              <a:rPr lang="en-US" sz="3800" b="1" dirty="0"/>
              <a:t>N</a:t>
            </a:r>
            <a:r>
              <a:rPr lang="en-US" sz="3800" dirty="0"/>
              <a:t>etwork</a:t>
            </a:r>
            <a:r>
              <a:rPr lang="fr-FR" sz="3800" dirty="0"/>
              <a:t>) avec du </a:t>
            </a:r>
            <a:r>
              <a:rPr lang="fr-FR" sz="3800" b="1" dirty="0" err="1"/>
              <a:t>transfer</a:t>
            </a:r>
            <a:r>
              <a:rPr lang="fr-FR" sz="3800" b="1" dirty="0"/>
              <a:t> </a:t>
            </a:r>
            <a:r>
              <a:rPr lang="fr-FR" sz="3800" b="1" dirty="0" err="1"/>
              <a:t>learning</a:t>
            </a:r>
            <a:r>
              <a:rPr lang="fr-FR" sz="3800" dirty="0"/>
              <a:t>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6F82821-B709-4B46-903E-FD573403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AA6261F-22B6-4E7F-9B8F-C0FAAA9A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7B96B10-023D-46C7-8693-C13C11D5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4E8FF32-5D74-4C16-8511-E9BD39ED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3D1804B-A83F-4F0F-82B8-B7410CB2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8E9321-141F-4B54-A736-E28BE7449C5D}"/>
              </a:ext>
            </a:extLst>
          </p:cNvPr>
          <p:cNvSpPr/>
          <p:nvPr/>
        </p:nvSpPr>
        <p:spPr>
          <a:xfrm>
            <a:off x="8115478" y="13104447"/>
            <a:ext cx="24080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SVM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B404301-BCD4-4CF8-BDA2-CA4F6D43544B}"/>
              </a:ext>
            </a:extLst>
          </p:cNvPr>
          <p:cNvSpPr/>
          <p:nvPr/>
        </p:nvSpPr>
        <p:spPr bwMode="auto">
          <a:xfrm>
            <a:off x="18166609" y="18648052"/>
            <a:ext cx="13307903" cy="493344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0E09CBB-AE99-4992-9275-EBAD5CA06971}"/>
              </a:ext>
            </a:extLst>
          </p:cNvPr>
          <p:cNvSpPr/>
          <p:nvPr/>
        </p:nvSpPr>
        <p:spPr bwMode="auto">
          <a:xfrm>
            <a:off x="18200003" y="23797518"/>
            <a:ext cx="13307903" cy="624250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FE3CE83-0F5E-4458-A4B2-60F5FBBD8E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241"/>
          <a:stretch/>
        </p:blipFill>
        <p:spPr>
          <a:xfrm>
            <a:off x="18682662" y="26893862"/>
            <a:ext cx="5615885" cy="73057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4507344-FA40-47C9-B53F-0F27B3F39E75}"/>
              </a:ext>
            </a:extLst>
          </p:cNvPr>
          <p:cNvSpPr/>
          <p:nvPr/>
        </p:nvSpPr>
        <p:spPr bwMode="auto">
          <a:xfrm>
            <a:off x="2665539" y="14436478"/>
            <a:ext cx="13307903" cy="37445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CB4E6B9-A1C3-45CF-8FA7-BE638D6968F2}"/>
              </a:ext>
            </a:extLst>
          </p:cNvPr>
          <p:cNvSpPr/>
          <p:nvPr/>
        </p:nvSpPr>
        <p:spPr bwMode="auto">
          <a:xfrm rot="20326522">
            <a:off x="6137248" y="15238869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44AB60EC-4B0B-4E70-A167-113CB2E3639D}"/>
              </a:ext>
            </a:extLst>
          </p:cNvPr>
          <p:cNvSpPr/>
          <p:nvPr/>
        </p:nvSpPr>
        <p:spPr bwMode="auto">
          <a:xfrm rot="627024">
            <a:off x="11199672" y="15348593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1BCE37-20C5-42BB-94E8-21F69CA21914}"/>
              </a:ext>
            </a:extLst>
          </p:cNvPr>
          <p:cNvSpPr txBox="1"/>
          <p:nvPr/>
        </p:nvSpPr>
        <p:spPr>
          <a:xfrm>
            <a:off x="2665540" y="16253515"/>
            <a:ext cx="1330790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Extracteur de caractéristiques</a:t>
            </a:r>
          </a:p>
          <a:p>
            <a:pPr algn="ctr"/>
            <a:r>
              <a:rPr lang="fr-FR" sz="3800" dirty="0"/>
              <a:t>détecte et extrait les caractéristiques locales des images sous formes de positions clés et de descripteurs.</a:t>
            </a:r>
          </a:p>
          <a:p>
            <a:pPr algn="ctr"/>
            <a:endParaRPr lang="fr-FR" sz="38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06C41F-D8B9-4A5D-B4DD-B5F591A1886E}"/>
              </a:ext>
            </a:extLst>
          </p:cNvPr>
          <p:cNvSpPr/>
          <p:nvPr/>
        </p:nvSpPr>
        <p:spPr bwMode="auto">
          <a:xfrm>
            <a:off x="2665541" y="18540934"/>
            <a:ext cx="13307902" cy="6126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DBAF128-24EF-4522-AF5E-1A10635E21C2}"/>
              </a:ext>
            </a:extLst>
          </p:cNvPr>
          <p:cNvSpPr/>
          <p:nvPr/>
        </p:nvSpPr>
        <p:spPr bwMode="auto">
          <a:xfrm>
            <a:off x="2665540" y="24899698"/>
            <a:ext cx="13307902" cy="63065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9920A1-AB77-41DC-BDEB-353470F1B378}"/>
              </a:ext>
            </a:extLst>
          </p:cNvPr>
          <p:cNvSpPr/>
          <p:nvPr/>
        </p:nvSpPr>
        <p:spPr bwMode="auto">
          <a:xfrm>
            <a:off x="2665541" y="31386489"/>
            <a:ext cx="13307902" cy="6308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EB4AE3-A6D2-4998-AD89-CE08D3DF690E}"/>
              </a:ext>
            </a:extLst>
          </p:cNvPr>
          <p:cNvSpPr/>
          <p:nvPr/>
        </p:nvSpPr>
        <p:spPr bwMode="auto">
          <a:xfrm>
            <a:off x="18214833" y="30228417"/>
            <a:ext cx="13307903" cy="1011630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922F53-BD98-4841-A12F-C78AB8BC16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99" y="31646390"/>
            <a:ext cx="9436027" cy="276340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07831D89-DC11-46AC-AD70-A90F6820C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34449" y="26003082"/>
            <a:ext cx="6039162" cy="1453274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F4BC309-E76C-4067-B176-5E35013B0A9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46242" r="49457" b="6538"/>
          <a:stretch/>
        </p:blipFill>
        <p:spPr>
          <a:xfrm>
            <a:off x="13008637" y="14683221"/>
            <a:ext cx="2792966" cy="2251060"/>
          </a:xfrm>
          <a:prstGeom prst="rect">
            <a:avLst/>
          </a:prstGeom>
        </p:spPr>
      </p:pic>
      <p:pic>
        <p:nvPicPr>
          <p:cNvPr id="17" name="Picture 16" descr="A picture containing remote&#10;&#10;Description automatically generated">
            <a:extLst>
              <a:ext uri="{FF2B5EF4-FFF2-40B4-BE49-F238E27FC236}">
                <a16:creationId xmlns:a16="http://schemas.microsoft.com/office/drawing/2014/main" id="{FB6642AD-8A13-4C41-95A4-DA47CB163C1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t="-297" r="41723" b="59968"/>
          <a:stretch/>
        </p:blipFill>
        <p:spPr>
          <a:xfrm>
            <a:off x="3257098" y="18703070"/>
            <a:ext cx="2516481" cy="266404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D7996B2-49F6-4FCF-B8F0-3CE96A24B5F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8273" r="55882" b="63739"/>
          <a:stretch/>
        </p:blipFill>
        <p:spPr>
          <a:xfrm>
            <a:off x="8115477" y="14554456"/>
            <a:ext cx="3104789" cy="1354218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71E793-94AD-456F-BE1A-E517AEF82F4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78993" r="75470" b="7673"/>
          <a:stretch/>
        </p:blipFill>
        <p:spPr>
          <a:xfrm>
            <a:off x="12777267" y="18747581"/>
            <a:ext cx="3024336" cy="2529370"/>
          </a:xfrm>
          <a:prstGeom prst="snipRound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EED5F03A-6C47-4377-9022-611ED949003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t="45343" r="73765" b="31712"/>
          <a:stretch/>
        </p:blipFill>
        <p:spPr>
          <a:xfrm>
            <a:off x="7865507" y="18661167"/>
            <a:ext cx="2792127" cy="2066252"/>
          </a:xfrm>
          <a:prstGeom prst="rect">
            <a:avLst/>
          </a:prstGeom>
        </p:spPr>
      </p:pic>
      <p:pic>
        <p:nvPicPr>
          <p:cNvPr id="74" name="Picture 73" descr="A picture containing table, indoor, sitting, cake&#10;&#10;Description automatically generated">
            <a:extLst>
              <a:ext uri="{FF2B5EF4-FFF2-40B4-BE49-F238E27FC236}">
                <a16:creationId xmlns:a16="http://schemas.microsoft.com/office/drawing/2014/main" id="{F40257E0-8EF0-4D5F-A288-267728F3721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13" y="14658971"/>
            <a:ext cx="2135362" cy="2135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F715BA96-317E-43E2-B0D9-7D616846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99" y="25165670"/>
            <a:ext cx="6490497" cy="29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rrow: Right 66">
            <a:extLst>
              <a:ext uri="{FF2B5EF4-FFF2-40B4-BE49-F238E27FC236}">
                <a16:creationId xmlns:a16="http://schemas.microsoft.com/office/drawing/2014/main" id="{B7BF118F-202B-4A08-83A9-E3734815C270}"/>
              </a:ext>
            </a:extLst>
          </p:cNvPr>
          <p:cNvSpPr/>
          <p:nvPr/>
        </p:nvSpPr>
        <p:spPr bwMode="auto">
          <a:xfrm rot="20445938">
            <a:off x="5884795" y="19521320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A66D563B-1809-4BC9-A4B4-4B2173DC54BD}"/>
              </a:ext>
            </a:extLst>
          </p:cNvPr>
          <p:cNvSpPr/>
          <p:nvPr/>
        </p:nvSpPr>
        <p:spPr bwMode="auto">
          <a:xfrm rot="700766">
            <a:off x="11023732" y="19579155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77" name="Table 18">
            <a:extLst>
              <a:ext uri="{FF2B5EF4-FFF2-40B4-BE49-F238E27FC236}">
                <a16:creationId xmlns:a16="http://schemas.microsoft.com/office/drawing/2014/main" id="{D749F16C-6BBC-4585-B659-F8A3E4730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95011"/>
              </p:ext>
            </p:extLst>
          </p:nvPr>
        </p:nvGraphicFramePr>
        <p:xfrm>
          <a:off x="2738337" y="20678265"/>
          <a:ext cx="13362501" cy="428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167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4235402434"/>
                    </a:ext>
                  </a:extLst>
                </a:gridCol>
              </a:tblGrid>
              <a:tr h="815256">
                <a:tc gridSpan="3">
                  <a:txBody>
                    <a:bodyPr/>
                    <a:lstStyle/>
                    <a:p>
                      <a:pPr algn="ctr"/>
                      <a:r>
                        <a:rPr lang="fr-BE" sz="3800" b="1" dirty="0">
                          <a:solidFill>
                            <a:srgbClr val="6C5098"/>
                          </a:solidFill>
                        </a:rPr>
                        <a:t>Regroupement</a:t>
                      </a:r>
                      <a:r>
                        <a:rPr lang="en-US" sz="3800" b="1" dirty="0">
                          <a:solidFill>
                            <a:srgbClr val="6C5098"/>
                          </a:solidFill>
                        </a:rPr>
                        <a:t> </a:t>
                      </a:r>
                      <a:r>
                        <a:rPr lang="fr-FR" sz="3800" b="1" dirty="0">
                          <a:solidFill>
                            <a:srgbClr val="6C5098"/>
                          </a:solidFill>
                        </a:rPr>
                        <a:t>et fréquences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K-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means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partitionne en K groupe l’ensemble des descripteurs de caractéristiques.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Code 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words</a:t>
                      </a: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sont définis comme le centre de ces ensembles.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Histogramme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représente l’image par la fréquence de ces mots de code.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D87A0A6C-6B54-437E-9926-C97DE0DC85E1}"/>
              </a:ext>
            </a:extLst>
          </p:cNvPr>
          <p:cNvSpPr txBox="1"/>
          <p:nvPr/>
        </p:nvSpPr>
        <p:spPr>
          <a:xfrm>
            <a:off x="2757063" y="28190006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Radial basis function (RBF)</a:t>
            </a:r>
            <a:endParaRPr lang="en-GB" sz="3800" b="1" dirty="0">
              <a:solidFill>
                <a:srgbClr val="6C5098"/>
              </a:solidFill>
            </a:endParaRPr>
          </a:p>
          <a:p>
            <a:pPr algn="ctr"/>
            <a:r>
              <a:rPr lang="fr-FR" sz="3800" dirty="0"/>
              <a:t>est une fonction noyau de transformation permettant de trouver l’hyperplan séparateur adéquat en calculant plus efficacement les produits scalaires des projections des données.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36B01D-440B-454A-B4F7-9AE59D7116E8}"/>
              </a:ext>
            </a:extLst>
          </p:cNvPr>
          <p:cNvSpPr txBox="1"/>
          <p:nvPr/>
        </p:nvSpPr>
        <p:spPr>
          <a:xfrm>
            <a:off x="2792935" y="34526710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One vs One</a:t>
            </a:r>
          </a:p>
          <a:p>
            <a:pPr algn="ctr"/>
            <a:r>
              <a:rPr lang="fr-FR" sz="3800" dirty="0"/>
              <a:t>K (K - 1) / 2 classificateurs binaires sont créés. Au moment de la prédiction, un système de vote est appliqué, la classe qui a obtenu le plus grand nombre de prédictions est prédite par le classificateur combiné.</a:t>
            </a:r>
          </a:p>
        </p:txBody>
      </p:sp>
      <p:pic>
        <p:nvPicPr>
          <p:cNvPr id="5" name="Picture 4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2400BA3-48D7-4269-9F0D-EC4FD71B23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610" y="14385802"/>
            <a:ext cx="13185693" cy="3867099"/>
          </a:xfrm>
          <a:prstGeom prst="roundRect">
            <a:avLst>
              <a:gd name="adj" fmla="val 16667"/>
            </a:avLst>
          </a:prstGeom>
          <a:ln>
            <a:solidFill>
              <a:srgbClr val="6C5098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B13DE1-B03F-49D8-80FA-892FABC9A966}"/>
              </a:ext>
            </a:extLst>
          </p:cNvPr>
          <p:cNvSpPr/>
          <p:nvPr/>
        </p:nvSpPr>
        <p:spPr>
          <a:xfrm>
            <a:off x="23617348" y="13104448"/>
            <a:ext cx="240642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CNN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BCBAF032-1143-44B8-8A28-B9DB00CA3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3978"/>
              </p:ext>
            </p:extLst>
          </p:nvPr>
        </p:nvGraphicFramePr>
        <p:xfrm>
          <a:off x="18112011" y="18843094"/>
          <a:ext cx="13362502" cy="456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306904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Filtreur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extrait les caractéristiques des images.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1478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convolution</a:t>
                      </a: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détecte la présence d'un ensemble de caractéristiques dans les images données en entrée.</a:t>
                      </a: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</a:t>
                      </a:r>
                      <a:r>
                        <a:rPr kumimoji="0" lang="en-US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pooling</a:t>
                      </a:r>
                      <a:endParaRPr kumimoji="0" lang="en-US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réduit la taille d'un ensemble de caractéristiques tout en préservant les plus importantes.</a:t>
                      </a: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graphicFrame>
        <p:nvGraphicFramePr>
          <p:cNvPr id="46" name="Table 18">
            <a:extLst>
              <a:ext uri="{FF2B5EF4-FFF2-40B4-BE49-F238E27FC236}">
                <a16:creationId xmlns:a16="http://schemas.microsoft.com/office/drawing/2014/main" id="{AA2B973D-9A5C-4F9D-93D8-F7CCFDC5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90005"/>
              </p:ext>
            </p:extLst>
          </p:nvPr>
        </p:nvGraphicFramePr>
        <p:xfrm>
          <a:off x="18050451" y="23897064"/>
          <a:ext cx="13362502" cy="568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844670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Classifieur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  étant donné les caractéristiques des images,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détermine à quelle classe appartient l'image.</a:t>
                      </a:r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correction ReLU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est une fonction d’activation, remplace les valeurs négatives par des zéros.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fully-connected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transforme un vecteur en un autre en appliquant une combinaison linéaire avec ou sans fonction d’activation.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4AD4C3-93BF-432E-9860-A92EFC207D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089" y="30307232"/>
            <a:ext cx="9815225" cy="681176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EB1432B-3134-4FD4-97BE-54F5280D87B4}"/>
              </a:ext>
            </a:extLst>
          </p:cNvPr>
          <p:cNvSpPr txBox="1"/>
          <p:nvPr/>
        </p:nvSpPr>
        <p:spPr>
          <a:xfrm>
            <a:off x="18527093" y="36686950"/>
            <a:ext cx="128858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Transfer learning</a:t>
            </a:r>
          </a:p>
          <a:p>
            <a:pPr algn="ctr"/>
            <a:r>
              <a:rPr lang="fr-FR" sz="3800" dirty="0"/>
              <a:t>consiste à utiliser un modèle pré-entraîné pour un problème de classification et de l’adapter à un nouveau problème. Pour ce faire il faut prendre le modèle pré-entraîné en réentraînant ses dernières couches fully-connected sur le nouveau jeu de données.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951E342-AD12-434D-8705-DFEEF794D080}"/>
              </a:ext>
            </a:extLst>
          </p:cNvPr>
          <p:cNvSpPr/>
          <p:nvPr/>
        </p:nvSpPr>
        <p:spPr bwMode="auto">
          <a:xfrm>
            <a:off x="2665540" y="38620201"/>
            <a:ext cx="13307902" cy="4024117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31174AD0-EDD6-4582-9F6E-44A52FFBA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51116"/>
              </p:ext>
            </p:extLst>
          </p:nvPr>
        </p:nvGraphicFramePr>
        <p:xfrm>
          <a:off x="2665540" y="38620201"/>
          <a:ext cx="13307902" cy="4040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35967">
                  <a:extLst>
                    <a:ext uri="{9D8B030D-6E8A-4147-A177-3AD203B41FA5}">
                      <a16:colId xmlns:a16="http://schemas.microsoft.com/office/drawing/2014/main" val="2626304605"/>
                    </a:ext>
                  </a:extLst>
                </a:gridCol>
                <a:gridCol w="1478656">
                  <a:extLst>
                    <a:ext uri="{9D8B030D-6E8A-4147-A177-3AD203B41FA5}">
                      <a16:colId xmlns:a16="http://schemas.microsoft.com/office/drawing/2014/main" val="2973038698"/>
                    </a:ext>
                  </a:extLst>
                </a:gridCol>
                <a:gridCol w="1478656">
                  <a:extLst>
                    <a:ext uri="{9D8B030D-6E8A-4147-A177-3AD203B41FA5}">
                      <a16:colId xmlns:a16="http://schemas.microsoft.com/office/drawing/2014/main" val="1718655701"/>
                    </a:ext>
                  </a:extLst>
                </a:gridCol>
                <a:gridCol w="1478656">
                  <a:extLst>
                    <a:ext uri="{9D8B030D-6E8A-4147-A177-3AD203B41FA5}">
                      <a16:colId xmlns:a16="http://schemas.microsoft.com/office/drawing/2014/main" val="2403150399"/>
                    </a:ext>
                  </a:extLst>
                </a:gridCol>
                <a:gridCol w="4435967">
                  <a:extLst>
                    <a:ext uri="{9D8B030D-6E8A-4147-A177-3AD203B41FA5}">
                      <a16:colId xmlns:a16="http://schemas.microsoft.com/office/drawing/2014/main" val="1961620341"/>
                    </a:ext>
                  </a:extLst>
                </a:gridCol>
              </a:tblGrid>
              <a:tr h="684786">
                <a:tc rowSpan="2">
                  <a:txBody>
                    <a:bodyPr/>
                    <a:lstStyle/>
                    <a:p>
                      <a:pPr algn="ctr"/>
                      <a:r>
                        <a:rPr lang="fr-FR" sz="40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Modèle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SVM</a:t>
                      </a:r>
                      <a:endParaRPr lang="en-GB" sz="4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CNN</a:t>
                      </a:r>
                      <a:endParaRPr lang="en-GB" sz="4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48640"/>
                  </a:ext>
                </a:extLst>
              </a:tr>
              <a:tr h="80562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SIFT</a:t>
                      </a:r>
                      <a:endParaRPr lang="en-GB" sz="3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SURF</a:t>
                      </a:r>
                      <a:endParaRPr lang="en-GB" sz="3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ORB</a:t>
                      </a:r>
                      <a:endParaRPr lang="en-GB" sz="3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67"/>
                  </a:ext>
                </a:extLst>
              </a:tr>
              <a:tr h="1266853"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Précision</a:t>
                      </a:r>
                    </a:p>
                    <a:p>
                      <a:pPr algn="ctr"/>
                      <a:r>
                        <a:rPr lang="fr-FR" sz="34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90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76382"/>
                  </a:ext>
                </a:extLst>
              </a:tr>
              <a:tr h="1266853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Temps </a:t>
                      </a:r>
                      <a:r>
                        <a:rPr lang="fr-FR" sz="34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d’exécution (minutes)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137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228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100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60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507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409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Nouvelle présentation</vt:lpstr>
      <vt:lpstr>PowerPoint Presentation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HAUWAERT  Maxime</cp:lastModifiedBy>
  <cp:revision>203</cp:revision>
  <cp:lastPrinted>2013-02-08T09:18:21Z</cp:lastPrinted>
  <dcterms:created xsi:type="dcterms:W3CDTF">2005-02-24T09:50:45Z</dcterms:created>
  <dcterms:modified xsi:type="dcterms:W3CDTF">2020-04-28T22:32:59Z</dcterms:modified>
</cp:coreProperties>
</file>