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899350" cy="43562588"/>
  <p:notesSz cx="6867525" cy="99933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720">
          <p15:clr>
            <a:srgbClr val="A4A3A4"/>
          </p15:clr>
        </p15:guide>
        <p15:guide id="2" pos="103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CECEEF"/>
    <a:srgbClr val="6C5098"/>
    <a:srgbClr val="CECEE4"/>
    <a:srgbClr val="CECEEC"/>
    <a:srgbClr val="CECECE"/>
    <a:srgbClr val="CC99FF"/>
    <a:srgbClr val="CC0000"/>
    <a:srgbClr val="75766A"/>
    <a:srgbClr val="E2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6349" autoAdjust="0"/>
  </p:normalViewPr>
  <p:slideViewPr>
    <p:cSldViewPr>
      <p:cViewPr>
        <p:scale>
          <a:sx n="25" d="100"/>
          <a:sy n="25" d="100"/>
        </p:scale>
        <p:origin x="2202" y="-1998"/>
      </p:cViewPr>
      <p:guideLst>
        <p:guide orient="horz" pos="13720"/>
        <p:guide pos="103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ce.Petit@ulb.ac.be" userId="471340c5-ea36-4afb-85d4-5000669cca5d" providerId="ADAL" clId="{3CF6650F-7290-4380-976D-DF807063B0B8}"/>
    <pc:docChg chg="custSel modSld">
      <pc:chgData name="Brice.Petit@ulb.ac.be" userId="471340c5-ea36-4afb-85d4-5000669cca5d" providerId="ADAL" clId="{3CF6650F-7290-4380-976D-DF807063B0B8}" dt="2020-04-24T08:24:31.998" v="1" actId="20577"/>
      <pc:docMkLst>
        <pc:docMk/>
      </pc:docMkLst>
      <pc:sldChg chg="modSp mod">
        <pc:chgData name="Brice.Petit@ulb.ac.be" userId="471340c5-ea36-4afb-85d4-5000669cca5d" providerId="ADAL" clId="{3CF6650F-7290-4380-976D-DF807063B0B8}" dt="2020-04-24T08:24:31.998" v="1" actId="20577"/>
        <pc:sldMkLst>
          <pc:docMk/>
          <pc:sldMk cId="0" sldId="256"/>
        </pc:sldMkLst>
        <pc:spChg chg="mod">
          <ac:chgData name="Brice.Petit@ulb.ac.be" userId="471340c5-ea36-4afb-85d4-5000669cca5d" providerId="ADAL" clId="{3CF6650F-7290-4380-976D-DF807063B0B8}" dt="2020-04-24T08:24:21.971" v="0" actId="313"/>
          <ac:spMkLst>
            <pc:docMk/>
            <pc:sldMk cId="0" sldId="256"/>
            <ac:spMk id="45" creationId="{9EB1432B-3134-4FD4-97BE-54F5280D87B4}"/>
          </ac:spMkLst>
        </pc:spChg>
        <pc:spChg chg="mod">
          <ac:chgData name="Brice.Petit@ulb.ac.be" userId="471340c5-ea36-4afb-85d4-5000669cca5d" providerId="ADAL" clId="{3CF6650F-7290-4380-976D-DF807063B0B8}" dt="2020-04-24T08:24:31.998" v="1" actId="20577"/>
          <ac:spMkLst>
            <pc:docMk/>
            <pc:sldMk cId="0" sldId="256"/>
            <ac:spMk id="78" creationId="{D87A0A6C-6B54-437E-9926-C97DE0DC85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9375" y="0"/>
            <a:ext cx="2976563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04C0014-FFDD-4023-8AAB-93AE7091450A}" type="datetimeFigureOut">
              <a:rPr lang="fr-BE"/>
              <a:pPr>
                <a:defRPr/>
              </a:pPr>
              <a:t>29-04-20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91663"/>
            <a:ext cx="297656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9375" y="9491663"/>
            <a:ext cx="2976563" cy="500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32A62E5-7DE5-4840-BFB7-BE889DCC9A5A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26324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9375" y="0"/>
            <a:ext cx="2976563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307959A-D026-4889-BBC8-59C5F910EA23}" type="datetimeFigureOut">
              <a:rPr lang="fr-BE"/>
              <a:pPr>
                <a:defRPr/>
              </a:pPr>
              <a:t>29-04-20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9300"/>
            <a:ext cx="283210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7388" y="4746625"/>
            <a:ext cx="5492750" cy="44973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fr-BE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91663"/>
            <a:ext cx="297656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9375" y="9491663"/>
            <a:ext cx="2976563" cy="500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7241870-3BE1-4A50-B736-F0285622E371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70780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BE" altLang="fr-F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272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66975" y="13531850"/>
            <a:ext cx="27965400" cy="933926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935538" y="24685625"/>
            <a:ext cx="23028275" cy="111331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978FF-AE9A-4BE6-A95A-E3D153B7610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28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DBC7A-E348-4FDD-9F7A-5330C3D3D80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97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3441025" y="3871913"/>
            <a:ext cx="6991350" cy="34850387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466975" y="3871913"/>
            <a:ext cx="20821650" cy="3485038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1C180-7774-4464-8C7D-F064E12966E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1498A-0910-4319-80F8-AB3938A176C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96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8738" y="27992388"/>
            <a:ext cx="27963812" cy="86518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98738" y="18464213"/>
            <a:ext cx="27963812" cy="9528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21D13-DE9D-46BD-A5A0-83FE51B4711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00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466975" y="12584113"/>
            <a:ext cx="13906500" cy="26138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525875" y="12584113"/>
            <a:ext cx="13906500" cy="26138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A8D3E-1D59-4132-82B4-CEA21FD429C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77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4650" y="1744663"/>
            <a:ext cx="29610050" cy="7259637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44650" y="9750425"/>
            <a:ext cx="14536738" cy="4064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44650" y="13814425"/>
            <a:ext cx="14536738" cy="2509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6713200" y="9750425"/>
            <a:ext cx="14541500" cy="4064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6713200" y="13814425"/>
            <a:ext cx="14541500" cy="2509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69B20-7516-411E-898A-C50562FD323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81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95042-D50E-4E43-8C90-881E13D7B67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45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9946D-8651-4DE6-9044-D5C3264FDE6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75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4650" y="1735138"/>
            <a:ext cx="10823575" cy="73802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863513" y="1735138"/>
            <a:ext cx="18391187" cy="37179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4650" y="9115425"/>
            <a:ext cx="10823575" cy="29798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A57B1-9737-43F1-B7FF-32FDD32C388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73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48425" y="30494288"/>
            <a:ext cx="19738975" cy="35988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448425" y="3892550"/>
            <a:ext cx="19738975" cy="26138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48425" y="34093150"/>
            <a:ext cx="19738975" cy="51133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927A8-AE89-4591-85F6-A4B2E07CB52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08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6975" y="3871913"/>
            <a:ext cx="27965400" cy="726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6975" y="12584113"/>
            <a:ext cx="27965400" cy="261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5" y="39690675"/>
            <a:ext cx="685482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defTabSz="4368800">
              <a:defRPr sz="67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1088" y="39690675"/>
            <a:ext cx="1041717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algn="ctr" defTabSz="4368800">
              <a:defRPr sz="67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77550" y="39690675"/>
            <a:ext cx="685482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algn="r" defTabSz="4368800">
              <a:defRPr sz="6700">
                <a:latin typeface="Arial" pitchFamily="34" charset="0"/>
              </a:defRPr>
            </a:lvl1pPr>
          </a:lstStyle>
          <a:p>
            <a:pPr>
              <a:defRPr/>
            </a:pPr>
            <a:fld id="{1E413866-0F0A-4397-B4FA-16DD288A855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2pPr>
      <a:lvl3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3pPr>
      <a:lvl4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4pPr>
      <a:lvl5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5pPr>
      <a:lvl6pPr marL="4572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1638300" indent="-1638300" algn="l" defTabSz="4368800" rtl="0" eaLnBrk="0" fontAlgn="base" hangingPunct="0">
        <a:spcBef>
          <a:spcPct val="20000"/>
        </a:spcBef>
        <a:spcAft>
          <a:spcPct val="0"/>
        </a:spcAft>
        <a:buChar char="•"/>
        <a:defRPr sz="153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3549650" indent="-1365250" algn="l" defTabSz="4368800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+mn-ea"/>
        </a:defRPr>
      </a:lvl2pPr>
      <a:lvl3pPr marL="5461000" indent="-1092200" algn="l" defTabSz="4368800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+mn-ea"/>
        </a:defRPr>
      </a:lvl3pPr>
      <a:lvl4pPr marL="7645400" indent="-1092200" algn="l" defTabSz="4368800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+mn-ea"/>
        </a:defRPr>
      </a:lvl4pPr>
      <a:lvl5pPr marL="9831388" indent="-1093788" algn="l" defTabSz="4368800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5pPr>
      <a:lvl6pPr marL="102885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6pPr>
      <a:lvl7pPr marL="107457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7pPr>
      <a:lvl8pPr marL="112029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8pPr>
      <a:lvl9pPr marL="116601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11" Type="http://schemas.openxmlformats.org/officeDocument/2006/relationships/image" Target="../media/image9.png"/><Relationship Id="rId5" Type="http://schemas.openxmlformats.org/officeDocument/2006/relationships/image" Target="../media/image3.wmf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158220-7FA4-4CBD-AE55-B0959BA3F694}"/>
              </a:ext>
            </a:extLst>
          </p:cNvPr>
          <p:cNvSpPr/>
          <p:nvPr/>
        </p:nvSpPr>
        <p:spPr bwMode="auto">
          <a:xfrm>
            <a:off x="17884399" y="40903423"/>
            <a:ext cx="7841039" cy="1902028"/>
          </a:xfrm>
          <a:prstGeom prst="roundRect">
            <a:avLst/>
          </a:prstGeom>
          <a:solidFill>
            <a:srgbClr val="CECEEF">
              <a:alpha val="50196"/>
            </a:srgbClr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1E4ACFB-898C-4761-B849-BE2D67C2CED9}"/>
              </a:ext>
            </a:extLst>
          </p:cNvPr>
          <p:cNvSpPr/>
          <p:nvPr/>
        </p:nvSpPr>
        <p:spPr bwMode="auto">
          <a:xfrm>
            <a:off x="17536184" y="12992101"/>
            <a:ext cx="14571364" cy="27619324"/>
          </a:xfrm>
          <a:prstGeom prst="roundRect">
            <a:avLst/>
          </a:prstGeom>
          <a:solidFill>
            <a:srgbClr val="CECEEF">
              <a:alpha val="50196"/>
            </a:srgbClr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C412BC-7FD0-4FD7-A441-E859367890FD}"/>
              </a:ext>
            </a:extLst>
          </p:cNvPr>
          <p:cNvSpPr/>
          <p:nvPr/>
        </p:nvSpPr>
        <p:spPr bwMode="auto">
          <a:xfrm>
            <a:off x="2033813" y="12996318"/>
            <a:ext cx="14571364" cy="25332092"/>
          </a:xfrm>
          <a:prstGeom prst="roundRect">
            <a:avLst/>
          </a:prstGeom>
          <a:solidFill>
            <a:srgbClr val="CECEEF">
              <a:alpha val="50196"/>
            </a:srgbClr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4" name="Image 11" descr="Une image contenant texte, batterie&#10;&#10;Description générée avec un niveau de confiance élevé">
            <a:extLst>
              <a:ext uri="{FF2B5EF4-FFF2-40B4-BE49-F238E27FC236}">
                <a16:creationId xmlns:a16="http://schemas.microsoft.com/office/drawing/2014/main" id="{CC5F491B-9E0B-8D49-A0B9-A41975C16C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42" y="-26906"/>
            <a:ext cx="31594707" cy="699893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91" y="-32371"/>
            <a:ext cx="31596359" cy="7004398"/>
          </a:xfrm>
          <a:prstGeom prst="rect">
            <a:avLst/>
          </a:prstGeom>
        </p:spPr>
      </p:pic>
      <p:sp>
        <p:nvSpPr>
          <p:cNvPr id="2052" name="Zone de texte 40"/>
          <p:cNvSpPr txBox="1">
            <a:spLocks noChangeArrowheads="1"/>
          </p:cNvSpPr>
          <p:nvPr/>
        </p:nvSpPr>
        <p:spPr bwMode="auto">
          <a:xfrm>
            <a:off x="2033813" y="7527369"/>
            <a:ext cx="29964433" cy="2568641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t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fr-FR" altLang="fr-FR" sz="11500" b="1" dirty="0">
                <a:solidFill>
                  <a:srgbClr val="6C5098"/>
                </a:solidFill>
                <a:latin typeface="+mj-lt"/>
              </a:rPr>
              <a:t>Tri automatique des déchets</a:t>
            </a:r>
          </a:p>
          <a:p>
            <a:pPr algn="ctr">
              <a:spcAft>
                <a:spcPts val="1200"/>
              </a:spcAft>
            </a:pPr>
            <a:r>
              <a:rPr lang="fr-FR" altLang="fr-FR" sz="4800" b="1" dirty="0">
                <a:solidFill>
                  <a:srgbClr val="92D050"/>
                </a:solidFill>
                <a:latin typeface="+mj-lt"/>
              </a:rPr>
              <a:t>DÉPARTEMENT D’INFORMATIQUE</a:t>
            </a:r>
          </a:p>
          <a:p>
            <a:pPr algn="ctr"/>
            <a:r>
              <a:rPr lang="fr-FR" altLang="fr-FR" sz="3600" b="1" dirty="0">
                <a:solidFill>
                  <a:srgbClr val="CC0000"/>
                </a:solidFill>
              </a:rPr>
              <a:t>Yahya BAKKALI, Hugo CALLEBAUT, Amir FALLAHI, Maxime HAUWAERT, Dumitru NEGRU et Brice PETIT</a:t>
            </a:r>
            <a:endParaRPr lang="fr-FR" altLang="fr-FR" sz="7200" b="1" dirty="0">
              <a:solidFill>
                <a:srgbClr val="CC0000"/>
              </a:solidFill>
            </a:endParaRPr>
          </a:p>
        </p:txBody>
      </p:sp>
      <p:sp>
        <p:nvSpPr>
          <p:cNvPr id="2070" name="ZoneTexte 1"/>
          <p:cNvSpPr txBox="1">
            <a:spLocks noChangeArrowheads="1"/>
          </p:cNvSpPr>
          <p:nvPr/>
        </p:nvSpPr>
        <p:spPr bwMode="auto">
          <a:xfrm rot="16200000">
            <a:off x="-21167694" y="21130919"/>
            <a:ext cx="43628508" cy="1312861"/>
          </a:xfrm>
          <a:prstGeom prst="rect">
            <a:avLst/>
          </a:prstGeom>
          <a:solidFill>
            <a:srgbClr val="6C5098"/>
          </a:solidFill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Aft>
                <a:spcPts val="1800"/>
              </a:spcAft>
              <a:defRPr/>
            </a:pPr>
            <a:r>
              <a:rPr lang="fr-FR" sz="6600" b="1" dirty="0">
                <a:solidFill>
                  <a:schemeClr val="accent3"/>
                </a:solidFill>
                <a:latin typeface="+mn-lt"/>
              </a:rPr>
              <a:t>UNIVERSITÉ LIBRE DE BRUXELLES</a:t>
            </a:r>
            <a:r>
              <a:rPr lang="fr-FR" sz="6600" dirty="0">
                <a:solidFill>
                  <a:schemeClr val="accent3"/>
                </a:solidFill>
                <a:latin typeface="+mn-lt"/>
              </a:rPr>
              <a:t> - </a:t>
            </a:r>
            <a:r>
              <a:rPr lang="fr-FR" sz="6600" b="1" dirty="0">
                <a:solidFill>
                  <a:schemeClr val="accent3"/>
                </a:solidFill>
                <a:latin typeface="+mn-lt"/>
              </a:rPr>
              <a:t>FACULTÉ DES SCIENCES</a:t>
            </a:r>
          </a:p>
        </p:txBody>
      </p:sp>
      <p:pic>
        <p:nvPicPr>
          <p:cNvPr id="2055" name="Picture 11" descr="C:\Users\Jérôme\Desktop\Faculté des Sciences\Logo\nouveaux\ULB mauve seul.ep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3775" y="40878125"/>
            <a:ext cx="2608263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3" descr="C:\Users\Jérôme\Desktop\PSD2012\expo\panneaux\faculté-droite.ep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5438" y="40611425"/>
            <a:ext cx="4262437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Zone de texte 11">
            <a:extLst>
              <a:ext uri="{FF2B5EF4-FFF2-40B4-BE49-F238E27FC236}">
                <a16:creationId xmlns:a16="http://schemas.microsoft.com/office/drawing/2014/main" id="{CA7DC187-092B-400A-8FE4-AC25346D6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2051" y="42857953"/>
            <a:ext cx="21967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fr-FR" altLang="fr-FR" sz="1900" dirty="0">
                <a:latin typeface="+mj-lt"/>
              </a:rPr>
              <a:t>© Toute reproduction, m</a:t>
            </a:r>
            <a:r>
              <a:rPr lang="fr-FR" altLang="ja-JP" sz="1900" dirty="0">
                <a:latin typeface="+mj-lt"/>
              </a:rPr>
              <a:t>ême</a:t>
            </a:r>
            <a:r>
              <a:rPr lang="fr-FR" altLang="fr-FR" sz="1900" dirty="0">
                <a:latin typeface="+mj-lt"/>
              </a:rPr>
              <a:t> partielle, doit indiquer clairement le nom de tous les auteurs, le nom du Département, </a:t>
            </a:r>
            <a:br>
              <a:rPr lang="fr-FR" altLang="fr-FR" sz="1900" dirty="0">
                <a:latin typeface="+mj-lt"/>
              </a:rPr>
            </a:br>
            <a:r>
              <a:rPr lang="fr-FR" altLang="fr-FR" sz="1900" dirty="0">
                <a:latin typeface="+mj-lt"/>
              </a:rPr>
              <a:t>ainsi que la mention « Printemps des Sciences 2020 – Exposition des Sciences – Bruxelles »</a:t>
            </a:r>
          </a:p>
          <a:p>
            <a:pPr algn="ctr"/>
            <a:endParaRPr lang="fr-FR" altLang="fr-FR" sz="1900" dirty="0">
              <a:latin typeface="+mj-lt"/>
            </a:endParaRPr>
          </a:p>
        </p:txBody>
      </p:sp>
      <p:pic>
        <p:nvPicPr>
          <p:cNvPr id="13" name="Image 47" descr="C:\Users\Jérôme\Desktop\Inforsciences\ulbquadri-3.jpg">
            <a:extLst>
              <a:ext uri="{FF2B5EF4-FFF2-40B4-BE49-F238E27FC236}">
                <a16:creationId xmlns:a16="http://schemas.microsoft.com/office/drawing/2014/main" id="{61A8399E-80EF-49CA-8BD2-90DF458D2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9737" y="909307"/>
            <a:ext cx="5030226" cy="503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 2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4398D00D-BFCE-2F46-B764-3A9BF16E98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51" y="918270"/>
            <a:ext cx="4887947" cy="4887947"/>
          </a:xfrm>
          <a:prstGeom prst="rect">
            <a:avLst/>
          </a:prstGeom>
          <a:solidFill>
            <a:srgbClr val="6C5098"/>
          </a:solidFill>
        </p:spPr>
      </p:pic>
      <p:sp>
        <p:nvSpPr>
          <p:cNvPr id="2" name="ZoneTexte 33">
            <a:extLst>
              <a:ext uri="{FF2B5EF4-FFF2-40B4-BE49-F238E27FC236}">
                <a16:creationId xmlns:a16="http://schemas.microsoft.com/office/drawing/2014/main" id="{457F3872-0D3F-4E41-B274-94475BE2D18D}"/>
              </a:ext>
            </a:extLst>
          </p:cNvPr>
          <p:cNvSpPr txBox="1"/>
          <p:nvPr/>
        </p:nvSpPr>
        <p:spPr>
          <a:xfrm>
            <a:off x="2033812" y="11052102"/>
            <a:ext cx="2996443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00" dirty="0"/>
              <a:t>Pour la classification des déchets en cinq catégories, deux solutions de </a:t>
            </a:r>
            <a:r>
              <a:rPr lang="fr-FR" sz="3800" b="1" dirty="0"/>
              <a:t>machine </a:t>
            </a:r>
            <a:r>
              <a:rPr lang="fr-FR" sz="3800" b="1" dirty="0" err="1"/>
              <a:t>learning</a:t>
            </a:r>
            <a:r>
              <a:rPr lang="fr-FR" sz="3800" dirty="0"/>
              <a:t> ont été explorées :</a:t>
            </a:r>
          </a:p>
          <a:p>
            <a:pPr algn="ctr"/>
            <a:r>
              <a:rPr lang="fr-FR" sz="3800" b="1" dirty="0"/>
              <a:t>SVM</a:t>
            </a:r>
            <a:r>
              <a:rPr lang="fr-FR" sz="3800" dirty="0"/>
              <a:t> (</a:t>
            </a:r>
            <a:r>
              <a:rPr lang="fr-FR" sz="3800" b="1" dirty="0"/>
              <a:t>S</a:t>
            </a:r>
            <a:r>
              <a:rPr lang="fr-FR" sz="3800" dirty="0"/>
              <a:t>upport </a:t>
            </a:r>
            <a:r>
              <a:rPr lang="fr-FR" sz="3800" b="1" dirty="0" err="1"/>
              <a:t>V</a:t>
            </a:r>
            <a:r>
              <a:rPr lang="fr-FR" sz="3800" dirty="0" err="1"/>
              <a:t>ector</a:t>
            </a:r>
            <a:r>
              <a:rPr lang="fr-FR" sz="3800" dirty="0"/>
              <a:t> </a:t>
            </a:r>
            <a:r>
              <a:rPr lang="fr-FR" sz="3800" b="1" dirty="0"/>
              <a:t>M</a:t>
            </a:r>
            <a:r>
              <a:rPr lang="fr-FR" sz="3800" dirty="0"/>
              <a:t>achine) avec les techniques d'extraction de caractéristiques </a:t>
            </a:r>
            <a:r>
              <a:rPr lang="fr-FR" sz="3800" b="1" dirty="0"/>
              <a:t>SIFT</a:t>
            </a:r>
            <a:r>
              <a:rPr lang="fr-FR" sz="3800" dirty="0"/>
              <a:t>, </a:t>
            </a:r>
            <a:r>
              <a:rPr lang="fr-FR" sz="3800" b="1" dirty="0"/>
              <a:t>SURF</a:t>
            </a:r>
            <a:r>
              <a:rPr lang="fr-FR" sz="3800" dirty="0"/>
              <a:t> et </a:t>
            </a:r>
            <a:r>
              <a:rPr lang="fr-FR" sz="3800" b="1" dirty="0"/>
              <a:t>ORB</a:t>
            </a:r>
          </a:p>
          <a:p>
            <a:pPr algn="ctr"/>
            <a:r>
              <a:rPr lang="fr-FR" sz="3800" b="1" dirty="0"/>
              <a:t>CNN</a:t>
            </a:r>
            <a:r>
              <a:rPr lang="fr-FR" sz="3800" dirty="0"/>
              <a:t> (</a:t>
            </a:r>
            <a:r>
              <a:rPr lang="en-US" sz="3800" b="1" dirty="0"/>
              <a:t>C</a:t>
            </a:r>
            <a:r>
              <a:rPr lang="en-US" sz="3800" dirty="0"/>
              <a:t>onvolutional </a:t>
            </a:r>
            <a:r>
              <a:rPr lang="en-US" sz="3800" b="1" dirty="0"/>
              <a:t>N</a:t>
            </a:r>
            <a:r>
              <a:rPr lang="en-US" sz="3800" dirty="0"/>
              <a:t>eural </a:t>
            </a:r>
            <a:r>
              <a:rPr lang="en-US" sz="3800" b="1" dirty="0"/>
              <a:t>N</a:t>
            </a:r>
            <a:r>
              <a:rPr lang="en-US" sz="3800" dirty="0"/>
              <a:t>etwork</a:t>
            </a:r>
            <a:r>
              <a:rPr lang="fr-FR" sz="3800" dirty="0"/>
              <a:t>) avec du </a:t>
            </a:r>
            <a:r>
              <a:rPr lang="fr-FR" sz="3800" b="1" dirty="0" err="1"/>
              <a:t>transfer</a:t>
            </a:r>
            <a:r>
              <a:rPr lang="fr-FR" sz="3800" b="1" dirty="0"/>
              <a:t> </a:t>
            </a:r>
            <a:r>
              <a:rPr lang="fr-FR" sz="3800" b="1" dirty="0" err="1"/>
              <a:t>learning</a:t>
            </a:r>
            <a:r>
              <a:rPr lang="fr-FR" sz="3800" dirty="0"/>
              <a:t>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6F82821-B709-4B46-903E-FD5734035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1427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Arial" panose="020B0604020202020204" pitchFamily="34" charset="0"/>
                <a:ea typeface="Whitney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AA6261F-22B6-4E7F-9B8F-C0FAAA9A4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1427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Arial" panose="020B0604020202020204" pitchFamily="34" charset="0"/>
                <a:ea typeface="Whitney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D7B96B10-023D-46C7-8693-C13C11D52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1427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Arial" panose="020B0604020202020204" pitchFamily="34" charset="0"/>
                <a:ea typeface="Whitney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24E8FF32-5D74-4C16-8511-E9BD39EDD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1427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Arial" panose="020B0604020202020204" pitchFamily="34" charset="0"/>
                <a:ea typeface="Whitney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E3D1804B-A83F-4F0F-82B8-B7410CB26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1427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Arial" panose="020B0604020202020204" pitchFamily="34" charset="0"/>
                <a:ea typeface="Whitney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8E9321-141F-4B54-A736-E28BE7449C5D}"/>
              </a:ext>
            </a:extLst>
          </p:cNvPr>
          <p:cNvSpPr/>
          <p:nvPr/>
        </p:nvSpPr>
        <p:spPr>
          <a:xfrm>
            <a:off x="8115478" y="13104447"/>
            <a:ext cx="240803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SVM</a:t>
            </a:r>
            <a:endParaRPr lang="en-US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B404301-BCD4-4CF8-BDA2-CA4F6D43544B}"/>
              </a:ext>
            </a:extLst>
          </p:cNvPr>
          <p:cNvSpPr/>
          <p:nvPr/>
        </p:nvSpPr>
        <p:spPr bwMode="auto">
          <a:xfrm>
            <a:off x="18166609" y="18648052"/>
            <a:ext cx="13307903" cy="493344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0E09CBB-AE99-4992-9275-EBAD5CA06971}"/>
              </a:ext>
            </a:extLst>
          </p:cNvPr>
          <p:cNvSpPr/>
          <p:nvPr/>
        </p:nvSpPr>
        <p:spPr bwMode="auto">
          <a:xfrm>
            <a:off x="18200003" y="23797518"/>
            <a:ext cx="13307903" cy="624250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FE3CE83-0F5E-4458-A4B2-60F5FBBD8E3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3241"/>
          <a:stretch/>
        </p:blipFill>
        <p:spPr>
          <a:xfrm>
            <a:off x="18682662" y="26893862"/>
            <a:ext cx="5615885" cy="730575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4507344-FA40-47C9-B53F-0F27B3F39E75}"/>
              </a:ext>
            </a:extLst>
          </p:cNvPr>
          <p:cNvSpPr/>
          <p:nvPr/>
        </p:nvSpPr>
        <p:spPr bwMode="auto">
          <a:xfrm>
            <a:off x="2665539" y="14436478"/>
            <a:ext cx="13307903" cy="374459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8CB4E6B9-A1C3-45CF-8FA7-BE638D6968F2}"/>
              </a:ext>
            </a:extLst>
          </p:cNvPr>
          <p:cNvSpPr/>
          <p:nvPr/>
        </p:nvSpPr>
        <p:spPr bwMode="auto">
          <a:xfrm rot="20326522">
            <a:off x="6137248" y="15238869"/>
            <a:ext cx="1755918" cy="592460"/>
          </a:xfrm>
          <a:prstGeom prst="rightArrow">
            <a:avLst/>
          </a:prstGeom>
          <a:solidFill>
            <a:srgbClr val="6C50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44AB60EC-4B0B-4E70-A167-113CB2E3639D}"/>
              </a:ext>
            </a:extLst>
          </p:cNvPr>
          <p:cNvSpPr/>
          <p:nvPr/>
        </p:nvSpPr>
        <p:spPr bwMode="auto">
          <a:xfrm rot="627024">
            <a:off x="11199672" y="15348593"/>
            <a:ext cx="1755918" cy="592460"/>
          </a:xfrm>
          <a:prstGeom prst="rightArrow">
            <a:avLst/>
          </a:prstGeom>
          <a:solidFill>
            <a:srgbClr val="6C50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1BCE37-20C5-42BB-94E8-21F69CA21914}"/>
              </a:ext>
            </a:extLst>
          </p:cNvPr>
          <p:cNvSpPr txBox="1"/>
          <p:nvPr/>
        </p:nvSpPr>
        <p:spPr>
          <a:xfrm>
            <a:off x="2665540" y="16253515"/>
            <a:ext cx="1330790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00" b="1" dirty="0">
                <a:solidFill>
                  <a:srgbClr val="6C5098"/>
                </a:solidFill>
              </a:rPr>
              <a:t>Extracteur de caractéristiques</a:t>
            </a:r>
          </a:p>
          <a:p>
            <a:pPr algn="ctr"/>
            <a:r>
              <a:rPr lang="fr-FR" sz="3800" dirty="0"/>
              <a:t>détecte et extrait les caractéristiques locales des images sous formes de positions clés et de descripteurs.</a:t>
            </a:r>
          </a:p>
          <a:p>
            <a:pPr algn="ctr"/>
            <a:endParaRPr lang="fr-FR" sz="3800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06C41F-D8B9-4A5D-B4DD-B5F591A1886E}"/>
              </a:ext>
            </a:extLst>
          </p:cNvPr>
          <p:cNvSpPr/>
          <p:nvPr/>
        </p:nvSpPr>
        <p:spPr bwMode="auto">
          <a:xfrm>
            <a:off x="2665541" y="18540934"/>
            <a:ext cx="13307902" cy="612693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DBAF128-24EF-4522-AF5E-1A10635E21C2}"/>
              </a:ext>
            </a:extLst>
          </p:cNvPr>
          <p:cNvSpPr/>
          <p:nvPr/>
        </p:nvSpPr>
        <p:spPr bwMode="auto">
          <a:xfrm>
            <a:off x="2665540" y="24899698"/>
            <a:ext cx="13307902" cy="630651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9920A1-AB77-41DC-BDEB-353470F1B378}"/>
              </a:ext>
            </a:extLst>
          </p:cNvPr>
          <p:cNvSpPr/>
          <p:nvPr/>
        </p:nvSpPr>
        <p:spPr bwMode="auto">
          <a:xfrm>
            <a:off x="2665541" y="31386489"/>
            <a:ext cx="13307902" cy="630857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DEB4AE3-A6D2-4998-AD89-CE08D3DF690E}"/>
              </a:ext>
            </a:extLst>
          </p:cNvPr>
          <p:cNvSpPr/>
          <p:nvPr/>
        </p:nvSpPr>
        <p:spPr bwMode="auto">
          <a:xfrm>
            <a:off x="18214833" y="30228417"/>
            <a:ext cx="13307903" cy="1011630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51" name="Picture 5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922F53-BD98-4841-A12F-C78AB8BC16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999" y="31646390"/>
            <a:ext cx="9436027" cy="2763408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07831D89-DC11-46AC-AD70-A90F6820CF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34449" y="26003082"/>
            <a:ext cx="6039162" cy="1453274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4F4BC309-E76C-4067-B176-5E35013B0A9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7" t="46242" r="49457" b="6538"/>
          <a:stretch/>
        </p:blipFill>
        <p:spPr>
          <a:xfrm>
            <a:off x="13008637" y="14683221"/>
            <a:ext cx="2792966" cy="2251060"/>
          </a:xfrm>
          <a:prstGeom prst="rect">
            <a:avLst/>
          </a:prstGeom>
        </p:spPr>
      </p:pic>
      <p:pic>
        <p:nvPicPr>
          <p:cNvPr id="17" name="Picture 16" descr="A picture containing remote&#10;&#10;Description automatically generated">
            <a:extLst>
              <a:ext uri="{FF2B5EF4-FFF2-40B4-BE49-F238E27FC236}">
                <a16:creationId xmlns:a16="http://schemas.microsoft.com/office/drawing/2014/main" id="{FB6642AD-8A13-4C41-95A4-DA47CB163C14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5" t="-297" r="41723" b="59968"/>
          <a:stretch/>
        </p:blipFill>
        <p:spPr>
          <a:xfrm>
            <a:off x="3257098" y="18703070"/>
            <a:ext cx="2516481" cy="2664046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DD7996B2-49F6-4FCF-B8F0-3CE96A24B5F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7" t="18273" r="55882" b="63739"/>
          <a:stretch/>
        </p:blipFill>
        <p:spPr>
          <a:xfrm>
            <a:off x="8115477" y="14554456"/>
            <a:ext cx="3104789" cy="1354218"/>
          </a:xfrm>
          <a:prstGeom prst="rect">
            <a:avLst/>
          </a:prstGeom>
        </p:spPr>
      </p:pic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F71E793-94AD-456F-BE1A-E517AEF82F4A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" t="78993" r="75470" b="7673"/>
          <a:stretch/>
        </p:blipFill>
        <p:spPr>
          <a:xfrm>
            <a:off x="12777267" y="18747581"/>
            <a:ext cx="3024336" cy="2529370"/>
          </a:xfrm>
          <a:prstGeom prst="snipRound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EED5F03A-6C47-4377-9022-611ED9490030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" t="45343" r="73765" b="31712"/>
          <a:stretch/>
        </p:blipFill>
        <p:spPr>
          <a:xfrm>
            <a:off x="7865507" y="18661167"/>
            <a:ext cx="2792127" cy="2066252"/>
          </a:xfrm>
          <a:prstGeom prst="rect">
            <a:avLst/>
          </a:prstGeom>
        </p:spPr>
      </p:pic>
      <p:pic>
        <p:nvPicPr>
          <p:cNvPr id="74" name="Picture 73" descr="A picture containing table, indoor, sitting, cake&#10;&#10;Description automatically generated">
            <a:extLst>
              <a:ext uri="{FF2B5EF4-FFF2-40B4-BE49-F238E27FC236}">
                <a16:creationId xmlns:a16="http://schemas.microsoft.com/office/drawing/2014/main" id="{F40257E0-8EF0-4D5F-A288-267728F3721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113" y="14658971"/>
            <a:ext cx="2135362" cy="2135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F715BA96-317E-43E2-B0D9-7D6168461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99" y="25165670"/>
            <a:ext cx="6490497" cy="299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Arrow: Right 66">
            <a:extLst>
              <a:ext uri="{FF2B5EF4-FFF2-40B4-BE49-F238E27FC236}">
                <a16:creationId xmlns:a16="http://schemas.microsoft.com/office/drawing/2014/main" id="{B7BF118F-202B-4A08-83A9-E3734815C270}"/>
              </a:ext>
            </a:extLst>
          </p:cNvPr>
          <p:cNvSpPr/>
          <p:nvPr/>
        </p:nvSpPr>
        <p:spPr bwMode="auto">
          <a:xfrm rot="20445938">
            <a:off x="5884795" y="19521320"/>
            <a:ext cx="1755918" cy="592460"/>
          </a:xfrm>
          <a:prstGeom prst="rightArrow">
            <a:avLst/>
          </a:prstGeom>
          <a:solidFill>
            <a:srgbClr val="6C50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A66D563B-1809-4BC9-A4B4-4B2173DC54BD}"/>
              </a:ext>
            </a:extLst>
          </p:cNvPr>
          <p:cNvSpPr/>
          <p:nvPr/>
        </p:nvSpPr>
        <p:spPr bwMode="auto">
          <a:xfrm rot="700766">
            <a:off x="11023732" y="19579155"/>
            <a:ext cx="1755918" cy="592460"/>
          </a:xfrm>
          <a:prstGeom prst="rightArrow">
            <a:avLst/>
          </a:prstGeom>
          <a:solidFill>
            <a:srgbClr val="6C50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graphicFrame>
        <p:nvGraphicFramePr>
          <p:cNvPr id="77" name="Table 18">
            <a:extLst>
              <a:ext uri="{FF2B5EF4-FFF2-40B4-BE49-F238E27FC236}">
                <a16:creationId xmlns:a16="http://schemas.microsoft.com/office/drawing/2014/main" id="{D749F16C-6BBC-4585-B659-F8A3E4730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295011"/>
              </p:ext>
            </p:extLst>
          </p:nvPr>
        </p:nvGraphicFramePr>
        <p:xfrm>
          <a:off x="2738337" y="20678265"/>
          <a:ext cx="13362501" cy="4284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167">
                  <a:extLst>
                    <a:ext uri="{9D8B030D-6E8A-4147-A177-3AD203B41FA5}">
                      <a16:colId xmlns:a16="http://schemas.microsoft.com/office/drawing/2014/main" val="1643344713"/>
                    </a:ext>
                  </a:extLst>
                </a:gridCol>
                <a:gridCol w="4454167">
                  <a:extLst>
                    <a:ext uri="{9D8B030D-6E8A-4147-A177-3AD203B41FA5}">
                      <a16:colId xmlns:a16="http://schemas.microsoft.com/office/drawing/2014/main" val="2838925563"/>
                    </a:ext>
                  </a:extLst>
                </a:gridCol>
                <a:gridCol w="4454167">
                  <a:extLst>
                    <a:ext uri="{9D8B030D-6E8A-4147-A177-3AD203B41FA5}">
                      <a16:colId xmlns:a16="http://schemas.microsoft.com/office/drawing/2014/main" val="4235402434"/>
                    </a:ext>
                  </a:extLst>
                </a:gridCol>
              </a:tblGrid>
              <a:tr h="815256">
                <a:tc gridSpan="3">
                  <a:txBody>
                    <a:bodyPr/>
                    <a:lstStyle/>
                    <a:p>
                      <a:pPr algn="ctr"/>
                      <a:r>
                        <a:rPr lang="fr-BE" sz="3800" b="1" dirty="0">
                          <a:solidFill>
                            <a:srgbClr val="6C5098"/>
                          </a:solidFill>
                        </a:rPr>
                        <a:t>Regroupement</a:t>
                      </a:r>
                      <a:r>
                        <a:rPr lang="en-US" sz="3800" b="1" dirty="0">
                          <a:solidFill>
                            <a:srgbClr val="6C5098"/>
                          </a:solidFill>
                        </a:rPr>
                        <a:t> </a:t>
                      </a:r>
                      <a:r>
                        <a:rPr lang="fr-FR" sz="3800" b="1" dirty="0">
                          <a:solidFill>
                            <a:srgbClr val="6C5098"/>
                          </a:solidFill>
                        </a:rPr>
                        <a:t>et fréquences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3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28755"/>
                  </a:ext>
                </a:extLst>
              </a:tr>
              <a:tr h="3469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K-</a:t>
                      </a:r>
                      <a:r>
                        <a:rPr kumimoji="0" lang="fr-FR" sz="3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means</a:t>
                      </a:r>
                      <a:endParaRPr kumimoji="0" lang="fr-FR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C5098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800" dirty="0"/>
                        <a:t>partitionne en K groupe l’ensemble des descripteurs de caractéristiques.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Code </a:t>
                      </a:r>
                      <a:r>
                        <a:rPr kumimoji="0" lang="fr-FR" sz="3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words</a:t>
                      </a:r>
                      <a:endParaRPr kumimoji="0" lang="fr-FR" sz="3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800" dirty="0"/>
                        <a:t>sont définis comme le centre de ces ensembles.</a:t>
                      </a:r>
                      <a:endParaRPr kumimoji="0" lang="fr-FR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Histogramme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800" dirty="0"/>
                        <a:t>représente l’image par la fréquence de ces mots de code.</a:t>
                      </a:r>
                      <a:endParaRPr kumimoji="0" lang="fr-FR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C5098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119397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D87A0A6C-6B54-437E-9926-C97DE0DC85E1}"/>
              </a:ext>
            </a:extLst>
          </p:cNvPr>
          <p:cNvSpPr txBox="1"/>
          <p:nvPr/>
        </p:nvSpPr>
        <p:spPr>
          <a:xfrm>
            <a:off x="2757063" y="28190006"/>
            <a:ext cx="1330790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solidFill>
                  <a:srgbClr val="6C5098"/>
                </a:solidFill>
              </a:rPr>
              <a:t>Radial basis function (RBF)</a:t>
            </a:r>
            <a:endParaRPr lang="en-GB" sz="3800" b="1" dirty="0">
              <a:solidFill>
                <a:srgbClr val="6C5098"/>
              </a:solidFill>
            </a:endParaRPr>
          </a:p>
          <a:p>
            <a:pPr algn="ctr"/>
            <a:r>
              <a:rPr lang="fr-FR" sz="3800" dirty="0"/>
              <a:t>est une fonction noyau de transformation permettant de trouver l’hyperplan séparateur adéquat en calculant plus efficacement les produits scalaires des projections des données.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D36B01D-440B-454A-B4F7-9AE59D7116E8}"/>
              </a:ext>
            </a:extLst>
          </p:cNvPr>
          <p:cNvSpPr txBox="1"/>
          <p:nvPr/>
        </p:nvSpPr>
        <p:spPr>
          <a:xfrm>
            <a:off x="2792935" y="34526710"/>
            <a:ext cx="1330790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00" b="1" dirty="0">
                <a:solidFill>
                  <a:srgbClr val="6C5098"/>
                </a:solidFill>
              </a:rPr>
              <a:t>One vs One</a:t>
            </a:r>
          </a:p>
          <a:p>
            <a:pPr algn="ctr"/>
            <a:r>
              <a:rPr lang="fr-FR" sz="3800" dirty="0"/>
              <a:t>K (K - 1) / 2 classificateurs binaires sont créés. Au moment de la prédiction, un système de vote est appliqué, la classe qui a obtenu le plus grand nombre de prédictions est prédite par le classificateur combiné.</a:t>
            </a:r>
          </a:p>
        </p:txBody>
      </p:sp>
      <p:pic>
        <p:nvPicPr>
          <p:cNvPr id="5" name="Picture 4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62400BA3-48D7-4269-9F0D-EC4FD71B23C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610" y="14385802"/>
            <a:ext cx="13185693" cy="3867099"/>
          </a:xfrm>
          <a:prstGeom prst="roundRect">
            <a:avLst>
              <a:gd name="adj" fmla="val 16667"/>
            </a:avLst>
          </a:prstGeom>
          <a:ln>
            <a:solidFill>
              <a:srgbClr val="6C5098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9B13DE1-B03F-49D8-80FA-892FABC9A966}"/>
              </a:ext>
            </a:extLst>
          </p:cNvPr>
          <p:cNvSpPr/>
          <p:nvPr/>
        </p:nvSpPr>
        <p:spPr>
          <a:xfrm>
            <a:off x="23617348" y="13104448"/>
            <a:ext cx="240642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CNN</a:t>
            </a:r>
            <a:endParaRPr lang="en-US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</p:txBody>
      </p:sp>
      <p:graphicFrame>
        <p:nvGraphicFramePr>
          <p:cNvPr id="11" name="Table 18">
            <a:extLst>
              <a:ext uri="{FF2B5EF4-FFF2-40B4-BE49-F238E27FC236}">
                <a16:creationId xmlns:a16="http://schemas.microsoft.com/office/drawing/2014/main" id="{BCBAF032-1143-44B8-8A28-B9DB00CA3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73978"/>
              </p:ext>
            </p:extLst>
          </p:nvPr>
        </p:nvGraphicFramePr>
        <p:xfrm>
          <a:off x="18112011" y="18843094"/>
          <a:ext cx="13362502" cy="4568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1251">
                  <a:extLst>
                    <a:ext uri="{9D8B030D-6E8A-4147-A177-3AD203B41FA5}">
                      <a16:colId xmlns:a16="http://schemas.microsoft.com/office/drawing/2014/main" val="1643344713"/>
                    </a:ext>
                  </a:extLst>
                </a:gridCol>
                <a:gridCol w="6681251">
                  <a:extLst>
                    <a:ext uri="{9D8B030D-6E8A-4147-A177-3AD203B41FA5}">
                      <a16:colId xmlns:a16="http://schemas.microsoft.com/office/drawing/2014/main" val="2838925563"/>
                    </a:ext>
                  </a:extLst>
                </a:gridCol>
              </a:tblGrid>
              <a:tr h="1306904">
                <a:tc gridSpan="2">
                  <a:txBody>
                    <a:bodyPr/>
                    <a:lstStyle/>
                    <a:p>
                      <a:pPr algn="ctr"/>
                      <a:r>
                        <a:rPr lang="fr-FR" sz="3800" noProof="0" dirty="0">
                          <a:solidFill>
                            <a:srgbClr val="6C5098"/>
                          </a:solidFill>
                        </a:rPr>
                        <a:t>Bloc Filtreur</a:t>
                      </a:r>
                    </a:p>
                    <a:p>
                      <a:pPr algn="ctr"/>
                      <a:r>
                        <a:rPr lang="fr-FR" sz="3800" b="0" dirty="0">
                          <a:solidFill>
                            <a:schemeClr val="tx1"/>
                          </a:solidFill>
                        </a:rPr>
                        <a:t>extrait les caractéristiques des images.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28755"/>
                  </a:ext>
                </a:extLst>
              </a:tr>
              <a:tr h="31478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La couche de convolution</a:t>
                      </a: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détecte la présence d'un ensemble de caractéristiques dans les images données en entrée.</a:t>
                      </a:r>
                    </a:p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La couche de </a:t>
                      </a:r>
                      <a:r>
                        <a:rPr kumimoji="0" lang="en-US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pooling</a:t>
                      </a:r>
                      <a:endParaRPr kumimoji="0" lang="en-US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réduit la taille d'un ensemble de caractéristiques tout en préservant les plus importantes.</a:t>
                      </a:r>
                    </a:p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119397"/>
                  </a:ext>
                </a:extLst>
              </a:tr>
            </a:tbl>
          </a:graphicData>
        </a:graphic>
      </p:graphicFrame>
      <p:graphicFrame>
        <p:nvGraphicFramePr>
          <p:cNvPr id="46" name="Table 18">
            <a:extLst>
              <a:ext uri="{FF2B5EF4-FFF2-40B4-BE49-F238E27FC236}">
                <a16:creationId xmlns:a16="http://schemas.microsoft.com/office/drawing/2014/main" id="{AA2B973D-9A5C-4F9D-93D8-F7CCFDC59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790005"/>
              </p:ext>
            </p:extLst>
          </p:nvPr>
        </p:nvGraphicFramePr>
        <p:xfrm>
          <a:off x="18050451" y="23897064"/>
          <a:ext cx="13362502" cy="568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1251">
                  <a:extLst>
                    <a:ext uri="{9D8B030D-6E8A-4147-A177-3AD203B41FA5}">
                      <a16:colId xmlns:a16="http://schemas.microsoft.com/office/drawing/2014/main" val="1643344713"/>
                    </a:ext>
                  </a:extLst>
                </a:gridCol>
                <a:gridCol w="6681251">
                  <a:extLst>
                    <a:ext uri="{9D8B030D-6E8A-4147-A177-3AD203B41FA5}">
                      <a16:colId xmlns:a16="http://schemas.microsoft.com/office/drawing/2014/main" val="2838925563"/>
                    </a:ext>
                  </a:extLst>
                </a:gridCol>
              </a:tblGrid>
              <a:tr h="1844670">
                <a:tc gridSpan="2">
                  <a:txBody>
                    <a:bodyPr/>
                    <a:lstStyle/>
                    <a:p>
                      <a:pPr algn="ctr"/>
                      <a:r>
                        <a:rPr lang="fr-FR" sz="3800" noProof="0" dirty="0">
                          <a:solidFill>
                            <a:srgbClr val="6C5098"/>
                          </a:solidFill>
                        </a:rPr>
                        <a:t>Bloc Classifieur</a:t>
                      </a:r>
                    </a:p>
                    <a:p>
                      <a:pPr algn="ctr"/>
                      <a:r>
                        <a:rPr lang="fr-FR" sz="3800" b="0" dirty="0">
                          <a:solidFill>
                            <a:schemeClr val="tx1"/>
                          </a:solidFill>
                        </a:rPr>
                        <a:t>  étant donné les caractéristiques des images,</a:t>
                      </a:r>
                    </a:p>
                    <a:p>
                      <a:pPr algn="ctr"/>
                      <a:r>
                        <a:rPr lang="fr-FR" sz="3800" b="0" dirty="0">
                          <a:solidFill>
                            <a:schemeClr val="tx1"/>
                          </a:solidFill>
                        </a:rPr>
                        <a:t>détermine à quelle classe appartient l'image.</a:t>
                      </a:r>
                      <a:endParaRPr lang="en-GB" sz="3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28755"/>
                  </a:ext>
                </a:extLst>
              </a:tr>
              <a:tr h="3469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La couche de correction ReLU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3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est une fonction d’activation, remplace les valeurs négatives par des zéros.</a:t>
                      </a:r>
                      <a:endParaRPr kumimoji="0" lang="fr-FR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La couche fully-connected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3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transforme un vecteur en un autre en appliquant une combinaison linéaire avec ou sans fonction d’activation.</a:t>
                      </a:r>
                      <a:endParaRPr kumimoji="0" lang="fr-FR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119397"/>
                  </a:ext>
                </a:extLst>
              </a:tr>
            </a:tbl>
          </a:graphicData>
        </a:graphic>
      </p:graphicFrame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4AD4C3-93BF-432E-9860-A92EFC207D5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089" y="30307232"/>
            <a:ext cx="9815225" cy="681176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EB1432B-3134-4FD4-97BE-54F5280D87B4}"/>
              </a:ext>
            </a:extLst>
          </p:cNvPr>
          <p:cNvSpPr txBox="1"/>
          <p:nvPr/>
        </p:nvSpPr>
        <p:spPr>
          <a:xfrm>
            <a:off x="18527093" y="36686950"/>
            <a:ext cx="128858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solidFill>
                  <a:srgbClr val="6C5098"/>
                </a:solidFill>
              </a:rPr>
              <a:t>Transfer learning</a:t>
            </a:r>
          </a:p>
          <a:p>
            <a:pPr algn="ctr"/>
            <a:r>
              <a:rPr lang="fr-FR" sz="3800" dirty="0"/>
              <a:t>consiste à utiliser un modèle pré-entraîné pour un problème de classification et de l’adapter à un nouveau problème. Pour ce faire il faut prendre le modèle pré-entraîné en réentraînant ses dernières couches fully-connected sur le nouveau jeu de données.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951E342-AD12-434D-8705-DFEEF794D080}"/>
              </a:ext>
            </a:extLst>
          </p:cNvPr>
          <p:cNvSpPr/>
          <p:nvPr/>
        </p:nvSpPr>
        <p:spPr bwMode="auto">
          <a:xfrm>
            <a:off x="2665540" y="38620201"/>
            <a:ext cx="13307902" cy="4024117"/>
          </a:xfrm>
          <a:prstGeom prst="roundRect">
            <a:avLst/>
          </a:prstGeom>
          <a:solidFill>
            <a:srgbClr val="CECEEF">
              <a:alpha val="50196"/>
            </a:srgbClr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graphicFrame>
        <p:nvGraphicFramePr>
          <p:cNvPr id="71" name="Table 7">
            <a:extLst>
              <a:ext uri="{FF2B5EF4-FFF2-40B4-BE49-F238E27FC236}">
                <a16:creationId xmlns:a16="http://schemas.microsoft.com/office/drawing/2014/main" id="{31174AD0-EDD6-4582-9F6E-44A52FFBA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39080"/>
              </p:ext>
            </p:extLst>
          </p:nvPr>
        </p:nvGraphicFramePr>
        <p:xfrm>
          <a:off x="2665540" y="38620201"/>
          <a:ext cx="13307902" cy="40403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35967">
                  <a:extLst>
                    <a:ext uri="{9D8B030D-6E8A-4147-A177-3AD203B41FA5}">
                      <a16:colId xmlns:a16="http://schemas.microsoft.com/office/drawing/2014/main" val="2626304605"/>
                    </a:ext>
                  </a:extLst>
                </a:gridCol>
                <a:gridCol w="1478656">
                  <a:extLst>
                    <a:ext uri="{9D8B030D-6E8A-4147-A177-3AD203B41FA5}">
                      <a16:colId xmlns:a16="http://schemas.microsoft.com/office/drawing/2014/main" val="2973038698"/>
                    </a:ext>
                  </a:extLst>
                </a:gridCol>
                <a:gridCol w="1478656">
                  <a:extLst>
                    <a:ext uri="{9D8B030D-6E8A-4147-A177-3AD203B41FA5}">
                      <a16:colId xmlns:a16="http://schemas.microsoft.com/office/drawing/2014/main" val="1718655701"/>
                    </a:ext>
                  </a:extLst>
                </a:gridCol>
                <a:gridCol w="1478656">
                  <a:extLst>
                    <a:ext uri="{9D8B030D-6E8A-4147-A177-3AD203B41FA5}">
                      <a16:colId xmlns:a16="http://schemas.microsoft.com/office/drawing/2014/main" val="2403150399"/>
                    </a:ext>
                  </a:extLst>
                </a:gridCol>
                <a:gridCol w="4435967">
                  <a:extLst>
                    <a:ext uri="{9D8B030D-6E8A-4147-A177-3AD203B41FA5}">
                      <a16:colId xmlns:a16="http://schemas.microsoft.com/office/drawing/2014/main" val="1961620341"/>
                    </a:ext>
                  </a:extLst>
                </a:gridCol>
              </a:tblGrid>
              <a:tr h="684786">
                <a:tc rowSpan="2">
                  <a:txBody>
                    <a:bodyPr/>
                    <a:lstStyle/>
                    <a:p>
                      <a:pPr algn="ctr"/>
                      <a:r>
                        <a:rPr lang="fr-FR" sz="40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Modèle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SVM</a:t>
                      </a:r>
                      <a:endParaRPr lang="en-GB" sz="4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CNN</a:t>
                      </a:r>
                      <a:endParaRPr lang="en-GB" sz="4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148640"/>
                  </a:ext>
                </a:extLst>
              </a:tr>
              <a:tr h="80562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SIFT</a:t>
                      </a:r>
                      <a:endParaRPr lang="en-GB" sz="3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SURF</a:t>
                      </a:r>
                      <a:endParaRPr lang="en-GB" sz="3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ORB</a:t>
                      </a:r>
                      <a:endParaRPr lang="en-GB" sz="3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867"/>
                  </a:ext>
                </a:extLst>
              </a:tr>
              <a:tr h="1266853">
                <a:tc>
                  <a:txBody>
                    <a:bodyPr/>
                    <a:lstStyle/>
                    <a:p>
                      <a:pPr algn="ctr"/>
                      <a:r>
                        <a:rPr lang="fr-FR" sz="34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Précision*</a:t>
                      </a:r>
                    </a:p>
                    <a:p>
                      <a:pPr algn="ctr"/>
                      <a:r>
                        <a:rPr lang="fr-FR" sz="34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400" noProof="0" dirty="0"/>
                        <a:t>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400" noProof="0" dirty="0"/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400" noProof="0" dirty="0"/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90</a:t>
                      </a:r>
                      <a:endParaRPr lang="en-GB" sz="3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276382"/>
                  </a:ext>
                </a:extLst>
              </a:tr>
              <a:tr h="1266853"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Temps </a:t>
                      </a:r>
                      <a:r>
                        <a:rPr lang="fr-FR" sz="34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d’exécution (minutes)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137</a:t>
                      </a:r>
                      <a:endParaRPr lang="en-GB" sz="3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228</a:t>
                      </a:r>
                      <a:endParaRPr lang="en-GB" sz="3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100</a:t>
                      </a:r>
                      <a:endParaRPr lang="en-GB" sz="3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60</a:t>
                      </a:r>
                      <a:endParaRPr lang="en-GB" sz="3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507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2B843D7-71CD-4D5B-A7B9-F6BE4BFB57B2}"/>
                  </a:ext>
                </a:extLst>
              </p:cNvPr>
              <p:cNvSpPr txBox="1"/>
              <p:nvPr/>
            </p:nvSpPr>
            <p:spPr>
              <a:xfrm>
                <a:off x="18004071" y="41302777"/>
                <a:ext cx="4846880" cy="11800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noProof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fr-FR" sz="3400" i="1" noProof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b="0" i="1" noProof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𝑛𝑏</m:t>
                          </m:r>
                          <m:r>
                            <a:rPr lang="en-US" sz="3400" b="0" i="1" noProof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400" b="0" i="1" noProof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𝑖𝑚𝑎𝑔𝑒𝑠</m:t>
                          </m:r>
                          <m:r>
                            <a:rPr lang="en-US" sz="3400" b="0" i="1" noProof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400" b="0" i="1" noProof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𝑐𝑜𝑟𝑟𝑒𝑐𝑡𝑒𝑚𝑒𝑛𝑡</m:t>
                          </m:r>
                          <m:r>
                            <a:rPr lang="en-US" sz="3400" b="0" i="1" noProof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𝑐𝑙𝑎𝑠𝑠𝑖𝑓𝑖</m:t>
                          </m:r>
                          <m:r>
                            <a:rPr lang="en-US" sz="3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n-US" sz="3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3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3400" b="0" i="1" noProof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𝑛𝑏</m:t>
                          </m:r>
                          <m:r>
                            <a:rPr lang="en-US" sz="3400" b="0" i="1" noProof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400" b="0" i="1" noProof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𝑖𝑚𝑎𝑔𝑒𝑠</m:t>
                          </m:r>
                          <m:r>
                            <a:rPr lang="en-US" sz="3400" b="0" i="1" noProof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400" b="0" i="1" noProof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den>
                      </m:f>
                    </m:oMath>
                  </m:oMathPara>
                </a14:m>
                <a:endParaRPr lang="fr-FR" sz="3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2B843D7-71CD-4D5B-A7B9-F6BE4BFB5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071" y="41302777"/>
                <a:ext cx="4846880" cy="1180003"/>
              </a:xfrm>
              <a:prstGeom prst="rect">
                <a:avLst/>
              </a:prstGeom>
              <a:blipFill>
                <a:blip r:embed="rId23"/>
                <a:stretch>
                  <a:fillRect r="-536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423</Words>
  <Application>Microsoft Office PowerPoint</Application>
  <PresentationFormat>Custom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Nouvelle présentation</vt:lpstr>
      <vt:lpstr>PowerPoint Presentation</vt:lpstr>
    </vt:vector>
  </TitlesOfParts>
  <Company>Elvira/Puttevils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Elvira/Puttevils</dc:creator>
  <cp:lastModifiedBy>Maxime Hauwaert</cp:lastModifiedBy>
  <cp:revision>206</cp:revision>
  <cp:lastPrinted>2013-02-08T09:18:21Z</cp:lastPrinted>
  <dcterms:created xsi:type="dcterms:W3CDTF">2005-02-24T09:50:45Z</dcterms:created>
  <dcterms:modified xsi:type="dcterms:W3CDTF">2020-04-29T20:46:35Z</dcterms:modified>
</cp:coreProperties>
</file>